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D2"/>
    <a:srgbClr val="83C9D6"/>
    <a:srgbClr val="F4FAFB"/>
    <a:srgbClr val="ACDBDF"/>
    <a:srgbClr val="A7D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6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7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84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89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34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98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0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11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02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00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6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28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0C5B-D812-45A9-ABB1-A93693D9628A}" type="datetimeFigureOut">
              <a:rPr lang="zh-TW" altLang="en-US" smtClean="0"/>
              <a:t>2022/9/8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1163-9413-4774-8C61-C777F3AA1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53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5D2D69F-5C8C-4ED1-83D0-86BA9EFE2A0B}"/>
              </a:ext>
            </a:extLst>
          </p:cNvPr>
          <p:cNvSpPr/>
          <p:nvPr/>
        </p:nvSpPr>
        <p:spPr>
          <a:xfrm>
            <a:off x="-1" y="5726429"/>
            <a:ext cx="7559675" cy="4362452"/>
          </a:xfrm>
          <a:prstGeom prst="rect">
            <a:avLst/>
          </a:prstGeom>
          <a:solidFill>
            <a:srgbClr val="A7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82DE7E-377A-4CD8-ACE4-12511DCCF28B}"/>
              </a:ext>
            </a:extLst>
          </p:cNvPr>
          <p:cNvSpPr/>
          <p:nvPr/>
        </p:nvSpPr>
        <p:spPr>
          <a:xfrm>
            <a:off x="-521" y="5840729"/>
            <a:ext cx="7559675" cy="4851084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9BADF2-9431-43BB-80AB-6EA07AC56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417320"/>
            <a:ext cx="6542484" cy="754380"/>
          </a:xfrm>
        </p:spPr>
        <p:txBody>
          <a:bodyPr>
            <a:normAutofit/>
          </a:bodyPr>
          <a:lstStyle/>
          <a:p>
            <a:pPr algn="l"/>
            <a:r>
              <a:rPr lang="en-US" altLang="zh-TW" sz="3800" b="1" dirty="0" err="1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3800" b="1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Healthcare Solutions</a:t>
            </a:r>
            <a:endParaRPr lang="zh-TW" altLang="en-US" sz="3800" b="1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1B2BB5-1C7E-4FF8-BF36-C19334B7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76" y="2263141"/>
            <a:ext cx="6047740" cy="445770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PTZ Cameras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B598BBC-90D9-4D45-BE5E-EDD21BC37BEB}"/>
              </a:ext>
            </a:extLst>
          </p:cNvPr>
          <p:cNvSpPr txBox="1">
            <a:spLocks/>
          </p:cNvSpPr>
          <p:nvPr/>
        </p:nvSpPr>
        <p:spPr>
          <a:xfrm>
            <a:off x="673656" y="9707879"/>
            <a:ext cx="2240994" cy="247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eu.ipe@aver.com</a:t>
            </a:r>
            <a:endParaRPr lang="zh-TW" altLang="en-US" sz="1200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069D65F-99F3-4502-9887-01570E72E2D9}"/>
              </a:ext>
            </a:extLst>
          </p:cNvPr>
          <p:cNvSpPr txBox="1">
            <a:spLocks/>
          </p:cNvSpPr>
          <p:nvPr/>
        </p:nvSpPr>
        <p:spPr>
          <a:xfrm>
            <a:off x="673656" y="9955530"/>
            <a:ext cx="2240994" cy="247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www.avereurope.com</a:t>
            </a:r>
            <a:endParaRPr lang="zh-TW" altLang="en-US" sz="1200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F660EA0-9F90-489C-910C-DCFA0330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96" y="9594962"/>
            <a:ext cx="330159" cy="67865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7DFCACC-4474-461C-8ADC-CDC4F102E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55" y="240344"/>
            <a:ext cx="1664211" cy="7741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C5527ED-1ACD-44B1-85D7-91EC146810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9" b="12033"/>
          <a:stretch/>
        </p:blipFill>
        <p:spPr>
          <a:xfrm>
            <a:off x="1039" y="6040754"/>
            <a:ext cx="7558636" cy="3364557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27CA0908-4635-47FD-95BE-30869A40FE67}"/>
              </a:ext>
            </a:extLst>
          </p:cNvPr>
          <p:cNvGrpSpPr/>
          <p:nvPr/>
        </p:nvGrpSpPr>
        <p:grpSpPr>
          <a:xfrm>
            <a:off x="288152" y="3129586"/>
            <a:ext cx="5052246" cy="2463492"/>
            <a:chOff x="288152" y="3129586"/>
            <a:chExt cx="5052246" cy="246349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3D667A9A-497B-4036-8FE2-AD3826DA7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8152" y="3129586"/>
              <a:ext cx="4627823" cy="2463492"/>
            </a:xfrm>
            <a:prstGeom prst="rect">
              <a:avLst/>
            </a:prstGeom>
          </p:spPr>
        </p:pic>
        <p:pic>
          <p:nvPicPr>
            <p:cNvPr id="17" name="圖片 16" descr="一張含有 電子用品, 相機, 投影機 的圖片&#10;&#10;自動產生的描述">
              <a:extLst>
                <a:ext uri="{FF2B5EF4-FFF2-40B4-BE49-F238E27FC236}">
                  <a16:creationId xmlns:a16="http://schemas.microsoft.com/office/drawing/2014/main" id="{531E005D-E010-4F5E-BB61-FF8B77BA0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553" y="3939247"/>
              <a:ext cx="848845" cy="1402292"/>
            </a:xfrm>
            <a:prstGeom prst="rect">
              <a:avLst/>
            </a:prstGeom>
          </p:spPr>
        </p:pic>
      </p:grpSp>
      <p:sp>
        <p:nvSpPr>
          <p:cNvPr id="19" name="副標題 2">
            <a:extLst>
              <a:ext uri="{FF2B5EF4-FFF2-40B4-BE49-F238E27FC236}">
                <a16:creationId xmlns:a16="http://schemas.microsoft.com/office/drawing/2014/main" id="{F994AFF1-7EAD-4D9F-84F1-C5C68F85396E}"/>
              </a:ext>
            </a:extLst>
          </p:cNvPr>
          <p:cNvSpPr txBox="1">
            <a:spLocks/>
          </p:cNvSpPr>
          <p:nvPr/>
        </p:nvSpPr>
        <p:spPr>
          <a:xfrm>
            <a:off x="566976" y="2628899"/>
            <a:ext cx="6047740" cy="39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PTZ300, PTC300 Series &amp; DL10W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1526E33-3FA5-4D03-AFCF-AE1F479733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60" y="3643984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7582DE7E-377A-4CD8-ACE4-12511DCCF28B}"/>
              </a:ext>
            </a:extLst>
          </p:cNvPr>
          <p:cNvSpPr/>
          <p:nvPr/>
        </p:nvSpPr>
        <p:spPr>
          <a:xfrm>
            <a:off x="3605" y="5366143"/>
            <a:ext cx="7559675" cy="5325669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" name="圖片 38" descr="一張含有 個人, 室內, 女性, 擺姿勢 的圖片&#10;&#10;自動產生的描述">
            <a:extLst>
              <a:ext uri="{FF2B5EF4-FFF2-40B4-BE49-F238E27FC236}">
                <a16:creationId xmlns:a16="http://schemas.microsoft.com/office/drawing/2014/main" id="{D7DE0E3C-5248-4110-9FC5-93798A931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3" y="6772289"/>
            <a:ext cx="6876302" cy="2785878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FDC954FC-31EF-47F7-9D4C-BC8BB62A1FC0}"/>
              </a:ext>
            </a:extLst>
          </p:cNvPr>
          <p:cNvSpPr/>
          <p:nvPr/>
        </p:nvSpPr>
        <p:spPr>
          <a:xfrm>
            <a:off x="-1039" y="4503895"/>
            <a:ext cx="7559675" cy="2035495"/>
          </a:xfrm>
          <a:prstGeom prst="rect">
            <a:avLst/>
          </a:prstGeom>
          <a:solidFill>
            <a:srgbClr val="83C9D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D2D69F-5C8C-4ED1-83D0-86BA9EFE2A0B}"/>
              </a:ext>
            </a:extLst>
          </p:cNvPr>
          <p:cNvSpPr/>
          <p:nvPr/>
        </p:nvSpPr>
        <p:spPr>
          <a:xfrm>
            <a:off x="-10325" y="4603642"/>
            <a:ext cx="7573606" cy="1836000"/>
          </a:xfrm>
          <a:prstGeom prst="rect">
            <a:avLst/>
          </a:prstGeom>
          <a:solidFill>
            <a:srgbClr val="A7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C2851E0-CD68-493C-86CD-8D33780F9A25}"/>
              </a:ext>
            </a:extLst>
          </p:cNvPr>
          <p:cNvSpPr/>
          <p:nvPr/>
        </p:nvSpPr>
        <p:spPr>
          <a:xfrm>
            <a:off x="-4644" y="4682842"/>
            <a:ext cx="7558637" cy="1677600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7FD35D9-D32F-4003-A207-E7E334095268}"/>
              </a:ext>
            </a:extLst>
          </p:cNvPr>
          <p:cNvSpPr/>
          <p:nvPr/>
        </p:nvSpPr>
        <p:spPr>
          <a:xfrm>
            <a:off x="-4644" y="4756772"/>
            <a:ext cx="7559675" cy="152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9BADF2-9431-43BB-80AB-6EA07AC56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769143"/>
            <a:ext cx="6983730" cy="796768"/>
          </a:xfrm>
        </p:spPr>
        <p:txBody>
          <a:bodyPr>
            <a:noAutofit/>
          </a:bodyPr>
          <a:lstStyle/>
          <a:p>
            <a:pPr algn="l"/>
            <a:r>
              <a:rPr lang="en-US" altLang="zh-TW" sz="4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Telemedicine Solutions </a:t>
            </a:r>
            <a:endParaRPr lang="zh-TW" altLang="en-US" sz="4200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1B2BB5-1C7E-4FF8-BF36-C19334B7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75" y="1565910"/>
            <a:ext cx="6047740" cy="796767"/>
          </a:xfrm>
        </p:spPr>
        <p:txBody>
          <a:bodyPr>
            <a:noAutofit/>
          </a:bodyPr>
          <a:lstStyle/>
          <a:p>
            <a:pPr algn="l"/>
            <a:r>
              <a:rPr lang="en-US" altLang="zh-TW" sz="15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In/Out Ability Enhances Diagnosis Accuracy</a:t>
            </a:r>
          </a:p>
          <a:p>
            <a:pPr algn="l"/>
            <a:r>
              <a:rPr lang="en-US" altLang="zh-TW" sz="15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Control Protocols Allow Versatile Connectivity</a:t>
            </a:r>
            <a:endParaRPr lang="zh-TW" altLang="en-US" sz="154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36C501A7-EE5C-485E-B312-DFA3CBD68346}"/>
              </a:ext>
            </a:extLst>
          </p:cNvPr>
          <p:cNvSpPr txBox="1">
            <a:spLocks/>
          </p:cNvSpPr>
          <p:nvPr/>
        </p:nvSpPr>
        <p:spPr>
          <a:xfrm>
            <a:off x="1704171" y="4949189"/>
            <a:ext cx="5854984" cy="617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"/>
              </a:spcBef>
            </a:pPr>
            <a:r>
              <a:rPr lang="en-US" altLang="zh-TW" sz="1700" b="1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Taipei Chang Gung Memorial Hospital vs. Taoyuan </a:t>
            </a:r>
          </a:p>
          <a:p>
            <a:pPr algn="l">
              <a:spcBef>
                <a:spcPts val="100"/>
              </a:spcBef>
            </a:pPr>
            <a:r>
              <a:rPr lang="en-US" altLang="zh-TW" sz="1700" b="1" dirty="0" err="1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Hualing</a:t>
            </a:r>
            <a:r>
              <a:rPr lang="en-US" altLang="zh-TW" sz="1700" b="1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Station, Taiwan</a:t>
            </a:r>
            <a:endParaRPr lang="zh-TW" altLang="en-US" sz="1700" b="1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401F61FE-695D-4451-B2E5-AD0136F624CD}"/>
              </a:ext>
            </a:extLst>
          </p:cNvPr>
          <p:cNvSpPr txBox="1">
            <a:spLocks/>
          </p:cNvSpPr>
          <p:nvPr/>
        </p:nvSpPr>
        <p:spPr>
          <a:xfrm>
            <a:off x="1715601" y="5657850"/>
            <a:ext cx="4456599" cy="45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hospital integrated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PTZ Camera with Advantech </a:t>
            </a:r>
          </a:p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Telehealth Cart to implement real-time diagnosis.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6EBDB785-ABA0-4CE9-9DC6-A2A2C3CA3CD4}"/>
              </a:ext>
            </a:extLst>
          </p:cNvPr>
          <p:cNvSpPr txBox="1">
            <a:spLocks/>
          </p:cNvSpPr>
          <p:nvPr/>
        </p:nvSpPr>
        <p:spPr>
          <a:xfrm>
            <a:off x="1149544" y="10114121"/>
            <a:ext cx="1496229" cy="36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Partners</a:t>
            </a:r>
            <a:endParaRPr lang="zh-TW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A7A94F4-3315-450E-AB35-2228FF80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" y="1593960"/>
            <a:ext cx="393193" cy="24688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A53AAE4C-ECE9-4691-B4E7-1ED9A1666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" y="1903613"/>
            <a:ext cx="393193" cy="24688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8A94E3F-4E4F-44F5-8737-4777AED91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1" y="2753057"/>
            <a:ext cx="719329" cy="71932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29E63081-C635-4300-9D4D-C22FC2AD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" y="2753057"/>
            <a:ext cx="719329" cy="719329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E35A4792-9335-4EAB-9781-9383DEEE7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88" y="2753057"/>
            <a:ext cx="719329" cy="719329"/>
          </a:xfrm>
          <a:prstGeom prst="rect">
            <a:avLst/>
          </a:prstGeom>
        </p:spPr>
      </p:pic>
      <p:pic>
        <p:nvPicPr>
          <p:cNvPr id="35" name="圖片 34" descr="一張含有 文字, 美工圖案, 向量圖形, 標誌 的圖片&#10;&#10;自動產生的描述">
            <a:extLst>
              <a:ext uri="{FF2B5EF4-FFF2-40B4-BE49-F238E27FC236}">
                <a16:creationId xmlns:a16="http://schemas.microsoft.com/office/drawing/2014/main" id="{3B28F0DF-9D4B-420B-87AC-3D24A1D9A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5" y="2753057"/>
            <a:ext cx="719329" cy="719329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D16592E1-2C8F-4638-B9D6-3A75D613E9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7" y="9973694"/>
            <a:ext cx="2709678" cy="591313"/>
          </a:xfrm>
          <a:prstGeom prst="rect">
            <a:avLst/>
          </a:prstGeom>
        </p:spPr>
      </p:pic>
      <p:pic>
        <p:nvPicPr>
          <p:cNvPr id="43" name="圖片 42" descr="一張含有 文字, 美工圖案, 向量圖形 的圖片&#10;&#10;自動產生的描述">
            <a:extLst>
              <a:ext uri="{FF2B5EF4-FFF2-40B4-BE49-F238E27FC236}">
                <a16:creationId xmlns:a16="http://schemas.microsoft.com/office/drawing/2014/main" id="{6C5F0A88-A504-495B-96FB-431C75FB70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9" y="5094524"/>
            <a:ext cx="1060706" cy="905258"/>
          </a:xfrm>
          <a:prstGeom prst="rect">
            <a:avLst/>
          </a:prstGeom>
        </p:spPr>
      </p:pic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750B4F1B-0952-4B32-89ED-649D3CE15A67}"/>
              </a:ext>
            </a:extLst>
          </p:cNvPr>
          <p:cNvSpPr/>
          <p:nvPr/>
        </p:nvSpPr>
        <p:spPr>
          <a:xfrm>
            <a:off x="1599670" y="9171384"/>
            <a:ext cx="1037054" cy="367190"/>
          </a:xfrm>
          <a:prstGeom prst="round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9D3A4975-073D-41ED-9856-3F0D27EF2030}"/>
              </a:ext>
            </a:extLst>
          </p:cNvPr>
          <p:cNvSpPr/>
          <p:nvPr/>
        </p:nvSpPr>
        <p:spPr>
          <a:xfrm>
            <a:off x="5027246" y="9167015"/>
            <a:ext cx="1037054" cy="367190"/>
          </a:xfrm>
          <a:prstGeom prst="roundRect">
            <a:avLst/>
          </a:prstGeom>
          <a:solidFill>
            <a:srgbClr val="00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727A03F9-8BA7-475C-A8BE-7EA6A786BF5A}"/>
              </a:ext>
            </a:extLst>
          </p:cNvPr>
          <p:cNvSpPr txBox="1">
            <a:spLocks/>
          </p:cNvSpPr>
          <p:nvPr/>
        </p:nvSpPr>
        <p:spPr>
          <a:xfrm>
            <a:off x="1603275" y="9235440"/>
            <a:ext cx="1037055" cy="239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Site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DC8D222D-7174-4FCF-9C3F-7CE9D1DE16ED}"/>
              </a:ext>
            </a:extLst>
          </p:cNvPr>
          <p:cNvSpPr txBox="1">
            <a:spLocks/>
          </p:cNvSpPr>
          <p:nvPr/>
        </p:nvSpPr>
        <p:spPr>
          <a:xfrm>
            <a:off x="4919346" y="9235440"/>
            <a:ext cx="1252854" cy="239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Site</a:t>
            </a:r>
            <a:endParaRPr lang="zh-TW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781466D4-8B10-45E0-8863-10BF89214027}"/>
              </a:ext>
            </a:extLst>
          </p:cNvPr>
          <p:cNvSpPr txBox="1">
            <a:spLocks/>
          </p:cNvSpPr>
          <p:nvPr/>
        </p:nvSpPr>
        <p:spPr>
          <a:xfrm>
            <a:off x="411480" y="3546155"/>
            <a:ext cx="1191795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Wide-Angle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Pan-Tilt Degree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副標題 2">
            <a:extLst>
              <a:ext uri="{FF2B5EF4-FFF2-40B4-BE49-F238E27FC236}">
                <a16:creationId xmlns:a16="http://schemas.microsoft.com/office/drawing/2014/main" id="{A74511AD-5544-48BE-8619-3DD929EECC10}"/>
              </a:ext>
            </a:extLst>
          </p:cNvPr>
          <p:cNvSpPr txBox="1">
            <a:spLocks/>
          </p:cNvSpPr>
          <p:nvPr/>
        </p:nvSpPr>
        <p:spPr>
          <a:xfrm>
            <a:off x="1715601" y="3541390"/>
            <a:ext cx="1173113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Remotely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副標題 2">
            <a:extLst>
              <a:ext uri="{FF2B5EF4-FFF2-40B4-BE49-F238E27FC236}">
                <a16:creationId xmlns:a16="http://schemas.microsoft.com/office/drawing/2014/main" id="{8F01DC8A-3B84-4E99-A436-EF11CBE5C00E}"/>
              </a:ext>
            </a:extLst>
          </p:cNvPr>
          <p:cNvSpPr txBox="1">
            <a:spLocks/>
          </p:cNvSpPr>
          <p:nvPr/>
        </p:nvSpPr>
        <p:spPr>
          <a:xfrm>
            <a:off x="2888714" y="3536625"/>
            <a:ext cx="1351816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 Camera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id="{6A72C687-E3C3-4E9B-8D77-B79F16EB9B96}"/>
              </a:ext>
            </a:extLst>
          </p:cNvPr>
          <p:cNvSpPr txBox="1">
            <a:spLocks/>
          </p:cNvSpPr>
          <p:nvPr/>
        </p:nvSpPr>
        <p:spPr>
          <a:xfrm>
            <a:off x="4240530" y="3531860"/>
            <a:ext cx="1173114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Close-Ups with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Lens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A341222D-AF1B-4AF3-98A8-EC0B3868DD93}"/>
              </a:ext>
            </a:extLst>
          </p:cNvPr>
          <p:cNvGrpSpPr/>
          <p:nvPr/>
        </p:nvGrpSpPr>
        <p:grpSpPr>
          <a:xfrm>
            <a:off x="5457626" y="2023684"/>
            <a:ext cx="1941016" cy="2051586"/>
            <a:chOff x="5457626" y="2023684"/>
            <a:chExt cx="1941016" cy="2051586"/>
          </a:xfrm>
        </p:grpSpPr>
        <p:pic>
          <p:nvPicPr>
            <p:cNvPr id="34" name="圖片 33" descr="一張含有 電子用品, 相機 的圖片&#10;&#10;自動產生的描述">
              <a:extLst>
                <a:ext uri="{FF2B5EF4-FFF2-40B4-BE49-F238E27FC236}">
                  <a16:creationId xmlns:a16="http://schemas.microsoft.com/office/drawing/2014/main" id="{D3475690-A8AF-4DA0-B2EE-95839EAB1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626" y="2023684"/>
              <a:ext cx="1581915" cy="1761748"/>
            </a:xfrm>
            <a:prstGeom prst="rect">
              <a:avLst/>
            </a:prstGeom>
          </p:spPr>
        </p:pic>
        <p:pic>
          <p:nvPicPr>
            <p:cNvPr id="36" name="圖片 35" descr="一張含有 電子用品, 相機, 投影機 的圖片&#10;&#10;自動產生的描述">
              <a:extLst>
                <a:ext uri="{FF2B5EF4-FFF2-40B4-BE49-F238E27FC236}">
                  <a16:creationId xmlns:a16="http://schemas.microsoft.com/office/drawing/2014/main" id="{D443220C-216A-44AE-8848-1A9EC1609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797" y="2672978"/>
              <a:ext cx="848845" cy="1402292"/>
            </a:xfrm>
            <a:prstGeom prst="rect">
              <a:avLst/>
            </a:prstGeom>
          </p:spPr>
        </p:pic>
      </p:grpSp>
      <p:sp>
        <p:nvSpPr>
          <p:cNvPr id="38" name="副標題 2">
            <a:extLst>
              <a:ext uri="{FF2B5EF4-FFF2-40B4-BE49-F238E27FC236}">
                <a16:creationId xmlns:a16="http://schemas.microsoft.com/office/drawing/2014/main" id="{F561A5E5-D2C3-4065-B554-6DB775075990}"/>
              </a:ext>
            </a:extLst>
          </p:cNvPr>
          <p:cNvSpPr txBox="1">
            <a:spLocks/>
          </p:cNvSpPr>
          <p:nvPr/>
        </p:nvSpPr>
        <p:spPr>
          <a:xfrm>
            <a:off x="5603105" y="3646313"/>
            <a:ext cx="1191795" cy="306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PTZ310</a:t>
            </a:r>
            <a:endParaRPr lang="zh-TW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副標題 2">
            <a:extLst>
              <a:ext uri="{FF2B5EF4-FFF2-40B4-BE49-F238E27FC236}">
                <a16:creationId xmlns:a16="http://schemas.microsoft.com/office/drawing/2014/main" id="{C111116E-D0B8-40AE-8978-4F0126FC346A}"/>
              </a:ext>
            </a:extLst>
          </p:cNvPr>
          <p:cNvSpPr txBox="1">
            <a:spLocks/>
          </p:cNvSpPr>
          <p:nvPr/>
        </p:nvSpPr>
        <p:spPr>
          <a:xfrm>
            <a:off x="6322509" y="4074938"/>
            <a:ext cx="1191795" cy="306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DL10W</a:t>
            </a:r>
            <a:endParaRPr lang="zh-TW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B6F976-D264-4548-8137-A1B422B6A0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00" y="9922306"/>
            <a:ext cx="590400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3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 descr="一張含有 電子用品, 相機 的圖片&#10;&#10;自動產生的描述">
            <a:extLst>
              <a:ext uri="{FF2B5EF4-FFF2-40B4-BE49-F238E27FC236}">
                <a16:creationId xmlns:a16="http://schemas.microsoft.com/office/drawing/2014/main" id="{5EFAFD83-0545-49A0-BB71-86FFBA19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42" y="765975"/>
            <a:ext cx="1581915" cy="176174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582DE7E-377A-4CD8-ACE4-12511DCCF28B}"/>
              </a:ext>
            </a:extLst>
          </p:cNvPr>
          <p:cNvSpPr/>
          <p:nvPr/>
        </p:nvSpPr>
        <p:spPr>
          <a:xfrm>
            <a:off x="3605" y="5366143"/>
            <a:ext cx="7559675" cy="5325669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DC954FC-31EF-47F7-9D4C-BC8BB62A1FC0}"/>
              </a:ext>
            </a:extLst>
          </p:cNvPr>
          <p:cNvSpPr/>
          <p:nvPr/>
        </p:nvSpPr>
        <p:spPr>
          <a:xfrm>
            <a:off x="-1039" y="4503895"/>
            <a:ext cx="7559675" cy="2035495"/>
          </a:xfrm>
          <a:prstGeom prst="rect">
            <a:avLst/>
          </a:prstGeom>
          <a:solidFill>
            <a:srgbClr val="83C9D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D2D69F-5C8C-4ED1-83D0-86BA9EFE2A0B}"/>
              </a:ext>
            </a:extLst>
          </p:cNvPr>
          <p:cNvSpPr/>
          <p:nvPr/>
        </p:nvSpPr>
        <p:spPr>
          <a:xfrm>
            <a:off x="-10325" y="4603642"/>
            <a:ext cx="7573606" cy="1836000"/>
          </a:xfrm>
          <a:prstGeom prst="rect">
            <a:avLst/>
          </a:prstGeom>
          <a:solidFill>
            <a:srgbClr val="A7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C2851E0-CD68-493C-86CD-8D33780F9A25}"/>
              </a:ext>
            </a:extLst>
          </p:cNvPr>
          <p:cNvSpPr/>
          <p:nvPr/>
        </p:nvSpPr>
        <p:spPr>
          <a:xfrm>
            <a:off x="-4644" y="4682842"/>
            <a:ext cx="7558637" cy="1677600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7FD35D9-D32F-4003-A207-E7E334095268}"/>
              </a:ext>
            </a:extLst>
          </p:cNvPr>
          <p:cNvSpPr/>
          <p:nvPr/>
        </p:nvSpPr>
        <p:spPr>
          <a:xfrm>
            <a:off x="-4644" y="4756772"/>
            <a:ext cx="7559675" cy="152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9BADF2-9431-43BB-80AB-6EA07AC56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769143"/>
            <a:ext cx="6983730" cy="796768"/>
          </a:xfrm>
        </p:spPr>
        <p:txBody>
          <a:bodyPr>
            <a:noAutofit/>
          </a:bodyPr>
          <a:lstStyle/>
          <a:p>
            <a:pPr algn="l"/>
            <a:r>
              <a:rPr lang="en-US" altLang="zh-TW" sz="4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Tele-ICU Solutions</a:t>
            </a:r>
            <a:endParaRPr lang="zh-TW" altLang="en-US" sz="4200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1B2BB5-1C7E-4FF8-BF36-C19334B7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75" y="1565910"/>
            <a:ext cx="6047740" cy="900417"/>
          </a:xfrm>
        </p:spPr>
        <p:txBody>
          <a:bodyPr>
            <a:noAutofit/>
          </a:bodyPr>
          <a:lstStyle/>
          <a:p>
            <a:pPr algn="l"/>
            <a:r>
              <a:rPr lang="en-US" altLang="zh-TW" sz="154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Problems via Vital Signs &amp; Medical Dashboards</a:t>
            </a:r>
          </a:p>
          <a:p>
            <a:pPr algn="l"/>
            <a:r>
              <a:rPr lang="en-US" altLang="zh-TW" sz="15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Control Protocols Allow Remote Monitoring </a:t>
            </a:r>
          </a:p>
          <a:p>
            <a:pPr algn="l">
              <a:spcBef>
                <a:spcPts val="200"/>
              </a:spcBef>
            </a:pPr>
            <a:r>
              <a:rPr lang="en-US" altLang="zh-TW" sz="15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Nurse Station</a:t>
            </a:r>
            <a:endParaRPr lang="zh-TW" altLang="en-US" sz="154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781466D4-8B10-45E0-8863-10BF89214027}"/>
              </a:ext>
            </a:extLst>
          </p:cNvPr>
          <p:cNvSpPr txBox="1">
            <a:spLocks/>
          </p:cNvSpPr>
          <p:nvPr/>
        </p:nvSpPr>
        <p:spPr>
          <a:xfrm>
            <a:off x="411480" y="3702571"/>
            <a:ext cx="1191795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30X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Zoom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副標題 2">
            <a:extLst>
              <a:ext uri="{FF2B5EF4-FFF2-40B4-BE49-F238E27FC236}">
                <a16:creationId xmlns:a16="http://schemas.microsoft.com/office/drawing/2014/main" id="{A74511AD-5544-48BE-8619-3DD929EECC10}"/>
              </a:ext>
            </a:extLst>
          </p:cNvPr>
          <p:cNvSpPr txBox="1">
            <a:spLocks/>
          </p:cNvSpPr>
          <p:nvPr/>
        </p:nvSpPr>
        <p:spPr>
          <a:xfrm>
            <a:off x="1715601" y="3697806"/>
            <a:ext cx="1173113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副標題 2">
            <a:extLst>
              <a:ext uri="{FF2B5EF4-FFF2-40B4-BE49-F238E27FC236}">
                <a16:creationId xmlns:a16="http://schemas.microsoft.com/office/drawing/2014/main" id="{8F01DC8A-3B84-4E99-A436-EF11CBE5C00E}"/>
              </a:ext>
            </a:extLst>
          </p:cNvPr>
          <p:cNvSpPr txBox="1">
            <a:spLocks/>
          </p:cNvSpPr>
          <p:nvPr/>
        </p:nvSpPr>
        <p:spPr>
          <a:xfrm>
            <a:off x="2922123" y="3693041"/>
            <a:ext cx="1351816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Patients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Multipoint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id="{6A72C687-E3C3-4E9B-8D77-B79F16EB9B96}"/>
              </a:ext>
            </a:extLst>
          </p:cNvPr>
          <p:cNvSpPr txBox="1">
            <a:spLocks/>
          </p:cNvSpPr>
          <p:nvPr/>
        </p:nvSpPr>
        <p:spPr>
          <a:xfrm>
            <a:off x="4304262" y="3688276"/>
            <a:ext cx="1173114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Close-Ups with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Lens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36C501A7-EE5C-485E-B312-DFA3CBD68346}"/>
              </a:ext>
            </a:extLst>
          </p:cNvPr>
          <p:cNvSpPr txBox="1">
            <a:spLocks/>
          </p:cNvSpPr>
          <p:nvPr/>
        </p:nvSpPr>
        <p:spPr>
          <a:xfrm>
            <a:off x="1704171" y="4840901"/>
            <a:ext cx="5854984" cy="617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1700" b="1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Eastern Memorial Hospital, Taiwan</a:t>
            </a:r>
            <a:endParaRPr lang="zh-TW" altLang="en-US" sz="1700" b="1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401F61FE-695D-4451-B2E5-AD0136F624CD}"/>
              </a:ext>
            </a:extLst>
          </p:cNvPr>
          <p:cNvSpPr txBox="1">
            <a:spLocks/>
          </p:cNvSpPr>
          <p:nvPr/>
        </p:nvSpPr>
        <p:spPr>
          <a:xfrm>
            <a:off x="1715601" y="5501434"/>
            <a:ext cx="4456599" cy="45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care team can monitor problems from nurse station by </a:t>
            </a:r>
          </a:p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watching live video shot by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PTZ Cameras.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副標題 2">
            <a:extLst>
              <a:ext uri="{FF2B5EF4-FFF2-40B4-BE49-F238E27FC236}">
                <a16:creationId xmlns:a16="http://schemas.microsoft.com/office/drawing/2014/main" id="{9BE7E012-B112-48F1-976F-7B38DC45418A}"/>
              </a:ext>
            </a:extLst>
          </p:cNvPr>
          <p:cNvSpPr txBox="1">
            <a:spLocks/>
          </p:cNvSpPr>
          <p:nvPr/>
        </p:nvSpPr>
        <p:spPr>
          <a:xfrm>
            <a:off x="5969421" y="2388604"/>
            <a:ext cx="1191795" cy="306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PTZ330</a:t>
            </a:r>
            <a:endParaRPr lang="zh-TW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A7A94F4-3315-450E-AB35-2228FF80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" y="1593960"/>
            <a:ext cx="393193" cy="24688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A53AAE4C-ECE9-4691-B4E7-1ED9A1666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" y="1903613"/>
            <a:ext cx="393193" cy="246889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8A94E3F-4E4F-44F5-8737-4777AED91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155" y="2909473"/>
            <a:ext cx="719329" cy="71932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29E63081-C635-4300-9D4D-C22FC2AD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91" y="2909473"/>
            <a:ext cx="719329" cy="719329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E35A4792-9335-4EAB-9781-9383DEEE7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579" y="2909473"/>
            <a:ext cx="719329" cy="71932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3B28F0DF-9D4B-420B-87AC-3D24A1D9A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367" y="2909473"/>
            <a:ext cx="719329" cy="719329"/>
          </a:xfrm>
          <a:prstGeom prst="rect">
            <a:avLst/>
          </a:prstGeom>
        </p:spPr>
      </p:pic>
      <p:pic>
        <p:nvPicPr>
          <p:cNvPr id="43" name="圖片 42" descr="一張含有 文字, 美工圖案, 向量圖形 的圖片&#10;&#10;自動產生的描述">
            <a:extLst>
              <a:ext uri="{FF2B5EF4-FFF2-40B4-BE49-F238E27FC236}">
                <a16:creationId xmlns:a16="http://schemas.microsoft.com/office/drawing/2014/main" id="{6C5F0A88-A504-495B-96FB-431C75FB70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9" y="5094524"/>
            <a:ext cx="1060706" cy="905258"/>
          </a:xfrm>
          <a:prstGeom prst="rect">
            <a:avLst/>
          </a:prstGeom>
        </p:spPr>
      </p:pic>
      <p:sp>
        <p:nvSpPr>
          <p:cNvPr id="34" name="副標題 2">
            <a:extLst>
              <a:ext uri="{FF2B5EF4-FFF2-40B4-BE49-F238E27FC236}">
                <a16:creationId xmlns:a16="http://schemas.microsoft.com/office/drawing/2014/main" id="{05F30005-31B9-4248-9C77-0EF153757579}"/>
              </a:ext>
            </a:extLst>
          </p:cNvPr>
          <p:cNvSpPr txBox="1">
            <a:spLocks/>
          </p:cNvSpPr>
          <p:nvPr/>
        </p:nvSpPr>
        <p:spPr>
          <a:xfrm>
            <a:off x="5413643" y="3685887"/>
            <a:ext cx="1513572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 Camera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66337305-81CA-4EFB-8C01-C77EFBE23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942" y="2907084"/>
            <a:ext cx="719329" cy="719329"/>
          </a:xfrm>
          <a:prstGeom prst="rect">
            <a:avLst/>
          </a:prstGeom>
        </p:spPr>
      </p:pic>
      <p:pic>
        <p:nvPicPr>
          <p:cNvPr id="11" name="圖片 10" descr="一張含有 文字, 個人, 室內 的圖片&#10;&#10;自動產生的描述">
            <a:extLst>
              <a:ext uri="{FF2B5EF4-FFF2-40B4-BE49-F238E27FC236}">
                <a16:creationId xmlns:a16="http://schemas.microsoft.com/office/drawing/2014/main" id="{947A7A1F-B531-4474-AD9F-37E71176A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" y="6784322"/>
            <a:ext cx="6519685" cy="3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5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>
            <a:extLst>
              <a:ext uri="{FF2B5EF4-FFF2-40B4-BE49-F238E27FC236}">
                <a16:creationId xmlns:a16="http://schemas.microsoft.com/office/drawing/2014/main" id="{5EFAFD83-0545-49A0-BB71-86FFBA19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88" y="2304316"/>
            <a:ext cx="1779253" cy="21205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582DE7E-377A-4CD8-ACE4-12511DCCF28B}"/>
              </a:ext>
            </a:extLst>
          </p:cNvPr>
          <p:cNvSpPr/>
          <p:nvPr/>
        </p:nvSpPr>
        <p:spPr>
          <a:xfrm>
            <a:off x="3605" y="5366143"/>
            <a:ext cx="7559675" cy="5325669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DC954FC-31EF-47F7-9D4C-BC8BB62A1FC0}"/>
              </a:ext>
            </a:extLst>
          </p:cNvPr>
          <p:cNvSpPr/>
          <p:nvPr/>
        </p:nvSpPr>
        <p:spPr>
          <a:xfrm>
            <a:off x="-1039" y="4503895"/>
            <a:ext cx="7559675" cy="2035495"/>
          </a:xfrm>
          <a:prstGeom prst="rect">
            <a:avLst/>
          </a:prstGeom>
          <a:solidFill>
            <a:srgbClr val="83C9D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D2D69F-5C8C-4ED1-83D0-86BA9EFE2A0B}"/>
              </a:ext>
            </a:extLst>
          </p:cNvPr>
          <p:cNvSpPr/>
          <p:nvPr/>
        </p:nvSpPr>
        <p:spPr>
          <a:xfrm>
            <a:off x="-10325" y="4603642"/>
            <a:ext cx="7573606" cy="1836000"/>
          </a:xfrm>
          <a:prstGeom prst="rect">
            <a:avLst/>
          </a:prstGeom>
          <a:solidFill>
            <a:srgbClr val="A7D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C2851E0-CD68-493C-86CD-8D33780F9A25}"/>
              </a:ext>
            </a:extLst>
          </p:cNvPr>
          <p:cNvSpPr/>
          <p:nvPr/>
        </p:nvSpPr>
        <p:spPr>
          <a:xfrm>
            <a:off x="-4644" y="4682842"/>
            <a:ext cx="7558637" cy="1677600"/>
          </a:xfrm>
          <a:prstGeom prst="rect">
            <a:avLst/>
          </a:prstGeom>
          <a:solidFill>
            <a:srgbClr val="ACD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7FD35D9-D32F-4003-A207-E7E334095268}"/>
              </a:ext>
            </a:extLst>
          </p:cNvPr>
          <p:cNvSpPr/>
          <p:nvPr/>
        </p:nvSpPr>
        <p:spPr>
          <a:xfrm>
            <a:off x="-4644" y="4756772"/>
            <a:ext cx="7559675" cy="1529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9BADF2-9431-43BB-80AB-6EA07AC56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" y="769142"/>
            <a:ext cx="6983730" cy="1332731"/>
          </a:xfrm>
        </p:spPr>
        <p:txBody>
          <a:bodyPr>
            <a:noAutofit/>
          </a:bodyPr>
          <a:lstStyle/>
          <a:p>
            <a:pPr algn="l"/>
            <a:r>
              <a:rPr lang="en-US" altLang="zh-TW" sz="4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Surgery Broadcast </a:t>
            </a:r>
            <a:br>
              <a:rPr lang="en-US" altLang="zh-TW" sz="4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4200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zh-TW" altLang="en-US" sz="4200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1B2BB5-1C7E-4FF8-BF36-C19334B78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75" y="2170394"/>
            <a:ext cx="6047740" cy="900417"/>
          </a:xfrm>
        </p:spPr>
        <p:txBody>
          <a:bodyPr>
            <a:noAutofit/>
          </a:bodyPr>
          <a:lstStyle/>
          <a:p>
            <a:pPr algn="l"/>
            <a:r>
              <a:rPr lang="en-US" altLang="zh-TW" sz="154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 Surgeries via NDI with 4K Resolution</a:t>
            </a:r>
          </a:p>
          <a:p>
            <a:pPr algn="l"/>
            <a:r>
              <a:rPr lang="en-US" altLang="zh-TW" sz="154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 Details with Superb Zoom Capability</a:t>
            </a:r>
            <a:endParaRPr lang="zh-TW" altLang="en-US" sz="154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781466D4-8B10-45E0-8863-10BF89214027}"/>
              </a:ext>
            </a:extLst>
          </p:cNvPr>
          <p:cNvSpPr txBox="1">
            <a:spLocks/>
          </p:cNvSpPr>
          <p:nvPr/>
        </p:nvSpPr>
        <p:spPr>
          <a:xfrm>
            <a:off x="411480" y="3907115"/>
            <a:ext cx="1191795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4K Ultra HD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副標題 2">
            <a:extLst>
              <a:ext uri="{FF2B5EF4-FFF2-40B4-BE49-F238E27FC236}">
                <a16:creationId xmlns:a16="http://schemas.microsoft.com/office/drawing/2014/main" id="{A74511AD-5544-48BE-8619-3DD929EECC10}"/>
              </a:ext>
            </a:extLst>
          </p:cNvPr>
          <p:cNvSpPr txBox="1">
            <a:spLocks/>
          </p:cNvSpPr>
          <p:nvPr/>
        </p:nvSpPr>
        <p:spPr>
          <a:xfrm>
            <a:off x="1715601" y="3902350"/>
            <a:ext cx="1173113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</a:t>
            </a:r>
            <a:r>
              <a:rPr lang="zh-TW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|HX</a:t>
            </a:r>
          </a:p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副標題 2">
            <a:extLst>
              <a:ext uri="{FF2B5EF4-FFF2-40B4-BE49-F238E27FC236}">
                <a16:creationId xmlns:a16="http://schemas.microsoft.com/office/drawing/2014/main" id="{8F01DC8A-3B84-4E99-A436-EF11CBE5C00E}"/>
              </a:ext>
            </a:extLst>
          </p:cNvPr>
          <p:cNvSpPr txBox="1">
            <a:spLocks/>
          </p:cNvSpPr>
          <p:nvPr/>
        </p:nvSpPr>
        <p:spPr>
          <a:xfrm>
            <a:off x="2888714" y="3897585"/>
            <a:ext cx="1351816" cy="394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SDI Output</a:t>
            </a:r>
            <a:endParaRPr lang="zh-TW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36C501A7-EE5C-485E-B312-DFA3CBD68346}"/>
              </a:ext>
            </a:extLst>
          </p:cNvPr>
          <p:cNvSpPr txBox="1">
            <a:spLocks/>
          </p:cNvSpPr>
          <p:nvPr/>
        </p:nvSpPr>
        <p:spPr>
          <a:xfrm>
            <a:off x="1704171" y="4840901"/>
            <a:ext cx="5854984" cy="617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1700" b="1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 </a:t>
            </a:r>
            <a:r>
              <a:rPr lang="en-US" altLang="zh-TW" sz="1700" b="1" dirty="0" err="1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Hsin</a:t>
            </a:r>
            <a:r>
              <a:rPr lang="en-US" altLang="zh-TW" sz="1700" b="1" dirty="0">
                <a:solidFill>
                  <a:srgbClr val="00A0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Hospital &amp; Advantech, Taiwan</a:t>
            </a:r>
            <a:endParaRPr lang="zh-TW" altLang="en-US" sz="1700" b="1" dirty="0">
              <a:solidFill>
                <a:srgbClr val="00A0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401F61FE-695D-4451-B2E5-AD0136F624CD}"/>
              </a:ext>
            </a:extLst>
          </p:cNvPr>
          <p:cNvSpPr txBox="1">
            <a:spLocks/>
          </p:cNvSpPr>
          <p:nvPr/>
        </p:nvSpPr>
        <p:spPr>
          <a:xfrm>
            <a:off x="1715601" y="5501434"/>
            <a:ext cx="4456599" cy="45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PTZ Camera was deployed in the surgery room to </a:t>
            </a:r>
          </a:p>
          <a:p>
            <a:pPr algn="l">
              <a:spcBef>
                <a:spcPts val="100"/>
              </a:spcBef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livestream the procedures to the audience.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副標題 2">
            <a:extLst>
              <a:ext uri="{FF2B5EF4-FFF2-40B4-BE49-F238E27FC236}">
                <a16:creationId xmlns:a16="http://schemas.microsoft.com/office/drawing/2014/main" id="{9BE7E012-B112-48F1-976F-7B38DC45418A}"/>
              </a:ext>
            </a:extLst>
          </p:cNvPr>
          <p:cNvSpPr txBox="1">
            <a:spLocks/>
          </p:cNvSpPr>
          <p:nvPr/>
        </p:nvSpPr>
        <p:spPr>
          <a:xfrm>
            <a:off x="5533588" y="4133377"/>
            <a:ext cx="1191795" cy="306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altLang="zh-TW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PTC310HN</a:t>
            </a:r>
            <a:endParaRPr lang="zh-TW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A7A94F4-3315-450E-AB35-2228FF80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" y="2198443"/>
            <a:ext cx="393193" cy="24689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A53AAE4C-ECE9-4691-B4E7-1ED9A1666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" y="2508096"/>
            <a:ext cx="393193" cy="24689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29E63081-C635-4300-9D4D-C22FC2ADC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91" y="3114017"/>
            <a:ext cx="719329" cy="719329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E35A4792-9335-4EAB-9781-9383DEEE7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2691" y="3114017"/>
            <a:ext cx="719329" cy="71932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3B28F0DF-9D4B-420B-87AC-3D24A1D9A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2591" y="3114017"/>
            <a:ext cx="719329" cy="719329"/>
          </a:xfrm>
          <a:prstGeom prst="rect">
            <a:avLst/>
          </a:prstGeom>
        </p:spPr>
      </p:pic>
      <p:pic>
        <p:nvPicPr>
          <p:cNvPr id="43" name="圖片 42" descr="一張含有 文字, 美工圖案, 向量圖形 的圖片&#10;&#10;自動產生的描述">
            <a:extLst>
              <a:ext uri="{FF2B5EF4-FFF2-40B4-BE49-F238E27FC236}">
                <a16:creationId xmlns:a16="http://schemas.microsoft.com/office/drawing/2014/main" id="{6C5F0A88-A504-495B-96FB-431C75FB7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9" y="5094524"/>
            <a:ext cx="1060706" cy="905258"/>
          </a:xfrm>
          <a:prstGeom prst="rect">
            <a:avLst/>
          </a:prstGeom>
        </p:spPr>
      </p:pic>
      <p:sp>
        <p:nvSpPr>
          <p:cNvPr id="30" name="副標題 2">
            <a:extLst>
              <a:ext uri="{FF2B5EF4-FFF2-40B4-BE49-F238E27FC236}">
                <a16:creationId xmlns:a16="http://schemas.microsoft.com/office/drawing/2014/main" id="{76551264-653F-413C-9ECF-B4413D5A5C34}"/>
              </a:ext>
            </a:extLst>
          </p:cNvPr>
          <p:cNvSpPr txBox="1">
            <a:spLocks/>
          </p:cNvSpPr>
          <p:nvPr/>
        </p:nvSpPr>
        <p:spPr>
          <a:xfrm>
            <a:off x="175064" y="10109692"/>
            <a:ext cx="4456599" cy="455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</a:pP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©2022 </a:t>
            </a:r>
            <a:r>
              <a:rPr lang="en-US" altLang="zh-TW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Europe B.V. All rights reserved.</a:t>
            </a:r>
          </a:p>
          <a:p>
            <a:pPr algn="l">
              <a:spcBef>
                <a:spcPts val="100"/>
              </a:spcBef>
            </a:pP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brand names and logos are trademarks of their respective companies.</a:t>
            </a:r>
          </a:p>
        </p:txBody>
      </p:sp>
      <p:sp>
        <p:nvSpPr>
          <p:cNvPr id="32" name="副標題 2">
            <a:extLst>
              <a:ext uri="{FF2B5EF4-FFF2-40B4-BE49-F238E27FC236}">
                <a16:creationId xmlns:a16="http://schemas.microsoft.com/office/drawing/2014/main" id="{E4649C43-42E9-42A9-93EB-E118D82EC132}"/>
              </a:ext>
            </a:extLst>
          </p:cNvPr>
          <p:cNvSpPr txBox="1">
            <a:spLocks/>
          </p:cNvSpPr>
          <p:nvPr/>
        </p:nvSpPr>
        <p:spPr>
          <a:xfrm>
            <a:off x="5784983" y="10241847"/>
            <a:ext cx="1560669" cy="23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00"/>
              </a:spcBef>
            </a:pP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2022Q1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E9F272-DC8B-4EC4-8E44-12CCB8D4A7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" y="6754736"/>
            <a:ext cx="6958598" cy="2667005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17F086C0-62A5-436C-A763-B1C1E02DA1AB}"/>
              </a:ext>
            </a:extLst>
          </p:cNvPr>
          <p:cNvSpPr txBox="1"/>
          <p:nvPr/>
        </p:nvSpPr>
        <p:spPr>
          <a:xfrm>
            <a:off x="2175514" y="3876552"/>
            <a:ext cx="2090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1178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234</Words>
  <Application>Microsoft Office PowerPoint</Application>
  <PresentationFormat>Custom</PresentationFormat>
  <Paragraphs>58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佈景主題</vt:lpstr>
      <vt:lpstr>AVer Healthcare Solutions</vt:lpstr>
      <vt:lpstr>Telemedicine Solutions </vt:lpstr>
      <vt:lpstr>Tele-ICU Solutions</vt:lpstr>
      <vt:lpstr>Live Surgery Broadcast 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 Healthcare Solutions</dc:title>
  <dc:creator>Sandy Yu</dc:creator>
  <cp:lastModifiedBy>Sydney Wu</cp:lastModifiedBy>
  <cp:revision>23</cp:revision>
  <dcterms:created xsi:type="dcterms:W3CDTF">2021-09-27T01:10:28Z</dcterms:created>
  <dcterms:modified xsi:type="dcterms:W3CDTF">2022-09-08T08:31:49Z</dcterms:modified>
</cp:coreProperties>
</file>