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tags/tag3.xml" ContentType="application/vnd.openxmlformats-officedocument.presentationml.tags+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90478" r:id="rId2"/>
    <p:sldMasterId id="2147490467" r:id="rId3"/>
    <p:sldMasterId id="2147484366" r:id="rId4"/>
    <p:sldMasterId id="2147483648" r:id="rId5"/>
    <p:sldMasterId id="2147483693" r:id="rId6"/>
    <p:sldMasterId id="2147483714" r:id="rId7"/>
    <p:sldMasterId id="2147484364" r:id="rId8"/>
    <p:sldMasterId id="2147483660" r:id="rId9"/>
    <p:sldMasterId id="2147483663" r:id="rId10"/>
    <p:sldMasterId id="2147483665" r:id="rId11"/>
    <p:sldMasterId id="2147483667" r:id="rId12"/>
    <p:sldMasterId id="2147483671" r:id="rId13"/>
  </p:sldMasterIdLst>
  <p:notesMasterIdLst>
    <p:notesMasterId r:id="rId215"/>
  </p:notesMasterIdLst>
  <p:sldIdLst>
    <p:sldId id="849" r:id="rId14"/>
    <p:sldId id="410" r:id="rId15"/>
    <p:sldId id="2147477847" r:id="rId16"/>
    <p:sldId id="2147479860" r:id="rId17"/>
    <p:sldId id="5723" r:id="rId18"/>
    <p:sldId id="2147477849" r:id="rId19"/>
    <p:sldId id="2147479859" r:id="rId20"/>
    <p:sldId id="2147479861" r:id="rId21"/>
    <p:sldId id="820" r:id="rId22"/>
    <p:sldId id="2147479867" r:id="rId23"/>
    <p:sldId id="2147477840" r:id="rId24"/>
    <p:sldId id="2147479874" r:id="rId25"/>
    <p:sldId id="2147479873" r:id="rId26"/>
    <p:sldId id="343" r:id="rId27"/>
    <p:sldId id="2147479889" r:id="rId28"/>
    <p:sldId id="2147479890" r:id="rId29"/>
    <p:sldId id="437" r:id="rId30"/>
    <p:sldId id="467" r:id="rId31"/>
    <p:sldId id="411" r:id="rId32"/>
    <p:sldId id="400" r:id="rId33"/>
    <p:sldId id="439" r:id="rId34"/>
    <p:sldId id="468" r:id="rId35"/>
    <p:sldId id="441" r:id="rId36"/>
    <p:sldId id="404" r:id="rId37"/>
    <p:sldId id="406" r:id="rId38"/>
    <p:sldId id="466" r:id="rId39"/>
    <p:sldId id="469" r:id="rId40"/>
    <p:sldId id="458" r:id="rId41"/>
    <p:sldId id="448" r:id="rId42"/>
    <p:sldId id="449" r:id="rId43"/>
    <p:sldId id="459" r:id="rId44"/>
    <p:sldId id="460" r:id="rId45"/>
    <p:sldId id="461" r:id="rId46"/>
    <p:sldId id="463" r:id="rId47"/>
    <p:sldId id="464" r:id="rId48"/>
    <p:sldId id="465" r:id="rId49"/>
    <p:sldId id="2147479891" r:id="rId50"/>
    <p:sldId id="2147479868" r:id="rId51"/>
    <p:sldId id="256" r:id="rId52"/>
    <p:sldId id="257" r:id="rId53"/>
    <p:sldId id="258" r:id="rId54"/>
    <p:sldId id="259" r:id="rId55"/>
    <p:sldId id="260" r:id="rId56"/>
    <p:sldId id="261" r:id="rId57"/>
    <p:sldId id="262" r:id="rId58"/>
    <p:sldId id="263" r:id="rId59"/>
    <p:sldId id="264" r:id="rId60"/>
    <p:sldId id="265" r:id="rId61"/>
    <p:sldId id="266" r:id="rId62"/>
    <p:sldId id="267" r:id="rId63"/>
    <p:sldId id="268" r:id="rId64"/>
    <p:sldId id="269" r:id="rId65"/>
    <p:sldId id="2147479870" r:id="rId66"/>
    <p:sldId id="2147479871" r:id="rId67"/>
    <p:sldId id="2147479872" r:id="rId68"/>
    <p:sldId id="2147479875" r:id="rId69"/>
    <p:sldId id="2147479876" r:id="rId70"/>
    <p:sldId id="2147479877" r:id="rId71"/>
    <p:sldId id="2147479878" r:id="rId72"/>
    <p:sldId id="2147479879" r:id="rId73"/>
    <p:sldId id="2147479880" r:id="rId74"/>
    <p:sldId id="2147479881" r:id="rId75"/>
    <p:sldId id="2147479882" r:id="rId76"/>
    <p:sldId id="2147479883" r:id="rId77"/>
    <p:sldId id="2147479884" r:id="rId78"/>
    <p:sldId id="2147479885" r:id="rId79"/>
    <p:sldId id="2147479886" r:id="rId80"/>
    <p:sldId id="2147479887" r:id="rId81"/>
    <p:sldId id="2147479888" r:id="rId82"/>
    <p:sldId id="270" r:id="rId83"/>
    <p:sldId id="271" r:id="rId84"/>
    <p:sldId id="272" r:id="rId85"/>
    <p:sldId id="273" r:id="rId86"/>
    <p:sldId id="274" r:id="rId87"/>
    <p:sldId id="275" r:id="rId88"/>
    <p:sldId id="276" r:id="rId89"/>
    <p:sldId id="277" r:id="rId90"/>
    <p:sldId id="278" r:id="rId91"/>
    <p:sldId id="279" r:id="rId92"/>
    <p:sldId id="280" r:id="rId93"/>
    <p:sldId id="281" r:id="rId94"/>
    <p:sldId id="282" r:id="rId95"/>
    <p:sldId id="283" r:id="rId96"/>
    <p:sldId id="284" r:id="rId97"/>
    <p:sldId id="285" r:id="rId98"/>
    <p:sldId id="286" r:id="rId99"/>
    <p:sldId id="2147479892" r:id="rId100"/>
    <p:sldId id="2147479801" r:id="rId101"/>
    <p:sldId id="2147479893" r:id="rId102"/>
    <p:sldId id="2147479894" r:id="rId103"/>
    <p:sldId id="1539" r:id="rId104"/>
    <p:sldId id="2147479895" r:id="rId105"/>
    <p:sldId id="291" r:id="rId106"/>
    <p:sldId id="695" r:id="rId107"/>
    <p:sldId id="2147308731" r:id="rId108"/>
    <p:sldId id="2147308733" r:id="rId109"/>
    <p:sldId id="1450" r:id="rId110"/>
    <p:sldId id="2147308740" r:id="rId111"/>
    <p:sldId id="2147308689" r:id="rId112"/>
    <p:sldId id="2147308732" r:id="rId113"/>
    <p:sldId id="2147308741" r:id="rId114"/>
    <p:sldId id="2147479896" r:id="rId115"/>
    <p:sldId id="5726" r:id="rId116"/>
    <p:sldId id="2147479798" r:id="rId117"/>
    <p:sldId id="434" r:id="rId118"/>
    <p:sldId id="2147479897" r:id="rId119"/>
    <p:sldId id="2147479898" r:id="rId120"/>
    <p:sldId id="2147479899" r:id="rId121"/>
    <p:sldId id="2147479900" r:id="rId122"/>
    <p:sldId id="2147479901" r:id="rId123"/>
    <p:sldId id="2147479902" r:id="rId124"/>
    <p:sldId id="2147479903" r:id="rId125"/>
    <p:sldId id="2147479904" r:id="rId126"/>
    <p:sldId id="2147479905" r:id="rId127"/>
    <p:sldId id="2147479906" r:id="rId128"/>
    <p:sldId id="2147479907" r:id="rId129"/>
    <p:sldId id="2147479908" r:id="rId130"/>
    <p:sldId id="2147479909" r:id="rId131"/>
    <p:sldId id="2147479910" r:id="rId132"/>
    <p:sldId id="2147479911" r:id="rId133"/>
    <p:sldId id="2147479912" r:id="rId134"/>
    <p:sldId id="2147479913" r:id="rId135"/>
    <p:sldId id="2147479914" r:id="rId136"/>
    <p:sldId id="2147479915" r:id="rId137"/>
    <p:sldId id="2147479916" r:id="rId138"/>
    <p:sldId id="2147479917" r:id="rId139"/>
    <p:sldId id="2147479918" r:id="rId140"/>
    <p:sldId id="2147479919" r:id="rId141"/>
    <p:sldId id="2147479920" r:id="rId142"/>
    <p:sldId id="2147479921" r:id="rId143"/>
    <p:sldId id="2147479922" r:id="rId144"/>
    <p:sldId id="2147479923" r:id="rId145"/>
    <p:sldId id="2147479924" r:id="rId146"/>
    <p:sldId id="2147479925" r:id="rId147"/>
    <p:sldId id="2147479926" r:id="rId148"/>
    <p:sldId id="2147479927" r:id="rId149"/>
    <p:sldId id="2147479928" r:id="rId150"/>
    <p:sldId id="2147479929" r:id="rId151"/>
    <p:sldId id="2147479930" r:id="rId152"/>
    <p:sldId id="2147479931" r:id="rId153"/>
    <p:sldId id="2147479932" r:id="rId154"/>
    <p:sldId id="2147479933" r:id="rId155"/>
    <p:sldId id="2147479934" r:id="rId156"/>
    <p:sldId id="2147479935" r:id="rId157"/>
    <p:sldId id="2147479936" r:id="rId158"/>
    <p:sldId id="2147479937" r:id="rId159"/>
    <p:sldId id="2147479938" r:id="rId160"/>
    <p:sldId id="2147479939" r:id="rId161"/>
    <p:sldId id="2147479940" r:id="rId162"/>
    <p:sldId id="2147479941" r:id="rId163"/>
    <p:sldId id="2147479942" r:id="rId164"/>
    <p:sldId id="2147479943" r:id="rId165"/>
    <p:sldId id="2147479944" r:id="rId166"/>
    <p:sldId id="2147479945" r:id="rId167"/>
    <p:sldId id="2147479946" r:id="rId168"/>
    <p:sldId id="2147479947" r:id="rId169"/>
    <p:sldId id="2147479948" r:id="rId170"/>
    <p:sldId id="2147479949" r:id="rId171"/>
    <p:sldId id="2147479950" r:id="rId172"/>
    <p:sldId id="2147479951" r:id="rId173"/>
    <p:sldId id="2147479952" r:id="rId174"/>
    <p:sldId id="2147479953" r:id="rId175"/>
    <p:sldId id="2147479954" r:id="rId176"/>
    <p:sldId id="2147479955" r:id="rId177"/>
    <p:sldId id="2147479956" r:id="rId178"/>
    <p:sldId id="2147479957" r:id="rId179"/>
    <p:sldId id="2147479958" r:id="rId180"/>
    <p:sldId id="2147479959" r:id="rId181"/>
    <p:sldId id="2147479960" r:id="rId182"/>
    <p:sldId id="2147479961" r:id="rId183"/>
    <p:sldId id="2147479962" r:id="rId184"/>
    <p:sldId id="2147479963" r:id="rId185"/>
    <p:sldId id="2147479964" r:id="rId186"/>
    <p:sldId id="2147479965" r:id="rId187"/>
    <p:sldId id="2147479966" r:id="rId188"/>
    <p:sldId id="2147479967" r:id="rId189"/>
    <p:sldId id="2147479968" r:id="rId190"/>
    <p:sldId id="2147479969" r:id="rId191"/>
    <p:sldId id="2147479970" r:id="rId192"/>
    <p:sldId id="2147479971" r:id="rId193"/>
    <p:sldId id="2147479972" r:id="rId194"/>
    <p:sldId id="2147479973" r:id="rId195"/>
    <p:sldId id="2147479974" r:id="rId196"/>
    <p:sldId id="2147479975" r:id="rId197"/>
    <p:sldId id="2147479976" r:id="rId198"/>
    <p:sldId id="2147479977" r:id="rId199"/>
    <p:sldId id="2147479978" r:id="rId200"/>
    <p:sldId id="2147479979" r:id="rId201"/>
    <p:sldId id="2147479980" r:id="rId202"/>
    <p:sldId id="2147479981" r:id="rId203"/>
    <p:sldId id="2147479982" r:id="rId204"/>
    <p:sldId id="2147479983" r:id="rId205"/>
    <p:sldId id="2147479984" r:id="rId206"/>
    <p:sldId id="2147479985" r:id="rId207"/>
    <p:sldId id="2147479986" r:id="rId208"/>
    <p:sldId id="2147479987" r:id="rId209"/>
    <p:sldId id="2147479988" r:id="rId210"/>
    <p:sldId id="2147479989" r:id="rId211"/>
    <p:sldId id="2147479990" r:id="rId212"/>
    <p:sldId id="2147479991" r:id="rId213"/>
    <p:sldId id="2147479992" r:id="rId2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89DD4D-92B6-4B10-35C1-88B934A7AF82}" v="29" dt="2024-10-10T19:45:37.214"/>
    <p1510:client id="{C6A23D62-12E0-0D58-66F2-DA306F347A60}" v="204" dt="2024-10-10T19:44:28.8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79"/>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5.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openxmlformats.org/officeDocument/2006/relationships/presProps" Target="presProps.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12" Type="http://schemas.openxmlformats.org/officeDocument/2006/relationships/slideMaster" Target="slideMasters/slideMaster12.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openxmlformats.org/officeDocument/2006/relationships/viewProps" Target="viewProps.xml"/><Relationship Id="rId6" Type="http://schemas.openxmlformats.org/officeDocument/2006/relationships/slideMaster" Target="slideMasters/slideMaster6.xml"/><Relationship Id="rId23" Type="http://schemas.openxmlformats.org/officeDocument/2006/relationships/slide" Target="slides/slide10.xml"/><Relationship Id="rId119" Type="http://schemas.openxmlformats.org/officeDocument/2006/relationships/slide" Target="slides/slide106.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13" Type="http://schemas.openxmlformats.org/officeDocument/2006/relationships/slideMaster" Target="slideMasters/slideMaster13.xml"/><Relationship Id="rId109" Type="http://schemas.openxmlformats.org/officeDocument/2006/relationships/slide" Target="slides/slide96.xml"/><Relationship Id="rId34" Type="http://schemas.openxmlformats.org/officeDocument/2006/relationships/slide" Target="slides/slide21.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20" Type="http://schemas.openxmlformats.org/officeDocument/2006/relationships/slide" Target="slides/slide107.xml"/><Relationship Id="rId141" Type="http://schemas.openxmlformats.org/officeDocument/2006/relationships/slide" Target="slides/slide128.xml"/><Relationship Id="rId7" Type="http://schemas.openxmlformats.org/officeDocument/2006/relationships/slideMaster" Target="slideMasters/slideMaster7.xml"/><Relationship Id="rId162" Type="http://schemas.openxmlformats.org/officeDocument/2006/relationships/slide" Target="slides/slide149.xml"/><Relationship Id="rId183" Type="http://schemas.openxmlformats.org/officeDocument/2006/relationships/slide" Target="slides/slide170.xml"/><Relationship Id="rId218" Type="http://schemas.openxmlformats.org/officeDocument/2006/relationships/theme" Target="theme/theme1.xml"/><Relationship Id="rId24" Type="http://schemas.openxmlformats.org/officeDocument/2006/relationships/slide" Target="slides/slide11.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31" Type="http://schemas.openxmlformats.org/officeDocument/2006/relationships/slide" Target="slides/slide118.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208" Type="http://schemas.openxmlformats.org/officeDocument/2006/relationships/slide" Target="slides/slide195.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219" Type="http://schemas.openxmlformats.org/officeDocument/2006/relationships/tableStyles" Target="tableStyles.xml"/><Relationship Id="rId3" Type="http://schemas.openxmlformats.org/officeDocument/2006/relationships/slideMaster" Target="slideMasters/slideMaster3.xml"/><Relationship Id="rId214" Type="http://schemas.openxmlformats.org/officeDocument/2006/relationships/slide" Target="slides/slide201.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220" Type="http://schemas.microsoft.com/office/2015/10/relationships/revisionInfo" Target="revisionInfo.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notesMaster" Target="notesMasters/notesMaster1.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slideMaster" Target="slideMasters/slideMaster1.xml"/><Relationship Id="rId212" Type="http://schemas.openxmlformats.org/officeDocument/2006/relationships/slide" Target="slides/slide199.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202" Type="http://schemas.openxmlformats.org/officeDocument/2006/relationships/slide" Target="slides/slide189.xml"/><Relationship Id="rId18" Type="http://schemas.openxmlformats.org/officeDocument/2006/relationships/slide" Target="slides/slide5.xml"/><Relationship Id="rId39" Type="http://schemas.openxmlformats.org/officeDocument/2006/relationships/slide" Target="slides/slide26.xml"/><Relationship Id="rId50" Type="http://schemas.openxmlformats.org/officeDocument/2006/relationships/slide" Target="slides/slide37.xml"/><Relationship Id="rId104" Type="http://schemas.openxmlformats.org/officeDocument/2006/relationships/slide" Target="slides/slide91.xml"/><Relationship Id="rId125" Type="http://schemas.openxmlformats.org/officeDocument/2006/relationships/slide" Target="slides/slide112.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1" Type="http://schemas.openxmlformats.org/officeDocument/2006/relationships/slide" Target="slides/slide58.xml"/><Relationship Id="rId92" Type="http://schemas.openxmlformats.org/officeDocument/2006/relationships/slide" Target="slides/slide79.xml"/><Relationship Id="rId213" Type="http://schemas.openxmlformats.org/officeDocument/2006/relationships/slide" Target="slides/slide200.xml"/><Relationship Id="rId2" Type="http://schemas.openxmlformats.org/officeDocument/2006/relationships/slideMaster" Target="slideMasters/slideMaster2.xml"/><Relationship Id="rId29" Type="http://schemas.openxmlformats.org/officeDocument/2006/relationships/slide" Target="slides/slide16.xml"/><Relationship Id="rId40" Type="http://schemas.openxmlformats.org/officeDocument/2006/relationships/slide" Target="slides/slide27.xml"/><Relationship Id="rId115" Type="http://schemas.openxmlformats.org/officeDocument/2006/relationships/slide" Target="slides/slide102.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99" Type="http://schemas.openxmlformats.org/officeDocument/2006/relationships/slide" Target="slides/slide186.xml"/><Relationship Id="rId203" Type="http://schemas.openxmlformats.org/officeDocument/2006/relationships/slide" Target="slides/slide190.xml"/><Relationship Id="rId1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22E030-439D-4E2D-837A-8DBA581D032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DFFBA4CD-531B-4540-A655-585D84EE93CD}">
      <dgm:prSet phldrT="[Text]"/>
      <dgm:spPr/>
      <dgm:t>
        <a:bodyPr/>
        <a:lstStyle/>
        <a:p>
          <a:r>
            <a:rPr lang="en-GB" dirty="0"/>
            <a:t>Secure &amp; resilient Enabler for Digital Health Solutions</a:t>
          </a:r>
        </a:p>
      </dgm:t>
    </dgm:pt>
    <dgm:pt modelId="{6F9DB108-16BE-406A-A389-BDF8342C3B3D}" type="parTrans" cxnId="{B3D2320C-5EFF-4EB3-9203-A05BBC98A50F}">
      <dgm:prSet/>
      <dgm:spPr/>
      <dgm:t>
        <a:bodyPr/>
        <a:lstStyle/>
        <a:p>
          <a:endParaRPr lang="en-GB"/>
        </a:p>
      </dgm:t>
    </dgm:pt>
    <dgm:pt modelId="{EB4616B3-7244-495E-9212-DEC3D11F40FE}" type="sibTrans" cxnId="{B3D2320C-5EFF-4EB3-9203-A05BBC98A50F}">
      <dgm:prSet/>
      <dgm:spPr/>
      <dgm:t>
        <a:bodyPr/>
        <a:lstStyle/>
        <a:p>
          <a:endParaRPr lang="en-GB"/>
        </a:p>
      </dgm:t>
    </dgm:pt>
    <dgm:pt modelId="{9AE5B17B-4F22-4E02-BFA7-B43A013C0B6C}">
      <dgm:prSet phldrT="[Text]"/>
      <dgm:spPr/>
      <dgm:t>
        <a:bodyPr/>
        <a:lstStyle/>
        <a:p>
          <a:r>
            <a:rPr lang="en-GB" dirty="0"/>
            <a:t>Hosting some of the largest PACS/IMS/LIMS/RIS in the UK</a:t>
          </a:r>
        </a:p>
      </dgm:t>
    </dgm:pt>
    <dgm:pt modelId="{27348F70-C7CE-404D-94B7-7EDD9CD0D71B}" type="parTrans" cxnId="{969D765C-D8BD-47A5-96A2-36CA1BB9823B}">
      <dgm:prSet/>
      <dgm:spPr/>
      <dgm:t>
        <a:bodyPr/>
        <a:lstStyle/>
        <a:p>
          <a:endParaRPr lang="en-GB"/>
        </a:p>
      </dgm:t>
    </dgm:pt>
    <dgm:pt modelId="{C42BFB7D-47EE-4F7E-9D66-3E7F569E4FD9}" type="sibTrans" cxnId="{969D765C-D8BD-47A5-96A2-36CA1BB9823B}">
      <dgm:prSet/>
      <dgm:spPr/>
      <dgm:t>
        <a:bodyPr/>
        <a:lstStyle/>
        <a:p>
          <a:endParaRPr lang="en-GB"/>
        </a:p>
      </dgm:t>
    </dgm:pt>
    <dgm:pt modelId="{9C13D9BA-DF8D-441F-84C7-D6A0F8C41286}">
      <dgm:prSet phldrT="[Text]"/>
      <dgm:spPr/>
      <dgm:t>
        <a:bodyPr/>
        <a:lstStyle/>
        <a:p>
          <a:r>
            <a:rPr lang="en-GB" dirty="0"/>
            <a:t>Cost effective vs. Public Cloud with Capex finance options</a:t>
          </a:r>
        </a:p>
      </dgm:t>
    </dgm:pt>
    <dgm:pt modelId="{099B82E8-2AAC-4869-87C7-B20A51FA7108}" type="parTrans" cxnId="{D9363746-330B-43AE-ABFF-A6E1792C28CC}">
      <dgm:prSet/>
      <dgm:spPr/>
      <dgm:t>
        <a:bodyPr/>
        <a:lstStyle/>
        <a:p>
          <a:endParaRPr lang="en-GB"/>
        </a:p>
      </dgm:t>
    </dgm:pt>
    <dgm:pt modelId="{98BA0081-D61A-4D50-9494-0F9F8B9ABA67}" type="sibTrans" cxnId="{D9363746-330B-43AE-ABFF-A6E1792C28CC}">
      <dgm:prSet/>
      <dgm:spPr/>
      <dgm:t>
        <a:bodyPr/>
        <a:lstStyle/>
        <a:p>
          <a:endParaRPr lang="en-GB"/>
        </a:p>
      </dgm:t>
    </dgm:pt>
    <dgm:pt modelId="{2C69CA5A-7FB0-48C9-95E1-6A098E88161B}" type="pres">
      <dgm:prSet presAssocID="{A222E030-439D-4E2D-837A-8DBA581D032A}" presName="linear" presStyleCnt="0">
        <dgm:presLayoutVars>
          <dgm:dir/>
          <dgm:animLvl val="lvl"/>
          <dgm:resizeHandles val="exact"/>
        </dgm:presLayoutVars>
      </dgm:prSet>
      <dgm:spPr/>
    </dgm:pt>
    <dgm:pt modelId="{1EE192DF-632A-4455-8C2D-8D891FE80F24}" type="pres">
      <dgm:prSet presAssocID="{DFFBA4CD-531B-4540-A655-585D84EE93CD}" presName="parentLin" presStyleCnt="0"/>
      <dgm:spPr/>
    </dgm:pt>
    <dgm:pt modelId="{94799ACB-B16B-4C8C-972E-FC86C7F986E9}" type="pres">
      <dgm:prSet presAssocID="{DFFBA4CD-531B-4540-A655-585D84EE93CD}" presName="parentLeftMargin" presStyleLbl="node1" presStyleIdx="0" presStyleCnt="3"/>
      <dgm:spPr/>
    </dgm:pt>
    <dgm:pt modelId="{3F4E1CF2-CD2B-4A54-9C5A-3E6961011DF8}" type="pres">
      <dgm:prSet presAssocID="{DFFBA4CD-531B-4540-A655-585D84EE93CD}" presName="parentText" presStyleLbl="node1" presStyleIdx="0" presStyleCnt="3" custScaleX="118749" custLinFactNeighborX="-2561" custLinFactNeighborY="8310">
        <dgm:presLayoutVars>
          <dgm:chMax val="0"/>
          <dgm:bulletEnabled val="1"/>
        </dgm:presLayoutVars>
      </dgm:prSet>
      <dgm:spPr/>
    </dgm:pt>
    <dgm:pt modelId="{811BB015-03D0-4F48-A715-4CA74A1F902E}" type="pres">
      <dgm:prSet presAssocID="{DFFBA4CD-531B-4540-A655-585D84EE93CD}" presName="negativeSpace" presStyleCnt="0"/>
      <dgm:spPr/>
    </dgm:pt>
    <dgm:pt modelId="{C1F700E9-60CD-442B-BDC7-5DF9A652EC6D}" type="pres">
      <dgm:prSet presAssocID="{DFFBA4CD-531B-4540-A655-585D84EE93CD}" presName="childText" presStyleLbl="conFgAcc1" presStyleIdx="0" presStyleCnt="3">
        <dgm:presLayoutVars>
          <dgm:bulletEnabled val="1"/>
        </dgm:presLayoutVars>
      </dgm:prSet>
      <dgm:spPr/>
    </dgm:pt>
    <dgm:pt modelId="{9BEF5F73-FDA8-4C8B-9B55-2E1A2A41C375}" type="pres">
      <dgm:prSet presAssocID="{EB4616B3-7244-495E-9212-DEC3D11F40FE}" presName="spaceBetweenRectangles" presStyleCnt="0"/>
      <dgm:spPr/>
    </dgm:pt>
    <dgm:pt modelId="{E15BB1CF-CD64-4376-9C4C-991D12A04217}" type="pres">
      <dgm:prSet presAssocID="{9AE5B17B-4F22-4E02-BFA7-B43A013C0B6C}" presName="parentLin" presStyleCnt="0"/>
      <dgm:spPr/>
    </dgm:pt>
    <dgm:pt modelId="{A38B53E4-2D1F-4227-ABD6-20B9C3C2DC4D}" type="pres">
      <dgm:prSet presAssocID="{9AE5B17B-4F22-4E02-BFA7-B43A013C0B6C}" presName="parentLeftMargin" presStyleLbl="node1" presStyleIdx="0" presStyleCnt="3"/>
      <dgm:spPr/>
    </dgm:pt>
    <dgm:pt modelId="{CE5B52EE-185F-4838-8C66-9AB6B1ADF28C}" type="pres">
      <dgm:prSet presAssocID="{9AE5B17B-4F22-4E02-BFA7-B43A013C0B6C}" presName="parentText" presStyleLbl="node1" presStyleIdx="1" presStyleCnt="3" custScaleX="112164">
        <dgm:presLayoutVars>
          <dgm:chMax val="0"/>
          <dgm:bulletEnabled val="1"/>
        </dgm:presLayoutVars>
      </dgm:prSet>
      <dgm:spPr/>
    </dgm:pt>
    <dgm:pt modelId="{326E944E-9C11-4189-A030-E5BEC397371B}" type="pres">
      <dgm:prSet presAssocID="{9AE5B17B-4F22-4E02-BFA7-B43A013C0B6C}" presName="negativeSpace" presStyleCnt="0"/>
      <dgm:spPr/>
    </dgm:pt>
    <dgm:pt modelId="{844BA296-FA7B-4B61-A92E-E9C7F29EB840}" type="pres">
      <dgm:prSet presAssocID="{9AE5B17B-4F22-4E02-BFA7-B43A013C0B6C}" presName="childText" presStyleLbl="conFgAcc1" presStyleIdx="1" presStyleCnt="3">
        <dgm:presLayoutVars>
          <dgm:bulletEnabled val="1"/>
        </dgm:presLayoutVars>
      </dgm:prSet>
      <dgm:spPr/>
    </dgm:pt>
    <dgm:pt modelId="{9AA6A8D1-D9A3-4473-A6E9-B0D4F2A5E411}" type="pres">
      <dgm:prSet presAssocID="{C42BFB7D-47EE-4F7E-9D66-3E7F569E4FD9}" presName="spaceBetweenRectangles" presStyleCnt="0"/>
      <dgm:spPr/>
    </dgm:pt>
    <dgm:pt modelId="{E8283B6A-B645-4B16-A9F1-BBBE465C2FB2}" type="pres">
      <dgm:prSet presAssocID="{9C13D9BA-DF8D-441F-84C7-D6A0F8C41286}" presName="parentLin" presStyleCnt="0"/>
      <dgm:spPr/>
    </dgm:pt>
    <dgm:pt modelId="{46BB8893-7A8A-4DDC-9053-65761399D18A}" type="pres">
      <dgm:prSet presAssocID="{9C13D9BA-DF8D-441F-84C7-D6A0F8C41286}" presName="parentLeftMargin" presStyleLbl="node1" presStyleIdx="1" presStyleCnt="3"/>
      <dgm:spPr/>
    </dgm:pt>
    <dgm:pt modelId="{22B42436-46C9-4CE1-B757-03122D509877}" type="pres">
      <dgm:prSet presAssocID="{9C13D9BA-DF8D-441F-84C7-D6A0F8C41286}" presName="parentText" presStyleLbl="node1" presStyleIdx="2" presStyleCnt="3" custScaleX="106677">
        <dgm:presLayoutVars>
          <dgm:chMax val="0"/>
          <dgm:bulletEnabled val="1"/>
        </dgm:presLayoutVars>
      </dgm:prSet>
      <dgm:spPr/>
    </dgm:pt>
    <dgm:pt modelId="{85E2B52B-988C-46F1-878E-02EDF211F237}" type="pres">
      <dgm:prSet presAssocID="{9C13D9BA-DF8D-441F-84C7-D6A0F8C41286}" presName="negativeSpace" presStyleCnt="0"/>
      <dgm:spPr/>
    </dgm:pt>
    <dgm:pt modelId="{9AD11112-828E-4559-BF38-6915D2DE8FA4}" type="pres">
      <dgm:prSet presAssocID="{9C13D9BA-DF8D-441F-84C7-D6A0F8C41286}" presName="childText" presStyleLbl="conFgAcc1" presStyleIdx="2" presStyleCnt="3">
        <dgm:presLayoutVars>
          <dgm:bulletEnabled val="1"/>
        </dgm:presLayoutVars>
      </dgm:prSet>
      <dgm:spPr/>
    </dgm:pt>
  </dgm:ptLst>
  <dgm:cxnLst>
    <dgm:cxn modelId="{B3D2320C-5EFF-4EB3-9203-A05BBC98A50F}" srcId="{A222E030-439D-4E2D-837A-8DBA581D032A}" destId="{DFFBA4CD-531B-4540-A655-585D84EE93CD}" srcOrd="0" destOrd="0" parTransId="{6F9DB108-16BE-406A-A389-BDF8342C3B3D}" sibTransId="{EB4616B3-7244-495E-9212-DEC3D11F40FE}"/>
    <dgm:cxn modelId="{A52D762C-CCC5-43B4-8E8A-83A58F4D2285}" type="presOf" srcId="{9AE5B17B-4F22-4E02-BFA7-B43A013C0B6C}" destId="{CE5B52EE-185F-4838-8C66-9AB6B1ADF28C}" srcOrd="1" destOrd="0" presId="urn:microsoft.com/office/officeart/2005/8/layout/list1"/>
    <dgm:cxn modelId="{969D765C-D8BD-47A5-96A2-36CA1BB9823B}" srcId="{A222E030-439D-4E2D-837A-8DBA581D032A}" destId="{9AE5B17B-4F22-4E02-BFA7-B43A013C0B6C}" srcOrd="1" destOrd="0" parTransId="{27348F70-C7CE-404D-94B7-7EDD9CD0D71B}" sibTransId="{C42BFB7D-47EE-4F7E-9D66-3E7F569E4FD9}"/>
    <dgm:cxn modelId="{D9363746-330B-43AE-ABFF-A6E1792C28CC}" srcId="{A222E030-439D-4E2D-837A-8DBA581D032A}" destId="{9C13D9BA-DF8D-441F-84C7-D6A0F8C41286}" srcOrd="2" destOrd="0" parTransId="{099B82E8-2AAC-4869-87C7-B20A51FA7108}" sibTransId="{98BA0081-D61A-4D50-9494-0F9F8B9ABA67}"/>
    <dgm:cxn modelId="{5103B37B-EF39-4E89-B415-2242C3751AA7}" type="presOf" srcId="{9C13D9BA-DF8D-441F-84C7-D6A0F8C41286}" destId="{22B42436-46C9-4CE1-B757-03122D509877}" srcOrd="1" destOrd="0" presId="urn:microsoft.com/office/officeart/2005/8/layout/list1"/>
    <dgm:cxn modelId="{5CED598D-89E0-4376-BBB4-A797DB124949}" type="presOf" srcId="{A222E030-439D-4E2D-837A-8DBA581D032A}" destId="{2C69CA5A-7FB0-48C9-95E1-6A098E88161B}" srcOrd="0" destOrd="0" presId="urn:microsoft.com/office/officeart/2005/8/layout/list1"/>
    <dgm:cxn modelId="{D682FD91-5506-48DD-9D97-3E6CE3C35B2E}" type="presOf" srcId="{9AE5B17B-4F22-4E02-BFA7-B43A013C0B6C}" destId="{A38B53E4-2D1F-4227-ABD6-20B9C3C2DC4D}" srcOrd="0" destOrd="0" presId="urn:microsoft.com/office/officeart/2005/8/layout/list1"/>
    <dgm:cxn modelId="{8E6BB9CD-6EA7-404F-9CBD-24156E7BCF03}" type="presOf" srcId="{9C13D9BA-DF8D-441F-84C7-D6A0F8C41286}" destId="{46BB8893-7A8A-4DDC-9053-65761399D18A}" srcOrd="0" destOrd="0" presId="urn:microsoft.com/office/officeart/2005/8/layout/list1"/>
    <dgm:cxn modelId="{F55F2EEA-80ED-4D1B-B897-5AD553BDA4C1}" type="presOf" srcId="{DFFBA4CD-531B-4540-A655-585D84EE93CD}" destId="{94799ACB-B16B-4C8C-972E-FC86C7F986E9}" srcOrd="0" destOrd="0" presId="urn:microsoft.com/office/officeart/2005/8/layout/list1"/>
    <dgm:cxn modelId="{E43F78FF-FE48-49CC-B6D8-E82D89D2EACC}" type="presOf" srcId="{DFFBA4CD-531B-4540-A655-585D84EE93CD}" destId="{3F4E1CF2-CD2B-4A54-9C5A-3E6961011DF8}" srcOrd="1" destOrd="0" presId="urn:microsoft.com/office/officeart/2005/8/layout/list1"/>
    <dgm:cxn modelId="{B3478FEC-C8FA-42CF-955E-4D939046D4FE}" type="presParOf" srcId="{2C69CA5A-7FB0-48C9-95E1-6A098E88161B}" destId="{1EE192DF-632A-4455-8C2D-8D891FE80F24}" srcOrd="0" destOrd="0" presId="urn:microsoft.com/office/officeart/2005/8/layout/list1"/>
    <dgm:cxn modelId="{B9862E0D-2A50-452F-AD68-6BE95C7BCFE2}" type="presParOf" srcId="{1EE192DF-632A-4455-8C2D-8D891FE80F24}" destId="{94799ACB-B16B-4C8C-972E-FC86C7F986E9}" srcOrd="0" destOrd="0" presId="urn:microsoft.com/office/officeart/2005/8/layout/list1"/>
    <dgm:cxn modelId="{4313E8A3-9358-430E-8739-62848F01D4DF}" type="presParOf" srcId="{1EE192DF-632A-4455-8C2D-8D891FE80F24}" destId="{3F4E1CF2-CD2B-4A54-9C5A-3E6961011DF8}" srcOrd="1" destOrd="0" presId="urn:microsoft.com/office/officeart/2005/8/layout/list1"/>
    <dgm:cxn modelId="{7A57BD3C-588D-4C93-8BCB-75710F41B98A}" type="presParOf" srcId="{2C69CA5A-7FB0-48C9-95E1-6A098E88161B}" destId="{811BB015-03D0-4F48-A715-4CA74A1F902E}" srcOrd="1" destOrd="0" presId="urn:microsoft.com/office/officeart/2005/8/layout/list1"/>
    <dgm:cxn modelId="{2556EFED-34B3-4B48-A386-AC6E41CAC4BB}" type="presParOf" srcId="{2C69CA5A-7FB0-48C9-95E1-6A098E88161B}" destId="{C1F700E9-60CD-442B-BDC7-5DF9A652EC6D}" srcOrd="2" destOrd="0" presId="urn:microsoft.com/office/officeart/2005/8/layout/list1"/>
    <dgm:cxn modelId="{421A6454-9EA4-4B42-95AB-A812678744DB}" type="presParOf" srcId="{2C69CA5A-7FB0-48C9-95E1-6A098E88161B}" destId="{9BEF5F73-FDA8-4C8B-9B55-2E1A2A41C375}" srcOrd="3" destOrd="0" presId="urn:microsoft.com/office/officeart/2005/8/layout/list1"/>
    <dgm:cxn modelId="{C8FB5C5B-9D49-4077-B9DF-4F658C2DFC3D}" type="presParOf" srcId="{2C69CA5A-7FB0-48C9-95E1-6A098E88161B}" destId="{E15BB1CF-CD64-4376-9C4C-991D12A04217}" srcOrd="4" destOrd="0" presId="urn:microsoft.com/office/officeart/2005/8/layout/list1"/>
    <dgm:cxn modelId="{360A098A-F79D-4CC8-B3C7-E250BEDF24CE}" type="presParOf" srcId="{E15BB1CF-CD64-4376-9C4C-991D12A04217}" destId="{A38B53E4-2D1F-4227-ABD6-20B9C3C2DC4D}" srcOrd="0" destOrd="0" presId="urn:microsoft.com/office/officeart/2005/8/layout/list1"/>
    <dgm:cxn modelId="{60BDADA1-AED8-47F3-B195-CF61ED44CE72}" type="presParOf" srcId="{E15BB1CF-CD64-4376-9C4C-991D12A04217}" destId="{CE5B52EE-185F-4838-8C66-9AB6B1ADF28C}" srcOrd="1" destOrd="0" presId="urn:microsoft.com/office/officeart/2005/8/layout/list1"/>
    <dgm:cxn modelId="{038472A6-6114-4781-BFFC-7F9BD2F4A63F}" type="presParOf" srcId="{2C69CA5A-7FB0-48C9-95E1-6A098E88161B}" destId="{326E944E-9C11-4189-A030-E5BEC397371B}" srcOrd="5" destOrd="0" presId="urn:microsoft.com/office/officeart/2005/8/layout/list1"/>
    <dgm:cxn modelId="{82828A26-A680-4E78-BD99-FAC43EA8040A}" type="presParOf" srcId="{2C69CA5A-7FB0-48C9-95E1-6A098E88161B}" destId="{844BA296-FA7B-4B61-A92E-E9C7F29EB840}" srcOrd="6" destOrd="0" presId="urn:microsoft.com/office/officeart/2005/8/layout/list1"/>
    <dgm:cxn modelId="{1B287DAA-134F-41A6-9893-9AD4D59EDAAF}" type="presParOf" srcId="{2C69CA5A-7FB0-48C9-95E1-6A098E88161B}" destId="{9AA6A8D1-D9A3-4473-A6E9-B0D4F2A5E411}" srcOrd="7" destOrd="0" presId="urn:microsoft.com/office/officeart/2005/8/layout/list1"/>
    <dgm:cxn modelId="{2AE579BC-4023-4CEF-87BC-2E6FC65CEA70}" type="presParOf" srcId="{2C69CA5A-7FB0-48C9-95E1-6A098E88161B}" destId="{E8283B6A-B645-4B16-A9F1-BBBE465C2FB2}" srcOrd="8" destOrd="0" presId="urn:microsoft.com/office/officeart/2005/8/layout/list1"/>
    <dgm:cxn modelId="{29A22D70-5B42-4532-BC1F-ADE21A505632}" type="presParOf" srcId="{E8283B6A-B645-4B16-A9F1-BBBE465C2FB2}" destId="{46BB8893-7A8A-4DDC-9053-65761399D18A}" srcOrd="0" destOrd="0" presId="urn:microsoft.com/office/officeart/2005/8/layout/list1"/>
    <dgm:cxn modelId="{9E475449-304A-4D2B-979D-C0576BEBC2A6}" type="presParOf" srcId="{E8283B6A-B645-4B16-A9F1-BBBE465C2FB2}" destId="{22B42436-46C9-4CE1-B757-03122D509877}" srcOrd="1" destOrd="0" presId="urn:microsoft.com/office/officeart/2005/8/layout/list1"/>
    <dgm:cxn modelId="{CD0B5DE8-B344-4D6E-8FC5-D35943A06EC1}" type="presParOf" srcId="{2C69CA5A-7FB0-48C9-95E1-6A098E88161B}" destId="{85E2B52B-988C-46F1-878E-02EDF211F237}" srcOrd="9" destOrd="0" presId="urn:microsoft.com/office/officeart/2005/8/layout/list1"/>
    <dgm:cxn modelId="{65C92E76-772D-4FC9-A638-446EE81F6F19}" type="presParOf" srcId="{2C69CA5A-7FB0-48C9-95E1-6A098E88161B}" destId="{9AD11112-828E-4559-BF38-6915D2DE8FA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22E030-439D-4E2D-837A-8DBA581D032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DFFBA4CD-531B-4540-A655-585D84EE93CD}">
      <dgm:prSet phldrT="[Text]"/>
      <dgm:spPr/>
      <dgm:t>
        <a:bodyPr/>
        <a:lstStyle/>
        <a:p>
          <a:r>
            <a:rPr lang="en-GB" dirty="0"/>
            <a:t>Secure &amp; resilient Enabler for Digital Health Solutions</a:t>
          </a:r>
        </a:p>
      </dgm:t>
    </dgm:pt>
    <dgm:pt modelId="{6F9DB108-16BE-406A-A389-BDF8342C3B3D}" type="parTrans" cxnId="{B3D2320C-5EFF-4EB3-9203-A05BBC98A50F}">
      <dgm:prSet/>
      <dgm:spPr/>
      <dgm:t>
        <a:bodyPr/>
        <a:lstStyle/>
        <a:p>
          <a:endParaRPr lang="en-GB"/>
        </a:p>
      </dgm:t>
    </dgm:pt>
    <dgm:pt modelId="{EB4616B3-7244-495E-9212-DEC3D11F40FE}" type="sibTrans" cxnId="{B3D2320C-5EFF-4EB3-9203-A05BBC98A50F}">
      <dgm:prSet/>
      <dgm:spPr/>
      <dgm:t>
        <a:bodyPr/>
        <a:lstStyle/>
        <a:p>
          <a:endParaRPr lang="en-GB"/>
        </a:p>
      </dgm:t>
    </dgm:pt>
    <dgm:pt modelId="{9AE5B17B-4F22-4E02-BFA7-B43A013C0B6C}">
      <dgm:prSet phldrT="[Text]"/>
      <dgm:spPr/>
      <dgm:t>
        <a:bodyPr/>
        <a:lstStyle/>
        <a:p>
          <a:r>
            <a:rPr lang="en-GB" dirty="0"/>
            <a:t>Hosting some of the largest PACS/IMS/LIMS/RIS in the UK</a:t>
          </a:r>
        </a:p>
      </dgm:t>
    </dgm:pt>
    <dgm:pt modelId="{27348F70-C7CE-404D-94B7-7EDD9CD0D71B}" type="parTrans" cxnId="{969D765C-D8BD-47A5-96A2-36CA1BB9823B}">
      <dgm:prSet/>
      <dgm:spPr/>
      <dgm:t>
        <a:bodyPr/>
        <a:lstStyle/>
        <a:p>
          <a:endParaRPr lang="en-GB"/>
        </a:p>
      </dgm:t>
    </dgm:pt>
    <dgm:pt modelId="{C42BFB7D-47EE-4F7E-9D66-3E7F569E4FD9}" type="sibTrans" cxnId="{969D765C-D8BD-47A5-96A2-36CA1BB9823B}">
      <dgm:prSet/>
      <dgm:spPr/>
      <dgm:t>
        <a:bodyPr/>
        <a:lstStyle/>
        <a:p>
          <a:endParaRPr lang="en-GB"/>
        </a:p>
      </dgm:t>
    </dgm:pt>
    <dgm:pt modelId="{9C13D9BA-DF8D-441F-84C7-D6A0F8C41286}">
      <dgm:prSet phldrT="[Text]"/>
      <dgm:spPr/>
      <dgm:t>
        <a:bodyPr/>
        <a:lstStyle/>
        <a:p>
          <a:r>
            <a:rPr lang="en-GB" dirty="0"/>
            <a:t>Cost effective vs. Public Cloud with Capex finance options</a:t>
          </a:r>
        </a:p>
      </dgm:t>
    </dgm:pt>
    <dgm:pt modelId="{099B82E8-2AAC-4869-87C7-B20A51FA7108}" type="parTrans" cxnId="{D9363746-330B-43AE-ABFF-A6E1792C28CC}">
      <dgm:prSet/>
      <dgm:spPr/>
      <dgm:t>
        <a:bodyPr/>
        <a:lstStyle/>
        <a:p>
          <a:endParaRPr lang="en-GB"/>
        </a:p>
      </dgm:t>
    </dgm:pt>
    <dgm:pt modelId="{98BA0081-D61A-4D50-9494-0F9F8B9ABA67}" type="sibTrans" cxnId="{D9363746-330B-43AE-ABFF-A6E1792C28CC}">
      <dgm:prSet/>
      <dgm:spPr/>
      <dgm:t>
        <a:bodyPr/>
        <a:lstStyle/>
        <a:p>
          <a:endParaRPr lang="en-GB"/>
        </a:p>
      </dgm:t>
    </dgm:pt>
    <dgm:pt modelId="{2C69CA5A-7FB0-48C9-95E1-6A098E88161B}" type="pres">
      <dgm:prSet presAssocID="{A222E030-439D-4E2D-837A-8DBA581D032A}" presName="linear" presStyleCnt="0">
        <dgm:presLayoutVars>
          <dgm:dir/>
          <dgm:animLvl val="lvl"/>
          <dgm:resizeHandles val="exact"/>
        </dgm:presLayoutVars>
      </dgm:prSet>
      <dgm:spPr/>
    </dgm:pt>
    <dgm:pt modelId="{1EE192DF-632A-4455-8C2D-8D891FE80F24}" type="pres">
      <dgm:prSet presAssocID="{DFFBA4CD-531B-4540-A655-585D84EE93CD}" presName="parentLin" presStyleCnt="0"/>
      <dgm:spPr/>
    </dgm:pt>
    <dgm:pt modelId="{94799ACB-B16B-4C8C-972E-FC86C7F986E9}" type="pres">
      <dgm:prSet presAssocID="{DFFBA4CD-531B-4540-A655-585D84EE93CD}" presName="parentLeftMargin" presStyleLbl="node1" presStyleIdx="0" presStyleCnt="3"/>
      <dgm:spPr/>
    </dgm:pt>
    <dgm:pt modelId="{3F4E1CF2-CD2B-4A54-9C5A-3E6961011DF8}" type="pres">
      <dgm:prSet presAssocID="{DFFBA4CD-531B-4540-A655-585D84EE93CD}" presName="parentText" presStyleLbl="node1" presStyleIdx="0" presStyleCnt="3" custScaleX="118749" custLinFactNeighborX="-2561" custLinFactNeighborY="8310">
        <dgm:presLayoutVars>
          <dgm:chMax val="0"/>
          <dgm:bulletEnabled val="1"/>
        </dgm:presLayoutVars>
      </dgm:prSet>
      <dgm:spPr/>
    </dgm:pt>
    <dgm:pt modelId="{811BB015-03D0-4F48-A715-4CA74A1F902E}" type="pres">
      <dgm:prSet presAssocID="{DFFBA4CD-531B-4540-A655-585D84EE93CD}" presName="negativeSpace" presStyleCnt="0"/>
      <dgm:spPr/>
    </dgm:pt>
    <dgm:pt modelId="{C1F700E9-60CD-442B-BDC7-5DF9A652EC6D}" type="pres">
      <dgm:prSet presAssocID="{DFFBA4CD-531B-4540-A655-585D84EE93CD}" presName="childText" presStyleLbl="conFgAcc1" presStyleIdx="0" presStyleCnt="3">
        <dgm:presLayoutVars>
          <dgm:bulletEnabled val="1"/>
        </dgm:presLayoutVars>
      </dgm:prSet>
      <dgm:spPr/>
    </dgm:pt>
    <dgm:pt modelId="{9BEF5F73-FDA8-4C8B-9B55-2E1A2A41C375}" type="pres">
      <dgm:prSet presAssocID="{EB4616B3-7244-495E-9212-DEC3D11F40FE}" presName="spaceBetweenRectangles" presStyleCnt="0"/>
      <dgm:spPr/>
    </dgm:pt>
    <dgm:pt modelId="{E15BB1CF-CD64-4376-9C4C-991D12A04217}" type="pres">
      <dgm:prSet presAssocID="{9AE5B17B-4F22-4E02-BFA7-B43A013C0B6C}" presName="parentLin" presStyleCnt="0"/>
      <dgm:spPr/>
    </dgm:pt>
    <dgm:pt modelId="{A38B53E4-2D1F-4227-ABD6-20B9C3C2DC4D}" type="pres">
      <dgm:prSet presAssocID="{9AE5B17B-4F22-4E02-BFA7-B43A013C0B6C}" presName="parentLeftMargin" presStyleLbl="node1" presStyleIdx="0" presStyleCnt="3"/>
      <dgm:spPr/>
    </dgm:pt>
    <dgm:pt modelId="{CE5B52EE-185F-4838-8C66-9AB6B1ADF28C}" type="pres">
      <dgm:prSet presAssocID="{9AE5B17B-4F22-4E02-BFA7-B43A013C0B6C}" presName="parentText" presStyleLbl="node1" presStyleIdx="1" presStyleCnt="3" custScaleX="112164">
        <dgm:presLayoutVars>
          <dgm:chMax val="0"/>
          <dgm:bulletEnabled val="1"/>
        </dgm:presLayoutVars>
      </dgm:prSet>
      <dgm:spPr/>
    </dgm:pt>
    <dgm:pt modelId="{326E944E-9C11-4189-A030-E5BEC397371B}" type="pres">
      <dgm:prSet presAssocID="{9AE5B17B-4F22-4E02-BFA7-B43A013C0B6C}" presName="negativeSpace" presStyleCnt="0"/>
      <dgm:spPr/>
    </dgm:pt>
    <dgm:pt modelId="{844BA296-FA7B-4B61-A92E-E9C7F29EB840}" type="pres">
      <dgm:prSet presAssocID="{9AE5B17B-4F22-4E02-BFA7-B43A013C0B6C}" presName="childText" presStyleLbl="conFgAcc1" presStyleIdx="1" presStyleCnt="3">
        <dgm:presLayoutVars>
          <dgm:bulletEnabled val="1"/>
        </dgm:presLayoutVars>
      </dgm:prSet>
      <dgm:spPr/>
    </dgm:pt>
    <dgm:pt modelId="{9AA6A8D1-D9A3-4473-A6E9-B0D4F2A5E411}" type="pres">
      <dgm:prSet presAssocID="{C42BFB7D-47EE-4F7E-9D66-3E7F569E4FD9}" presName="spaceBetweenRectangles" presStyleCnt="0"/>
      <dgm:spPr/>
    </dgm:pt>
    <dgm:pt modelId="{E8283B6A-B645-4B16-A9F1-BBBE465C2FB2}" type="pres">
      <dgm:prSet presAssocID="{9C13D9BA-DF8D-441F-84C7-D6A0F8C41286}" presName="parentLin" presStyleCnt="0"/>
      <dgm:spPr/>
    </dgm:pt>
    <dgm:pt modelId="{46BB8893-7A8A-4DDC-9053-65761399D18A}" type="pres">
      <dgm:prSet presAssocID="{9C13D9BA-DF8D-441F-84C7-D6A0F8C41286}" presName="parentLeftMargin" presStyleLbl="node1" presStyleIdx="1" presStyleCnt="3"/>
      <dgm:spPr/>
    </dgm:pt>
    <dgm:pt modelId="{22B42436-46C9-4CE1-B757-03122D509877}" type="pres">
      <dgm:prSet presAssocID="{9C13D9BA-DF8D-441F-84C7-D6A0F8C41286}" presName="parentText" presStyleLbl="node1" presStyleIdx="2" presStyleCnt="3" custScaleX="106677">
        <dgm:presLayoutVars>
          <dgm:chMax val="0"/>
          <dgm:bulletEnabled val="1"/>
        </dgm:presLayoutVars>
      </dgm:prSet>
      <dgm:spPr/>
    </dgm:pt>
    <dgm:pt modelId="{85E2B52B-988C-46F1-878E-02EDF211F237}" type="pres">
      <dgm:prSet presAssocID="{9C13D9BA-DF8D-441F-84C7-D6A0F8C41286}" presName="negativeSpace" presStyleCnt="0"/>
      <dgm:spPr/>
    </dgm:pt>
    <dgm:pt modelId="{9AD11112-828E-4559-BF38-6915D2DE8FA4}" type="pres">
      <dgm:prSet presAssocID="{9C13D9BA-DF8D-441F-84C7-D6A0F8C41286}" presName="childText" presStyleLbl="conFgAcc1" presStyleIdx="2" presStyleCnt="3">
        <dgm:presLayoutVars>
          <dgm:bulletEnabled val="1"/>
        </dgm:presLayoutVars>
      </dgm:prSet>
      <dgm:spPr/>
    </dgm:pt>
  </dgm:ptLst>
  <dgm:cxnLst>
    <dgm:cxn modelId="{B3D2320C-5EFF-4EB3-9203-A05BBC98A50F}" srcId="{A222E030-439D-4E2D-837A-8DBA581D032A}" destId="{DFFBA4CD-531B-4540-A655-585D84EE93CD}" srcOrd="0" destOrd="0" parTransId="{6F9DB108-16BE-406A-A389-BDF8342C3B3D}" sibTransId="{EB4616B3-7244-495E-9212-DEC3D11F40FE}"/>
    <dgm:cxn modelId="{A52D762C-CCC5-43B4-8E8A-83A58F4D2285}" type="presOf" srcId="{9AE5B17B-4F22-4E02-BFA7-B43A013C0B6C}" destId="{CE5B52EE-185F-4838-8C66-9AB6B1ADF28C}" srcOrd="1" destOrd="0" presId="urn:microsoft.com/office/officeart/2005/8/layout/list1"/>
    <dgm:cxn modelId="{969D765C-D8BD-47A5-96A2-36CA1BB9823B}" srcId="{A222E030-439D-4E2D-837A-8DBA581D032A}" destId="{9AE5B17B-4F22-4E02-BFA7-B43A013C0B6C}" srcOrd="1" destOrd="0" parTransId="{27348F70-C7CE-404D-94B7-7EDD9CD0D71B}" sibTransId="{C42BFB7D-47EE-4F7E-9D66-3E7F569E4FD9}"/>
    <dgm:cxn modelId="{D9363746-330B-43AE-ABFF-A6E1792C28CC}" srcId="{A222E030-439D-4E2D-837A-8DBA581D032A}" destId="{9C13D9BA-DF8D-441F-84C7-D6A0F8C41286}" srcOrd="2" destOrd="0" parTransId="{099B82E8-2AAC-4869-87C7-B20A51FA7108}" sibTransId="{98BA0081-D61A-4D50-9494-0F9F8B9ABA67}"/>
    <dgm:cxn modelId="{5103B37B-EF39-4E89-B415-2242C3751AA7}" type="presOf" srcId="{9C13D9BA-DF8D-441F-84C7-D6A0F8C41286}" destId="{22B42436-46C9-4CE1-B757-03122D509877}" srcOrd="1" destOrd="0" presId="urn:microsoft.com/office/officeart/2005/8/layout/list1"/>
    <dgm:cxn modelId="{5CED598D-89E0-4376-BBB4-A797DB124949}" type="presOf" srcId="{A222E030-439D-4E2D-837A-8DBA581D032A}" destId="{2C69CA5A-7FB0-48C9-95E1-6A098E88161B}" srcOrd="0" destOrd="0" presId="urn:microsoft.com/office/officeart/2005/8/layout/list1"/>
    <dgm:cxn modelId="{D682FD91-5506-48DD-9D97-3E6CE3C35B2E}" type="presOf" srcId="{9AE5B17B-4F22-4E02-BFA7-B43A013C0B6C}" destId="{A38B53E4-2D1F-4227-ABD6-20B9C3C2DC4D}" srcOrd="0" destOrd="0" presId="urn:microsoft.com/office/officeart/2005/8/layout/list1"/>
    <dgm:cxn modelId="{8E6BB9CD-6EA7-404F-9CBD-24156E7BCF03}" type="presOf" srcId="{9C13D9BA-DF8D-441F-84C7-D6A0F8C41286}" destId="{46BB8893-7A8A-4DDC-9053-65761399D18A}" srcOrd="0" destOrd="0" presId="urn:microsoft.com/office/officeart/2005/8/layout/list1"/>
    <dgm:cxn modelId="{F55F2EEA-80ED-4D1B-B897-5AD553BDA4C1}" type="presOf" srcId="{DFFBA4CD-531B-4540-A655-585D84EE93CD}" destId="{94799ACB-B16B-4C8C-972E-FC86C7F986E9}" srcOrd="0" destOrd="0" presId="urn:microsoft.com/office/officeart/2005/8/layout/list1"/>
    <dgm:cxn modelId="{E43F78FF-FE48-49CC-B6D8-E82D89D2EACC}" type="presOf" srcId="{DFFBA4CD-531B-4540-A655-585D84EE93CD}" destId="{3F4E1CF2-CD2B-4A54-9C5A-3E6961011DF8}" srcOrd="1" destOrd="0" presId="urn:microsoft.com/office/officeart/2005/8/layout/list1"/>
    <dgm:cxn modelId="{B3478FEC-C8FA-42CF-955E-4D939046D4FE}" type="presParOf" srcId="{2C69CA5A-7FB0-48C9-95E1-6A098E88161B}" destId="{1EE192DF-632A-4455-8C2D-8D891FE80F24}" srcOrd="0" destOrd="0" presId="urn:microsoft.com/office/officeart/2005/8/layout/list1"/>
    <dgm:cxn modelId="{B9862E0D-2A50-452F-AD68-6BE95C7BCFE2}" type="presParOf" srcId="{1EE192DF-632A-4455-8C2D-8D891FE80F24}" destId="{94799ACB-B16B-4C8C-972E-FC86C7F986E9}" srcOrd="0" destOrd="0" presId="urn:microsoft.com/office/officeart/2005/8/layout/list1"/>
    <dgm:cxn modelId="{4313E8A3-9358-430E-8739-62848F01D4DF}" type="presParOf" srcId="{1EE192DF-632A-4455-8C2D-8D891FE80F24}" destId="{3F4E1CF2-CD2B-4A54-9C5A-3E6961011DF8}" srcOrd="1" destOrd="0" presId="urn:microsoft.com/office/officeart/2005/8/layout/list1"/>
    <dgm:cxn modelId="{7A57BD3C-588D-4C93-8BCB-75710F41B98A}" type="presParOf" srcId="{2C69CA5A-7FB0-48C9-95E1-6A098E88161B}" destId="{811BB015-03D0-4F48-A715-4CA74A1F902E}" srcOrd="1" destOrd="0" presId="urn:microsoft.com/office/officeart/2005/8/layout/list1"/>
    <dgm:cxn modelId="{2556EFED-34B3-4B48-A386-AC6E41CAC4BB}" type="presParOf" srcId="{2C69CA5A-7FB0-48C9-95E1-6A098E88161B}" destId="{C1F700E9-60CD-442B-BDC7-5DF9A652EC6D}" srcOrd="2" destOrd="0" presId="urn:microsoft.com/office/officeart/2005/8/layout/list1"/>
    <dgm:cxn modelId="{421A6454-9EA4-4B42-95AB-A812678744DB}" type="presParOf" srcId="{2C69CA5A-7FB0-48C9-95E1-6A098E88161B}" destId="{9BEF5F73-FDA8-4C8B-9B55-2E1A2A41C375}" srcOrd="3" destOrd="0" presId="urn:microsoft.com/office/officeart/2005/8/layout/list1"/>
    <dgm:cxn modelId="{C8FB5C5B-9D49-4077-B9DF-4F658C2DFC3D}" type="presParOf" srcId="{2C69CA5A-7FB0-48C9-95E1-6A098E88161B}" destId="{E15BB1CF-CD64-4376-9C4C-991D12A04217}" srcOrd="4" destOrd="0" presId="urn:microsoft.com/office/officeart/2005/8/layout/list1"/>
    <dgm:cxn modelId="{360A098A-F79D-4CC8-B3C7-E250BEDF24CE}" type="presParOf" srcId="{E15BB1CF-CD64-4376-9C4C-991D12A04217}" destId="{A38B53E4-2D1F-4227-ABD6-20B9C3C2DC4D}" srcOrd="0" destOrd="0" presId="urn:microsoft.com/office/officeart/2005/8/layout/list1"/>
    <dgm:cxn modelId="{60BDADA1-AED8-47F3-B195-CF61ED44CE72}" type="presParOf" srcId="{E15BB1CF-CD64-4376-9C4C-991D12A04217}" destId="{CE5B52EE-185F-4838-8C66-9AB6B1ADF28C}" srcOrd="1" destOrd="0" presId="urn:microsoft.com/office/officeart/2005/8/layout/list1"/>
    <dgm:cxn modelId="{038472A6-6114-4781-BFFC-7F9BD2F4A63F}" type="presParOf" srcId="{2C69CA5A-7FB0-48C9-95E1-6A098E88161B}" destId="{326E944E-9C11-4189-A030-E5BEC397371B}" srcOrd="5" destOrd="0" presId="urn:microsoft.com/office/officeart/2005/8/layout/list1"/>
    <dgm:cxn modelId="{82828A26-A680-4E78-BD99-FAC43EA8040A}" type="presParOf" srcId="{2C69CA5A-7FB0-48C9-95E1-6A098E88161B}" destId="{844BA296-FA7B-4B61-A92E-E9C7F29EB840}" srcOrd="6" destOrd="0" presId="urn:microsoft.com/office/officeart/2005/8/layout/list1"/>
    <dgm:cxn modelId="{1B287DAA-134F-41A6-9893-9AD4D59EDAAF}" type="presParOf" srcId="{2C69CA5A-7FB0-48C9-95E1-6A098E88161B}" destId="{9AA6A8D1-D9A3-4473-A6E9-B0D4F2A5E411}" srcOrd="7" destOrd="0" presId="urn:microsoft.com/office/officeart/2005/8/layout/list1"/>
    <dgm:cxn modelId="{2AE579BC-4023-4CEF-87BC-2E6FC65CEA70}" type="presParOf" srcId="{2C69CA5A-7FB0-48C9-95E1-6A098E88161B}" destId="{E8283B6A-B645-4B16-A9F1-BBBE465C2FB2}" srcOrd="8" destOrd="0" presId="urn:microsoft.com/office/officeart/2005/8/layout/list1"/>
    <dgm:cxn modelId="{29A22D70-5B42-4532-BC1F-ADE21A505632}" type="presParOf" srcId="{E8283B6A-B645-4B16-A9F1-BBBE465C2FB2}" destId="{46BB8893-7A8A-4DDC-9053-65761399D18A}" srcOrd="0" destOrd="0" presId="urn:microsoft.com/office/officeart/2005/8/layout/list1"/>
    <dgm:cxn modelId="{9E475449-304A-4D2B-979D-C0576BEBC2A6}" type="presParOf" srcId="{E8283B6A-B645-4B16-A9F1-BBBE465C2FB2}" destId="{22B42436-46C9-4CE1-B757-03122D509877}" srcOrd="1" destOrd="0" presId="urn:microsoft.com/office/officeart/2005/8/layout/list1"/>
    <dgm:cxn modelId="{CD0B5DE8-B344-4D6E-8FC5-D35943A06EC1}" type="presParOf" srcId="{2C69CA5A-7FB0-48C9-95E1-6A098E88161B}" destId="{85E2B52B-988C-46F1-878E-02EDF211F237}" srcOrd="9" destOrd="0" presId="urn:microsoft.com/office/officeart/2005/8/layout/list1"/>
    <dgm:cxn modelId="{65C92E76-772D-4FC9-A638-446EE81F6F19}" type="presParOf" srcId="{2C69CA5A-7FB0-48C9-95E1-6A098E88161B}" destId="{9AD11112-828E-4559-BF38-6915D2DE8FA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700E9-60CD-442B-BDC7-5DF9A652EC6D}">
      <dsp:nvSpPr>
        <dsp:cNvPr id="0" name=""/>
        <dsp:cNvSpPr/>
      </dsp:nvSpPr>
      <dsp:spPr>
        <a:xfrm>
          <a:off x="0" y="1516401"/>
          <a:ext cx="11190668"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4E1CF2-CD2B-4A54-9C5A-3E6961011DF8}">
      <dsp:nvSpPr>
        <dsp:cNvPr id="0" name=""/>
        <dsp:cNvSpPr/>
      </dsp:nvSpPr>
      <dsp:spPr>
        <a:xfrm>
          <a:off x="545203" y="1221035"/>
          <a:ext cx="9302164"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6" tIns="0" rIns="296086" bIns="0" numCol="1" spcCol="1270" anchor="ctr" anchorCtr="0">
          <a:noAutofit/>
        </a:bodyPr>
        <a:lstStyle/>
        <a:p>
          <a:pPr marL="0" lvl="0" indent="0" algn="l" defTabSz="1066800">
            <a:lnSpc>
              <a:spcPct val="90000"/>
            </a:lnSpc>
            <a:spcBef>
              <a:spcPct val="0"/>
            </a:spcBef>
            <a:spcAft>
              <a:spcPct val="35000"/>
            </a:spcAft>
            <a:buNone/>
          </a:pPr>
          <a:r>
            <a:rPr lang="en-GB" sz="2400" kern="1200" dirty="0"/>
            <a:t>Secure &amp; resilient Enabler for Digital Health Solutions</a:t>
          </a:r>
        </a:p>
      </dsp:txBody>
      <dsp:txXfrm>
        <a:off x="579788" y="1255620"/>
        <a:ext cx="9232994" cy="639310"/>
      </dsp:txXfrm>
    </dsp:sp>
    <dsp:sp modelId="{844BA296-FA7B-4B61-A92E-E9C7F29EB840}">
      <dsp:nvSpPr>
        <dsp:cNvPr id="0" name=""/>
        <dsp:cNvSpPr/>
      </dsp:nvSpPr>
      <dsp:spPr>
        <a:xfrm>
          <a:off x="0" y="2605041"/>
          <a:ext cx="11190668"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5B52EE-185F-4838-8C66-9AB6B1ADF28C}">
      <dsp:nvSpPr>
        <dsp:cNvPr id="0" name=""/>
        <dsp:cNvSpPr/>
      </dsp:nvSpPr>
      <dsp:spPr>
        <a:xfrm>
          <a:off x="559533" y="2250801"/>
          <a:ext cx="878633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6" tIns="0" rIns="296086" bIns="0" numCol="1" spcCol="1270" anchor="ctr" anchorCtr="0">
          <a:noAutofit/>
        </a:bodyPr>
        <a:lstStyle/>
        <a:p>
          <a:pPr marL="0" lvl="0" indent="0" algn="l" defTabSz="1066800">
            <a:lnSpc>
              <a:spcPct val="90000"/>
            </a:lnSpc>
            <a:spcBef>
              <a:spcPct val="0"/>
            </a:spcBef>
            <a:spcAft>
              <a:spcPct val="35000"/>
            </a:spcAft>
            <a:buNone/>
          </a:pPr>
          <a:r>
            <a:rPr lang="en-GB" sz="2400" kern="1200" dirty="0"/>
            <a:t>Hosting some of the largest PACS/IMS/LIMS/RIS in the UK</a:t>
          </a:r>
        </a:p>
      </dsp:txBody>
      <dsp:txXfrm>
        <a:off x="594118" y="2285386"/>
        <a:ext cx="8717160" cy="639310"/>
      </dsp:txXfrm>
    </dsp:sp>
    <dsp:sp modelId="{9AD11112-828E-4559-BF38-6915D2DE8FA4}">
      <dsp:nvSpPr>
        <dsp:cNvPr id="0" name=""/>
        <dsp:cNvSpPr/>
      </dsp:nvSpPr>
      <dsp:spPr>
        <a:xfrm>
          <a:off x="0" y="3693681"/>
          <a:ext cx="11190668"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B42436-46C9-4CE1-B757-03122D509877}">
      <dsp:nvSpPr>
        <dsp:cNvPr id="0" name=""/>
        <dsp:cNvSpPr/>
      </dsp:nvSpPr>
      <dsp:spPr>
        <a:xfrm>
          <a:off x="559533" y="3339440"/>
          <a:ext cx="8356508"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6" tIns="0" rIns="296086" bIns="0" numCol="1" spcCol="1270" anchor="ctr" anchorCtr="0">
          <a:noAutofit/>
        </a:bodyPr>
        <a:lstStyle/>
        <a:p>
          <a:pPr marL="0" lvl="0" indent="0" algn="l" defTabSz="1066800">
            <a:lnSpc>
              <a:spcPct val="90000"/>
            </a:lnSpc>
            <a:spcBef>
              <a:spcPct val="0"/>
            </a:spcBef>
            <a:spcAft>
              <a:spcPct val="35000"/>
            </a:spcAft>
            <a:buNone/>
          </a:pPr>
          <a:r>
            <a:rPr lang="en-GB" sz="2400" kern="1200" dirty="0"/>
            <a:t>Cost effective vs. Public Cloud with Capex finance options</a:t>
          </a:r>
        </a:p>
      </dsp:txBody>
      <dsp:txXfrm>
        <a:off x="594118" y="3374025"/>
        <a:ext cx="8287338"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F700E9-60CD-442B-BDC7-5DF9A652EC6D}">
      <dsp:nvSpPr>
        <dsp:cNvPr id="0" name=""/>
        <dsp:cNvSpPr/>
      </dsp:nvSpPr>
      <dsp:spPr>
        <a:xfrm>
          <a:off x="0" y="1516401"/>
          <a:ext cx="11190668"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4E1CF2-CD2B-4A54-9C5A-3E6961011DF8}">
      <dsp:nvSpPr>
        <dsp:cNvPr id="0" name=""/>
        <dsp:cNvSpPr/>
      </dsp:nvSpPr>
      <dsp:spPr>
        <a:xfrm>
          <a:off x="545203" y="1221035"/>
          <a:ext cx="9302164"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6" tIns="0" rIns="296086" bIns="0" numCol="1" spcCol="1270" anchor="ctr" anchorCtr="0">
          <a:noAutofit/>
        </a:bodyPr>
        <a:lstStyle/>
        <a:p>
          <a:pPr marL="0" lvl="0" indent="0" algn="l" defTabSz="1066800">
            <a:lnSpc>
              <a:spcPct val="90000"/>
            </a:lnSpc>
            <a:spcBef>
              <a:spcPct val="0"/>
            </a:spcBef>
            <a:spcAft>
              <a:spcPct val="35000"/>
            </a:spcAft>
            <a:buNone/>
          </a:pPr>
          <a:r>
            <a:rPr lang="en-GB" sz="2400" kern="1200" dirty="0"/>
            <a:t>Secure &amp; resilient Enabler for Digital Health Solutions</a:t>
          </a:r>
        </a:p>
      </dsp:txBody>
      <dsp:txXfrm>
        <a:off x="579788" y="1255620"/>
        <a:ext cx="9232994" cy="639310"/>
      </dsp:txXfrm>
    </dsp:sp>
    <dsp:sp modelId="{844BA296-FA7B-4B61-A92E-E9C7F29EB840}">
      <dsp:nvSpPr>
        <dsp:cNvPr id="0" name=""/>
        <dsp:cNvSpPr/>
      </dsp:nvSpPr>
      <dsp:spPr>
        <a:xfrm>
          <a:off x="0" y="2605041"/>
          <a:ext cx="11190668"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5B52EE-185F-4838-8C66-9AB6B1ADF28C}">
      <dsp:nvSpPr>
        <dsp:cNvPr id="0" name=""/>
        <dsp:cNvSpPr/>
      </dsp:nvSpPr>
      <dsp:spPr>
        <a:xfrm>
          <a:off x="559533" y="2250801"/>
          <a:ext cx="8786330"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6" tIns="0" rIns="296086" bIns="0" numCol="1" spcCol="1270" anchor="ctr" anchorCtr="0">
          <a:noAutofit/>
        </a:bodyPr>
        <a:lstStyle/>
        <a:p>
          <a:pPr marL="0" lvl="0" indent="0" algn="l" defTabSz="1066800">
            <a:lnSpc>
              <a:spcPct val="90000"/>
            </a:lnSpc>
            <a:spcBef>
              <a:spcPct val="0"/>
            </a:spcBef>
            <a:spcAft>
              <a:spcPct val="35000"/>
            </a:spcAft>
            <a:buNone/>
          </a:pPr>
          <a:r>
            <a:rPr lang="en-GB" sz="2400" kern="1200" dirty="0"/>
            <a:t>Hosting some of the largest PACS/IMS/LIMS/RIS in the UK</a:t>
          </a:r>
        </a:p>
      </dsp:txBody>
      <dsp:txXfrm>
        <a:off x="594118" y="2285386"/>
        <a:ext cx="8717160" cy="639310"/>
      </dsp:txXfrm>
    </dsp:sp>
    <dsp:sp modelId="{9AD11112-828E-4559-BF38-6915D2DE8FA4}">
      <dsp:nvSpPr>
        <dsp:cNvPr id="0" name=""/>
        <dsp:cNvSpPr/>
      </dsp:nvSpPr>
      <dsp:spPr>
        <a:xfrm>
          <a:off x="0" y="3693681"/>
          <a:ext cx="11190668"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B42436-46C9-4CE1-B757-03122D509877}">
      <dsp:nvSpPr>
        <dsp:cNvPr id="0" name=""/>
        <dsp:cNvSpPr/>
      </dsp:nvSpPr>
      <dsp:spPr>
        <a:xfrm>
          <a:off x="559533" y="3339440"/>
          <a:ext cx="8356508"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086" tIns="0" rIns="296086" bIns="0" numCol="1" spcCol="1270" anchor="ctr" anchorCtr="0">
          <a:noAutofit/>
        </a:bodyPr>
        <a:lstStyle/>
        <a:p>
          <a:pPr marL="0" lvl="0" indent="0" algn="l" defTabSz="1066800">
            <a:lnSpc>
              <a:spcPct val="90000"/>
            </a:lnSpc>
            <a:spcBef>
              <a:spcPct val="0"/>
            </a:spcBef>
            <a:spcAft>
              <a:spcPct val="35000"/>
            </a:spcAft>
            <a:buNone/>
          </a:pPr>
          <a:r>
            <a:rPr lang="en-GB" sz="2400" kern="1200" dirty="0"/>
            <a:t>Cost effective vs. Public Cloud with Capex finance options</a:t>
          </a:r>
        </a:p>
      </dsp:txBody>
      <dsp:txXfrm>
        <a:off x="594118" y="3374025"/>
        <a:ext cx="8287338"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7F402E-79B3-4D31-BB18-A681028DF5AC}" type="datetimeFigureOut">
              <a:rPr lang="en-GB" smtClean="0"/>
              <a:t>10/10/2024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E3793-EBF1-480A-BB22-0007D17EC1EA}" type="slidenum">
              <a:rPr lang="en-GB" smtClean="0"/>
              <a:t>‹#›</a:t>
            </a:fld>
            <a:endParaRPr lang="en-GB"/>
          </a:p>
        </p:txBody>
      </p:sp>
    </p:spTree>
    <p:extLst>
      <p:ext uri="{BB962C8B-B14F-4D97-AF65-F5344CB8AC3E}">
        <p14:creationId xmlns:p14="http://schemas.microsoft.com/office/powerpoint/2010/main" val="137971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2684eb48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2684eb48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897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9" name="Google Shape;45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92988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200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201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202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203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204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2DF5D-BA35-E01B-BFC6-962D55F3D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9DB7B-9147-D716-741B-1D5DBDF478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92080-3784-01C1-F4D5-47F0E26DD0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58A66C-16D0-9F9C-FF3C-2CFB7258DB81}"/>
              </a:ext>
            </a:extLst>
          </p:cNvPr>
          <p:cNvSpPr>
            <a:spLocks noGrp="1"/>
          </p:cNvSpPr>
          <p:nvPr>
            <p:ph type="sldNum" sz="quarter" idx="5"/>
          </p:nvPr>
        </p:nvSpPr>
        <p:spPr/>
        <p:txBody>
          <a:bodyPr/>
          <a:lstStyle/>
          <a:p>
            <a:fld id="{34582A23-C4F1-8B49-B8CA-8A25673E8784}" type="slidenum">
              <a:rPr lang="en-US" smtClean="0"/>
              <a:t>54</a:t>
            </a:fld>
            <a:endParaRPr lang="en-US"/>
          </a:p>
        </p:txBody>
      </p:sp>
    </p:spTree>
    <p:extLst>
      <p:ext uri="{BB962C8B-B14F-4D97-AF65-F5344CB8AC3E}">
        <p14:creationId xmlns:p14="http://schemas.microsoft.com/office/powerpoint/2010/main" val="347256295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205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206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207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Inbulit chat function – means you can get hold of us instantly – lack of phone interruptions mean you can get better quality reports quickly. governance  (everything document and time stamped)
</a:t>
            </a:r>
          </a:p>
        </p:txBody>
      </p:sp>
      <p:sp>
        <p:nvSpPr>
          <p:cNvPr id="4" name="Slide Number Placeholder 3"/>
          <p:cNvSpPr>
            <a:spLocks noGrp="1"/>
          </p:cNvSpPr>
          <p:nvPr>
            <p:ph type="sldNum" sz="quarter" idx="10"/>
          </p:nvPr>
        </p:nvSpPr>
        <p:spPr/>
        <p:txBody>
          <a:bodyPr/>
          <a:lstStyle/>
          <a:p>
            <a:fld id="{F7021451-1387-4CA6-816F-3879F97B5CBC}" type="slidenum">
              <a:rPr lang="en-US" smtClean="0"/>
              <a:t>208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209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sz="1400" baseline="0" dirty="0"/>
              <a:t>Hello Everyone, nice to be back again this year and I appreciate the opportunity to speak to you about our Imaging and AI Platform as a Service.  </a:t>
            </a:r>
          </a:p>
          <a:p>
            <a:pPr marL="171450" indent="-171450">
              <a:buFontTx/>
              <a:buChar char="-"/>
            </a:pPr>
            <a:r>
              <a:rPr lang="en-GB" sz="1400" baseline="0" dirty="0"/>
              <a:t>My name is Simon Staveley, and I’m the Health Sector specialist for Exponential-e’s Platform and Managed Services Team.  </a:t>
            </a:r>
          </a:p>
          <a:p>
            <a:pPr marL="171450" indent="-171450">
              <a:buFontTx/>
              <a:buChar char="-"/>
            </a:pPr>
            <a:r>
              <a:rPr lang="en-GB" sz="1400" baseline="0" dirty="0"/>
              <a:t>Exponential-e are an IT and Network Services company, and our role is one of an enabler for Digital Healthcare Solutions, - providing secure and resilient data platforms which form the foundations for our partners to build on, and to manage your data in a cost-effective way.</a:t>
            </a:r>
            <a:br>
              <a:rPr lang="en-GB" baseline="0"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823CE-67DE-5F4F-BA11-037CA5BF7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04747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And cost is becoming a bigger challenge every day, with Public Sector and notably the NHS under increased pressure to deliver best value, increase efficiency and deliver better outcomes, and respond to new challenges, without compromising services.</a:t>
            </a:r>
          </a:p>
          <a:p>
            <a:endParaRPr lang="en-GB" dirty="0"/>
          </a:p>
          <a:p>
            <a:r>
              <a:rPr lang="en-GB" dirty="0"/>
              <a:t>- And in the field of radiology, there are particular challenges with more radiologists leaving the workforce that are joining, and an ever growing population compounding the issue.</a:t>
            </a:r>
            <a:br>
              <a:rPr lang="en-GB" dirty="0"/>
            </a:br>
            <a:br>
              <a:rPr lang="en-GB" dirty="0"/>
            </a:br>
            <a:r>
              <a:rPr lang="en-GB" dirty="0"/>
              <a:t>- therefore, the industry is looking to technology solutions such as AI and other clinical support tools to relieve some of the pressure that the NHS faces.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823CE-67DE-5F4F-BA11-037CA5BF7C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13179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whilst and the potential for AI assisted decision support holds great promise for improving those efficiencies and outcomes, it also comes with the burden of having to store and manage huge volumes of data, as well as provide ever growing amounts of costly computer processing.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large trust can hold as much as 500TB of radiology images, and will soon have 1000TB of digital pathology images, and these are truly enormous amounts of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if we can harness that data, we can use it to accelerate patient diagnostic outcomes, researchers can use it to develop new innovations, and we can ultimately drive faster and more reliable results, manage costs and resources more effectively, and ultimately deliver better care.</a:t>
            </a:r>
            <a:br>
              <a:rPr lang="en-GB" dirty="0"/>
            </a:br>
            <a:br>
              <a:rPr lang="en-GB" dirty="0"/>
            </a:br>
            <a:r>
              <a:rPr lang="en-GB" dirty="0"/>
              <a:t>But it does all hinge on how the data is stored, how it can be accessed, and if it can be done in a cost effective way.  </a:t>
            </a:r>
          </a:p>
        </p:txBody>
      </p:sp>
      <p:sp>
        <p:nvSpPr>
          <p:cNvPr id="4" name="Slide Number Placeholder 3"/>
          <p:cNvSpPr>
            <a:spLocks noGrp="1"/>
          </p:cNvSpPr>
          <p:nvPr>
            <p:ph type="sldNum" sz="quarter" idx="5"/>
          </p:nvPr>
        </p:nvSpPr>
        <p:spPr/>
        <p:txBody>
          <a:bodyPr/>
          <a:lstStyle/>
          <a:p>
            <a:fld id="{2570B536-A600-4419-A7AE-58AB6A28616D}" type="slidenum">
              <a:rPr lang="en-GB" smtClean="0"/>
              <a:t>215</a:t>
            </a:fld>
            <a:endParaRPr lang="en-GB"/>
          </a:p>
        </p:txBody>
      </p:sp>
    </p:spTree>
    <p:extLst>
      <p:ext uri="{BB962C8B-B14F-4D97-AF65-F5344CB8AC3E}">
        <p14:creationId xmlns:p14="http://schemas.microsoft.com/office/powerpoint/2010/main" val="5353616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So I imagine most of you have heard of a GB and are familiar with that scale when choosing your smart phone data package. However there’s probably fewer of you who have dealt in Terabytes, and fewer still who can imagine the size of a petabyte.  </a:t>
            </a:r>
          </a:p>
          <a:p>
            <a:endParaRPr lang="en-GB" dirty="0"/>
          </a:p>
          <a:p>
            <a:r>
              <a:rPr lang="en-GB" dirty="0"/>
              <a:t>OK, so for those who haven’t, a typical movie that you stream on Netflix is between 1-2GB, a TB is 1000 GB, and a PB is 1000 TB.   So a PB is one million GB and that is enough storage space to store half a million digital movies,  which according to Google is the approximation of every film that has ever been made since movie making began in 1888..   That would take 120 years of non stop watching to get through</a:t>
            </a:r>
          </a:p>
          <a:p>
            <a:endParaRPr lang="en-GB" dirty="0"/>
          </a:p>
          <a:p>
            <a:r>
              <a:rPr lang="en-GB" dirty="0"/>
              <a:t>So a Petabyte is ludicrously big.  </a:t>
            </a:r>
          </a:p>
          <a:p>
            <a:endParaRPr lang="en-GB" dirty="0"/>
          </a:p>
          <a:p>
            <a:r>
              <a:rPr lang="en-GB" dirty="0"/>
              <a:t>And yet…, due to the exponential rise in healthcare data, the PB is now the denomination of storage which NHS regions, and even some large individual trusts are have to plan in, with annual growth in the order of PB becoming the norm.  </a:t>
            </a:r>
            <a:br>
              <a:rPr lang="en-GB" dirty="0"/>
            </a:br>
            <a:br>
              <a:rPr lang="en-GB" dirty="0"/>
            </a:br>
            <a:r>
              <a:rPr lang="en-GB" dirty="0"/>
              <a:t>So how do Trust manage this? How do you plan for the expense?</a:t>
            </a:r>
          </a:p>
          <a:p>
            <a:br>
              <a:rPr lang="en-GB" dirty="0"/>
            </a:br>
            <a:r>
              <a:rPr lang="en-GB" dirty="0"/>
              <a:t>Well, Public Cloud is always an option for this, and we are advocates for public cloud for the right use cases, such as for automatically scaling up and scaling down compute resource to meet fluctuating demands, or for application development..</a:t>
            </a:r>
          </a:p>
          <a:p>
            <a:endParaRPr lang="en-GB" dirty="0"/>
          </a:p>
          <a:p>
            <a:r>
              <a:rPr lang="en-GB" dirty="0"/>
              <a:t>.</a:t>
            </a:r>
          </a:p>
          <a:p>
            <a:endParaRPr lang="en-GB" dirty="0"/>
          </a:p>
        </p:txBody>
      </p:sp>
      <p:sp>
        <p:nvSpPr>
          <p:cNvPr id="4" name="Slide Number Placeholder 3"/>
          <p:cNvSpPr>
            <a:spLocks noGrp="1"/>
          </p:cNvSpPr>
          <p:nvPr>
            <p:ph type="sldNum" sz="quarter" idx="10"/>
          </p:nvPr>
        </p:nvSpPr>
        <p:spPr/>
        <p:txBody>
          <a:bodyPr/>
          <a:lstStyle/>
          <a:p>
            <a:fld id="{86E4DE8A-6D9C-4261-B1A7-A6BAB7D2CF09}" type="slidenum">
              <a:rPr lang="en-GB" smtClean="0"/>
              <a:t>216</a:t>
            </a:fld>
            <a:endParaRPr lang="en-GB"/>
          </a:p>
        </p:txBody>
      </p:sp>
    </p:spTree>
    <p:extLst>
      <p:ext uri="{BB962C8B-B14F-4D97-AF65-F5344CB8AC3E}">
        <p14:creationId xmlns:p14="http://schemas.microsoft.com/office/powerpoint/2010/main" val="3412804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A23CC4B5-12C8-9496-B3B3-3AC96E007ED9}"/>
            </a:ext>
          </a:extLst>
        </p:cNvPr>
        <p:cNvGrpSpPr/>
        <p:nvPr/>
      </p:nvGrpSpPr>
      <p:grpSpPr>
        <a:xfrm>
          <a:off x="0" y="0"/>
          <a:ext cx="0" cy="0"/>
          <a:chOff x="0" y="0"/>
          <a:chExt cx="0" cy="0"/>
        </a:xfrm>
      </p:grpSpPr>
      <p:sp>
        <p:nvSpPr>
          <p:cNvPr id="170" name="Google Shape;170;g2c88f92d678_2_119:notes">
            <a:extLst>
              <a:ext uri="{FF2B5EF4-FFF2-40B4-BE49-F238E27FC236}">
                <a16:creationId xmlns:a16="http://schemas.microsoft.com/office/drawing/2014/main" id="{250293AF-6FC4-1501-7BCB-B76DA84585BD}"/>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g2c88f92d678_2_119:notes">
            <a:extLst>
              <a:ext uri="{FF2B5EF4-FFF2-40B4-BE49-F238E27FC236}">
                <a16:creationId xmlns:a16="http://schemas.microsoft.com/office/drawing/2014/main" id="{ECDF94C2-D752-6A83-3AF9-EBFB3B97BC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181234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many legacy healthcare applications cannot run in a cost effective way on the cloud, and when data is just growing and growing as with radiology, public cloud gets cost prohibitive.  </a:t>
            </a:r>
          </a:p>
          <a:p>
            <a:endParaRPr lang="en-GB" dirty="0"/>
          </a:p>
          <a:p>
            <a:r>
              <a:rPr lang="en-GB" dirty="0"/>
              <a:t>There are also compliance and security challenges, as whilst the public cloud can be configured in a compliant and secure way, if you’re not extremely competent at managing cloud workloads it’s entirely possible for copies of your data to end up in US or Asia Pacific availability zones.  It’s something we’ve had to help many of our customers to resolve.</a:t>
            </a:r>
          </a:p>
          <a:p>
            <a:endParaRPr lang="en-GB" dirty="0"/>
          </a:p>
          <a:p>
            <a:r>
              <a:rPr lang="en-GB" dirty="0"/>
              <a:t>So, For these reasons, we are now seeing a growing number of companies involved in repatriation activities.  And that in itself is another problem.</a:t>
            </a:r>
          </a:p>
          <a:p>
            <a:endParaRPr lang="en-GB" dirty="0"/>
          </a:p>
          <a:p>
            <a:r>
              <a:rPr lang="en-GB" dirty="0"/>
              <a:t>What happens if you have several PB of image data with a public cloud provider, and you want to switch to another provider? Let’s say their prices go up, or there’s ongoing service issues? Moving all of that data will be extremely costly and very time consuming.</a:t>
            </a:r>
            <a:br>
              <a:rPr lang="en-GB" dirty="0"/>
            </a:br>
            <a:br>
              <a:rPr lang="en-GB" dirty="0"/>
            </a:br>
            <a:r>
              <a:rPr lang="en-GB" dirty="0"/>
              <a:t>So this is why we are  providing more cost effective solutions, with greater levels of assurance, and with non disruptive and low cost options to exit a service contract.  Not that we expect to give you a reason to leave.</a:t>
            </a:r>
          </a:p>
          <a:p>
            <a:endParaRPr lang="en-GB" dirty="0"/>
          </a:p>
          <a:p>
            <a:r>
              <a:rPr lang="en-GB" dirty="0"/>
              <a:t>.</a:t>
            </a:r>
          </a:p>
          <a:p>
            <a:pPr algn="l" fontAlgn="t"/>
            <a:endParaRPr lang="en-GB" b="0" i="0" dirty="0">
              <a:solidFill>
                <a:srgbClr val="252423"/>
              </a:solidFill>
              <a:effectLst/>
              <a:latin typeface="Segoe UI" panose="020B0502040204020203" pitchFamily="34" charset="0"/>
            </a:endParaRPr>
          </a:p>
          <a:p>
            <a:pPr algn="l" fontAlgn="t"/>
            <a:endParaRPr lang="en-GB" b="0" i="0" dirty="0">
              <a:solidFill>
                <a:srgbClr val="252423"/>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86E4DE8A-6D9C-4261-B1A7-A6BAB7D2CF09}" type="slidenum">
              <a:rPr lang="en-GB" smtClean="0"/>
              <a:t>217</a:t>
            </a:fld>
            <a:endParaRPr lang="en-GB"/>
          </a:p>
        </p:txBody>
      </p:sp>
    </p:spTree>
    <p:extLst>
      <p:ext uri="{BB962C8B-B14F-4D97-AF65-F5344CB8AC3E}">
        <p14:creationId xmlns:p14="http://schemas.microsoft.com/office/powerpoint/2010/main" val="242432829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63710-2DCA-2447-8465-58A65EAEA02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8B86714-E0D6-F0A8-E38D-3E19CE3D1403}"/>
              </a:ext>
            </a:extLst>
          </p:cNvPr>
          <p:cNvSpPr txBox="1">
            <a:spLocks noGrp="1"/>
          </p:cNvSpPr>
          <p:nvPr>
            <p:ph type="body" sz="quarter" idx="1"/>
          </p:nvPr>
        </p:nvSpPr>
        <p:spPr/>
        <p:txBody>
          <a:bodyPr/>
          <a:lstStyle/>
          <a:p>
            <a:r>
              <a:rPr lang="en-GB" dirty="0"/>
              <a:t>Ok, so let me give you a very quick whistle stop tour of who we are and why we’re a safe pair of hands.</a:t>
            </a:r>
            <a:br>
              <a:rPr lang="en-GB" dirty="0"/>
            </a:br>
            <a:br>
              <a:rPr lang="en-GB" dirty="0"/>
            </a:br>
            <a:r>
              <a:rPr lang="en-GB" dirty="0"/>
              <a:t>We are a private owned UK based company established for more than 20 years, and our founding director Lee Wade (probably the hardest working man I’ve ever met) is still in the office every day at 7am sharp. He can’t get enough.  (joke about my appraisal)  and we have grown organically over that time with a compound annual growth of 25% in the last 5 years.  We employ 700+ staff and have more than 3000 customers, with a turnover of £210m 22/23.</a:t>
            </a:r>
            <a:br>
              <a:rPr lang="en-GB" dirty="0"/>
            </a:br>
            <a:br>
              <a:rPr lang="en-GB" dirty="0"/>
            </a:br>
            <a:r>
              <a:rPr lang="en-GB" dirty="0"/>
              <a:t>We have a 24 hour Service Desk which operates from two UK sites in London and Swansea, as well as team of field based engineers and two data centre teams who are hands on in our secure DCs around the country</a:t>
            </a:r>
          </a:p>
          <a:p>
            <a:endParaRPr lang="en-GB" dirty="0"/>
          </a:p>
          <a:p>
            <a:r>
              <a:rPr lang="en-GB" dirty="0"/>
              <a:t>We have won and continue to win awards based on our merit, and our live NPS score, which is a measure of how likely our customers would recommend us, is consistently over 70% against an industry average of less than 30%.</a:t>
            </a:r>
          </a:p>
          <a:p>
            <a:endParaRPr lang="en-GB" dirty="0"/>
          </a:p>
          <a:p>
            <a:r>
              <a:rPr lang="en-GB" dirty="0"/>
              <a:t>We are also one the highest accredited companies in the UK, with 9 ISO from the British Standards Institute for our Information Security and environmental standards, and 40% of our staff are Security Cleared or Deep Vetted, allowing us to manage the most sensitive workloads for Home Office, Justice and the MOD.</a:t>
            </a:r>
          </a:p>
        </p:txBody>
      </p:sp>
      <p:sp>
        <p:nvSpPr>
          <p:cNvPr id="4" name="Slide Number Placeholder 3">
            <a:extLst>
              <a:ext uri="{FF2B5EF4-FFF2-40B4-BE49-F238E27FC236}">
                <a16:creationId xmlns:a16="http://schemas.microsoft.com/office/drawing/2014/main" id="{8249008C-4B3D-436B-A1AD-2024576453A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3B354DD-1887-45C0-BE32-49213A54AF02}"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09FBF-745F-894B-940B-7A20028ABB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3186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a:t>OK, so as I said at the top, we are an enabler of digital solutions and we support better patient outcomes by providing cost effective, complaint and reliable platforms.   And whilst this is absolutely critical, if we are fulfilling our mandate most of you won’t every know were there.</a:t>
            </a:r>
            <a:br>
              <a:rPr lang="en-US" baseline="0" dirty="0"/>
            </a:br>
            <a:br>
              <a:rPr lang="en-US" baseline="0" dirty="0"/>
            </a:br>
            <a:r>
              <a:rPr lang="en-US" baseline="0" dirty="0"/>
              <a:t>Our core service offering start with network connectivity, and we manage our own high performance, business only </a:t>
            </a:r>
            <a:r>
              <a:rPr lang="en-US" baseline="0" dirty="0" err="1"/>
              <a:t>fibre</a:t>
            </a:r>
            <a:r>
              <a:rPr lang="en-US" baseline="0" dirty="0"/>
              <a:t> network which spans the UK.  Over this, we deliver a low latency HSCN service which currently connects 70 of trusts in greater London, and about 18% nationwide.  </a:t>
            </a:r>
            <a:br>
              <a:rPr lang="en-US" baseline="0" dirty="0"/>
            </a:br>
            <a:br>
              <a:rPr lang="en-US" baseline="0" dirty="0"/>
            </a:br>
            <a:r>
              <a:rPr lang="en-US" baseline="0" dirty="0"/>
              <a:t>Our network has points of presence in 39 data centres around the UK, and we build and manage resilient data platforms for hosting digital health solutions, trusted research environments and telemedicine services.  In total, we provide services to 70+ health organizations.</a:t>
            </a:r>
          </a:p>
          <a:p>
            <a:pPr marL="0" indent="0">
              <a:buFont typeface="+mj-lt"/>
              <a:buNone/>
            </a:pPr>
            <a:endParaRPr lang="en-US" baseline="0" dirty="0"/>
          </a:p>
          <a:p>
            <a:pPr marL="0" indent="0">
              <a:buFont typeface="+mj-lt"/>
              <a:buNone/>
            </a:pPr>
            <a:r>
              <a:rPr lang="en-US" baseline="0" dirty="0"/>
              <a:t>So what does the </a:t>
            </a:r>
            <a:r>
              <a:rPr lang="en-US" baseline="0" dirty="0" err="1"/>
              <a:t>platfrom</a:t>
            </a:r>
            <a:r>
              <a:rPr lang="en-US" baseline="0" dirty="0"/>
              <a:t> look like?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09FBF-745F-894B-940B-7A20028ABB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6733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65523-6EEB-407B-B001-003CCB21FC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EBB7D-67BD-42ED-9305-19802CC4E853}"/>
              </a:ext>
            </a:extLst>
          </p:cNvPr>
          <p:cNvSpPr txBox="1">
            <a:spLocks noGrp="1"/>
          </p:cNvSpPr>
          <p:nvPr>
            <p:ph type="body" sz="quarter" idx="1"/>
          </p:nvPr>
        </p:nvSpPr>
        <p:spPr/>
        <p:txBody>
          <a:bodyPr/>
          <a:lstStyle/>
          <a:p>
            <a:pPr lvl="0"/>
            <a:r>
              <a:rPr lang="en-GB" dirty="0"/>
              <a:t>Start with sustainable datacentres, which are part of the Carbon Neutral DC Pact and run entirely on renewables, then we build high performance hyperconverged compute infrastructure to host the infrastructure.  </a:t>
            </a:r>
            <a:br>
              <a:rPr lang="en-GB" dirty="0"/>
            </a:br>
            <a:br>
              <a:rPr lang="en-GB" dirty="0"/>
            </a:br>
            <a:r>
              <a:rPr lang="en-GB" dirty="0"/>
              <a:t>Leveraging our partnership with Dell technologies, we provide fast and medium performance storage for live patient cases, and then automatic tiering to more cost-effective archive storage layers. </a:t>
            </a:r>
          </a:p>
          <a:p>
            <a:pPr lvl="0"/>
            <a:endParaRPr lang="en-GB" dirty="0"/>
          </a:p>
          <a:p>
            <a:pPr lvl="0"/>
            <a:r>
              <a:rPr lang="en-GB" dirty="0"/>
              <a:t>To protect the data we deliver backup and DR as a service across multiple locations, and this is all supported by a rich </a:t>
            </a:r>
            <a:r>
              <a:rPr lang="en-GB" dirty="0" err="1"/>
              <a:t>potfolio</a:t>
            </a:r>
            <a:r>
              <a:rPr lang="en-GB" dirty="0"/>
              <a:t> of managed and professional services.</a:t>
            </a:r>
            <a:br>
              <a:rPr lang="en-GB" dirty="0"/>
            </a:br>
            <a:br>
              <a:rPr lang="en-GB" dirty="0"/>
            </a:br>
            <a:r>
              <a:rPr lang="en-GB" dirty="0"/>
              <a:t>So, what’s unique about Exponential-e, and how do you help with this massive issue of data and the associated costs?  Well, we have demonstrated time and again that we deliver this full solution stack for the same price per GB as the archive storage from public cloud provides, which equates to 30%+ cost saving over a 5 year term.   </a:t>
            </a:r>
          </a:p>
          <a:p>
            <a:pPr lvl="0"/>
            <a:endParaRPr lang="en-GB" dirty="0"/>
          </a:p>
          <a:p>
            <a:pPr lvl="0"/>
            <a:r>
              <a:rPr lang="en-GB" dirty="0"/>
              <a:t>Moreover, whilst Public Cloud has monthly paid revenue models which are not a good fit for NHS budget cycles, as well as huge challenges with how you’d ever get your data back, our data platforms can be purchased on government frameworks with a Capex finance model, with a depreciable asset that you own at the end of the term.   We can literally take you to our data centres and show you storage nodes where your patient data is held, and you could power it down and take it away with you.  </a:t>
            </a:r>
          </a:p>
          <a:p>
            <a:pPr lvl="0"/>
            <a:endParaRPr lang="en-GB" dirty="0"/>
          </a:p>
        </p:txBody>
      </p:sp>
      <p:sp>
        <p:nvSpPr>
          <p:cNvPr id="4" name="Slide Number Placeholder 3">
            <a:extLst>
              <a:ext uri="{FF2B5EF4-FFF2-40B4-BE49-F238E27FC236}">
                <a16:creationId xmlns:a16="http://schemas.microsoft.com/office/drawing/2014/main" id="{A0DDC2ED-F2F3-49F7-920C-477CCED6988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0070F10-89C2-4EA3-AB48-0B2B742F2873}"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221</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0594798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can also host multiple application on the same data platform to create a greater pool of data for AI interrogation and machine learning, and we have a documented blueprint on best practices research environments, which we produced with data and AI scientists.</a:t>
            </a:r>
          </a:p>
          <a:p>
            <a:endParaRPr lang="en-GB" dirty="0"/>
          </a:p>
        </p:txBody>
      </p:sp>
      <p:sp>
        <p:nvSpPr>
          <p:cNvPr id="4" name="Slide Number Placeholder 3"/>
          <p:cNvSpPr>
            <a:spLocks noGrp="1"/>
          </p:cNvSpPr>
          <p:nvPr>
            <p:ph type="sldNum" sz="quarter" idx="5"/>
          </p:nvPr>
        </p:nvSpPr>
        <p:spPr/>
        <p:txBody>
          <a:bodyPr/>
          <a:lstStyle/>
          <a:p>
            <a:fld id="{2570B536-A600-4419-A7AE-58AB6A28616D}" type="slidenum">
              <a:rPr lang="en-GB" smtClean="0"/>
              <a:t>222</a:t>
            </a:fld>
            <a:endParaRPr lang="en-GB"/>
          </a:p>
        </p:txBody>
      </p:sp>
    </p:spTree>
    <p:extLst>
      <p:ext uri="{BB962C8B-B14F-4D97-AF65-F5344CB8AC3E}">
        <p14:creationId xmlns:p14="http://schemas.microsoft.com/office/powerpoint/2010/main" val="214479303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25602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a:t>Just to finish, I wanted to highlight some of out existing customers and the use cases,</a:t>
            </a:r>
            <a:br>
              <a:rPr lang="en-US" baseline="0" dirty="0"/>
            </a:br>
            <a:br>
              <a:rPr lang="en-US" baseline="0" dirty="0"/>
            </a:br>
            <a:r>
              <a:rPr lang="en-US" baseline="0" dirty="0"/>
              <a:t>You will of course all be familiar with NPIC and the incredible work that Bash and his team are doing, with the NPIC Sectra Application running on our platform.</a:t>
            </a:r>
          </a:p>
          <a:p>
            <a:pPr marL="0" indent="0">
              <a:buFont typeface="+mj-lt"/>
              <a:buNone/>
            </a:pPr>
            <a:r>
              <a:rPr lang="en-US" baseline="0" dirty="0"/>
              <a:t>Other sure cases include our fully outsourced IT Service Desk and PC as a Service solution for NHS </a:t>
            </a:r>
            <a:r>
              <a:rPr lang="en-US" baseline="0" dirty="0" err="1"/>
              <a:t>solent</a:t>
            </a:r>
            <a:r>
              <a:rPr lang="en-US" baseline="0" dirty="0"/>
              <a:t>, and then tying in with our trust as a highly </a:t>
            </a:r>
            <a:r>
              <a:rPr lang="en-US" baseline="0" dirty="0" err="1"/>
              <a:t>scure</a:t>
            </a:r>
            <a:r>
              <a:rPr lang="en-US" baseline="0" dirty="0"/>
              <a:t> provider, is the telemedicine service which we has transformed delivery of patient care within HM </a:t>
            </a:r>
            <a:r>
              <a:rPr lang="en-US" baseline="0" dirty="0" err="1"/>
              <a:t>Prosion</a:t>
            </a:r>
            <a:r>
              <a:rPr lang="en-US" baseline="0" dirty="0"/>
              <a:t> and Probation Services.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09FBF-745F-894B-940B-7A20028ABB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85117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8EEFF-DF3E-8922-AEE5-F05E05D49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61ADC-06E0-1435-C7DB-199FBDE547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E0563-786E-6ED4-C679-D8AAA8C60E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65E45A-4D87-7DB3-7C8B-96EE9A8BE48C}"/>
              </a:ext>
            </a:extLst>
          </p:cNvPr>
          <p:cNvSpPr>
            <a:spLocks noGrp="1"/>
          </p:cNvSpPr>
          <p:nvPr>
            <p:ph type="sldNum" sz="quarter" idx="5"/>
          </p:nvPr>
        </p:nvSpPr>
        <p:spPr/>
        <p:txBody>
          <a:bodyPr/>
          <a:lstStyle/>
          <a:p>
            <a:fld id="{BD096EF7-8534-4B66-A67E-CB626961B2C0}" type="slidenum">
              <a:rPr lang="en-GB" smtClean="0"/>
              <a:t>227</a:t>
            </a:fld>
            <a:endParaRPr lang="en-GB"/>
          </a:p>
        </p:txBody>
      </p:sp>
    </p:spTree>
    <p:extLst>
      <p:ext uri="{BB962C8B-B14F-4D97-AF65-F5344CB8AC3E}">
        <p14:creationId xmlns:p14="http://schemas.microsoft.com/office/powerpoint/2010/main" val="1915786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F8D94-1A02-CA7B-BA31-062EEB5D4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08F21-5B6B-3454-5307-2E463DFB5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CF165-EDBA-F106-3A92-59B2CDE11A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252623-1996-CE12-FC43-7C1DFD8B1F6D}"/>
              </a:ext>
            </a:extLst>
          </p:cNvPr>
          <p:cNvSpPr>
            <a:spLocks noGrp="1"/>
          </p:cNvSpPr>
          <p:nvPr>
            <p:ph type="sldNum" sz="quarter" idx="5"/>
          </p:nvPr>
        </p:nvSpPr>
        <p:spPr/>
        <p:txBody>
          <a:bodyPr/>
          <a:lstStyle/>
          <a:p>
            <a:fld id="{34582A23-C4F1-8B49-B8CA-8A25673E8784}" type="slidenum">
              <a:rPr lang="en-US" smtClean="0"/>
              <a:t>56</a:t>
            </a:fld>
            <a:endParaRPr lang="en-US"/>
          </a:p>
        </p:txBody>
      </p:sp>
    </p:spTree>
    <p:extLst>
      <p:ext uri="{BB962C8B-B14F-4D97-AF65-F5344CB8AC3E}">
        <p14:creationId xmlns:p14="http://schemas.microsoft.com/office/powerpoint/2010/main" val="1969611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93AAE-274D-8408-B804-FEBE2AAC4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D07FC-27FE-F9C9-E370-30638CF43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257C3-F8FB-BDA1-074C-CAB5F8229B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19FB05-993C-60AE-F9AF-C359138F16CC}"/>
              </a:ext>
            </a:extLst>
          </p:cNvPr>
          <p:cNvSpPr>
            <a:spLocks noGrp="1"/>
          </p:cNvSpPr>
          <p:nvPr>
            <p:ph type="sldNum" sz="quarter" idx="5"/>
          </p:nvPr>
        </p:nvSpPr>
        <p:spPr/>
        <p:txBody>
          <a:bodyPr/>
          <a:lstStyle/>
          <a:p>
            <a:fld id="{34582A23-C4F1-8B49-B8CA-8A25673E8784}" type="slidenum">
              <a:rPr lang="en-US" smtClean="0"/>
              <a:t>59</a:t>
            </a:fld>
            <a:endParaRPr lang="en-US"/>
          </a:p>
        </p:txBody>
      </p:sp>
    </p:spTree>
    <p:extLst>
      <p:ext uri="{BB962C8B-B14F-4D97-AF65-F5344CB8AC3E}">
        <p14:creationId xmlns:p14="http://schemas.microsoft.com/office/powerpoint/2010/main" val="1715545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4D6A5-266A-DBC2-D33D-7A8F8AA3B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2E595-AFB3-168A-0133-EC01A5209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AB6A0-2F77-D375-BEE1-18EE4C289B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945D6C-D0C5-8481-AD75-80C92B88CBE7}"/>
              </a:ext>
            </a:extLst>
          </p:cNvPr>
          <p:cNvSpPr>
            <a:spLocks noGrp="1"/>
          </p:cNvSpPr>
          <p:nvPr>
            <p:ph type="sldNum" sz="quarter" idx="5"/>
          </p:nvPr>
        </p:nvSpPr>
        <p:spPr/>
        <p:txBody>
          <a:bodyPr/>
          <a:lstStyle/>
          <a:p>
            <a:fld id="{34582A23-C4F1-8B49-B8CA-8A25673E8784}" type="slidenum">
              <a:rPr lang="en-US" smtClean="0"/>
              <a:t>60</a:t>
            </a:fld>
            <a:endParaRPr lang="en-US"/>
          </a:p>
        </p:txBody>
      </p:sp>
    </p:spTree>
    <p:extLst>
      <p:ext uri="{BB962C8B-B14F-4D97-AF65-F5344CB8AC3E}">
        <p14:creationId xmlns:p14="http://schemas.microsoft.com/office/powerpoint/2010/main" val="3950737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06ABD-5B46-06D2-1EA5-9D6A398F1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A7AFF-0283-D241-30EC-1B1494215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DD5CE4-DA52-56EC-C7D7-9F65486D29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4A3DBD-F9CD-8328-CF99-A228B1B318D1}"/>
              </a:ext>
            </a:extLst>
          </p:cNvPr>
          <p:cNvSpPr>
            <a:spLocks noGrp="1"/>
          </p:cNvSpPr>
          <p:nvPr>
            <p:ph type="sldNum" sz="quarter" idx="5"/>
          </p:nvPr>
        </p:nvSpPr>
        <p:spPr/>
        <p:txBody>
          <a:bodyPr/>
          <a:lstStyle/>
          <a:p>
            <a:fld id="{34582A23-C4F1-8B49-B8CA-8A25673E8784}" type="slidenum">
              <a:rPr lang="en-US" smtClean="0"/>
              <a:t>61</a:t>
            </a:fld>
            <a:endParaRPr lang="en-US"/>
          </a:p>
        </p:txBody>
      </p:sp>
    </p:spTree>
    <p:extLst>
      <p:ext uri="{BB962C8B-B14F-4D97-AF65-F5344CB8AC3E}">
        <p14:creationId xmlns:p14="http://schemas.microsoft.com/office/powerpoint/2010/main" val="417195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764BF-B971-F2E0-CC95-9E6A00348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B181D-0168-DD31-D812-81B369CA6A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C702D-5A84-49E8-7B95-FF01350CE6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969F18-4F1F-247F-8663-01795A2F0E2E}"/>
              </a:ext>
            </a:extLst>
          </p:cNvPr>
          <p:cNvSpPr>
            <a:spLocks noGrp="1"/>
          </p:cNvSpPr>
          <p:nvPr>
            <p:ph type="sldNum" sz="quarter" idx="5"/>
          </p:nvPr>
        </p:nvSpPr>
        <p:spPr/>
        <p:txBody>
          <a:bodyPr/>
          <a:lstStyle/>
          <a:p>
            <a:fld id="{34582A23-C4F1-8B49-B8CA-8A25673E8784}" type="slidenum">
              <a:rPr lang="en-US" smtClean="0"/>
              <a:t>62</a:t>
            </a:fld>
            <a:endParaRPr lang="en-US"/>
          </a:p>
        </p:txBody>
      </p:sp>
    </p:spTree>
    <p:extLst>
      <p:ext uri="{BB962C8B-B14F-4D97-AF65-F5344CB8AC3E}">
        <p14:creationId xmlns:p14="http://schemas.microsoft.com/office/powerpoint/2010/main" val="1262390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96E4E-6201-CA73-73A1-4C3AA5469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5F2E3-F6CB-9423-85F4-B3EE52FDA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151FB2-B369-3A1C-5930-C62CE822E6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1AA794-9B39-9744-3D00-3548A3F2D6AA}"/>
              </a:ext>
            </a:extLst>
          </p:cNvPr>
          <p:cNvSpPr>
            <a:spLocks noGrp="1"/>
          </p:cNvSpPr>
          <p:nvPr>
            <p:ph type="sldNum" sz="quarter" idx="5"/>
          </p:nvPr>
        </p:nvSpPr>
        <p:spPr/>
        <p:txBody>
          <a:bodyPr/>
          <a:lstStyle/>
          <a:p>
            <a:fld id="{34582A23-C4F1-8B49-B8CA-8A25673E8784}" type="slidenum">
              <a:rPr lang="en-US" smtClean="0"/>
              <a:t>63</a:t>
            </a:fld>
            <a:endParaRPr lang="en-US"/>
          </a:p>
        </p:txBody>
      </p:sp>
    </p:spTree>
    <p:extLst>
      <p:ext uri="{BB962C8B-B14F-4D97-AF65-F5344CB8AC3E}">
        <p14:creationId xmlns:p14="http://schemas.microsoft.com/office/powerpoint/2010/main" val="3977067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0B700-5B81-F5ED-B738-FE26F574B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CE33C-6EC2-B2BE-F965-1005469E0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3314FB-802D-68F7-6F0D-BA70906B61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4C00E1-99AF-4FB6-8F1F-0F9C1A82AC66}"/>
              </a:ext>
            </a:extLst>
          </p:cNvPr>
          <p:cNvSpPr>
            <a:spLocks noGrp="1"/>
          </p:cNvSpPr>
          <p:nvPr>
            <p:ph type="sldNum" sz="quarter" idx="5"/>
          </p:nvPr>
        </p:nvSpPr>
        <p:spPr/>
        <p:txBody>
          <a:bodyPr/>
          <a:lstStyle/>
          <a:p>
            <a:fld id="{34582A23-C4F1-8B49-B8CA-8A25673E8784}" type="slidenum">
              <a:rPr lang="en-US" smtClean="0"/>
              <a:t>64</a:t>
            </a:fld>
            <a:endParaRPr lang="en-US"/>
          </a:p>
        </p:txBody>
      </p:sp>
    </p:spTree>
    <p:extLst>
      <p:ext uri="{BB962C8B-B14F-4D97-AF65-F5344CB8AC3E}">
        <p14:creationId xmlns:p14="http://schemas.microsoft.com/office/powerpoint/2010/main" val="329112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88f92d678_2_11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g2c88f92d678_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bc970c003d_3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g2bc970c003d_3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86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87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88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89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90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91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92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dbc608726a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8" name="Google Shape;348;g2dbc608726a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93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94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95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96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97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98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99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100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101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102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5DBA1051-0DD8-041B-9D82-D31EA794A8E2}"/>
            </a:ext>
          </a:extLst>
        </p:cNvPr>
        <p:cNvGrpSpPr/>
        <p:nvPr/>
      </p:nvGrpSpPr>
      <p:grpSpPr>
        <a:xfrm>
          <a:off x="0" y="0"/>
          <a:ext cx="0" cy="0"/>
          <a:chOff x="0" y="0"/>
          <a:chExt cx="0" cy="0"/>
        </a:xfrm>
      </p:grpSpPr>
      <p:sp>
        <p:nvSpPr>
          <p:cNvPr id="170" name="Google Shape;170;g2c88f92d678_2_119:notes">
            <a:extLst>
              <a:ext uri="{FF2B5EF4-FFF2-40B4-BE49-F238E27FC236}">
                <a16:creationId xmlns:a16="http://schemas.microsoft.com/office/drawing/2014/main" id="{2FDEE072-4BB1-65B6-B494-D35433C77767}"/>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g2c88f92d678_2_119:notes">
            <a:extLst>
              <a:ext uri="{FF2B5EF4-FFF2-40B4-BE49-F238E27FC236}">
                <a16:creationId xmlns:a16="http://schemas.microsoft.com/office/drawing/2014/main" id="{F84827D6-46D8-18E3-6D83-AB8587EAF7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32333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103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104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105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106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107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108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109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Inbulit chat function – means you can get hold of us instantly – lack of phone interruptions mean you can get better quality reports quickly. governance  (everything document and time stamped)
</a:t>
            </a:r>
          </a:p>
        </p:txBody>
      </p:sp>
      <p:sp>
        <p:nvSpPr>
          <p:cNvPr id="4" name="Slide Number Placeholder 3"/>
          <p:cNvSpPr>
            <a:spLocks noGrp="1"/>
          </p:cNvSpPr>
          <p:nvPr>
            <p:ph type="sldNum" sz="quarter" idx="10"/>
          </p:nvPr>
        </p:nvSpPr>
        <p:spPr/>
        <p:txBody>
          <a:bodyPr/>
          <a:lstStyle/>
          <a:p>
            <a:fld id="{F7021451-1387-4CA6-816F-3879F97B5CBC}" type="slidenum">
              <a:rPr lang="en-US" smtClean="0"/>
              <a:t>112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c7959e408e_0_168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9" name="Google Shape;539;g2c7959e408e_0_1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62800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sz="1400" baseline="0" dirty="0"/>
              <a:t>Hello Everyone, nice to be back again this year and I appreciate the opportunity to speak to you about our Imaging and AI Platform as a Service.  </a:t>
            </a:r>
          </a:p>
          <a:p>
            <a:pPr marL="171450" indent="-171450">
              <a:buFontTx/>
              <a:buChar char="-"/>
            </a:pPr>
            <a:r>
              <a:rPr lang="en-GB" sz="1400" baseline="0" dirty="0"/>
              <a:t>My name is Simon Staveley, and I’m the Health Sector specialist for Exponential-e’s Platform and Managed Services Team.  </a:t>
            </a:r>
          </a:p>
          <a:p>
            <a:pPr marL="171450" indent="-171450">
              <a:buFontTx/>
              <a:buChar char="-"/>
            </a:pPr>
            <a:r>
              <a:rPr lang="en-GB" sz="1400" baseline="0" dirty="0"/>
              <a:t>Exponential-e are an IT and Network Services company, and our role is one of an enabler for Digital Healthcare Solutions, - providing secure and resilient data platforms which form the foundations for our partners to build on, and to manage your data in a cost-effective way.</a:t>
            </a:r>
            <a:br>
              <a:rPr lang="en-GB" baseline="0" dirty="0"/>
            </a:b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823CE-67DE-5F4F-BA11-037CA5BF7CF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0474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And cost is becoming a bigger challenge every day, with Public Sector and notably the NHS under increased pressure to deliver best value, increase efficiency and deliver better outcomes, and respond to new challenges, without compromising services.</a:t>
            </a:r>
          </a:p>
          <a:p>
            <a:endParaRPr lang="en-GB" dirty="0"/>
          </a:p>
          <a:p>
            <a:r>
              <a:rPr lang="en-GB" dirty="0"/>
              <a:t>- And in the field of radiology, there are particular challenges with more radiologists leaving the workforce that are joining, and an ever growing population compounding the issue.</a:t>
            </a:r>
            <a:br>
              <a:rPr lang="en-GB" dirty="0"/>
            </a:br>
            <a:br>
              <a:rPr lang="en-GB" dirty="0"/>
            </a:br>
            <a:r>
              <a:rPr lang="en-GB" dirty="0"/>
              <a:t>- therefore, the industry is looking to technology solutions such as AI and other clinical support tools to relieve some of the pressure that the NHS faces.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A823CE-67DE-5F4F-BA11-037CA5BF7CF4}"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131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whilst and the potential for AI assisted decision support holds great promise for improving those efficiencies and outcomes, it also comes with the burden of having to store and manage huge volumes of data, as well as provide ever growing amounts of costly computer processing.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large trust can hold as much as 500TB of radiology images, and will soon have 1000TB of digital pathology images, and these are truly enormous amounts of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Now, if we can harness that data, we can use it to accelerate patient diagnostic outcomes, researchers can use it to develop new innovations, and we can ultimately drive faster and more reliable results, manage costs and resources more effectively, and ultimately deliver better care.</a:t>
            </a:r>
            <a:br>
              <a:rPr lang="en-GB" dirty="0"/>
            </a:br>
            <a:br>
              <a:rPr lang="en-GB" dirty="0"/>
            </a:br>
            <a:r>
              <a:rPr lang="en-GB" dirty="0"/>
              <a:t>But it does all hinge on how the data is stored, how it can be accessed, and if it can be done in a cost effective way.  </a:t>
            </a:r>
          </a:p>
        </p:txBody>
      </p:sp>
      <p:sp>
        <p:nvSpPr>
          <p:cNvPr id="4" name="Slide Number Placeholder 3"/>
          <p:cNvSpPr>
            <a:spLocks noGrp="1"/>
          </p:cNvSpPr>
          <p:nvPr>
            <p:ph type="sldNum" sz="quarter" idx="5"/>
          </p:nvPr>
        </p:nvSpPr>
        <p:spPr/>
        <p:txBody>
          <a:bodyPr/>
          <a:lstStyle/>
          <a:p>
            <a:fld id="{2570B536-A600-4419-A7AE-58AB6A28616D}" type="slidenum">
              <a:rPr lang="en-GB" smtClean="0"/>
              <a:t>119</a:t>
            </a:fld>
            <a:endParaRPr lang="en-GB"/>
          </a:p>
        </p:txBody>
      </p:sp>
    </p:spTree>
    <p:extLst>
      <p:ext uri="{BB962C8B-B14F-4D97-AF65-F5344CB8AC3E}">
        <p14:creationId xmlns:p14="http://schemas.microsoft.com/office/powerpoint/2010/main" val="5353616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So I imagine most of you have heard of a GB and are familiar with that scale when choosing your smart phone data package. However there’s probably fewer of you who have dealt in Terabytes, and fewer still who can imagine the size of a petabyte.  </a:t>
            </a:r>
          </a:p>
          <a:p>
            <a:endParaRPr lang="en-GB" dirty="0"/>
          </a:p>
          <a:p>
            <a:r>
              <a:rPr lang="en-GB" dirty="0"/>
              <a:t>OK, so for those who haven’t, a typical movie that you stream on Netflix is between 1-2GB, a TB is 1000 GB, and a PB is 1000 TB.   So a PB is one million GB and that is enough storage space to store half a million digital movies,  which according to Google is the approximation of every film that has ever been made since movie making began in 1888..   That would take 120 years of non stop watching to get through</a:t>
            </a:r>
          </a:p>
          <a:p>
            <a:endParaRPr lang="en-GB" dirty="0"/>
          </a:p>
          <a:p>
            <a:r>
              <a:rPr lang="en-GB" dirty="0"/>
              <a:t>So a Petabyte is ludicrously big.  </a:t>
            </a:r>
          </a:p>
          <a:p>
            <a:endParaRPr lang="en-GB" dirty="0"/>
          </a:p>
          <a:p>
            <a:r>
              <a:rPr lang="en-GB" dirty="0"/>
              <a:t>And yet…, due to the exponential rise in healthcare data, the PB is now the denomination of storage which NHS regions, and even some large individual trusts are have to plan in, with annual growth in the order of PB becoming the norm.  </a:t>
            </a:r>
            <a:br>
              <a:rPr lang="en-GB" dirty="0"/>
            </a:br>
            <a:br>
              <a:rPr lang="en-GB" dirty="0"/>
            </a:br>
            <a:r>
              <a:rPr lang="en-GB" dirty="0"/>
              <a:t>So how do Trust manage this? How do you plan for the expense?</a:t>
            </a:r>
          </a:p>
          <a:p>
            <a:br>
              <a:rPr lang="en-GB" dirty="0"/>
            </a:br>
            <a:r>
              <a:rPr lang="en-GB" dirty="0"/>
              <a:t>Well, Public Cloud is always an option for this, and we are advocates for public cloud for the right use cases, such as for automatically scaling up and scaling down compute resource to meet fluctuating demands, or for application development..</a:t>
            </a:r>
          </a:p>
          <a:p>
            <a:endParaRPr lang="en-GB" dirty="0"/>
          </a:p>
          <a:p>
            <a:r>
              <a:rPr lang="en-GB" dirty="0"/>
              <a:t>.</a:t>
            </a:r>
          </a:p>
          <a:p>
            <a:endParaRPr lang="en-GB" dirty="0"/>
          </a:p>
        </p:txBody>
      </p:sp>
      <p:sp>
        <p:nvSpPr>
          <p:cNvPr id="4" name="Slide Number Placeholder 3"/>
          <p:cNvSpPr>
            <a:spLocks noGrp="1"/>
          </p:cNvSpPr>
          <p:nvPr>
            <p:ph type="sldNum" sz="quarter" idx="10"/>
          </p:nvPr>
        </p:nvSpPr>
        <p:spPr/>
        <p:txBody>
          <a:bodyPr/>
          <a:lstStyle/>
          <a:p>
            <a:fld id="{86E4DE8A-6D9C-4261-B1A7-A6BAB7D2CF09}" type="slidenum">
              <a:rPr lang="en-GB" smtClean="0"/>
              <a:t>120</a:t>
            </a:fld>
            <a:endParaRPr lang="en-GB"/>
          </a:p>
        </p:txBody>
      </p:sp>
    </p:spTree>
    <p:extLst>
      <p:ext uri="{BB962C8B-B14F-4D97-AF65-F5344CB8AC3E}">
        <p14:creationId xmlns:p14="http://schemas.microsoft.com/office/powerpoint/2010/main" val="34128045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many legacy healthcare applications cannot run in a cost effective way on the cloud, and when data is just growing and growing as with radiology, public cloud gets cost prohibitive.  </a:t>
            </a:r>
          </a:p>
          <a:p>
            <a:endParaRPr lang="en-GB" dirty="0"/>
          </a:p>
          <a:p>
            <a:r>
              <a:rPr lang="en-GB" dirty="0"/>
              <a:t>There are also compliance and security challenges, as whilst the public cloud can be configured in a compliant and secure way, if you’re not extremely competent at managing cloud workloads it’s entirely possible for copies of your data to end up in US or Asia Pacific availability zones.  It’s something we’ve had to help many of our customers to resolve.</a:t>
            </a:r>
          </a:p>
          <a:p>
            <a:endParaRPr lang="en-GB" dirty="0"/>
          </a:p>
          <a:p>
            <a:r>
              <a:rPr lang="en-GB" dirty="0"/>
              <a:t>So, For these reasons, we are now seeing a growing number of companies involved in repatriation activities.  And that in itself is another problem.</a:t>
            </a:r>
          </a:p>
          <a:p>
            <a:endParaRPr lang="en-GB" dirty="0"/>
          </a:p>
          <a:p>
            <a:r>
              <a:rPr lang="en-GB" dirty="0"/>
              <a:t>What happens if you have several PB of image data with a public cloud provider, and you want to switch to another provider? Let’s say their prices go up, or there’s ongoing service issues? Moving all of that data will be extremely costly and very time consuming.</a:t>
            </a:r>
            <a:br>
              <a:rPr lang="en-GB" dirty="0"/>
            </a:br>
            <a:br>
              <a:rPr lang="en-GB" dirty="0"/>
            </a:br>
            <a:r>
              <a:rPr lang="en-GB" dirty="0"/>
              <a:t>So this is why we are  providing more cost effective solutions, with greater levels of assurance, and with non disruptive and low cost options to exit a service contract.  Not that we expect to give you a reason to leave.</a:t>
            </a:r>
          </a:p>
          <a:p>
            <a:endParaRPr lang="en-GB" dirty="0"/>
          </a:p>
          <a:p>
            <a:r>
              <a:rPr lang="en-GB" dirty="0"/>
              <a:t>.</a:t>
            </a:r>
          </a:p>
          <a:p>
            <a:pPr algn="l" fontAlgn="t"/>
            <a:endParaRPr lang="en-GB" b="0" i="0" dirty="0">
              <a:solidFill>
                <a:srgbClr val="252423"/>
              </a:solidFill>
              <a:effectLst/>
              <a:latin typeface="Segoe UI" panose="020B0502040204020203" pitchFamily="34" charset="0"/>
            </a:endParaRPr>
          </a:p>
          <a:p>
            <a:pPr algn="l" fontAlgn="t"/>
            <a:endParaRPr lang="en-GB" b="0" i="0" dirty="0">
              <a:solidFill>
                <a:srgbClr val="252423"/>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86E4DE8A-6D9C-4261-B1A7-A6BAB7D2CF09}" type="slidenum">
              <a:rPr lang="en-GB" smtClean="0"/>
              <a:t>121</a:t>
            </a:fld>
            <a:endParaRPr lang="en-GB"/>
          </a:p>
        </p:txBody>
      </p:sp>
    </p:spTree>
    <p:extLst>
      <p:ext uri="{BB962C8B-B14F-4D97-AF65-F5344CB8AC3E}">
        <p14:creationId xmlns:p14="http://schemas.microsoft.com/office/powerpoint/2010/main" val="24243282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63710-2DCA-2447-8465-58A65EAEA02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8B86714-E0D6-F0A8-E38D-3E19CE3D1403}"/>
              </a:ext>
            </a:extLst>
          </p:cNvPr>
          <p:cNvSpPr txBox="1">
            <a:spLocks noGrp="1"/>
          </p:cNvSpPr>
          <p:nvPr>
            <p:ph type="body" sz="quarter" idx="1"/>
          </p:nvPr>
        </p:nvSpPr>
        <p:spPr/>
        <p:txBody>
          <a:bodyPr/>
          <a:lstStyle/>
          <a:p>
            <a:r>
              <a:rPr lang="en-GB" dirty="0"/>
              <a:t>Ok, so let me give you a very quick whistle stop tour of who we are and why we’re a safe pair of hands.</a:t>
            </a:r>
            <a:br>
              <a:rPr lang="en-GB" dirty="0"/>
            </a:br>
            <a:br>
              <a:rPr lang="en-GB" dirty="0"/>
            </a:br>
            <a:r>
              <a:rPr lang="en-GB" dirty="0"/>
              <a:t>We are a private owned UK based company established for more than 20 years, and our founding director Lee Wade (probably the hardest working man I’ve ever met) is still in the office every day at 7am sharp. He can’t get enough.  (joke about my appraisal)  and we have grown organically over that time with a compound annual growth of 25% in the last 5 years.  We employ 700+ staff and have more than 3000 customers, with a turnover of £210m 22/23.</a:t>
            </a:r>
            <a:br>
              <a:rPr lang="en-GB" dirty="0"/>
            </a:br>
            <a:br>
              <a:rPr lang="en-GB" dirty="0"/>
            </a:br>
            <a:r>
              <a:rPr lang="en-GB" dirty="0"/>
              <a:t>We have a 24 hour Service Desk which operates from two UK sites in London and Swansea, as well as team of field based engineers and two data centre teams who are hands on in our secure DCs around the country</a:t>
            </a:r>
          </a:p>
          <a:p>
            <a:endParaRPr lang="en-GB" dirty="0"/>
          </a:p>
          <a:p>
            <a:r>
              <a:rPr lang="en-GB" dirty="0"/>
              <a:t>We have won and continue to win awards based on our merit, and our live NPS score, which is a measure of how likely our customers would recommend us, is consistently over 70% against an industry average of less than 30%.</a:t>
            </a:r>
          </a:p>
          <a:p>
            <a:endParaRPr lang="en-GB" dirty="0"/>
          </a:p>
          <a:p>
            <a:r>
              <a:rPr lang="en-GB" dirty="0"/>
              <a:t>We are also one the highest accredited companies in the UK, with 9 ISO from the British Standards Institute for our Information Security and environmental standards, and 40% of our staff are Security Cleared or Deep Vetted, allowing us to manage the most sensitive workloads for Home Office, Justice and the MOD.</a:t>
            </a:r>
          </a:p>
        </p:txBody>
      </p:sp>
      <p:sp>
        <p:nvSpPr>
          <p:cNvPr id="4" name="Slide Number Placeholder 3">
            <a:extLst>
              <a:ext uri="{FF2B5EF4-FFF2-40B4-BE49-F238E27FC236}">
                <a16:creationId xmlns:a16="http://schemas.microsoft.com/office/drawing/2014/main" id="{8249008C-4B3D-436B-A1AD-2024576453AD}"/>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3B354DD-1887-45C0-BE32-49213A54AF02}"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122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09FBF-745F-894B-940B-7A20028ABB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3186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a:t>OK, so as I said at the top, we are an enabler of digital solutions and we support better patient outcomes by providing cost effective, complaint and reliable platforms.   And whilst this is absolutely critical, if we are fulfilling our mandate most of you won’t every know were there.</a:t>
            </a:r>
            <a:br>
              <a:rPr lang="en-US" baseline="0" dirty="0"/>
            </a:br>
            <a:br>
              <a:rPr lang="en-US" baseline="0" dirty="0"/>
            </a:br>
            <a:r>
              <a:rPr lang="en-US" baseline="0" dirty="0"/>
              <a:t>Our core service offering start with network connectivity, and we manage our own high performance, business only </a:t>
            </a:r>
            <a:r>
              <a:rPr lang="en-US" baseline="0" dirty="0" err="1"/>
              <a:t>fibre</a:t>
            </a:r>
            <a:r>
              <a:rPr lang="en-US" baseline="0" dirty="0"/>
              <a:t> network which spans the UK.  Over this, we deliver a low latency HSCN service which currently connects 70 of trusts in greater London, and about 18% nationwide.  </a:t>
            </a:r>
            <a:br>
              <a:rPr lang="en-US" baseline="0" dirty="0"/>
            </a:br>
            <a:br>
              <a:rPr lang="en-US" baseline="0" dirty="0"/>
            </a:br>
            <a:r>
              <a:rPr lang="en-US" baseline="0" dirty="0"/>
              <a:t>Our network has points of presence in 39 data centres around the UK, and we build and manage resilient data platforms for hosting digital health solutions, trusted research environments and telemedicine services.  In total, we provide services to 70+ health organizations.</a:t>
            </a:r>
          </a:p>
          <a:p>
            <a:pPr marL="0" indent="0">
              <a:buFont typeface="+mj-lt"/>
              <a:buNone/>
            </a:pPr>
            <a:endParaRPr lang="en-US" baseline="0" dirty="0"/>
          </a:p>
          <a:p>
            <a:pPr marL="0" indent="0">
              <a:buFont typeface="+mj-lt"/>
              <a:buNone/>
            </a:pPr>
            <a:r>
              <a:rPr lang="en-US" baseline="0" dirty="0"/>
              <a:t>So what does the </a:t>
            </a:r>
            <a:r>
              <a:rPr lang="en-US" baseline="0" dirty="0" err="1"/>
              <a:t>platfrom</a:t>
            </a:r>
            <a:r>
              <a:rPr lang="en-US" baseline="0" dirty="0"/>
              <a:t> look like?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09FBF-745F-894B-940B-7A20028ABB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67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582A23-C4F1-8B49-B8CA-8A25673E8784}" type="slidenum">
              <a:rPr lang="en-US" smtClean="0"/>
              <a:t>49</a:t>
            </a:fld>
            <a:endParaRPr lang="en-US"/>
          </a:p>
        </p:txBody>
      </p:sp>
    </p:spTree>
    <p:extLst>
      <p:ext uri="{BB962C8B-B14F-4D97-AF65-F5344CB8AC3E}">
        <p14:creationId xmlns:p14="http://schemas.microsoft.com/office/powerpoint/2010/main" val="20039424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965523-6EEB-407B-B001-003CCB21FC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EBB7D-67BD-42ED-9305-19802CC4E853}"/>
              </a:ext>
            </a:extLst>
          </p:cNvPr>
          <p:cNvSpPr txBox="1">
            <a:spLocks noGrp="1"/>
          </p:cNvSpPr>
          <p:nvPr>
            <p:ph type="body" sz="quarter" idx="1"/>
          </p:nvPr>
        </p:nvSpPr>
        <p:spPr/>
        <p:txBody>
          <a:bodyPr/>
          <a:lstStyle/>
          <a:p>
            <a:pPr lvl="0"/>
            <a:r>
              <a:rPr lang="en-GB" dirty="0"/>
              <a:t>Start with sustainable datacentres, which are part of the Carbon Neutral DC Pact and run entirely on renewables, then we build high performance hyperconverged compute infrastructure to host the infrastructure.  </a:t>
            </a:r>
            <a:br>
              <a:rPr lang="en-GB" dirty="0"/>
            </a:br>
            <a:br>
              <a:rPr lang="en-GB" dirty="0"/>
            </a:br>
            <a:r>
              <a:rPr lang="en-GB" dirty="0"/>
              <a:t>Leveraging our partnership with Dell technologies, we provide fast and medium performance storage for live patient cases, and then automatic tiering to more cost-effective archive storage layers. </a:t>
            </a:r>
          </a:p>
          <a:p>
            <a:pPr lvl="0"/>
            <a:endParaRPr lang="en-GB" dirty="0"/>
          </a:p>
          <a:p>
            <a:pPr lvl="0"/>
            <a:r>
              <a:rPr lang="en-GB" dirty="0"/>
              <a:t>To protect the data we deliver backup and DR as a service across multiple locations, and this is all supported by a rich </a:t>
            </a:r>
            <a:r>
              <a:rPr lang="en-GB" dirty="0" err="1"/>
              <a:t>potfolio</a:t>
            </a:r>
            <a:r>
              <a:rPr lang="en-GB" dirty="0"/>
              <a:t> of managed and professional services.</a:t>
            </a:r>
            <a:br>
              <a:rPr lang="en-GB" dirty="0"/>
            </a:br>
            <a:br>
              <a:rPr lang="en-GB" dirty="0"/>
            </a:br>
            <a:r>
              <a:rPr lang="en-GB" dirty="0"/>
              <a:t>So, what’s unique about Exponential-e, and how do you help with this massive issue of data and the associated costs?  Well, we have demonstrated time and again that we deliver this full solution stack for the same price per GB as the archive storage from public cloud provides, which equates to 30%+ cost saving over a 5 year term.   </a:t>
            </a:r>
          </a:p>
          <a:p>
            <a:pPr lvl="0"/>
            <a:endParaRPr lang="en-GB" dirty="0"/>
          </a:p>
          <a:p>
            <a:pPr lvl="0"/>
            <a:r>
              <a:rPr lang="en-GB" dirty="0"/>
              <a:t>Moreover, whilst Public Cloud has monthly paid revenue models which are not a good fit for NHS budget cycles, as well as huge challenges with how you’d ever get your data back, our data platforms can be purchased on government frameworks with a Capex finance model, with a depreciable asset that you own at the end of the term.   We can literally take you to our data centres and show you storage nodes where your patient data is held, and you could power it down and take it away with you.  </a:t>
            </a:r>
          </a:p>
          <a:p>
            <a:pPr lvl="0"/>
            <a:endParaRPr lang="en-GB" dirty="0"/>
          </a:p>
        </p:txBody>
      </p:sp>
      <p:sp>
        <p:nvSpPr>
          <p:cNvPr id="4" name="Slide Number Placeholder 3">
            <a:extLst>
              <a:ext uri="{FF2B5EF4-FFF2-40B4-BE49-F238E27FC236}">
                <a16:creationId xmlns:a16="http://schemas.microsoft.com/office/drawing/2014/main" id="{A0DDC2ED-F2F3-49F7-920C-477CCED6988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90070F10-89C2-4EA3-AB48-0B2B742F2873}"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125</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059479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can also host multiple application on the same data platform to create a greater pool of data for AI interrogation and machine learning, and we have a documented blueprint on best practices research environments, which we produced with data and AI scientists.</a:t>
            </a:r>
          </a:p>
          <a:p>
            <a:endParaRPr lang="en-GB" dirty="0"/>
          </a:p>
        </p:txBody>
      </p:sp>
      <p:sp>
        <p:nvSpPr>
          <p:cNvPr id="4" name="Slide Number Placeholder 3"/>
          <p:cNvSpPr>
            <a:spLocks noGrp="1"/>
          </p:cNvSpPr>
          <p:nvPr>
            <p:ph type="sldNum" sz="quarter" idx="5"/>
          </p:nvPr>
        </p:nvSpPr>
        <p:spPr/>
        <p:txBody>
          <a:bodyPr/>
          <a:lstStyle/>
          <a:p>
            <a:fld id="{2570B536-A600-4419-A7AE-58AB6A28616D}" type="slidenum">
              <a:rPr lang="en-GB" smtClean="0"/>
              <a:t>126</a:t>
            </a:fld>
            <a:endParaRPr lang="en-GB"/>
          </a:p>
        </p:txBody>
      </p:sp>
    </p:spTree>
    <p:extLst>
      <p:ext uri="{BB962C8B-B14F-4D97-AF65-F5344CB8AC3E}">
        <p14:creationId xmlns:p14="http://schemas.microsoft.com/office/powerpoint/2010/main" val="21447930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4DE8A-6D9C-4261-B1A7-A6BAB7D2CF0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2560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a:t>Just to finish, I wanted to highlight some of out existing customers and the use cases,</a:t>
            </a:r>
            <a:br>
              <a:rPr lang="en-US" baseline="0" dirty="0"/>
            </a:br>
            <a:br>
              <a:rPr lang="en-US" baseline="0" dirty="0"/>
            </a:br>
            <a:r>
              <a:rPr lang="en-US" baseline="0" dirty="0"/>
              <a:t>You will of course all be familiar with NPIC and the incredible work that Bash and his team are doing, with the NPIC Sectra Application running on our platform.</a:t>
            </a:r>
          </a:p>
          <a:p>
            <a:pPr marL="0" indent="0">
              <a:buFont typeface="+mj-lt"/>
              <a:buNone/>
            </a:pPr>
            <a:r>
              <a:rPr lang="en-US" baseline="0" dirty="0"/>
              <a:t>Other sure cases include our fully outsourced IT Service Desk and PC as a Service solution for NHS </a:t>
            </a:r>
            <a:r>
              <a:rPr lang="en-US" baseline="0" dirty="0" err="1"/>
              <a:t>solent</a:t>
            </a:r>
            <a:r>
              <a:rPr lang="en-US" baseline="0" dirty="0"/>
              <a:t>, and then tying in with our trust as a highly </a:t>
            </a:r>
            <a:r>
              <a:rPr lang="en-US" baseline="0" dirty="0" err="1"/>
              <a:t>scure</a:t>
            </a:r>
            <a:r>
              <a:rPr lang="en-US" baseline="0" dirty="0"/>
              <a:t> provider, is the telemedicine service which we has transformed delivery of patient care within HM </a:t>
            </a:r>
            <a:r>
              <a:rPr lang="en-US" baseline="0" dirty="0" err="1"/>
              <a:t>Prosion</a:t>
            </a:r>
            <a:r>
              <a:rPr lang="en-US" baseline="0" dirty="0"/>
              <a:t> and Probation Services.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D09FBF-745F-894B-940B-7A20028ABB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8511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8EEFF-DF3E-8922-AEE5-F05E05D49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61ADC-06E0-1435-C7DB-199FBDE547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5E0563-786E-6ED4-C679-D8AAA8C60E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65E45A-4D87-7DB3-7C8B-96EE9A8BE48C}"/>
              </a:ext>
            </a:extLst>
          </p:cNvPr>
          <p:cNvSpPr>
            <a:spLocks noGrp="1"/>
          </p:cNvSpPr>
          <p:nvPr>
            <p:ph type="sldNum" sz="quarter" idx="5"/>
          </p:nvPr>
        </p:nvSpPr>
        <p:spPr/>
        <p:txBody>
          <a:bodyPr/>
          <a:lstStyle/>
          <a:p>
            <a:fld id="{BD096EF7-8534-4B66-A67E-CB626961B2C0}" type="slidenum">
              <a:rPr lang="en-GB" smtClean="0"/>
              <a:t>131</a:t>
            </a:fld>
            <a:endParaRPr lang="en-GB"/>
          </a:p>
        </p:txBody>
      </p:sp>
    </p:spTree>
    <p:extLst>
      <p:ext uri="{BB962C8B-B14F-4D97-AF65-F5344CB8AC3E}">
        <p14:creationId xmlns:p14="http://schemas.microsoft.com/office/powerpoint/2010/main" val="19157864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2684eb48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2684eb48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8974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88f92d678_2_11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g2c88f92d678_2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dbc608726a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8" name="Google Shape;348;g2dbc608726a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5DBA1051-0DD8-041B-9D82-D31EA794A8E2}"/>
            </a:ext>
          </a:extLst>
        </p:cNvPr>
        <p:cNvGrpSpPr/>
        <p:nvPr/>
      </p:nvGrpSpPr>
      <p:grpSpPr>
        <a:xfrm>
          <a:off x="0" y="0"/>
          <a:ext cx="0" cy="0"/>
          <a:chOff x="0" y="0"/>
          <a:chExt cx="0" cy="0"/>
        </a:xfrm>
      </p:grpSpPr>
      <p:sp>
        <p:nvSpPr>
          <p:cNvPr id="170" name="Google Shape;170;g2c88f92d678_2_119:notes">
            <a:extLst>
              <a:ext uri="{FF2B5EF4-FFF2-40B4-BE49-F238E27FC236}">
                <a16:creationId xmlns:a16="http://schemas.microsoft.com/office/drawing/2014/main" id="{2FDEE072-4BB1-65B6-B494-D35433C77767}"/>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g2c88f92d678_2_119:notes">
            <a:extLst>
              <a:ext uri="{FF2B5EF4-FFF2-40B4-BE49-F238E27FC236}">
                <a16:creationId xmlns:a16="http://schemas.microsoft.com/office/drawing/2014/main" id="{F84827D6-46D8-18E3-6D83-AB8587EAF7D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32333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2c7959e408e_0_168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9" name="Google Shape;539;g2c7959e408e_0_1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6280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EB09483D-3A13-ED43-EE50-B5E842BE0EAE}"/>
            </a:ext>
          </a:extLst>
        </p:cNvPr>
        <p:cNvGrpSpPr/>
        <p:nvPr/>
      </p:nvGrpSpPr>
      <p:grpSpPr>
        <a:xfrm>
          <a:off x="0" y="0"/>
          <a:ext cx="0" cy="0"/>
          <a:chOff x="0" y="0"/>
          <a:chExt cx="0" cy="0"/>
        </a:xfrm>
      </p:grpSpPr>
      <p:sp>
        <p:nvSpPr>
          <p:cNvPr id="170" name="Google Shape;170;g2c88f92d678_2_119:notes">
            <a:extLst>
              <a:ext uri="{FF2B5EF4-FFF2-40B4-BE49-F238E27FC236}">
                <a16:creationId xmlns:a16="http://schemas.microsoft.com/office/drawing/2014/main" id="{1696406A-AC1F-7726-3C89-6170128C4DE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g2c88f92d678_2_119:notes">
            <a:extLst>
              <a:ext uri="{FF2B5EF4-FFF2-40B4-BE49-F238E27FC236}">
                <a16:creationId xmlns:a16="http://schemas.microsoft.com/office/drawing/2014/main" id="{74AE0085-4B6D-7AD4-21B1-54622C07C7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48216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582A23-C4F1-8B49-B8CA-8A25673E8784}" type="slidenum">
              <a:rPr lang="en-US" smtClean="0"/>
              <a:t>144</a:t>
            </a:fld>
            <a:endParaRPr lang="en-US"/>
          </a:p>
        </p:txBody>
      </p:sp>
    </p:spTree>
    <p:extLst>
      <p:ext uri="{BB962C8B-B14F-4D97-AF65-F5344CB8AC3E}">
        <p14:creationId xmlns:p14="http://schemas.microsoft.com/office/powerpoint/2010/main" val="20039424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EB09483D-3A13-ED43-EE50-B5E842BE0EAE}"/>
            </a:ext>
          </a:extLst>
        </p:cNvPr>
        <p:cNvGrpSpPr/>
        <p:nvPr/>
      </p:nvGrpSpPr>
      <p:grpSpPr>
        <a:xfrm>
          <a:off x="0" y="0"/>
          <a:ext cx="0" cy="0"/>
          <a:chOff x="0" y="0"/>
          <a:chExt cx="0" cy="0"/>
        </a:xfrm>
      </p:grpSpPr>
      <p:sp>
        <p:nvSpPr>
          <p:cNvPr id="170" name="Google Shape;170;g2c88f92d678_2_119:notes">
            <a:extLst>
              <a:ext uri="{FF2B5EF4-FFF2-40B4-BE49-F238E27FC236}">
                <a16:creationId xmlns:a16="http://schemas.microsoft.com/office/drawing/2014/main" id="{1696406A-AC1F-7726-3C89-6170128C4DE4}"/>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g2c88f92d678_2_119:notes">
            <a:extLst>
              <a:ext uri="{FF2B5EF4-FFF2-40B4-BE49-F238E27FC236}">
                <a16:creationId xmlns:a16="http://schemas.microsoft.com/office/drawing/2014/main" id="{74AE0085-4B6D-7AD4-21B1-54622C07C7E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748216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582A23-C4F1-8B49-B8CA-8A25673E8784}" type="slidenum">
              <a:rPr lang="en-US" smtClean="0"/>
              <a:t>147</a:t>
            </a:fld>
            <a:endParaRPr lang="en-US"/>
          </a:p>
        </p:txBody>
      </p:sp>
    </p:spTree>
    <p:extLst>
      <p:ext uri="{BB962C8B-B14F-4D97-AF65-F5344CB8AC3E}">
        <p14:creationId xmlns:p14="http://schemas.microsoft.com/office/powerpoint/2010/main" val="23512141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582A23-C4F1-8B49-B8CA-8A25673E8784}" type="slidenum">
              <a:rPr lang="en-US" smtClean="0"/>
              <a:t>148</a:t>
            </a:fld>
            <a:endParaRPr lang="en-US"/>
          </a:p>
        </p:txBody>
      </p:sp>
    </p:spTree>
    <p:extLst>
      <p:ext uri="{BB962C8B-B14F-4D97-AF65-F5344CB8AC3E}">
        <p14:creationId xmlns:p14="http://schemas.microsoft.com/office/powerpoint/2010/main" val="294465157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9" name="Google Shape;45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992988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2DF5D-BA35-E01B-BFC6-962D55F3DC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9DB7B-9147-D716-741B-1D5DBDF478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92080-3784-01C1-F4D5-47F0E26DD0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758A66C-16D0-9F9C-FF3C-2CFB7258DB81}"/>
              </a:ext>
            </a:extLst>
          </p:cNvPr>
          <p:cNvSpPr>
            <a:spLocks noGrp="1"/>
          </p:cNvSpPr>
          <p:nvPr>
            <p:ph type="sldNum" sz="quarter" idx="5"/>
          </p:nvPr>
        </p:nvSpPr>
        <p:spPr/>
        <p:txBody>
          <a:bodyPr/>
          <a:lstStyle/>
          <a:p>
            <a:fld id="{34582A23-C4F1-8B49-B8CA-8A25673E8784}" type="slidenum">
              <a:rPr lang="en-US" smtClean="0"/>
              <a:t>150</a:t>
            </a:fld>
            <a:endParaRPr lang="en-US"/>
          </a:p>
        </p:txBody>
      </p:sp>
    </p:spTree>
    <p:extLst>
      <p:ext uri="{BB962C8B-B14F-4D97-AF65-F5344CB8AC3E}">
        <p14:creationId xmlns:p14="http://schemas.microsoft.com/office/powerpoint/2010/main" val="34725629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a:extLst>
            <a:ext uri="{FF2B5EF4-FFF2-40B4-BE49-F238E27FC236}">
              <a16:creationId xmlns:a16="http://schemas.microsoft.com/office/drawing/2014/main" id="{A23CC4B5-12C8-9496-B3B3-3AC96E007ED9}"/>
            </a:ext>
          </a:extLst>
        </p:cNvPr>
        <p:cNvGrpSpPr/>
        <p:nvPr/>
      </p:nvGrpSpPr>
      <p:grpSpPr>
        <a:xfrm>
          <a:off x="0" y="0"/>
          <a:ext cx="0" cy="0"/>
          <a:chOff x="0" y="0"/>
          <a:chExt cx="0" cy="0"/>
        </a:xfrm>
      </p:grpSpPr>
      <p:sp>
        <p:nvSpPr>
          <p:cNvPr id="170" name="Google Shape;170;g2c88f92d678_2_119:notes">
            <a:extLst>
              <a:ext uri="{FF2B5EF4-FFF2-40B4-BE49-F238E27FC236}">
                <a16:creationId xmlns:a16="http://schemas.microsoft.com/office/drawing/2014/main" id="{250293AF-6FC4-1501-7BCB-B76DA84585BD}"/>
              </a:ext>
            </a:extLst>
          </p:cNvPr>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g2c88f92d678_2_119:notes">
            <a:extLst>
              <a:ext uri="{FF2B5EF4-FFF2-40B4-BE49-F238E27FC236}">
                <a16:creationId xmlns:a16="http://schemas.microsoft.com/office/drawing/2014/main" id="{ECDF94C2-D752-6A83-3AF9-EBFB3B97BC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4181234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F8D94-1A02-CA7B-BA31-062EEB5D4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08F21-5B6B-3454-5307-2E463DFB57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CF165-EDBA-F106-3A92-59B2CDE11A4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252623-1996-CE12-FC43-7C1DFD8B1F6D}"/>
              </a:ext>
            </a:extLst>
          </p:cNvPr>
          <p:cNvSpPr>
            <a:spLocks noGrp="1"/>
          </p:cNvSpPr>
          <p:nvPr>
            <p:ph type="sldNum" sz="quarter" idx="5"/>
          </p:nvPr>
        </p:nvSpPr>
        <p:spPr/>
        <p:txBody>
          <a:bodyPr/>
          <a:lstStyle/>
          <a:p>
            <a:fld id="{34582A23-C4F1-8B49-B8CA-8A25673E8784}" type="slidenum">
              <a:rPr lang="en-US" smtClean="0"/>
              <a:t>152</a:t>
            </a:fld>
            <a:endParaRPr lang="en-US"/>
          </a:p>
        </p:txBody>
      </p:sp>
    </p:spTree>
    <p:extLst>
      <p:ext uri="{BB962C8B-B14F-4D97-AF65-F5344CB8AC3E}">
        <p14:creationId xmlns:p14="http://schemas.microsoft.com/office/powerpoint/2010/main" val="19696115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93AAE-274D-8408-B804-FEBE2AAC4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D07FC-27FE-F9C9-E370-30638CF43B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257C3-F8FB-BDA1-074C-CAB5F8229B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19FB05-993C-60AE-F9AF-C359138F16CC}"/>
              </a:ext>
            </a:extLst>
          </p:cNvPr>
          <p:cNvSpPr>
            <a:spLocks noGrp="1"/>
          </p:cNvSpPr>
          <p:nvPr>
            <p:ph type="sldNum" sz="quarter" idx="5"/>
          </p:nvPr>
        </p:nvSpPr>
        <p:spPr/>
        <p:txBody>
          <a:bodyPr/>
          <a:lstStyle/>
          <a:p>
            <a:fld id="{34582A23-C4F1-8B49-B8CA-8A25673E8784}" type="slidenum">
              <a:rPr lang="en-US" smtClean="0"/>
              <a:t>155</a:t>
            </a:fld>
            <a:endParaRPr lang="en-US"/>
          </a:p>
        </p:txBody>
      </p:sp>
    </p:spTree>
    <p:extLst>
      <p:ext uri="{BB962C8B-B14F-4D97-AF65-F5344CB8AC3E}">
        <p14:creationId xmlns:p14="http://schemas.microsoft.com/office/powerpoint/2010/main" val="17155456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4D6A5-266A-DBC2-D33D-7A8F8AA3B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2E595-AFB3-168A-0133-EC01A5209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6AB6A0-2F77-D375-BEE1-18EE4C289B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945D6C-D0C5-8481-AD75-80C92B88CBE7}"/>
              </a:ext>
            </a:extLst>
          </p:cNvPr>
          <p:cNvSpPr>
            <a:spLocks noGrp="1"/>
          </p:cNvSpPr>
          <p:nvPr>
            <p:ph type="sldNum" sz="quarter" idx="5"/>
          </p:nvPr>
        </p:nvSpPr>
        <p:spPr/>
        <p:txBody>
          <a:bodyPr/>
          <a:lstStyle/>
          <a:p>
            <a:fld id="{34582A23-C4F1-8B49-B8CA-8A25673E8784}" type="slidenum">
              <a:rPr lang="en-US" smtClean="0"/>
              <a:t>156</a:t>
            </a:fld>
            <a:endParaRPr lang="en-US"/>
          </a:p>
        </p:txBody>
      </p:sp>
    </p:spTree>
    <p:extLst>
      <p:ext uri="{BB962C8B-B14F-4D97-AF65-F5344CB8AC3E}">
        <p14:creationId xmlns:p14="http://schemas.microsoft.com/office/powerpoint/2010/main" val="3950737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582A23-C4F1-8B49-B8CA-8A25673E8784}" type="slidenum">
              <a:rPr lang="en-US" smtClean="0"/>
              <a:t>51</a:t>
            </a:fld>
            <a:endParaRPr lang="en-US"/>
          </a:p>
        </p:txBody>
      </p:sp>
    </p:spTree>
    <p:extLst>
      <p:ext uri="{BB962C8B-B14F-4D97-AF65-F5344CB8AC3E}">
        <p14:creationId xmlns:p14="http://schemas.microsoft.com/office/powerpoint/2010/main" val="23512141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06ABD-5B46-06D2-1EA5-9D6A398F1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A7AFF-0283-D241-30EC-1B1494215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DD5CE4-DA52-56EC-C7D7-9F65486D290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4A3DBD-F9CD-8328-CF99-A228B1B318D1}"/>
              </a:ext>
            </a:extLst>
          </p:cNvPr>
          <p:cNvSpPr>
            <a:spLocks noGrp="1"/>
          </p:cNvSpPr>
          <p:nvPr>
            <p:ph type="sldNum" sz="quarter" idx="5"/>
          </p:nvPr>
        </p:nvSpPr>
        <p:spPr/>
        <p:txBody>
          <a:bodyPr/>
          <a:lstStyle/>
          <a:p>
            <a:fld id="{34582A23-C4F1-8B49-B8CA-8A25673E8784}" type="slidenum">
              <a:rPr lang="en-US" smtClean="0"/>
              <a:t>157</a:t>
            </a:fld>
            <a:endParaRPr lang="en-US"/>
          </a:p>
        </p:txBody>
      </p:sp>
    </p:spTree>
    <p:extLst>
      <p:ext uri="{BB962C8B-B14F-4D97-AF65-F5344CB8AC3E}">
        <p14:creationId xmlns:p14="http://schemas.microsoft.com/office/powerpoint/2010/main" val="4171951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764BF-B971-F2E0-CC95-9E6A003484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FB181D-0168-DD31-D812-81B369CA6A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FC702D-5A84-49E8-7B95-FF01350CE6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969F18-4F1F-247F-8663-01795A2F0E2E}"/>
              </a:ext>
            </a:extLst>
          </p:cNvPr>
          <p:cNvSpPr>
            <a:spLocks noGrp="1"/>
          </p:cNvSpPr>
          <p:nvPr>
            <p:ph type="sldNum" sz="quarter" idx="5"/>
          </p:nvPr>
        </p:nvSpPr>
        <p:spPr/>
        <p:txBody>
          <a:bodyPr/>
          <a:lstStyle/>
          <a:p>
            <a:fld id="{34582A23-C4F1-8B49-B8CA-8A25673E8784}" type="slidenum">
              <a:rPr lang="en-US" smtClean="0"/>
              <a:t>158</a:t>
            </a:fld>
            <a:endParaRPr lang="en-US"/>
          </a:p>
        </p:txBody>
      </p:sp>
    </p:spTree>
    <p:extLst>
      <p:ext uri="{BB962C8B-B14F-4D97-AF65-F5344CB8AC3E}">
        <p14:creationId xmlns:p14="http://schemas.microsoft.com/office/powerpoint/2010/main" val="12623904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96E4E-6201-CA73-73A1-4C3AA5469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5F2E3-F6CB-9423-85F4-B3EE52FDA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151FB2-B369-3A1C-5930-C62CE822E6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1AA794-9B39-9744-3D00-3548A3F2D6AA}"/>
              </a:ext>
            </a:extLst>
          </p:cNvPr>
          <p:cNvSpPr>
            <a:spLocks noGrp="1"/>
          </p:cNvSpPr>
          <p:nvPr>
            <p:ph type="sldNum" sz="quarter" idx="5"/>
          </p:nvPr>
        </p:nvSpPr>
        <p:spPr/>
        <p:txBody>
          <a:bodyPr/>
          <a:lstStyle/>
          <a:p>
            <a:fld id="{34582A23-C4F1-8B49-B8CA-8A25673E8784}" type="slidenum">
              <a:rPr lang="en-US" smtClean="0"/>
              <a:t>159</a:t>
            </a:fld>
            <a:endParaRPr lang="en-US"/>
          </a:p>
        </p:txBody>
      </p:sp>
    </p:spTree>
    <p:extLst>
      <p:ext uri="{BB962C8B-B14F-4D97-AF65-F5344CB8AC3E}">
        <p14:creationId xmlns:p14="http://schemas.microsoft.com/office/powerpoint/2010/main" val="39770679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0B700-5B81-F5ED-B738-FE26F574B7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CE33C-6EC2-B2BE-F965-1005469E0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3314FB-802D-68F7-6F0D-BA70906B617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4C00E1-99AF-4FB6-8F1F-0F9C1A82AC66}"/>
              </a:ext>
            </a:extLst>
          </p:cNvPr>
          <p:cNvSpPr>
            <a:spLocks noGrp="1"/>
          </p:cNvSpPr>
          <p:nvPr>
            <p:ph type="sldNum" sz="quarter" idx="5"/>
          </p:nvPr>
        </p:nvSpPr>
        <p:spPr/>
        <p:txBody>
          <a:bodyPr/>
          <a:lstStyle/>
          <a:p>
            <a:fld id="{34582A23-C4F1-8B49-B8CA-8A25673E8784}" type="slidenum">
              <a:rPr lang="en-US" smtClean="0"/>
              <a:t>160</a:t>
            </a:fld>
            <a:endParaRPr lang="en-US"/>
          </a:p>
        </p:txBody>
      </p:sp>
    </p:spTree>
    <p:extLst>
      <p:ext uri="{BB962C8B-B14F-4D97-AF65-F5344CB8AC3E}">
        <p14:creationId xmlns:p14="http://schemas.microsoft.com/office/powerpoint/2010/main" val="32911292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bc970c003d_3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8" name="Google Shape;448;g2bc970c003d_3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182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183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184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582A23-C4F1-8B49-B8CA-8A25673E8784}" type="slidenum">
              <a:rPr lang="en-US" smtClean="0"/>
              <a:t>52</a:t>
            </a:fld>
            <a:endParaRPr lang="en-US"/>
          </a:p>
        </p:txBody>
      </p:sp>
    </p:spTree>
    <p:extLst>
      <p:ext uri="{BB962C8B-B14F-4D97-AF65-F5344CB8AC3E}">
        <p14:creationId xmlns:p14="http://schemas.microsoft.com/office/powerpoint/2010/main" val="29446515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185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186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187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188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189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194</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21"/>
        <p:cNvGrpSpPr/>
        <p:nvPr/>
      </p:nvGrpSpPr>
      <p:grpSpPr>
        <a:xfrm>
          <a:off x="0" y="0"/>
          <a:ext cx="0" cy="0"/>
          <a:chOff x="0" y="0"/>
          <a:chExt cx="0" cy="0"/>
        </a:xfrm>
      </p:grpSpPr>
      <p:sp>
        <p:nvSpPr>
          <p:cNvPr id="22" name="Google Shape;22;p3"/>
          <p:cNvSpPr txBox="1">
            <a:spLocks noGrp="1"/>
          </p:cNvSpPr>
          <p:nvPr>
            <p:ph type="body" idx="1"/>
          </p:nvPr>
        </p:nvSpPr>
        <p:spPr>
          <a:xfrm>
            <a:off x="593763" y="6136216"/>
            <a:ext cx="9516300" cy="197700"/>
          </a:xfrm>
          <a:prstGeom prst="rect">
            <a:avLst/>
          </a:prstGeom>
          <a:noFill/>
          <a:ln>
            <a:noFill/>
          </a:ln>
        </p:spPr>
        <p:txBody>
          <a:bodyPr spcFirstLastPara="1" wrap="square" lIns="121900" tIns="60925" rIns="121900" bIns="60925" anchor="t" anchorCtr="0">
            <a:normAutofit/>
          </a:bodyPr>
          <a:lstStyle>
            <a:lvl1pPr marL="457200" lvl="0" indent="-279400" algn="l">
              <a:lnSpc>
                <a:spcPct val="90000"/>
              </a:lnSpc>
              <a:spcBef>
                <a:spcPts val="1000"/>
              </a:spcBef>
              <a:spcAft>
                <a:spcPts val="0"/>
              </a:spcAft>
              <a:buSzPts val="800"/>
              <a:buChar char="•"/>
              <a:defRPr sz="800">
                <a:solidFill>
                  <a:schemeClr val="dk2"/>
                </a:solidFill>
              </a:defRPr>
            </a:lvl1pPr>
            <a:lvl2pPr marL="914400" lvl="1" indent="-381000" algn="l">
              <a:lnSpc>
                <a:spcPct val="90000"/>
              </a:lnSpc>
              <a:spcBef>
                <a:spcPts val="500"/>
              </a:spcBef>
              <a:spcAft>
                <a:spcPts val="0"/>
              </a:spcAft>
              <a:buSzPts val="2400"/>
              <a:buChar char="•"/>
              <a:defRPr/>
            </a:lvl2pPr>
            <a:lvl3pPr marL="1371600" lvl="2" indent="-381000" algn="l">
              <a:lnSpc>
                <a:spcPct val="90000"/>
              </a:lnSpc>
              <a:spcBef>
                <a:spcPts val="500"/>
              </a:spcBef>
              <a:spcAft>
                <a:spcPts val="0"/>
              </a:spcAft>
              <a:buSzPts val="24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
        <p:nvSpPr>
          <p:cNvPr id="23" name="Google Shape;23;p3"/>
          <p:cNvSpPr txBox="1">
            <a:spLocks noGrp="1"/>
          </p:cNvSpPr>
          <p:nvPr>
            <p:ph type="dt" idx="10"/>
          </p:nvPr>
        </p:nvSpPr>
        <p:spPr>
          <a:xfrm>
            <a:off x="0" y="0"/>
            <a:ext cx="3999900" cy="3999900"/>
          </a:xfrm>
          <a:prstGeom prst="rect">
            <a:avLst/>
          </a:prstGeom>
          <a:noFill/>
          <a:ln>
            <a:noFill/>
          </a:ln>
        </p:spPr>
        <p:txBody>
          <a:bodyPr spcFirstLastPara="1" wrap="square" lIns="121900" tIns="60925" rIns="121900" bIns="60925" anchor="t" anchorCtr="0">
            <a:noAutofit/>
          </a:bodyPr>
          <a:lstStyle>
            <a:lvl1pPr marR="0" lvl="0" algn="l">
              <a:lnSpc>
                <a:spcPct val="100000"/>
              </a:lnSpc>
              <a:spcBef>
                <a:spcPts val="0"/>
              </a:spcBef>
              <a:spcAft>
                <a:spcPts val="0"/>
              </a:spcAft>
              <a:buSzPts val="1400"/>
              <a:buNone/>
              <a:defRPr sz="1800">
                <a:solidFill>
                  <a:schemeClr val="dk1"/>
                </a:solidFill>
                <a:latin typeface="Calibri"/>
                <a:ea typeface="Calibri"/>
                <a:cs typeface="Calibri"/>
                <a:sym typeface="Calibri"/>
              </a:defRPr>
            </a:lvl1pPr>
            <a:lvl2pPr marR="0" lvl="1"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3"/>
          <p:cNvSpPr txBox="1">
            <a:spLocks noGrp="1"/>
          </p:cNvSpPr>
          <p:nvPr>
            <p:ph type="sldNum" idx="12"/>
          </p:nvPr>
        </p:nvSpPr>
        <p:spPr>
          <a:xfrm>
            <a:off x="10881032" y="6441436"/>
            <a:ext cx="786300" cy="365100"/>
          </a:xfrm>
          <a:prstGeom prst="rect">
            <a:avLst/>
          </a:prstGeom>
          <a:noFill/>
          <a:ln>
            <a:noFill/>
          </a:ln>
        </p:spPr>
        <p:txBody>
          <a:bodyPr spcFirstLastPara="1" wrap="square" lIns="121900" tIns="60925" rIns="121900" bIns="60925"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GB"/>
              <a:t>‹#›</a:t>
            </a:fld>
            <a:endParaRPr/>
          </a:p>
        </p:txBody>
      </p:sp>
      <p:sp>
        <p:nvSpPr>
          <p:cNvPr id="25" name="Google Shape;25;p3"/>
          <p:cNvSpPr txBox="1">
            <a:spLocks noGrp="1"/>
          </p:cNvSpPr>
          <p:nvPr>
            <p:ph type="title"/>
          </p:nvPr>
        </p:nvSpPr>
        <p:spPr>
          <a:xfrm>
            <a:off x="838200" y="1512540"/>
            <a:ext cx="10515600" cy="825300"/>
          </a:xfrm>
          <a:prstGeom prst="rect">
            <a:avLst/>
          </a:prstGeom>
          <a:noFill/>
          <a:ln>
            <a:noFill/>
          </a:ln>
        </p:spPr>
        <p:txBody>
          <a:bodyPr spcFirstLastPara="1" wrap="square" lIns="121900" tIns="60925" rIns="121900" bIns="60925" anchor="t" anchorCtr="0">
            <a:normAutofit/>
          </a:bodyPr>
          <a:lstStyle>
            <a:lvl1pPr lvl="0" algn="l">
              <a:lnSpc>
                <a:spcPct val="90000"/>
              </a:lnSpc>
              <a:spcBef>
                <a:spcPts val="0"/>
              </a:spcBef>
              <a:spcAft>
                <a:spcPts val="0"/>
              </a:spcAft>
              <a:buClr>
                <a:schemeClr val="accent1"/>
              </a:buClr>
              <a:buSzPts val="2000"/>
              <a:buFont typeface="Arial"/>
              <a:buNone/>
              <a:defRPr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body" idx="2"/>
          </p:nvPr>
        </p:nvSpPr>
        <p:spPr>
          <a:xfrm>
            <a:off x="593759" y="816569"/>
            <a:ext cx="11004300" cy="456300"/>
          </a:xfrm>
          <a:prstGeom prst="rect">
            <a:avLst/>
          </a:prstGeom>
          <a:noFill/>
          <a:ln>
            <a:noFill/>
          </a:ln>
        </p:spPr>
        <p:txBody>
          <a:bodyPr spcFirstLastPara="1" wrap="square" lIns="121900" tIns="60925" rIns="121900" bIns="60925" anchor="t" anchorCtr="0">
            <a:normAutofit/>
          </a:bodyPr>
          <a:lstStyle>
            <a:lvl1pPr marL="457200" lvl="0" indent="-323850" algn="l">
              <a:lnSpc>
                <a:spcPct val="90000"/>
              </a:lnSpc>
              <a:spcBef>
                <a:spcPts val="1000"/>
              </a:spcBef>
              <a:spcAft>
                <a:spcPts val="0"/>
              </a:spcAft>
              <a:buSzPts val="1500"/>
              <a:buChar char="•"/>
              <a:defRPr sz="1500" b="1">
                <a:solidFill>
                  <a:schemeClr val="dk2"/>
                </a:solidFill>
                <a:latin typeface="Calibri"/>
                <a:ea typeface="Calibri"/>
                <a:cs typeface="Calibri"/>
                <a:sym typeface="Calibri"/>
              </a:defRPr>
            </a:lvl1pPr>
            <a:lvl2pPr marL="914400" lvl="1" indent="-381000" algn="l">
              <a:lnSpc>
                <a:spcPct val="90000"/>
              </a:lnSpc>
              <a:spcBef>
                <a:spcPts val="500"/>
              </a:spcBef>
              <a:spcAft>
                <a:spcPts val="0"/>
              </a:spcAft>
              <a:buSzPts val="2400"/>
              <a:buChar char="•"/>
              <a:defRPr/>
            </a:lvl2pPr>
            <a:lvl3pPr marL="1371600" lvl="2" indent="-381000" algn="l">
              <a:lnSpc>
                <a:spcPct val="90000"/>
              </a:lnSpc>
              <a:spcBef>
                <a:spcPts val="500"/>
              </a:spcBef>
              <a:spcAft>
                <a:spcPts val="0"/>
              </a:spcAft>
              <a:buSzPts val="2400"/>
              <a:buChar char="•"/>
              <a:defRPr/>
            </a:lvl3pPr>
            <a:lvl4pPr marL="1828800" lvl="3" indent="-381000" algn="l">
              <a:lnSpc>
                <a:spcPct val="90000"/>
              </a:lnSpc>
              <a:spcBef>
                <a:spcPts val="500"/>
              </a:spcBef>
              <a:spcAft>
                <a:spcPts val="0"/>
              </a:spcAft>
              <a:buSzPts val="2400"/>
              <a:buChar char="•"/>
              <a:defRPr/>
            </a:lvl4pPr>
            <a:lvl5pPr marL="2286000" lvl="4" indent="-381000" algn="l">
              <a:lnSpc>
                <a:spcPct val="90000"/>
              </a:lnSpc>
              <a:spcBef>
                <a:spcPts val="500"/>
              </a:spcBef>
              <a:spcAft>
                <a:spcPts val="0"/>
              </a:spcAft>
              <a:buSzPts val="2400"/>
              <a:buChar char="•"/>
              <a:defRPr/>
            </a:lvl5pPr>
            <a:lvl6pPr marL="2743200" lvl="5" indent="-381000" algn="l">
              <a:lnSpc>
                <a:spcPct val="90000"/>
              </a:lnSpc>
              <a:spcBef>
                <a:spcPts val="500"/>
              </a:spcBef>
              <a:spcAft>
                <a:spcPts val="0"/>
              </a:spcAft>
              <a:buClr>
                <a:schemeClr val="dk1"/>
              </a:buClr>
              <a:buSzPts val="2400"/>
              <a:buChar char="•"/>
              <a:defRPr/>
            </a:lvl6pPr>
            <a:lvl7pPr marL="3200400" lvl="6" indent="-381000" algn="l">
              <a:lnSpc>
                <a:spcPct val="90000"/>
              </a:lnSpc>
              <a:spcBef>
                <a:spcPts val="500"/>
              </a:spcBef>
              <a:spcAft>
                <a:spcPts val="0"/>
              </a:spcAft>
              <a:buClr>
                <a:schemeClr val="dk1"/>
              </a:buClr>
              <a:buSzPts val="2400"/>
              <a:buChar char="•"/>
              <a:defRPr/>
            </a:lvl7pPr>
            <a:lvl8pPr marL="3657600" lvl="7" indent="-381000" algn="l">
              <a:lnSpc>
                <a:spcPct val="90000"/>
              </a:lnSpc>
              <a:spcBef>
                <a:spcPts val="500"/>
              </a:spcBef>
              <a:spcAft>
                <a:spcPts val="0"/>
              </a:spcAft>
              <a:buClr>
                <a:schemeClr val="dk1"/>
              </a:buClr>
              <a:buSzPts val="2400"/>
              <a:buChar char="•"/>
              <a:defRPr/>
            </a:lvl8pPr>
            <a:lvl9pPr marL="4114800" lvl="8" indent="-381000" algn="l">
              <a:lnSpc>
                <a:spcPct val="90000"/>
              </a:lnSpc>
              <a:spcBef>
                <a:spcPts val="500"/>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295388278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135192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1008528" y="6875"/>
            <a:ext cx="10954872"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chemeClr val="bg1"/>
                </a:solidFill>
                <a:latin typeface="Helvetica" pitchFamily="2" charset="0"/>
                <a:ea typeface="+mj-ea"/>
                <a:cs typeface="+mj-cs"/>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6"/>
            <a:ext cx="11399134" cy="4919241"/>
          </a:xfrm>
          <a:prstGeom prst="rect">
            <a:avLst/>
          </a:prstGeom>
        </p:spPr>
        <p:txBody>
          <a:bodyPr/>
          <a:lstStyle>
            <a:lvl1pPr>
              <a:spcBef>
                <a:spcPts val="600"/>
              </a:spcBef>
              <a:spcAft>
                <a:spcPts val="600"/>
              </a:spcAft>
              <a:defRPr sz="1600">
                <a:solidFill>
                  <a:schemeClr val="bg1"/>
                </a:solidFill>
                <a:latin typeface="+mj-lt"/>
                <a:ea typeface="Avenir Next" charset="0"/>
                <a:cs typeface="Avenir Next" charset="0"/>
              </a:defRPr>
            </a:lvl1pPr>
            <a:lvl2pPr>
              <a:spcBef>
                <a:spcPts val="600"/>
              </a:spcBef>
              <a:spcAft>
                <a:spcPts val="600"/>
              </a:spcAft>
              <a:defRPr sz="1600">
                <a:solidFill>
                  <a:schemeClr val="bg1"/>
                </a:solidFill>
                <a:latin typeface="+mj-lt"/>
                <a:ea typeface="Avenir Next" charset="0"/>
                <a:cs typeface="Avenir Next" charset="0"/>
              </a:defRPr>
            </a:lvl2pPr>
            <a:lvl3pPr>
              <a:spcBef>
                <a:spcPts val="600"/>
              </a:spcBef>
              <a:spcAft>
                <a:spcPts val="600"/>
              </a:spcAft>
              <a:defRPr sz="1600">
                <a:solidFill>
                  <a:schemeClr val="bg1"/>
                </a:solidFill>
                <a:latin typeface="+mj-lt"/>
                <a:ea typeface="Avenir Next" charset="0"/>
                <a:cs typeface="Avenir Next" charset="0"/>
              </a:defRPr>
            </a:lvl3pPr>
            <a:lvl4pPr>
              <a:spcBef>
                <a:spcPts val="600"/>
              </a:spcBef>
              <a:spcAft>
                <a:spcPts val="600"/>
              </a:spcAft>
              <a:defRPr sz="1600">
                <a:solidFill>
                  <a:schemeClr val="bg1"/>
                </a:solidFill>
                <a:latin typeface="+mj-lt"/>
                <a:ea typeface="Avenir Next" charset="0"/>
                <a:cs typeface="Avenir Next" charset="0"/>
              </a:defRPr>
            </a:lvl4pPr>
            <a:lvl5pPr>
              <a:spcBef>
                <a:spcPts val="600"/>
              </a:spcBef>
              <a:spcAft>
                <a:spcPts val="600"/>
              </a:spcAft>
              <a:defRPr sz="1600">
                <a:solidFill>
                  <a:schemeClr val="bg1"/>
                </a:solidFill>
                <a:latin typeface="+mj-lt"/>
                <a:ea typeface="Avenir Next" charset="0"/>
                <a:cs typeface="Avenir Next"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21941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Light Backing - Main">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1008528" y="6875"/>
            <a:ext cx="10726272"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chemeClr val="tx1">
                    <a:lumMod val="95000"/>
                    <a:lumOff val="5000"/>
                  </a:schemeClr>
                </a:solidFill>
                <a:latin typeface="Helvetica" pitchFamily="2" charset="0"/>
                <a:ea typeface="+mj-ea"/>
                <a:cs typeface="+mj-cs"/>
              </a:defRPr>
            </a:lvl1pPr>
          </a:lstStyle>
          <a:p>
            <a:r>
              <a:rPr lang="en-US" dirty="0"/>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300123"/>
          </a:xfrm>
          <a:prstGeom prst="rect">
            <a:avLst/>
          </a:prstGeom>
        </p:spPr>
        <p:txBody>
          <a:bodyPr/>
          <a:lstStyle>
            <a:lvl1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1pPr>
            <a:lvl2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2pPr>
            <a:lvl3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3pPr>
            <a:lvl4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4pPr>
            <a:lvl5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p:cNvSpPr txBox="1"/>
          <p:nvPr userDrawn="1"/>
        </p:nvSpPr>
        <p:spPr>
          <a:xfrm>
            <a:off x="295026" y="6289683"/>
            <a:ext cx="4606724" cy="261610"/>
          </a:xfrm>
          <a:prstGeom prst="rect">
            <a:avLst/>
          </a:prstGeom>
          <a:noFill/>
        </p:spPr>
        <p:txBody>
          <a:bodyPr wrap="square" rtlCol="0">
            <a:spAutoFit/>
          </a:bodyPr>
          <a:lstStyle/>
          <a:p>
            <a:r>
              <a:rPr lang="en-GB" sz="1100" b="1" dirty="0">
                <a:solidFill>
                  <a:srgbClr val="122744"/>
                </a:solidFill>
                <a:latin typeface="Helvetica" pitchFamily="2" charset="0"/>
              </a:rPr>
              <a:t>Data Platform Solutions</a:t>
            </a:r>
            <a:r>
              <a:rPr lang="en-GB" sz="1100" baseline="0" dirty="0">
                <a:solidFill>
                  <a:srgbClr val="122744"/>
                </a:solidFill>
                <a:latin typeface="Helvetica" pitchFamily="2" charset="0"/>
              </a:rPr>
              <a:t> | Cloud Services by Exponential-e</a:t>
            </a:r>
            <a:endParaRPr lang="en-GB" sz="1100" dirty="0">
              <a:solidFill>
                <a:srgbClr val="122744"/>
              </a:solidFill>
              <a:latin typeface="Helvetica" pitchFamily="2" charset="0"/>
            </a:endParaRPr>
          </a:p>
        </p:txBody>
      </p:sp>
    </p:spTree>
    <p:extLst>
      <p:ext uri="{BB962C8B-B14F-4D97-AF65-F5344CB8AC3E}">
        <p14:creationId xmlns:p14="http://schemas.microsoft.com/office/powerpoint/2010/main" val="220538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6_Default Slide">
    <p:spTree>
      <p:nvGrpSpPr>
        <p:cNvPr id="1" name=""/>
        <p:cNvGrpSpPr/>
        <p:nvPr/>
      </p:nvGrpSpPr>
      <p:grpSpPr>
        <a:xfrm>
          <a:off x="0" y="0"/>
          <a:ext cx="0" cy="0"/>
          <a:chOff x="0" y="0"/>
          <a:chExt cx="0" cy="0"/>
        </a:xfrm>
      </p:grpSpPr>
      <p:sp>
        <p:nvSpPr>
          <p:cNvPr id="9"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1008528" y="6875"/>
            <a:ext cx="10954872"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chemeClr val="bg1"/>
                </a:solidFill>
                <a:latin typeface="Helvetica" pitchFamily="2" charset="0"/>
                <a:ea typeface="+mj-ea"/>
                <a:cs typeface="+mj-cs"/>
              </a:defRPr>
            </a:lvl1pPr>
          </a:lstStyle>
          <a:p>
            <a:r>
              <a:rPr lang="en-US"/>
              <a:t>Presentation Title Slide Here</a:t>
            </a:r>
          </a:p>
        </p:txBody>
      </p:sp>
    </p:spTree>
    <p:extLst>
      <p:ext uri="{BB962C8B-B14F-4D97-AF65-F5344CB8AC3E}">
        <p14:creationId xmlns:p14="http://schemas.microsoft.com/office/powerpoint/2010/main" val="3491324867"/>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pos="1056">
          <p15:clr>
            <a:srgbClr val="FBAE40"/>
          </p15:clr>
        </p15:guide>
        <p15:guide id="2" pos="14304">
          <p15:clr>
            <a:srgbClr val="FBAE40"/>
          </p15:clr>
        </p15:guide>
        <p15:guide id="3" orient="horz" pos="7920">
          <p15:clr>
            <a:srgbClr val="FBAE40"/>
          </p15:clr>
        </p15:guide>
        <p15:guide id="4" orient="horz" pos="50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025403"/>
      </p:ext>
    </p:extLst>
  </p:cSld>
  <p:clrMapOvr>
    <a:masterClrMapping/>
  </p:clrMapOvr>
  <p:transition spd="med">
    <p:fade/>
  </p:transition>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6721" y="1113824"/>
            <a:ext cx="6740433" cy="2387600"/>
          </a:xfrm>
          <a:prstGeom prst="rect">
            <a:avLst/>
          </a:prstGeom>
        </p:spPr>
        <p:txBody>
          <a:bodyPr anchor="b"/>
          <a:lstStyle>
            <a:lvl1pPr algn="l">
              <a:defRPr sz="4800" b="1">
                <a:solidFill>
                  <a:schemeClr val="bg1"/>
                </a:solidFill>
                <a:latin typeface="Helvetica" panose="020B0604020202030204" pitchFamily="34" charset="0"/>
              </a:defRPr>
            </a:lvl1pPr>
          </a:lstStyle>
          <a:p>
            <a:r>
              <a:rPr lang="en-US"/>
              <a:t>Click to edit Master </a:t>
            </a:r>
            <a:br>
              <a:rPr lang="el-GR"/>
            </a:br>
            <a:r>
              <a:rPr lang="en-US"/>
              <a:t>title style</a:t>
            </a:r>
          </a:p>
        </p:txBody>
      </p:sp>
      <p:sp>
        <p:nvSpPr>
          <p:cNvPr id="3" name="Subtitle 2"/>
          <p:cNvSpPr>
            <a:spLocks noGrp="1"/>
          </p:cNvSpPr>
          <p:nvPr>
            <p:ph type="subTitle" idx="1"/>
          </p:nvPr>
        </p:nvSpPr>
        <p:spPr>
          <a:xfrm>
            <a:off x="467361" y="4018772"/>
            <a:ext cx="6740433" cy="1655762"/>
          </a:xfrm>
          <a:prstGeom prst="rect">
            <a:avLst/>
          </a:prstGeom>
        </p:spPr>
        <p:txBody>
          <a:bodyPr/>
          <a:lstStyle>
            <a:lvl1pPr marL="0" indent="0" algn="l">
              <a:buNone/>
              <a:defRPr sz="2400">
                <a:solidFill>
                  <a:schemeClr val="bg1"/>
                </a:solidFill>
                <a:latin typeface="Helvetica" panose="020B0604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 name="Straight Connector 4"/>
          <p:cNvCxnSpPr/>
          <p:nvPr userDrawn="1"/>
        </p:nvCxnSpPr>
        <p:spPr>
          <a:xfrm>
            <a:off x="426720" y="3728894"/>
            <a:ext cx="66707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205999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2" name="Title 23">
            <a:extLst>
              <a:ext uri="{FF2B5EF4-FFF2-40B4-BE49-F238E27FC236}">
                <a16:creationId xmlns:a16="http://schemas.microsoft.com/office/drawing/2014/main" id="{731E85FD-4BEA-5385-7010-0BB3D2EB11C2}"/>
              </a:ext>
            </a:extLst>
          </p:cNvPr>
          <p:cNvSpPr>
            <a:spLocks noGrp="1"/>
          </p:cNvSpPr>
          <p:nvPr>
            <p:ph type="title" hasCustomPrompt="1"/>
          </p:nvPr>
        </p:nvSpPr>
        <p:spPr>
          <a:xfrm>
            <a:off x="1008528" y="6875"/>
            <a:ext cx="10954872"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chemeClr val="bg1"/>
                </a:solidFill>
                <a:latin typeface="Helvetica" pitchFamily="2" charset="0"/>
                <a:ea typeface="+mj-ea"/>
                <a:cs typeface="+mj-cs"/>
              </a:defRPr>
            </a:lvl1pPr>
          </a:lstStyle>
          <a:p>
            <a:r>
              <a:rPr lang="en-US"/>
              <a:t>Presentation Title Slide Here</a:t>
            </a:r>
          </a:p>
        </p:txBody>
      </p:sp>
    </p:spTree>
    <p:extLst>
      <p:ext uri="{BB962C8B-B14F-4D97-AF65-F5344CB8AC3E}">
        <p14:creationId xmlns:p14="http://schemas.microsoft.com/office/powerpoint/2010/main" val="32229543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Light Backing - Main">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1008528" y="6875"/>
            <a:ext cx="10726272"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chemeClr val="tx1">
                    <a:lumMod val="95000"/>
                    <a:lumOff val="5000"/>
                  </a:schemeClr>
                </a:solidFill>
                <a:latin typeface="Helvetica" pitchFamily="2" charset="0"/>
                <a:ea typeface="+mj-ea"/>
                <a:cs typeface="+mj-cs"/>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300123"/>
          </a:xfrm>
          <a:prstGeom prst="rect">
            <a:avLst/>
          </a:prstGeom>
        </p:spPr>
        <p:txBody>
          <a:bodyPr/>
          <a:lstStyle>
            <a:lvl1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1pPr>
            <a:lvl2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2pPr>
            <a:lvl3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3pPr>
            <a:lvl4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4pPr>
            <a:lvl5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848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ight Backing - Main">
    <p:spTree>
      <p:nvGrpSpPr>
        <p:cNvPr id="1" name=""/>
        <p:cNvGrpSpPr/>
        <p:nvPr/>
      </p:nvGrpSpPr>
      <p:grpSpPr>
        <a:xfrm>
          <a:off x="0" y="0"/>
          <a:ext cx="0" cy="0"/>
          <a:chOff x="0" y="0"/>
          <a:chExt cx="0" cy="0"/>
        </a:xfrm>
      </p:grpSpPr>
      <p:sp>
        <p:nvSpPr>
          <p:cNvPr id="5" name="Title 23">
            <a:extLst>
              <a:ext uri="{FF2B5EF4-FFF2-40B4-BE49-F238E27FC236}">
                <a16:creationId xmlns:a16="http://schemas.microsoft.com/office/drawing/2014/main" id="{197AF948-AFDA-994B-A7C7-A4D527451FC4}"/>
              </a:ext>
            </a:extLst>
          </p:cNvPr>
          <p:cNvSpPr>
            <a:spLocks noGrp="1"/>
          </p:cNvSpPr>
          <p:nvPr>
            <p:ph type="title" hasCustomPrompt="1"/>
          </p:nvPr>
        </p:nvSpPr>
        <p:spPr>
          <a:xfrm>
            <a:off x="1008528" y="6875"/>
            <a:ext cx="10726272" cy="749300"/>
          </a:xfrm>
          <a:prstGeom prst="rect">
            <a:avLst/>
          </a:prstGeom>
          <a:ln>
            <a:noFill/>
          </a:ln>
        </p:spPr>
        <p:txBody>
          <a:bodyPr vert="horz" anchor="ctr"/>
          <a:lstStyle>
            <a:lvl1pPr marL="0" algn="r" defTabSz="609585" rtl="0" eaLnBrk="1" latinLnBrk="0" hangingPunct="1">
              <a:spcBef>
                <a:spcPct val="0"/>
              </a:spcBef>
              <a:buNone/>
              <a:defRPr lang="en-US" sz="2400" b="0" i="0" kern="0" spc="0" dirty="0">
                <a:solidFill>
                  <a:schemeClr val="tx1">
                    <a:lumMod val="95000"/>
                    <a:lumOff val="5000"/>
                  </a:schemeClr>
                </a:solidFill>
                <a:latin typeface="Helvetica" pitchFamily="2" charset="0"/>
                <a:ea typeface="+mj-ea"/>
                <a:cs typeface="+mj-cs"/>
              </a:defRPr>
            </a:lvl1pPr>
          </a:lstStyle>
          <a:p>
            <a:r>
              <a:rPr lang="en-US"/>
              <a:t>Presentation Title Slide Here</a:t>
            </a:r>
          </a:p>
        </p:txBody>
      </p:sp>
      <p:sp>
        <p:nvSpPr>
          <p:cNvPr id="8" name="Text Placeholder 6">
            <a:extLst>
              <a:ext uri="{FF2B5EF4-FFF2-40B4-BE49-F238E27FC236}">
                <a16:creationId xmlns:a16="http://schemas.microsoft.com/office/drawing/2014/main" id="{F62A5AA4-57D5-8B4C-923A-2C551304202B}"/>
              </a:ext>
            </a:extLst>
          </p:cNvPr>
          <p:cNvSpPr>
            <a:spLocks noGrp="1"/>
          </p:cNvSpPr>
          <p:nvPr>
            <p:ph type="body" sz="quarter" idx="10"/>
          </p:nvPr>
        </p:nvSpPr>
        <p:spPr>
          <a:xfrm>
            <a:off x="335666" y="1226917"/>
            <a:ext cx="11399134" cy="4300123"/>
          </a:xfrm>
          <a:prstGeom prst="rect">
            <a:avLst/>
          </a:prstGeom>
        </p:spPr>
        <p:txBody>
          <a:bodyPr/>
          <a:lstStyle>
            <a:lvl1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1pPr>
            <a:lvl2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2pPr>
            <a:lvl3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3pPr>
            <a:lvl4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4pPr>
            <a:lvl5pPr>
              <a:spcBef>
                <a:spcPts val="600"/>
              </a:spcBef>
              <a:spcAft>
                <a:spcPts val="600"/>
              </a:spcAft>
              <a:defRPr sz="1600">
                <a:solidFill>
                  <a:schemeClr val="tx1">
                    <a:lumMod val="75000"/>
                    <a:lumOff val="25000"/>
                  </a:schemeClr>
                </a:solidFill>
                <a:latin typeface="Helvetica" pitchFamily="2" charset="0"/>
                <a:ea typeface="Helvetica" pitchFamily="2" charset="0"/>
                <a:cs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57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 image v2">
  <p:cSld name="Title slide + image v2">
    <p:spTree>
      <p:nvGrpSpPr>
        <p:cNvPr id="1" name="Shape 90"/>
        <p:cNvGrpSpPr/>
        <p:nvPr/>
      </p:nvGrpSpPr>
      <p:grpSpPr>
        <a:xfrm>
          <a:off x="0" y="0"/>
          <a:ext cx="0" cy="0"/>
          <a:chOff x="0" y="0"/>
          <a:chExt cx="0" cy="0"/>
        </a:xfrm>
      </p:grpSpPr>
      <p:sp>
        <p:nvSpPr>
          <p:cNvPr id="91" name="Google Shape;91;p14"/>
          <p:cNvSpPr txBox="1">
            <a:spLocks noGrp="1"/>
          </p:cNvSpPr>
          <p:nvPr>
            <p:ph type="sldNum" idx="12"/>
          </p:nvPr>
        </p:nvSpPr>
        <p:spPr>
          <a:xfrm>
            <a:off x="11296611"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GB"/>
              <a:t>‹#›</a:t>
            </a:fld>
            <a:endParaRPr/>
          </a:p>
        </p:txBody>
      </p:sp>
      <p:sp>
        <p:nvSpPr>
          <p:cNvPr id="92" name="Google Shape;92;p14"/>
          <p:cNvSpPr/>
          <p:nvPr/>
        </p:nvSpPr>
        <p:spPr>
          <a:xfrm>
            <a:off x="0" y="0"/>
            <a:ext cx="6086400" cy="68580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
        <p:nvSpPr>
          <p:cNvPr id="93" name="Google Shape;93;p14"/>
          <p:cNvSpPr/>
          <p:nvPr/>
        </p:nvSpPr>
        <p:spPr>
          <a:xfrm>
            <a:off x="6086400" y="0"/>
            <a:ext cx="6105600" cy="6858000"/>
          </a:xfrm>
          <a:prstGeom prst="rect">
            <a:avLst/>
          </a:prstGeom>
          <a:solidFill>
            <a:srgbClr val="EFEFE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12465916"/>
      </p:ext>
    </p:extLst>
  </p:cSld>
  <p:clrMapOvr>
    <a:masterClrMapping/>
  </p:clrMapOvr>
  <p:extLst>
    <p:ext uri="{DCECCB84-F9BA-43D5-87BE-67443E8EF086}">
      <p15:sldGuideLst xmlns:p15="http://schemas.microsoft.com/office/powerpoint/2012/main">
        <p15:guide id="1" pos="312">
          <p15:clr>
            <a:srgbClr val="FA7B17"/>
          </p15:clr>
        </p15:guide>
        <p15:guide id="2" orient="horz" pos="324">
          <p15:clr>
            <a:srgbClr val="FA7B17"/>
          </p15:clr>
        </p15:guide>
        <p15:guide id="3" pos="7347">
          <p15:clr>
            <a:srgbClr val="FA7B17"/>
          </p15:clr>
        </p15:guide>
        <p15:guide id="4" orient="horz" pos="3587">
          <p15:clr>
            <a:srgbClr val="FA7B17"/>
          </p15:clr>
        </p15:guide>
        <p15:guide id="5" pos="3693">
          <p15:clr>
            <a:srgbClr val="FA7B17"/>
          </p15:clr>
        </p15:guide>
        <p15:guide id="6" pos="3987">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 column text (+ title)">
  <p:cSld name="1 column text (+ title)">
    <p:spTree>
      <p:nvGrpSpPr>
        <p:cNvPr id="1" name="Shape 94"/>
        <p:cNvGrpSpPr/>
        <p:nvPr/>
      </p:nvGrpSpPr>
      <p:grpSpPr>
        <a:xfrm>
          <a:off x="0" y="0"/>
          <a:ext cx="0" cy="0"/>
          <a:chOff x="0" y="0"/>
          <a:chExt cx="0" cy="0"/>
        </a:xfrm>
      </p:grpSpPr>
      <p:sp>
        <p:nvSpPr>
          <p:cNvPr id="95" name="Google Shape;95;p15"/>
          <p:cNvSpPr txBox="1">
            <a:spLocks noGrp="1"/>
          </p:cNvSpPr>
          <p:nvPr>
            <p:ph type="body" idx="1"/>
          </p:nvPr>
        </p:nvSpPr>
        <p:spPr>
          <a:xfrm>
            <a:off x="495600" y="1270967"/>
            <a:ext cx="11166900" cy="4555200"/>
          </a:xfrm>
          <a:prstGeom prst="rect">
            <a:avLst/>
          </a:prstGeom>
          <a:noFill/>
          <a:ln>
            <a:noFill/>
          </a:ln>
        </p:spPr>
        <p:txBody>
          <a:bodyPr spcFirstLastPara="1" wrap="square" lIns="0" tIns="0" rIns="0" bIns="0" anchor="t" anchorCtr="0">
            <a:noAutofit/>
          </a:bodyPr>
          <a:lstStyle>
            <a:lvl1pPr marL="457200" marR="0" lvl="0"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1pPr>
            <a:lvl2pPr marL="914400" marR="0" lvl="1"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2pPr>
            <a:lvl3pPr marL="1371600" marR="0" lvl="2"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3pPr>
            <a:lvl4pPr marL="1828800" marR="0" lvl="3"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4pPr>
            <a:lvl5pPr marL="2286000" marR="0" lvl="4"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5pPr>
            <a:lvl6pPr marL="2743200" marR="0" lvl="5"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6pPr>
            <a:lvl7pPr marL="3200400" marR="0" lvl="6"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7pPr>
            <a:lvl8pPr marL="3657600" marR="0" lvl="7"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8pPr>
            <a:lvl9pPr marL="4114800" marR="0" lvl="8" indent="-361950" algn="l">
              <a:lnSpc>
                <a:spcPct val="100000"/>
              </a:lnSpc>
              <a:spcBef>
                <a:spcPts val="0"/>
              </a:spcBef>
              <a:spcAft>
                <a:spcPts val="0"/>
              </a:spcAft>
              <a:buClr>
                <a:srgbClr val="434343"/>
              </a:buClr>
              <a:buSzPts val="2100"/>
              <a:buFont typeface="Proxima Nova"/>
              <a:buChar char="■"/>
              <a:defRPr sz="2100" b="0" i="0" u="none" strike="noStrike" cap="none">
                <a:solidFill>
                  <a:srgbClr val="434343"/>
                </a:solidFill>
                <a:latin typeface="Proxima Nova"/>
                <a:ea typeface="Proxima Nova"/>
                <a:cs typeface="Proxima Nova"/>
                <a:sym typeface="Proxima Nova"/>
              </a:defRPr>
            </a:lvl9pPr>
          </a:lstStyle>
          <a:p>
            <a:endParaRPr/>
          </a:p>
        </p:txBody>
      </p:sp>
      <p:sp>
        <p:nvSpPr>
          <p:cNvPr id="96" name="Google Shape;96;p15"/>
          <p:cNvSpPr txBox="1">
            <a:spLocks noGrp="1"/>
          </p:cNvSpPr>
          <p:nvPr>
            <p:ph type="subTitle" idx="2"/>
          </p:nvPr>
        </p:nvSpPr>
        <p:spPr>
          <a:xfrm>
            <a:off x="495600" y="515200"/>
            <a:ext cx="11280900" cy="524700"/>
          </a:xfrm>
          <a:prstGeom prst="rect">
            <a:avLst/>
          </a:prstGeom>
          <a:noFill/>
          <a:ln>
            <a:noFill/>
          </a:ln>
        </p:spPr>
        <p:txBody>
          <a:bodyPr spcFirstLastPara="1" wrap="square" lIns="0" tIns="0" rIns="0" bIns="0" anchor="t" anchorCtr="0">
            <a:noAutofit/>
          </a:bodyPr>
          <a:lstStyle>
            <a:lvl1pPr marR="0" lvl="0" algn="l">
              <a:lnSpc>
                <a:spcPct val="100000"/>
              </a:lnSpc>
              <a:spcBef>
                <a:spcPts val="0"/>
              </a:spcBef>
              <a:spcAft>
                <a:spcPts val="0"/>
              </a:spcAft>
              <a:buClr>
                <a:srgbClr val="CC0070"/>
              </a:buClr>
              <a:buSzPts val="3200"/>
              <a:buFont typeface="Proxima Nova Semibold"/>
              <a:buNone/>
              <a:defRPr sz="3200" b="0" i="0" u="none" strike="noStrike" cap="none">
                <a:solidFill>
                  <a:srgbClr val="CC0070"/>
                </a:solidFill>
                <a:latin typeface="Proxima Nova Semibold"/>
                <a:ea typeface="Proxima Nova Semibold"/>
                <a:cs typeface="Proxima Nova Semibold"/>
                <a:sym typeface="Proxima Nova Semibold"/>
              </a:defRPr>
            </a:lvl1pPr>
            <a:lvl2pPr marR="0" lvl="1"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700"/>
              <a:buFont typeface="Arial"/>
              <a:buNone/>
              <a:defRPr sz="37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702220903"/>
      </p:ext>
    </p:extLst>
  </p:cSld>
  <p:clrMapOvr>
    <a:masterClrMapping/>
  </p:clrMapOvr>
  <p:extLst>
    <p:ext uri="{DCECCB84-F9BA-43D5-87BE-67443E8EF086}">
      <p15:sldGuideLst xmlns:p15="http://schemas.microsoft.com/office/powerpoint/2012/main">
        <p15:guide id="1" pos="312">
          <p15:clr>
            <a:srgbClr val="FA7B17"/>
          </p15:clr>
        </p15:guide>
        <p15:guide id="2" orient="horz" pos="324">
          <p15:clr>
            <a:srgbClr val="FA7B17"/>
          </p15:clr>
        </p15:guide>
        <p15:guide id="3" pos="7347">
          <p15:clr>
            <a:srgbClr val="FA7B17"/>
          </p15:clr>
        </p15:guide>
        <p15:guide id="4" orient="horz" pos="3587">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Exec_Summary">
  <p:cSld name="Exec_Summary">
    <p:spTree>
      <p:nvGrpSpPr>
        <p:cNvPr id="1" name="Shape 97"/>
        <p:cNvGrpSpPr/>
        <p:nvPr/>
      </p:nvGrpSpPr>
      <p:grpSpPr>
        <a:xfrm>
          <a:off x="0" y="0"/>
          <a:ext cx="0" cy="0"/>
          <a:chOff x="0" y="0"/>
          <a:chExt cx="0" cy="0"/>
        </a:xfrm>
      </p:grpSpPr>
      <p:pic>
        <p:nvPicPr>
          <p:cNvPr id="98" name="Google Shape;98;p16"/>
          <p:cNvPicPr preferRelativeResize="0"/>
          <p:nvPr/>
        </p:nvPicPr>
        <p:blipFill rotWithShape="1">
          <a:blip r:embed="rId2">
            <a:alphaModFix/>
          </a:blip>
          <a:srcRect/>
          <a:stretch/>
        </p:blipFill>
        <p:spPr>
          <a:xfrm>
            <a:off x="11520333" y="432003"/>
            <a:ext cx="469901" cy="469901"/>
          </a:xfrm>
          <a:prstGeom prst="rect">
            <a:avLst/>
          </a:prstGeom>
          <a:noFill/>
          <a:ln>
            <a:noFill/>
          </a:ln>
        </p:spPr>
      </p:pic>
      <p:sp>
        <p:nvSpPr>
          <p:cNvPr id="99" name="Google Shape;99;p16"/>
          <p:cNvSpPr txBox="1"/>
          <p:nvPr/>
        </p:nvSpPr>
        <p:spPr>
          <a:xfrm>
            <a:off x="11629666" y="590001"/>
            <a:ext cx="258300" cy="168000"/>
          </a:xfrm>
          <a:prstGeom prst="rect">
            <a:avLst/>
          </a:prstGeom>
          <a:noFill/>
          <a:ln>
            <a:noFill/>
          </a:ln>
        </p:spPr>
        <p:txBody>
          <a:bodyPr spcFirstLastPara="1" wrap="square" lIns="0" tIns="26025" rIns="0" bIns="0" anchor="t" anchorCtr="0">
            <a:spAutoFit/>
          </a:bodyPr>
          <a:lstStyle/>
          <a:p>
            <a:pPr marL="26669" marR="5080" lvl="0" indent="-14603" algn="l" rtl="0">
              <a:lnSpc>
                <a:spcPct val="104444"/>
              </a:lnSpc>
              <a:spcBef>
                <a:spcPts val="0"/>
              </a:spcBef>
              <a:spcAft>
                <a:spcPts val="0"/>
              </a:spcAft>
              <a:buClr>
                <a:srgbClr val="000000"/>
              </a:buClr>
              <a:buSzPts val="450"/>
              <a:buFont typeface="Arial"/>
              <a:buNone/>
            </a:pPr>
            <a:r>
              <a:rPr lang="en-GB" sz="450" b="0" i="0" u="none" strike="noStrike" cap="none">
                <a:solidFill>
                  <a:schemeClr val="lt1"/>
                </a:solidFill>
                <a:latin typeface="Barlow Condensed Medium"/>
                <a:ea typeface="Barlow Condensed Medium"/>
                <a:cs typeface="Barlow Condensed Medium"/>
                <a:sym typeface="Barlow Condensed Medium"/>
              </a:rPr>
              <a:t>EXECUTIVE  SUMMARY</a:t>
            </a:r>
            <a:endParaRPr sz="450" b="0" i="0" u="none" strike="noStrike" cap="none">
              <a:solidFill>
                <a:schemeClr val="lt1"/>
              </a:solidFill>
              <a:latin typeface="Barlow Condensed Medium"/>
              <a:ea typeface="Barlow Condensed Medium"/>
              <a:cs typeface="Barlow Condensed Medium"/>
              <a:sym typeface="Barlow Condensed Medium"/>
            </a:endParaRPr>
          </a:p>
        </p:txBody>
      </p:sp>
      <p:sp>
        <p:nvSpPr>
          <p:cNvPr id="100" name="Google Shape;100;p16"/>
          <p:cNvSpPr txBox="1"/>
          <p:nvPr/>
        </p:nvSpPr>
        <p:spPr>
          <a:xfrm>
            <a:off x="11637172" y="2775089"/>
            <a:ext cx="237600" cy="85800"/>
          </a:xfrm>
          <a:prstGeom prst="rect">
            <a:avLst/>
          </a:prstGeom>
          <a:noFill/>
          <a:ln>
            <a:noFill/>
          </a:ln>
        </p:spPr>
        <p:txBody>
          <a:bodyPr spcFirstLastPara="1" wrap="square" lIns="0" tIns="16500" rIns="0" bIns="0" anchor="t" anchorCtr="0">
            <a:spAutoFit/>
          </a:bodyPr>
          <a:lstStyle/>
          <a:p>
            <a:pPr marL="12700" marR="0" lvl="0" indent="0" algn="l" rtl="0">
              <a:lnSpc>
                <a:spcPct val="100000"/>
              </a:lnSpc>
              <a:spcBef>
                <a:spcPts val="0"/>
              </a:spcBef>
              <a:spcAft>
                <a:spcPts val="0"/>
              </a:spcAft>
              <a:buClr>
                <a:srgbClr val="000000"/>
              </a:buClr>
              <a:buSzPts val="450"/>
              <a:buFont typeface="Arial"/>
              <a:buNone/>
            </a:pPr>
            <a:r>
              <a:rPr lang="en-GB" sz="450" b="0" i="0" u="none" strike="noStrike" cap="none">
                <a:solidFill>
                  <a:srgbClr val="FFFFFF"/>
                </a:solidFill>
                <a:latin typeface="Barlow Condensed Medium"/>
                <a:ea typeface="Barlow Condensed Medium"/>
                <a:cs typeface="Barlow Condensed Medium"/>
                <a:sym typeface="Barlow Condensed Medium"/>
              </a:rPr>
              <a:t>APPENDIX</a:t>
            </a:r>
            <a:endParaRPr sz="450" b="0" i="0" u="none" strike="noStrike" cap="none">
              <a:solidFill>
                <a:schemeClr val="dk1"/>
              </a:solidFill>
              <a:latin typeface="Barlow Condensed Medium"/>
              <a:ea typeface="Barlow Condensed Medium"/>
              <a:cs typeface="Barlow Condensed Medium"/>
              <a:sym typeface="Barlow Condensed Medium"/>
            </a:endParaRPr>
          </a:p>
        </p:txBody>
      </p:sp>
      <p:sp>
        <p:nvSpPr>
          <p:cNvPr id="101" name="Google Shape;101;p16"/>
          <p:cNvSpPr txBox="1"/>
          <p:nvPr/>
        </p:nvSpPr>
        <p:spPr>
          <a:xfrm>
            <a:off x="11652455" y="1125507"/>
            <a:ext cx="212700" cy="168000"/>
          </a:xfrm>
          <a:prstGeom prst="rect">
            <a:avLst/>
          </a:prstGeom>
          <a:noFill/>
          <a:ln>
            <a:noFill/>
          </a:ln>
        </p:spPr>
        <p:txBody>
          <a:bodyPr spcFirstLastPara="1" wrap="square" lIns="0" tIns="26025" rIns="0" bIns="0" anchor="t" anchorCtr="0">
            <a:spAutoFit/>
          </a:bodyPr>
          <a:lstStyle/>
          <a:p>
            <a:pPr marL="12700" marR="5080" lvl="0" indent="11430" algn="l" rtl="0">
              <a:lnSpc>
                <a:spcPct val="104444"/>
              </a:lnSpc>
              <a:spcBef>
                <a:spcPts val="0"/>
              </a:spcBef>
              <a:spcAft>
                <a:spcPts val="0"/>
              </a:spcAft>
              <a:buClr>
                <a:srgbClr val="000000"/>
              </a:buClr>
              <a:buSzPts val="450"/>
              <a:buFont typeface="Arial"/>
              <a:buNone/>
            </a:pPr>
            <a:r>
              <a:rPr lang="en-GB" sz="450" b="0" i="0" u="none" strike="noStrike" cap="none">
                <a:solidFill>
                  <a:srgbClr val="FFFFFF"/>
                </a:solidFill>
                <a:latin typeface="Barlow Condensed Medium"/>
                <a:ea typeface="Barlow Condensed Medium"/>
                <a:cs typeface="Barlow Condensed Medium"/>
                <a:sym typeface="Barlow Condensed Medium"/>
              </a:rPr>
              <a:t>THE BIG  SQUEZE</a:t>
            </a:r>
            <a:endParaRPr sz="450" b="0" i="0" u="none" strike="noStrike" cap="none">
              <a:solidFill>
                <a:schemeClr val="dk1"/>
              </a:solidFill>
              <a:latin typeface="Barlow Condensed Medium"/>
              <a:ea typeface="Barlow Condensed Medium"/>
              <a:cs typeface="Barlow Condensed Medium"/>
              <a:sym typeface="Barlow Condensed Medium"/>
            </a:endParaRPr>
          </a:p>
        </p:txBody>
      </p:sp>
      <p:pic>
        <p:nvPicPr>
          <p:cNvPr id="102" name="Google Shape;102;p16"/>
          <p:cNvPicPr preferRelativeResize="0"/>
          <p:nvPr/>
        </p:nvPicPr>
        <p:blipFill rotWithShape="1">
          <a:blip r:embed="rId3">
            <a:alphaModFix/>
          </a:blip>
          <a:srcRect/>
          <a:stretch/>
        </p:blipFill>
        <p:spPr>
          <a:xfrm>
            <a:off x="12039640" y="637017"/>
            <a:ext cx="152400" cy="59871"/>
          </a:xfrm>
          <a:prstGeom prst="rect">
            <a:avLst/>
          </a:prstGeom>
          <a:noFill/>
          <a:ln>
            <a:noFill/>
          </a:ln>
        </p:spPr>
      </p:pic>
      <p:pic>
        <p:nvPicPr>
          <p:cNvPr id="103" name="Google Shape;103;p16" descr="Icon&#10;&#10;Description automatically generated"/>
          <p:cNvPicPr preferRelativeResize="0"/>
          <p:nvPr/>
        </p:nvPicPr>
        <p:blipFill rotWithShape="1">
          <a:blip r:embed="rId4">
            <a:alphaModFix/>
          </a:blip>
          <a:srcRect/>
          <a:stretch/>
        </p:blipFill>
        <p:spPr>
          <a:xfrm>
            <a:off x="11796123" y="5696551"/>
            <a:ext cx="243447" cy="243447"/>
          </a:xfrm>
          <a:prstGeom prst="rect">
            <a:avLst/>
          </a:prstGeom>
          <a:noFill/>
          <a:ln>
            <a:noFill/>
          </a:ln>
        </p:spPr>
      </p:pic>
      <p:pic>
        <p:nvPicPr>
          <p:cNvPr id="104" name="Google Shape;104;p16">
            <a:hlinkClick r:id="" action="ppaction://hlinkshowjump?jump=previousslide"/>
          </p:cNvPr>
          <p:cNvPicPr preferRelativeResize="0"/>
          <p:nvPr/>
        </p:nvPicPr>
        <p:blipFill rotWithShape="1">
          <a:blip r:embed="rId5">
            <a:alphaModFix/>
          </a:blip>
          <a:srcRect/>
          <a:stretch/>
        </p:blipFill>
        <p:spPr>
          <a:xfrm>
            <a:off x="11466610" y="5696551"/>
            <a:ext cx="243447" cy="243447"/>
          </a:xfrm>
          <a:prstGeom prst="rect">
            <a:avLst/>
          </a:prstGeom>
          <a:noFill/>
          <a:ln>
            <a:noFill/>
          </a:ln>
        </p:spPr>
      </p:pic>
      <p:sp>
        <p:nvSpPr>
          <p:cNvPr id="105" name="Google Shape;105;p16"/>
          <p:cNvSpPr txBox="1"/>
          <p:nvPr/>
        </p:nvSpPr>
        <p:spPr>
          <a:xfrm>
            <a:off x="152360" y="509300"/>
            <a:ext cx="469800" cy="315600"/>
          </a:xfrm>
          <a:prstGeom prst="rect">
            <a:avLst/>
          </a:prstGeom>
          <a:noFill/>
          <a:ln>
            <a:noFill/>
          </a:ln>
        </p:spPr>
        <p:txBody>
          <a:bodyPr spcFirstLastPara="1" wrap="square" lIns="0" tIns="38100" rIns="0" bIns="0" anchor="t" anchorCtr="0">
            <a:spAutoFit/>
          </a:bodyPr>
          <a:lstStyle/>
          <a:p>
            <a:pPr marL="12700" marR="5080" lvl="0" indent="0" algn="l" rtl="0">
              <a:lnSpc>
                <a:spcPct val="100000"/>
              </a:lnSpc>
              <a:spcBef>
                <a:spcPts val="0"/>
              </a:spcBef>
              <a:spcAft>
                <a:spcPts val="0"/>
              </a:spcAft>
              <a:buClr>
                <a:srgbClr val="000000"/>
              </a:buClr>
              <a:buSzPts val="900"/>
              <a:buFont typeface="Arial"/>
              <a:buNone/>
            </a:pPr>
            <a:r>
              <a:rPr lang="en-GB" sz="900" b="0" i="0" u="none" strike="noStrike" cap="none">
                <a:solidFill>
                  <a:srgbClr val="575756"/>
                </a:solidFill>
                <a:latin typeface="Barlow Condensed Medium"/>
                <a:ea typeface="Barlow Condensed Medium"/>
                <a:cs typeface="Barlow Condensed Medium"/>
                <a:sym typeface="Barlow Condensed Medium"/>
              </a:rPr>
              <a:t>EXECUTIVE  SUMMARY</a:t>
            </a:r>
            <a:endParaRPr sz="900" b="0" i="0" u="none" strike="noStrike" cap="none">
              <a:solidFill>
                <a:schemeClr val="dk1"/>
              </a:solidFill>
              <a:latin typeface="Barlow Condensed Medium"/>
              <a:ea typeface="Barlow Condensed Medium"/>
              <a:cs typeface="Barlow Condensed Medium"/>
              <a:sym typeface="Barlow Condensed Medium"/>
            </a:endParaRPr>
          </a:p>
        </p:txBody>
      </p:sp>
      <p:pic>
        <p:nvPicPr>
          <p:cNvPr id="106" name="Google Shape;106;p16"/>
          <p:cNvPicPr preferRelativeResize="0"/>
          <p:nvPr/>
        </p:nvPicPr>
        <p:blipFill rotWithShape="1">
          <a:blip r:embed="rId6">
            <a:alphaModFix/>
          </a:blip>
          <a:srcRect/>
          <a:stretch/>
        </p:blipFill>
        <p:spPr>
          <a:xfrm>
            <a:off x="11796123" y="5367037"/>
            <a:ext cx="243447" cy="243447"/>
          </a:xfrm>
          <a:prstGeom prst="rect">
            <a:avLst/>
          </a:prstGeom>
          <a:noFill/>
          <a:ln>
            <a:noFill/>
          </a:ln>
        </p:spPr>
      </p:pic>
      <p:pic>
        <p:nvPicPr>
          <p:cNvPr id="107" name="Google Shape;107;p16"/>
          <p:cNvPicPr preferRelativeResize="0"/>
          <p:nvPr/>
        </p:nvPicPr>
        <p:blipFill rotWithShape="1">
          <a:blip r:embed="rId7">
            <a:alphaModFix/>
          </a:blip>
          <a:srcRect/>
          <a:stretch/>
        </p:blipFill>
        <p:spPr>
          <a:xfrm>
            <a:off x="11520333" y="2589987"/>
            <a:ext cx="469901" cy="469901"/>
          </a:xfrm>
          <a:prstGeom prst="rect">
            <a:avLst/>
          </a:prstGeom>
          <a:noFill/>
          <a:ln>
            <a:noFill/>
          </a:ln>
        </p:spPr>
      </p:pic>
      <p:pic>
        <p:nvPicPr>
          <p:cNvPr id="108" name="Google Shape;108;p16"/>
          <p:cNvPicPr preferRelativeResize="0"/>
          <p:nvPr/>
        </p:nvPicPr>
        <p:blipFill rotWithShape="1">
          <a:blip r:embed="rId7">
            <a:alphaModFix/>
          </a:blip>
          <a:srcRect/>
          <a:stretch/>
        </p:blipFill>
        <p:spPr>
          <a:xfrm>
            <a:off x="11520333" y="2050491"/>
            <a:ext cx="469901" cy="469901"/>
          </a:xfrm>
          <a:prstGeom prst="rect">
            <a:avLst/>
          </a:prstGeom>
          <a:noFill/>
          <a:ln>
            <a:noFill/>
          </a:ln>
        </p:spPr>
      </p:pic>
      <p:pic>
        <p:nvPicPr>
          <p:cNvPr id="109" name="Google Shape;109;p16"/>
          <p:cNvPicPr preferRelativeResize="0"/>
          <p:nvPr/>
        </p:nvPicPr>
        <p:blipFill rotWithShape="1">
          <a:blip r:embed="rId7">
            <a:alphaModFix/>
          </a:blip>
          <a:srcRect/>
          <a:stretch/>
        </p:blipFill>
        <p:spPr>
          <a:xfrm>
            <a:off x="11520333" y="1510995"/>
            <a:ext cx="469901" cy="469901"/>
          </a:xfrm>
          <a:prstGeom prst="rect">
            <a:avLst/>
          </a:prstGeom>
          <a:noFill/>
          <a:ln>
            <a:noFill/>
          </a:ln>
        </p:spPr>
      </p:pic>
      <p:pic>
        <p:nvPicPr>
          <p:cNvPr id="110" name="Google Shape;110;p16"/>
          <p:cNvPicPr preferRelativeResize="0"/>
          <p:nvPr/>
        </p:nvPicPr>
        <p:blipFill rotWithShape="1">
          <a:blip r:embed="rId7">
            <a:alphaModFix/>
          </a:blip>
          <a:srcRect/>
          <a:stretch/>
        </p:blipFill>
        <p:spPr>
          <a:xfrm>
            <a:off x="11520333" y="971499"/>
            <a:ext cx="469901" cy="469901"/>
          </a:xfrm>
          <a:prstGeom prst="rect">
            <a:avLst/>
          </a:prstGeom>
          <a:noFill/>
          <a:ln>
            <a:noFill/>
          </a:ln>
        </p:spPr>
      </p:pic>
      <p:sp>
        <p:nvSpPr>
          <p:cNvPr id="111" name="Google Shape;111;p16"/>
          <p:cNvSpPr txBox="1"/>
          <p:nvPr/>
        </p:nvSpPr>
        <p:spPr>
          <a:xfrm>
            <a:off x="11643522" y="1653182"/>
            <a:ext cx="231000" cy="168000"/>
          </a:xfrm>
          <a:prstGeom prst="rect">
            <a:avLst/>
          </a:prstGeom>
          <a:noFill/>
          <a:ln>
            <a:noFill/>
          </a:ln>
        </p:spPr>
        <p:txBody>
          <a:bodyPr spcFirstLastPara="1" wrap="square" lIns="0" tIns="26025" rIns="0" bIns="0" anchor="t" anchorCtr="0">
            <a:spAutoFit/>
          </a:bodyPr>
          <a:lstStyle/>
          <a:p>
            <a:pPr marL="12700" marR="5080" lvl="0" indent="58418" algn="l" rtl="0">
              <a:lnSpc>
                <a:spcPct val="104444"/>
              </a:lnSpc>
              <a:spcBef>
                <a:spcPts val="0"/>
              </a:spcBef>
              <a:spcAft>
                <a:spcPts val="0"/>
              </a:spcAft>
              <a:buClr>
                <a:srgbClr val="000000"/>
              </a:buClr>
              <a:buSzPts val="450"/>
              <a:buFont typeface="Arial"/>
              <a:buNone/>
            </a:pPr>
            <a:r>
              <a:rPr lang="en-GB" sz="450" b="0" i="0" u="none" strike="noStrike" cap="none">
                <a:solidFill>
                  <a:srgbClr val="FFFFFF"/>
                </a:solidFill>
                <a:latin typeface="Barlow Condensed Medium"/>
                <a:ea typeface="Barlow Condensed Medium"/>
                <a:cs typeface="Barlow Condensed Medium"/>
                <a:sym typeface="Barlow Condensed Medium"/>
              </a:rPr>
              <a:t>L&amp;R  OFFERING</a:t>
            </a:r>
            <a:endParaRPr sz="450" b="0" i="0" u="none" strike="noStrike" cap="none">
              <a:solidFill>
                <a:schemeClr val="dk1"/>
              </a:solidFill>
              <a:latin typeface="Barlow Condensed Medium"/>
              <a:ea typeface="Barlow Condensed Medium"/>
              <a:cs typeface="Barlow Condensed Medium"/>
              <a:sym typeface="Barlow Condensed Medium"/>
            </a:endParaRPr>
          </a:p>
        </p:txBody>
      </p:sp>
      <p:sp>
        <p:nvSpPr>
          <p:cNvPr id="112" name="Google Shape;112;p16"/>
          <p:cNvSpPr txBox="1"/>
          <p:nvPr/>
        </p:nvSpPr>
        <p:spPr>
          <a:xfrm>
            <a:off x="11652455" y="1125507"/>
            <a:ext cx="212700" cy="168000"/>
          </a:xfrm>
          <a:prstGeom prst="rect">
            <a:avLst/>
          </a:prstGeom>
          <a:noFill/>
          <a:ln>
            <a:noFill/>
          </a:ln>
        </p:spPr>
        <p:txBody>
          <a:bodyPr spcFirstLastPara="1" wrap="square" lIns="0" tIns="26025" rIns="0" bIns="0" anchor="t" anchorCtr="0">
            <a:spAutoFit/>
          </a:bodyPr>
          <a:lstStyle/>
          <a:p>
            <a:pPr marL="12700" marR="5080" lvl="0" indent="11430" algn="l" rtl="0">
              <a:lnSpc>
                <a:spcPct val="104444"/>
              </a:lnSpc>
              <a:spcBef>
                <a:spcPts val="0"/>
              </a:spcBef>
              <a:spcAft>
                <a:spcPts val="0"/>
              </a:spcAft>
              <a:buClr>
                <a:srgbClr val="000000"/>
              </a:buClr>
              <a:buSzPts val="450"/>
              <a:buFont typeface="Arial"/>
              <a:buNone/>
            </a:pPr>
            <a:r>
              <a:rPr lang="en-GB" sz="450" b="0" i="0" u="none" strike="noStrike" cap="none">
                <a:solidFill>
                  <a:srgbClr val="FFFFFF"/>
                </a:solidFill>
                <a:latin typeface="Barlow Condensed Medium"/>
                <a:ea typeface="Barlow Condensed Medium"/>
                <a:cs typeface="Barlow Condensed Medium"/>
                <a:sym typeface="Barlow Condensed Medium"/>
              </a:rPr>
              <a:t>THE BIG  SQUEEZE</a:t>
            </a:r>
            <a:endParaRPr sz="450" b="0" i="0" u="none" strike="noStrike" cap="none">
              <a:solidFill>
                <a:schemeClr val="dk1"/>
              </a:solidFill>
              <a:latin typeface="Barlow Condensed Medium"/>
              <a:ea typeface="Barlow Condensed Medium"/>
              <a:cs typeface="Barlow Condensed Medium"/>
              <a:sym typeface="Barlow Condensed Medium"/>
            </a:endParaRPr>
          </a:p>
        </p:txBody>
      </p:sp>
      <p:sp>
        <p:nvSpPr>
          <p:cNvPr id="113" name="Google Shape;113;p16"/>
          <p:cNvSpPr txBox="1"/>
          <p:nvPr/>
        </p:nvSpPr>
        <p:spPr>
          <a:xfrm>
            <a:off x="11637172" y="2775089"/>
            <a:ext cx="237600" cy="85800"/>
          </a:xfrm>
          <a:prstGeom prst="rect">
            <a:avLst/>
          </a:prstGeom>
          <a:noFill/>
          <a:ln>
            <a:noFill/>
          </a:ln>
        </p:spPr>
        <p:txBody>
          <a:bodyPr spcFirstLastPara="1" wrap="square" lIns="0" tIns="16500" rIns="0" bIns="0" anchor="t" anchorCtr="0">
            <a:spAutoFit/>
          </a:bodyPr>
          <a:lstStyle/>
          <a:p>
            <a:pPr marL="12700" marR="0" lvl="0" indent="0" algn="l" rtl="0">
              <a:lnSpc>
                <a:spcPct val="100000"/>
              </a:lnSpc>
              <a:spcBef>
                <a:spcPts val="0"/>
              </a:spcBef>
              <a:spcAft>
                <a:spcPts val="0"/>
              </a:spcAft>
              <a:buClr>
                <a:srgbClr val="000000"/>
              </a:buClr>
              <a:buSzPts val="450"/>
              <a:buFont typeface="Arial"/>
              <a:buNone/>
            </a:pPr>
            <a:r>
              <a:rPr lang="en-GB" sz="450" b="0" i="0" u="none" strike="noStrike" cap="none">
                <a:solidFill>
                  <a:srgbClr val="FFFFFF"/>
                </a:solidFill>
                <a:latin typeface="Barlow Condensed Medium"/>
                <a:ea typeface="Barlow Condensed Medium"/>
                <a:cs typeface="Barlow Condensed Medium"/>
                <a:sym typeface="Barlow Condensed Medium"/>
              </a:rPr>
              <a:t>APPENDIX</a:t>
            </a:r>
            <a:endParaRPr sz="450" b="0" i="0" u="none" strike="noStrike" cap="none">
              <a:solidFill>
                <a:schemeClr val="dk1"/>
              </a:solidFill>
              <a:latin typeface="Barlow Condensed Medium"/>
              <a:ea typeface="Barlow Condensed Medium"/>
              <a:cs typeface="Barlow Condensed Medium"/>
              <a:sym typeface="Barlow Condensed Medium"/>
            </a:endParaRPr>
          </a:p>
        </p:txBody>
      </p:sp>
      <p:sp>
        <p:nvSpPr>
          <p:cNvPr id="114" name="Google Shape;114;p16"/>
          <p:cNvSpPr txBox="1"/>
          <p:nvPr/>
        </p:nvSpPr>
        <p:spPr>
          <a:xfrm>
            <a:off x="11591453" y="2208177"/>
            <a:ext cx="327600" cy="168000"/>
          </a:xfrm>
          <a:prstGeom prst="rect">
            <a:avLst/>
          </a:prstGeom>
          <a:noFill/>
          <a:ln>
            <a:noFill/>
          </a:ln>
        </p:spPr>
        <p:txBody>
          <a:bodyPr spcFirstLastPara="1" wrap="square" lIns="0" tIns="26025" rIns="0" bIns="0" anchor="t" anchorCtr="0">
            <a:spAutoFit/>
          </a:bodyPr>
          <a:lstStyle/>
          <a:p>
            <a:pPr marL="12700" marR="5080" lvl="0" indent="0" algn="ctr" rtl="0">
              <a:lnSpc>
                <a:spcPct val="104444"/>
              </a:lnSpc>
              <a:spcBef>
                <a:spcPts val="0"/>
              </a:spcBef>
              <a:spcAft>
                <a:spcPts val="0"/>
              </a:spcAft>
              <a:buClr>
                <a:srgbClr val="000000"/>
              </a:buClr>
              <a:buSzPts val="450"/>
              <a:buFont typeface="Arial"/>
              <a:buNone/>
            </a:pPr>
            <a:r>
              <a:rPr lang="en-GB" sz="450" b="0" i="0" u="none" strike="noStrike" cap="none">
                <a:solidFill>
                  <a:srgbClr val="FFFFFF"/>
                </a:solidFill>
                <a:latin typeface="Barlow Condensed Medium"/>
                <a:ea typeface="Barlow Condensed Medium"/>
                <a:cs typeface="Barlow Condensed Medium"/>
                <a:sym typeface="Barlow Condensed Medium"/>
              </a:rPr>
              <a:t>WHY PARTNER  WITH L&amp;R?</a:t>
            </a:r>
            <a:endParaRPr sz="450" b="0" i="0" u="none" strike="noStrike" cap="none">
              <a:solidFill>
                <a:schemeClr val="dk1"/>
              </a:solidFill>
              <a:latin typeface="Barlow Condensed Medium"/>
              <a:ea typeface="Barlow Condensed Medium"/>
              <a:cs typeface="Barlow Condensed Medium"/>
              <a:sym typeface="Barlow Condensed Medium"/>
            </a:endParaRPr>
          </a:p>
        </p:txBody>
      </p:sp>
    </p:spTree>
    <p:extLst>
      <p:ext uri="{BB962C8B-B14F-4D97-AF65-F5344CB8AC3E}">
        <p14:creationId xmlns:p14="http://schemas.microsoft.com/office/powerpoint/2010/main" val="233246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915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447578" y="3070231"/>
            <a:ext cx="10429065" cy="549275"/>
          </a:xfrm>
          <a:prstGeom prst="rect">
            <a:avLst/>
          </a:prstGeom>
          <a:noFill/>
          <a:ln w="9525">
            <a:noFill/>
            <a:miter lim="800000"/>
            <a:headEnd/>
            <a:tailEnd/>
          </a:ln>
          <a:effectLst/>
        </p:spPr>
        <p:txBody>
          <a:bodyPr wrap="none" anchor="ctr"/>
          <a:lstStyle/>
          <a:p>
            <a:pPr algn="ctr" eaLnBrk="0" hangingPunct="0">
              <a:defRPr/>
            </a:pPr>
            <a:endParaRPr lang="en-US" sz="1200">
              <a:solidFill>
                <a:srgbClr val="000066"/>
              </a:solidFill>
              <a:latin typeface="Arial" pitchFamily="34" charset="0"/>
            </a:endParaRPr>
          </a:p>
        </p:txBody>
      </p:sp>
      <p:sp>
        <p:nvSpPr>
          <p:cNvPr id="3078" name="Rectangle 6"/>
          <p:cNvSpPr>
            <a:spLocks noGrp="1" noChangeArrowheads="1"/>
          </p:cNvSpPr>
          <p:nvPr>
            <p:ph type="ctrTitle" sz="quarter"/>
          </p:nvPr>
        </p:nvSpPr>
        <p:spPr>
          <a:xfrm>
            <a:off x="1405467" y="2863724"/>
            <a:ext cx="10319615" cy="1143000"/>
          </a:xfrm>
        </p:spPr>
        <p:txBody>
          <a:bodyPr anchor="b"/>
          <a:lstStyle>
            <a:lvl1pPr algn="r">
              <a:defRPr sz="3600">
                <a:solidFill>
                  <a:srgbClr val="222C5B"/>
                </a:solidFill>
              </a:defRPr>
            </a:lvl1pPr>
          </a:lstStyle>
          <a:p>
            <a:r>
              <a:rPr lang="en-US"/>
              <a:t>Click to edit Master title style</a:t>
            </a:r>
            <a:endParaRPr lang="en-GB"/>
          </a:p>
        </p:txBody>
      </p:sp>
      <p:sp>
        <p:nvSpPr>
          <p:cNvPr id="7" name="Line 4"/>
          <p:cNvSpPr>
            <a:spLocks noChangeShapeType="1"/>
          </p:cNvSpPr>
          <p:nvPr userDrawn="1"/>
        </p:nvSpPr>
        <p:spPr bwMode="auto">
          <a:xfrm>
            <a:off x="329186" y="4170299"/>
            <a:ext cx="11533631" cy="0"/>
          </a:xfrm>
          <a:prstGeom prst="line">
            <a:avLst/>
          </a:prstGeom>
          <a:noFill/>
          <a:ln w="12700">
            <a:solidFill>
              <a:schemeClr val="bg1">
                <a:lumMod val="50000"/>
              </a:schemeClr>
            </a:solidFill>
            <a:round/>
            <a:headEnd type="none" w="sm" len="sm"/>
            <a:tailEnd type="none" w="sm" len="sm"/>
          </a:ln>
          <a:effectLst/>
        </p:spPr>
        <p:txBody>
          <a:bodyPr wrap="none" anchor="ctr"/>
          <a:lstStyle/>
          <a:p>
            <a:pPr algn="ctr" eaLnBrk="0" hangingPunct="0">
              <a:defRPr/>
            </a:pPr>
            <a:endParaRPr lang="en-US" sz="1200">
              <a:solidFill>
                <a:srgbClr val="000066"/>
              </a:solidFill>
              <a:latin typeface="Arial" pitchFamily="34" charset="0"/>
            </a:endParaRPr>
          </a:p>
        </p:txBody>
      </p:sp>
      <p:sp>
        <p:nvSpPr>
          <p:cNvPr id="3" name="Text Placeholder 2"/>
          <p:cNvSpPr>
            <a:spLocks noGrp="1"/>
          </p:cNvSpPr>
          <p:nvPr>
            <p:ph type="body" sz="quarter" idx="10" hasCustomPrompt="1"/>
          </p:nvPr>
        </p:nvSpPr>
        <p:spPr>
          <a:xfrm>
            <a:off x="1405467" y="4333876"/>
            <a:ext cx="10318751" cy="923925"/>
          </a:xfrm>
        </p:spPr>
        <p:txBody>
          <a:bodyPr>
            <a:normAutofit/>
          </a:bodyPr>
          <a:lstStyle>
            <a:lvl1pPr marL="0" indent="0" algn="r">
              <a:buNone/>
              <a:defRPr sz="2200" b="1">
                <a:solidFill>
                  <a:schemeClr val="tx1">
                    <a:lumMod val="50000"/>
                    <a:lumOff val="50000"/>
                  </a:schemeClr>
                </a:solidFill>
              </a:defRPr>
            </a:lvl1pPr>
            <a:lvl2pPr marL="373062" indent="0">
              <a:buNone/>
              <a:defRPr/>
            </a:lvl2pPr>
            <a:lvl3pPr marL="730250" indent="0">
              <a:buNone/>
              <a:defRPr/>
            </a:lvl3pPr>
            <a:lvl4pPr marL="1085850" indent="0">
              <a:buNone/>
              <a:defRPr/>
            </a:lvl4pPr>
            <a:lvl5pPr marL="1443037" indent="0">
              <a:buNone/>
              <a:defRPr/>
            </a:lvl5pPr>
          </a:lstStyle>
          <a:p>
            <a:pPr lvl="0"/>
            <a:r>
              <a:rPr lang="en-US"/>
              <a:t>Click to edit sub title</a:t>
            </a:r>
          </a:p>
        </p:txBody>
      </p:sp>
      <p:pic>
        <p:nvPicPr>
          <p:cNvPr id="10" name="Picture 9">
            <a:extLst>
              <a:ext uri="{FF2B5EF4-FFF2-40B4-BE49-F238E27FC236}">
                <a16:creationId xmlns:a16="http://schemas.microsoft.com/office/drawing/2014/main" id="{B92D6994-416D-9345-B79D-219CB0642CC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9634349" y="510466"/>
            <a:ext cx="2078771" cy="661328"/>
          </a:xfrm>
          <a:prstGeom prst="rect">
            <a:avLst/>
          </a:prstGeom>
        </p:spPr>
      </p:pic>
    </p:spTree>
    <p:extLst>
      <p:ext uri="{BB962C8B-B14F-4D97-AF65-F5344CB8AC3E}">
        <p14:creationId xmlns:p14="http://schemas.microsoft.com/office/powerpoint/2010/main" val="3378114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78857"/>
            <a:ext cx="10515600" cy="4798106"/>
          </a:xfrm>
        </p:spPr>
        <p:txBody>
          <a:bodyPr/>
          <a:lstStyle>
            <a:lvl1pPr>
              <a:buClr>
                <a:schemeClr val="tx2"/>
              </a:buClr>
              <a:defRPr sz="1400"/>
            </a:lvl1pPr>
            <a:lvl2pPr>
              <a:buClr>
                <a:schemeClr val="tx2"/>
              </a:buClr>
              <a:defRPr sz="1400"/>
            </a:lvl2pPr>
            <a:lvl3pPr>
              <a:buClr>
                <a:schemeClr val="tx2"/>
              </a:buClr>
              <a:defRPr sz="1400"/>
            </a:lvl3pPr>
            <a:lvl4pPr>
              <a:buClr>
                <a:schemeClr val="tx2"/>
              </a:buClr>
              <a:defRPr sz="1400"/>
            </a:lvl4pPr>
            <a:lvl5pPr>
              <a:buClr>
                <a:schemeClr val="tx2"/>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3874C2EC-CFC8-4317-B67E-6ADF6F4F66BA}"/>
              </a:ext>
            </a:extLst>
          </p:cNvPr>
          <p:cNvSpPr>
            <a:spLocks noGrp="1"/>
          </p:cNvSpPr>
          <p:nvPr>
            <p:ph type="title"/>
          </p:nvPr>
        </p:nvSpPr>
        <p:spPr>
          <a:xfrm>
            <a:off x="838200" y="581026"/>
            <a:ext cx="10515600" cy="485775"/>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137813750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78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A08EA-7330-4924-A165-A4A676244E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BE2C62B-0AB4-4D9C-8337-14D279E609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747030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F218C-4BC9-4621-AEEB-904D1B11BDF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FB1C8C-667C-43DC-B73A-53D592B446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16968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2503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052DC-E0DA-49C4-9B88-25D685837C5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F455E6-5D3F-4FBC-AE40-9D69A1A414DF}"/>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39761825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91DD4-E790-4B00-8C67-3CC4073551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5C2D02-3F4E-4B05-8BF3-CE38A6EF39E4}"/>
              </a:ext>
            </a:extLst>
          </p:cNvPr>
          <p:cNvSpPr>
            <a:spLocks noGrp="1"/>
          </p:cNvSpPr>
          <p:nvPr>
            <p:ph sz="half" idx="1"/>
          </p:nvPr>
        </p:nvSpPr>
        <p:spPr>
          <a:xfrm>
            <a:off x="719667" y="1800225"/>
            <a:ext cx="5268384" cy="4076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2183E5-D1A5-4FBA-B4D8-C4B3A2690B0C}"/>
              </a:ext>
            </a:extLst>
          </p:cNvPr>
          <p:cNvSpPr>
            <a:spLocks noGrp="1"/>
          </p:cNvSpPr>
          <p:nvPr>
            <p:ph sz="half" idx="2"/>
          </p:nvPr>
        </p:nvSpPr>
        <p:spPr>
          <a:xfrm>
            <a:off x="6191251" y="1800225"/>
            <a:ext cx="5270500" cy="4076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40034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775D-EF55-46B9-AD46-37C14CA41292}"/>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C80201-D7FE-4F79-A70B-3595C3AE9C1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338053D-57C9-4AD1-ABEE-AE42A89FC27C}"/>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A68C0C-3417-4087-9D7A-120FB3517ACE}"/>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3F5F671-1052-429A-9B10-E789662C8F41}"/>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75567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D14D3-07AC-4CE9-98CC-9907F6FA3C8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9798686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259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60CFB-47A5-431E-87D6-C3B2B97C342E}"/>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8CD223C-C6B0-4DDB-9E4F-DF925319372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D8D3C6A-008B-42E4-BE5A-414388640DFA}"/>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27025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8293-F51D-4A5D-AD01-E8F155F0F64D}"/>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5AC808E-EA2B-4919-8021-7616BAF92255}"/>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92B0DD7-D019-4E4C-9F39-328383F7B00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63300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31A47-9859-443C-BB8E-71527D5328D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5E082B0-BB98-4C1B-9CCC-91B57E8D33D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38029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A799C6-8CDD-4B2C-A41A-F61D7D39CB91}"/>
              </a:ext>
            </a:extLst>
          </p:cNvPr>
          <p:cNvSpPr>
            <a:spLocks noGrp="1"/>
          </p:cNvSpPr>
          <p:nvPr>
            <p:ph type="title" orient="vert"/>
          </p:nvPr>
        </p:nvSpPr>
        <p:spPr>
          <a:xfrm>
            <a:off x="8784167" y="539751"/>
            <a:ext cx="2688167" cy="533717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4ADC7F-0E21-42F7-AFEE-363AA2473F83}"/>
              </a:ext>
            </a:extLst>
          </p:cNvPr>
          <p:cNvSpPr>
            <a:spLocks noGrp="1"/>
          </p:cNvSpPr>
          <p:nvPr>
            <p:ph type="body" orient="vert" idx="1"/>
          </p:nvPr>
        </p:nvSpPr>
        <p:spPr>
          <a:xfrm>
            <a:off x="719667" y="539751"/>
            <a:ext cx="7861300" cy="5337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53679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8448D-02CD-9586-A9F1-0DA1C5F20C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63627E-93F0-D269-3738-66CE358049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CC8F30-D051-C16B-4AF2-098A654AE1AC}"/>
              </a:ext>
            </a:extLst>
          </p:cNvPr>
          <p:cNvSpPr>
            <a:spLocks noGrp="1"/>
          </p:cNvSpPr>
          <p:nvPr>
            <p:ph type="dt" sz="half" idx="10"/>
          </p:nvPr>
        </p:nvSpPr>
        <p:spPr/>
        <p:txBody>
          <a:bodyPr/>
          <a:lstStyle/>
          <a:p>
            <a:fld id="{26457737-07E4-4D54-B219-373AB2A9DE90}" type="datetimeFigureOut">
              <a:rPr lang="en-GB" smtClean="0"/>
              <a:t>10/10/2024</a:t>
            </a:fld>
            <a:endParaRPr lang="en-GB" dirty="0"/>
          </a:p>
        </p:txBody>
      </p:sp>
      <p:sp>
        <p:nvSpPr>
          <p:cNvPr id="5" name="Footer Placeholder 4">
            <a:extLst>
              <a:ext uri="{FF2B5EF4-FFF2-40B4-BE49-F238E27FC236}">
                <a16:creationId xmlns:a16="http://schemas.microsoft.com/office/drawing/2014/main" id="{4FC7F9A9-3858-0291-C3FC-12A74771830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3719287-C8A2-EA34-42E7-E6972D93B041}"/>
              </a:ext>
            </a:extLst>
          </p:cNvPr>
          <p:cNvSpPr>
            <a:spLocks noGrp="1"/>
          </p:cNvSpPr>
          <p:nvPr>
            <p:ph type="sldNum" sz="quarter" idx="12"/>
          </p:nvPr>
        </p:nvSpPr>
        <p:spPr/>
        <p:txBody>
          <a:bodyPr/>
          <a:lstStyle/>
          <a:p>
            <a:fld id="{F87F1A05-2782-4D2A-BE00-D58056D5B6C3}" type="slidenum">
              <a:rPr lang="en-GB" smtClean="0"/>
              <a:t>‹#›</a:t>
            </a:fld>
            <a:endParaRPr lang="en-GB" dirty="0"/>
          </a:p>
        </p:txBody>
      </p:sp>
    </p:spTree>
    <p:extLst>
      <p:ext uri="{BB962C8B-B14F-4D97-AF65-F5344CB8AC3E}">
        <p14:creationId xmlns:p14="http://schemas.microsoft.com/office/powerpoint/2010/main" val="2205988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0" name="Google Shape;40;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52777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6C3B6-5246-FBBA-0FCE-C49EFA10A9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136D06B-F322-0326-1628-B032FCA522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5328E9-2AD6-E7A1-681F-AD87588FA559}"/>
              </a:ext>
            </a:extLst>
          </p:cNvPr>
          <p:cNvSpPr>
            <a:spLocks noGrp="1"/>
          </p:cNvSpPr>
          <p:nvPr>
            <p:ph type="dt" sz="half" idx="10"/>
          </p:nvPr>
        </p:nvSpPr>
        <p:spPr/>
        <p:txBody>
          <a:bodyPr/>
          <a:lstStyle/>
          <a:p>
            <a:fld id="{26457737-07E4-4D54-B219-373AB2A9DE90}" type="datetimeFigureOut">
              <a:rPr lang="en-GB" smtClean="0"/>
              <a:t>10/10/2024</a:t>
            </a:fld>
            <a:endParaRPr lang="en-GB" dirty="0"/>
          </a:p>
        </p:txBody>
      </p:sp>
      <p:sp>
        <p:nvSpPr>
          <p:cNvPr id="5" name="Footer Placeholder 4">
            <a:extLst>
              <a:ext uri="{FF2B5EF4-FFF2-40B4-BE49-F238E27FC236}">
                <a16:creationId xmlns:a16="http://schemas.microsoft.com/office/drawing/2014/main" id="{964C268B-CB8A-C5E9-614F-6C44B3BC9FE0}"/>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A02DD2F-EF19-9E83-D2EE-BD8155F51F77}"/>
              </a:ext>
            </a:extLst>
          </p:cNvPr>
          <p:cNvSpPr>
            <a:spLocks noGrp="1"/>
          </p:cNvSpPr>
          <p:nvPr>
            <p:ph type="sldNum" sz="quarter" idx="12"/>
          </p:nvPr>
        </p:nvSpPr>
        <p:spPr/>
        <p:txBody>
          <a:bodyPr/>
          <a:lstStyle/>
          <a:p>
            <a:fld id="{F87F1A05-2782-4D2A-BE00-D58056D5B6C3}" type="slidenum">
              <a:rPr lang="en-GB" smtClean="0"/>
              <a:t>‹#›</a:t>
            </a:fld>
            <a:endParaRPr lang="en-GB" dirty="0"/>
          </a:p>
        </p:txBody>
      </p:sp>
    </p:spTree>
    <p:extLst>
      <p:ext uri="{BB962C8B-B14F-4D97-AF65-F5344CB8AC3E}">
        <p14:creationId xmlns:p14="http://schemas.microsoft.com/office/powerpoint/2010/main" val="1635155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6C3B6-5246-FBBA-0FCE-C49EFA10A9F2}"/>
              </a:ext>
            </a:extLst>
          </p:cNvPr>
          <p:cNvSpPr>
            <a:spLocks noGrp="1"/>
          </p:cNvSpPr>
          <p:nvPr>
            <p:ph type="title"/>
          </p:nvPr>
        </p:nvSpPr>
        <p:spPr>
          <a:xfrm>
            <a:off x="803275" y="527170"/>
            <a:ext cx="10585450" cy="492443"/>
          </a:xfrm>
        </p:spPr>
        <p:txBody>
          <a:bodyPr wrap="square" lIns="0" tIns="0" rIns="0" bIns="0" anchor="t" anchorCtr="0">
            <a:spAutoFit/>
          </a:bodyPr>
          <a:lstStyle>
            <a:lvl1pPr>
              <a:lnSpc>
                <a:spcPct val="100000"/>
              </a:lnSpc>
              <a:defRPr sz="3200" b="1"/>
            </a:lvl1pPr>
          </a:lstStyle>
          <a:p>
            <a:r>
              <a:rPr lang="en-US" dirty="0"/>
              <a:t>Click to edit Master title style</a:t>
            </a:r>
            <a:endParaRPr lang="en-GB" dirty="0"/>
          </a:p>
        </p:txBody>
      </p:sp>
      <p:grpSp>
        <p:nvGrpSpPr>
          <p:cNvPr id="46" name="Group 45">
            <a:extLst>
              <a:ext uri="{FF2B5EF4-FFF2-40B4-BE49-F238E27FC236}">
                <a16:creationId xmlns:a16="http://schemas.microsoft.com/office/drawing/2014/main" id="{135BCDD0-5A17-03AA-EE89-3EB8ADF38056}"/>
              </a:ext>
            </a:extLst>
          </p:cNvPr>
          <p:cNvGrpSpPr/>
          <p:nvPr userDrawn="1"/>
        </p:nvGrpSpPr>
        <p:grpSpPr>
          <a:xfrm>
            <a:off x="10330270" y="6246506"/>
            <a:ext cx="1058455" cy="382007"/>
            <a:chOff x="10330270" y="6246506"/>
            <a:chExt cx="1058455" cy="382007"/>
          </a:xfrm>
        </p:grpSpPr>
        <p:grpSp>
          <p:nvGrpSpPr>
            <p:cNvPr id="8" name="Graphic 57">
              <a:extLst>
                <a:ext uri="{FF2B5EF4-FFF2-40B4-BE49-F238E27FC236}">
                  <a16:creationId xmlns:a16="http://schemas.microsoft.com/office/drawing/2014/main" id="{8AE1FA53-FF02-400A-DB2A-FCF948F7BF14}"/>
                </a:ext>
              </a:extLst>
            </p:cNvPr>
            <p:cNvGrpSpPr/>
            <p:nvPr/>
          </p:nvGrpSpPr>
          <p:grpSpPr>
            <a:xfrm>
              <a:off x="10798502" y="6246506"/>
              <a:ext cx="590223" cy="382007"/>
              <a:chOff x="11424235" y="6285834"/>
              <a:chExt cx="590223" cy="382007"/>
            </a:xfrm>
            <a:solidFill>
              <a:srgbClr val="000000"/>
            </a:solidFill>
          </p:grpSpPr>
          <p:sp>
            <p:nvSpPr>
              <p:cNvPr id="17" name="Freeform: Shape 16">
                <a:extLst>
                  <a:ext uri="{FF2B5EF4-FFF2-40B4-BE49-F238E27FC236}">
                    <a16:creationId xmlns:a16="http://schemas.microsoft.com/office/drawing/2014/main" id="{15DD6E90-B580-4E53-0A5E-CA772C92D06C}"/>
                  </a:ext>
                </a:extLst>
              </p:cNvPr>
              <p:cNvSpPr/>
              <p:nvPr/>
            </p:nvSpPr>
            <p:spPr>
              <a:xfrm>
                <a:off x="11838350" y="6601696"/>
                <a:ext cx="52268" cy="66113"/>
              </a:xfrm>
              <a:custGeom>
                <a:avLst/>
                <a:gdLst>
                  <a:gd name="connsiteX0" fmla="*/ 320 w 52268"/>
                  <a:gd name="connsiteY0" fmla="*/ 51217 h 66113"/>
                  <a:gd name="connsiteX1" fmla="*/ 2134 w 52268"/>
                  <a:gd name="connsiteY1" fmla="*/ 47349 h 66113"/>
                  <a:gd name="connsiteX2" fmla="*/ 6368 w 52268"/>
                  <a:gd name="connsiteY2" fmla="*/ 45901 h 66113"/>
                  <a:gd name="connsiteX3" fmla="*/ 10124 w 52268"/>
                  <a:gd name="connsiteY3" fmla="*/ 47715 h 66113"/>
                  <a:gd name="connsiteX4" fmla="*/ 26469 w 52268"/>
                  <a:gd name="connsiteY4" fmla="*/ 56548 h 66113"/>
                  <a:gd name="connsiteX5" fmla="*/ 41732 w 52268"/>
                  <a:gd name="connsiteY5" fmla="*/ 47222 h 66113"/>
                  <a:gd name="connsiteX6" fmla="*/ 25514 w 52268"/>
                  <a:gd name="connsiteY6" fmla="*/ 37656 h 66113"/>
                  <a:gd name="connsiteX7" fmla="*/ 1052 w 52268"/>
                  <a:gd name="connsiteY7" fmla="*/ 18765 h 66113"/>
                  <a:gd name="connsiteX8" fmla="*/ 25387 w 52268"/>
                  <a:gd name="connsiteY8" fmla="*/ 0 h 66113"/>
                  <a:gd name="connsiteX9" fmla="*/ 50693 w 52268"/>
                  <a:gd name="connsiteY9" fmla="*/ 13083 h 66113"/>
                  <a:gd name="connsiteX10" fmla="*/ 49117 w 52268"/>
                  <a:gd name="connsiteY10" fmla="*/ 17316 h 66113"/>
                  <a:gd name="connsiteX11" fmla="*/ 44995 w 52268"/>
                  <a:gd name="connsiteY11" fmla="*/ 19019 h 66113"/>
                  <a:gd name="connsiteX12" fmla="*/ 41000 w 52268"/>
                  <a:gd name="connsiteY12" fmla="*/ 17682 h 66113"/>
                  <a:gd name="connsiteX13" fmla="*/ 25626 w 52268"/>
                  <a:gd name="connsiteY13" fmla="*/ 9693 h 66113"/>
                  <a:gd name="connsiteX14" fmla="*/ 11699 w 52268"/>
                  <a:gd name="connsiteY14" fmla="*/ 18526 h 66113"/>
                  <a:gd name="connsiteX15" fmla="*/ 28172 w 52268"/>
                  <a:gd name="connsiteY15" fmla="*/ 28218 h 66113"/>
                  <a:gd name="connsiteX16" fmla="*/ 52268 w 52268"/>
                  <a:gd name="connsiteY16" fmla="*/ 46744 h 66113"/>
                  <a:gd name="connsiteX17" fmla="*/ 26724 w 52268"/>
                  <a:gd name="connsiteY17" fmla="*/ 66114 h 66113"/>
                  <a:gd name="connsiteX18" fmla="*/ 335 w 52268"/>
                  <a:gd name="connsiteY18" fmla="*/ 51217 h 6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268" h="66113">
                    <a:moveTo>
                      <a:pt x="320" y="51217"/>
                    </a:moveTo>
                    <a:cubicBezTo>
                      <a:pt x="-413" y="49275"/>
                      <a:pt x="81" y="48065"/>
                      <a:pt x="2134" y="47349"/>
                    </a:cubicBezTo>
                    <a:lnTo>
                      <a:pt x="6368" y="45901"/>
                    </a:lnTo>
                    <a:cubicBezTo>
                      <a:pt x="8182" y="45296"/>
                      <a:pt x="9153" y="45535"/>
                      <a:pt x="10124" y="47715"/>
                    </a:cubicBezTo>
                    <a:cubicBezTo>
                      <a:pt x="12543" y="54129"/>
                      <a:pt x="18002" y="56548"/>
                      <a:pt x="26469" y="56548"/>
                    </a:cubicBezTo>
                    <a:cubicBezTo>
                      <a:pt x="36766" y="56548"/>
                      <a:pt x="41732" y="53286"/>
                      <a:pt x="41732" y="47222"/>
                    </a:cubicBezTo>
                    <a:cubicBezTo>
                      <a:pt x="41732" y="39964"/>
                      <a:pt x="35684" y="38627"/>
                      <a:pt x="25514" y="37656"/>
                    </a:cubicBezTo>
                    <a:cubicBezTo>
                      <a:pt x="13402" y="36447"/>
                      <a:pt x="1052" y="34394"/>
                      <a:pt x="1052" y="18765"/>
                    </a:cubicBezTo>
                    <a:cubicBezTo>
                      <a:pt x="1052" y="7512"/>
                      <a:pt x="9169" y="0"/>
                      <a:pt x="25387" y="0"/>
                    </a:cubicBezTo>
                    <a:cubicBezTo>
                      <a:pt x="39313" y="0"/>
                      <a:pt x="46937" y="5204"/>
                      <a:pt x="50693" y="13083"/>
                    </a:cubicBezTo>
                    <a:cubicBezTo>
                      <a:pt x="51775" y="15263"/>
                      <a:pt x="51170" y="16473"/>
                      <a:pt x="49117" y="17316"/>
                    </a:cubicBezTo>
                    <a:lnTo>
                      <a:pt x="44995" y="19019"/>
                    </a:lnTo>
                    <a:cubicBezTo>
                      <a:pt x="42942" y="19863"/>
                      <a:pt x="42337" y="19624"/>
                      <a:pt x="41000" y="17682"/>
                    </a:cubicBezTo>
                    <a:cubicBezTo>
                      <a:pt x="38820" y="12955"/>
                      <a:pt x="34952" y="9693"/>
                      <a:pt x="25626" y="9693"/>
                    </a:cubicBezTo>
                    <a:cubicBezTo>
                      <a:pt x="16299" y="9693"/>
                      <a:pt x="11699" y="12717"/>
                      <a:pt x="11699" y="18526"/>
                    </a:cubicBezTo>
                    <a:cubicBezTo>
                      <a:pt x="11699" y="26277"/>
                      <a:pt x="18113" y="27248"/>
                      <a:pt x="28172" y="28218"/>
                    </a:cubicBezTo>
                    <a:cubicBezTo>
                      <a:pt x="41971" y="29428"/>
                      <a:pt x="52268" y="32452"/>
                      <a:pt x="52268" y="46744"/>
                    </a:cubicBezTo>
                    <a:cubicBezTo>
                      <a:pt x="52268" y="58251"/>
                      <a:pt x="43674" y="66114"/>
                      <a:pt x="26724" y="66114"/>
                    </a:cubicBezTo>
                    <a:cubicBezTo>
                      <a:pt x="13036" y="66114"/>
                      <a:pt x="4203" y="61148"/>
                      <a:pt x="335" y="51217"/>
                    </a:cubicBezTo>
                    <a:close/>
                  </a:path>
                </a:pathLst>
              </a:custGeom>
              <a:solidFill>
                <a:srgbClr val="000000"/>
              </a:solidFill>
              <a:ln w="159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9F5AD518-2BB6-EBB9-F4A5-DCB94FBDC332}"/>
                  </a:ext>
                </a:extLst>
              </p:cNvPr>
              <p:cNvSpPr/>
              <p:nvPr/>
            </p:nvSpPr>
            <p:spPr>
              <a:xfrm>
                <a:off x="11772397" y="6601712"/>
                <a:ext cx="54765" cy="66129"/>
              </a:xfrm>
              <a:custGeom>
                <a:avLst/>
                <a:gdLst>
                  <a:gd name="connsiteX0" fmla="*/ 48 w 54765"/>
                  <a:gd name="connsiteY0" fmla="*/ 40919 h 66129"/>
                  <a:gd name="connsiteX1" fmla="*/ 48 w 54765"/>
                  <a:gd name="connsiteY1" fmla="*/ 25911 h 66129"/>
                  <a:gd name="connsiteX2" fmla="*/ 27407 w 54765"/>
                  <a:gd name="connsiteY2" fmla="*/ 0 h 66129"/>
                  <a:gd name="connsiteX3" fmla="*/ 54766 w 54765"/>
                  <a:gd name="connsiteY3" fmla="*/ 25067 h 66129"/>
                  <a:gd name="connsiteX4" fmla="*/ 54766 w 54765"/>
                  <a:gd name="connsiteY4" fmla="*/ 32086 h 66129"/>
                  <a:gd name="connsiteX5" fmla="*/ 50405 w 54765"/>
                  <a:gd name="connsiteY5" fmla="*/ 36320 h 66129"/>
                  <a:gd name="connsiteX6" fmla="*/ 10807 w 54765"/>
                  <a:gd name="connsiteY6" fmla="*/ 36320 h 66129"/>
                  <a:gd name="connsiteX7" fmla="*/ 10807 w 54765"/>
                  <a:gd name="connsiteY7" fmla="*/ 42129 h 66129"/>
                  <a:gd name="connsiteX8" fmla="*/ 27025 w 54765"/>
                  <a:gd name="connsiteY8" fmla="*/ 56787 h 66129"/>
                  <a:gd name="connsiteX9" fmla="*/ 43975 w 54765"/>
                  <a:gd name="connsiteY9" fmla="*/ 48304 h 66129"/>
                  <a:gd name="connsiteX10" fmla="*/ 48702 w 54765"/>
                  <a:gd name="connsiteY10" fmla="*/ 47222 h 66129"/>
                  <a:gd name="connsiteX11" fmla="*/ 51965 w 54765"/>
                  <a:gd name="connsiteY11" fmla="*/ 48925 h 66129"/>
                  <a:gd name="connsiteX12" fmla="*/ 53047 w 54765"/>
                  <a:gd name="connsiteY12" fmla="*/ 53652 h 66129"/>
                  <a:gd name="connsiteX13" fmla="*/ 27009 w 54765"/>
                  <a:gd name="connsiteY13" fmla="*/ 66130 h 66129"/>
                  <a:gd name="connsiteX14" fmla="*/ 0 w 54765"/>
                  <a:gd name="connsiteY14" fmla="*/ 40951 h 66129"/>
                  <a:gd name="connsiteX15" fmla="*/ 44007 w 54765"/>
                  <a:gd name="connsiteY15" fmla="*/ 27964 h 66129"/>
                  <a:gd name="connsiteX16" fmla="*/ 44007 w 54765"/>
                  <a:gd name="connsiteY16" fmla="*/ 24446 h 66129"/>
                  <a:gd name="connsiteX17" fmla="*/ 27423 w 54765"/>
                  <a:gd name="connsiteY17" fmla="*/ 9183 h 66129"/>
                  <a:gd name="connsiteX18" fmla="*/ 10839 w 54765"/>
                  <a:gd name="connsiteY18" fmla="*/ 24446 h 66129"/>
                  <a:gd name="connsiteX19" fmla="*/ 10839 w 54765"/>
                  <a:gd name="connsiteY19" fmla="*/ 27964 h 66129"/>
                  <a:gd name="connsiteX20" fmla="*/ 44007 w 54765"/>
                  <a:gd name="connsiteY20" fmla="*/ 27964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65" h="66129">
                    <a:moveTo>
                      <a:pt x="48" y="40919"/>
                    </a:moveTo>
                    <a:lnTo>
                      <a:pt x="48" y="25911"/>
                    </a:lnTo>
                    <a:cubicBezTo>
                      <a:pt x="48" y="9565"/>
                      <a:pt x="9613" y="0"/>
                      <a:pt x="27407" y="0"/>
                    </a:cubicBezTo>
                    <a:cubicBezTo>
                      <a:pt x="45200" y="0"/>
                      <a:pt x="54766" y="10775"/>
                      <a:pt x="54766" y="25067"/>
                    </a:cubicBezTo>
                    <a:lnTo>
                      <a:pt x="54766" y="32086"/>
                    </a:lnTo>
                    <a:cubicBezTo>
                      <a:pt x="54766" y="34632"/>
                      <a:pt x="53684" y="36320"/>
                      <a:pt x="50405" y="36320"/>
                    </a:cubicBezTo>
                    <a:lnTo>
                      <a:pt x="10807" y="36320"/>
                    </a:lnTo>
                    <a:lnTo>
                      <a:pt x="10807" y="42129"/>
                    </a:lnTo>
                    <a:cubicBezTo>
                      <a:pt x="10807" y="51328"/>
                      <a:pt x="16489" y="56787"/>
                      <a:pt x="27025" y="56787"/>
                    </a:cubicBezTo>
                    <a:cubicBezTo>
                      <a:pt x="35747" y="56787"/>
                      <a:pt x="40951" y="53397"/>
                      <a:pt x="43975" y="48304"/>
                    </a:cubicBezTo>
                    <a:cubicBezTo>
                      <a:pt x="45423" y="46362"/>
                      <a:pt x="46521" y="46012"/>
                      <a:pt x="48702" y="47222"/>
                    </a:cubicBezTo>
                    <a:lnTo>
                      <a:pt x="51965" y="48925"/>
                    </a:lnTo>
                    <a:cubicBezTo>
                      <a:pt x="54018" y="50007"/>
                      <a:pt x="54384" y="51583"/>
                      <a:pt x="53047" y="53652"/>
                    </a:cubicBezTo>
                    <a:cubicBezTo>
                      <a:pt x="48686" y="61037"/>
                      <a:pt x="40935" y="66130"/>
                      <a:pt x="27009" y="66130"/>
                    </a:cubicBezTo>
                    <a:cubicBezTo>
                      <a:pt x="8117" y="66130"/>
                      <a:pt x="0" y="55721"/>
                      <a:pt x="0" y="40951"/>
                    </a:cubicBezTo>
                    <a:close/>
                    <a:moveTo>
                      <a:pt x="44007" y="27964"/>
                    </a:moveTo>
                    <a:lnTo>
                      <a:pt x="44007" y="24446"/>
                    </a:lnTo>
                    <a:cubicBezTo>
                      <a:pt x="44007" y="14881"/>
                      <a:pt x="38436" y="9183"/>
                      <a:pt x="27423" y="9183"/>
                    </a:cubicBezTo>
                    <a:cubicBezTo>
                      <a:pt x="16409" y="9183"/>
                      <a:pt x="10839" y="14881"/>
                      <a:pt x="10839" y="24446"/>
                    </a:cubicBezTo>
                    <a:lnTo>
                      <a:pt x="10839" y="27964"/>
                    </a:lnTo>
                    <a:lnTo>
                      <a:pt x="44007" y="27964"/>
                    </a:lnTo>
                    <a:close/>
                  </a:path>
                </a:pathLst>
              </a:custGeom>
              <a:solidFill>
                <a:srgbClr val="000000"/>
              </a:solidFill>
              <a:ln w="159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8939878D-1FCE-235A-CCDE-235B95F159E7}"/>
                  </a:ext>
                </a:extLst>
              </p:cNvPr>
              <p:cNvSpPr/>
              <p:nvPr/>
            </p:nvSpPr>
            <p:spPr>
              <a:xfrm>
                <a:off x="11707779" y="6601712"/>
                <a:ext cx="53191" cy="66113"/>
              </a:xfrm>
              <a:custGeom>
                <a:avLst/>
                <a:gdLst>
                  <a:gd name="connsiteX0" fmla="*/ 16 w 53191"/>
                  <a:gd name="connsiteY0" fmla="*/ 41763 h 66113"/>
                  <a:gd name="connsiteX1" fmla="*/ 16 w 53191"/>
                  <a:gd name="connsiteY1" fmla="*/ 24335 h 66113"/>
                  <a:gd name="connsiteX2" fmla="*/ 27009 w 53191"/>
                  <a:gd name="connsiteY2" fmla="*/ 0 h 66113"/>
                  <a:gd name="connsiteX3" fmla="*/ 52554 w 53191"/>
                  <a:gd name="connsiteY3" fmla="*/ 16218 h 66113"/>
                  <a:gd name="connsiteX4" fmla="*/ 50612 w 53191"/>
                  <a:gd name="connsiteY4" fmla="*/ 20340 h 66113"/>
                  <a:gd name="connsiteX5" fmla="*/ 46490 w 53191"/>
                  <a:gd name="connsiteY5" fmla="*/ 21677 h 66113"/>
                  <a:gd name="connsiteX6" fmla="*/ 42368 w 53191"/>
                  <a:gd name="connsiteY6" fmla="*/ 19735 h 66113"/>
                  <a:gd name="connsiteX7" fmla="*/ 26627 w 53191"/>
                  <a:gd name="connsiteY7" fmla="*/ 9565 h 66113"/>
                  <a:gd name="connsiteX8" fmla="*/ 10759 w 53191"/>
                  <a:gd name="connsiteY8" fmla="*/ 23858 h 66113"/>
                  <a:gd name="connsiteX9" fmla="*/ 10759 w 53191"/>
                  <a:gd name="connsiteY9" fmla="*/ 42145 h 66113"/>
                  <a:gd name="connsiteX10" fmla="*/ 26627 w 53191"/>
                  <a:gd name="connsiteY10" fmla="*/ 56548 h 66113"/>
                  <a:gd name="connsiteX11" fmla="*/ 42495 w 53191"/>
                  <a:gd name="connsiteY11" fmla="*/ 46012 h 66113"/>
                  <a:gd name="connsiteX12" fmla="*/ 46617 w 53191"/>
                  <a:gd name="connsiteY12" fmla="*/ 44070 h 66113"/>
                  <a:gd name="connsiteX13" fmla="*/ 50851 w 53191"/>
                  <a:gd name="connsiteY13" fmla="*/ 45280 h 66113"/>
                  <a:gd name="connsiteX14" fmla="*/ 52792 w 53191"/>
                  <a:gd name="connsiteY14" fmla="*/ 49402 h 66113"/>
                  <a:gd name="connsiteX15" fmla="*/ 26277 w 53191"/>
                  <a:gd name="connsiteY15" fmla="*/ 66114 h 66113"/>
                  <a:gd name="connsiteX16" fmla="*/ 0 w 53191"/>
                  <a:gd name="connsiteY16" fmla="*/ 41779 h 6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91" h="66113">
                    <a:moveTo>
                      <a:pt x="16" y="41763"/>
                    </a:moveTo>
                    <a:lnTo>
                      <a:pt x="16" y="24335"/>
                    </a:lnTo>
                    <a:cubicBezTo>
                      <a:pt x="16" y="9327"/>
                      <a:pt x="8738" y="0"/>
                      <a:pt x="27009" y="0"/>
                    </a:cubicBezTo>
                    <a:cubicBezTo>
                      <a:pt x="41667" y="0"/>
                      <a:pt x="49530" y="6653"/>
                      <a:pt x="52554" y="16218"/>
                    </a:cubicBezTo>
                    <a:cubicBezTo>
                      <a:pt x="53286" y="18526"/>
                      <a:pt x="52681" y="19608"/>
                      <a:pt x="50612" y="20340"/>
                    </a:cubicBezTo>
                    <a:lnTo>
                      <a:pt x="46490" y="21677"/>
                    </a:lnTo>
                    <a:cubicBezTo>
                      <a:pt x="44182" y="22521"/>
                      <a:pt x="43227" y="21916"/>
                      <a:pt x="42368" y="19735"/>
                    </a:cubicBezTo>
                    <a:cubicBezTo>
                      <a:pt x="40076" y="13083"/>
                      <a:pt x="35587" y="9565"/>
                      <a:pt x="26627" y="9565"/>
                    </a:cubicBezTo>
                    <a:cubicBezTo>
                      <a:pt x="15979" y="9565"/>
                      <a:pt x="10759" y="14897"/>
                      <a:pt x="10759" y="23858"/>
                    </a:cubicBezTo>
                    <a:lnTo>
                      <a:pt x="10759" y="42145"/>
                    </a:lnTo>
                    <a:cubicBezTo>
                      <a:pt x="10759" y="51233"/>
                      <a:pt x="16202" y="56548"/>
                      <a:pt x="26627" y="56548"/>
                    </a:cubicBezTo>
                    <a:cubicBezTo>
                      <a:pt x="35349" y="56548"/>
                      <a:pt x="40314" y="52920"/>
                      <a:pt x="42495" y="46012"/>
                    </a:cubicBezTo>
                    <a:cubicBezTo>
                      <a:pt x="43338" y="43704"/>
                      <a:pt x="44309" y="43354"/>
                      <a:pt x="46617" y="44070"/>
                    </a:cubicBezTo>
                    <a:lnTo>
                      <a:pt x="50851" y="45280"/>
                    </a:lnTo>
                    <a:cubicBezTo>
                      <a:pt x="52904" y="46124"/>
                      <a:pt x="53763" y="47094"/>
                      <a:pt x="52792" y="49402"/>
                    </a:cubicBezTo>
                    <a:cubicBezTo>
                      <a:pt x="49036" y="60177"/>
                      <a:pt x="40808" y="66114"/>
                      <a:pt x="26277" y="66114"/>
                    </a:cubicBezTo>
                    <a:cubicBezTo>
                      <a:pt x="8483" y="66114"/>
                      <a:pt x="0" y="56787"/>
                      <a:pt x="0" y="41779"/>
                    </a:cubicBezTo>
                    <a:close/>
                  </a:path>
                </a:pathLst>
              </a:custGeom>
              <a:solidFill>
                <a:srgbClr val="000000"/>
              </a:solidFill>
              <a:ln w="159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4AF05287-8994-D519-A8C5-E516814C9203}"/>
                  </a:ext>
                </a:extLst>
              </p:cNvPr>
              <p:cNvSpPr/>
              <p:nvPr/>
            </p:nvSpPr>
            <p:spPr>
              <a:xfrm>
                <a:off x="11680675" y="6578698"/>
                <a:ext cx="12223" cy="87297"/>
              </a:xfrm>
              <a:custGeom>
                <a:avLst/>
                <a:gdLst>
                  <a:gd name="connsiteX0" fmla="*/ 0 w 12223"/>
                  <a:gd name="connsiteY0" fmla="*/ 6414 h 87297"/>
                  <a:gd name="connsiteX1" fmla="*/ 0 w 12223"/>
                  <a:gd name="connsiteY1" fmla="*/ 5570 h 87297"/>
                  <a:gd name="connsiteX2" fmla="*/ 5698 w 12223"/>
                  <a:gd name="connsiteY2" fmla="*/ 0 h 87297"/>
                  <a:gd name="connsiteX3" fmla="*/ 6541 w 12223"/>
                  <a:gd name="connsiteY3" fmla="*/ 0 h 87297"/>
                  <a:gd name="connsiteX4" fmla="*/ 12223 w 12223"/>
                  <a:gd name="connsiteY4" fmla="*/ 5570 h 87297"/>
                  <a:gd name="connsiteX5" fmla="*/ 12223 w 12223"/>
                  <a:gd name="connsiteY5" fmla="*/ 6414 h 87297"/>
                  <a:gd name="connsiteX6" fmla="*/ 6541 w 12223"/>
                  <a:gd name="connsiteY6" fmla="*/ 11984 h 87297"/>
                  <a:gd name="connsiteX7" fmla="*/ 5698 w 12223"/>
                  <a:gd name="connsiteY7" fmla="*/ 11984 h 87297"/>
                  <a:gd name="connsiteX8" fmla="*/ 0 w 12223"/>
                  <a:gd name="connsiteY8" fmla="*/ 6414 h 87297"/>
                  <a:gd name="connsiteX9" fmla="*/ 732 w 12223"/>
                  <a:gd name="connsiteY9" fmla="*/ 84385 h 87297"/>
                  <a:gd name="connsiteX10" fmla="*/ 732 w 12223"/>
                  <a:gd name="connsiteY10" fmla="*/ 27725 h 87297"/>
                  <a:gd name="connsiteX11" fmla="*/ 3645 w 12223"/>
                  <a:gd name="connsiteY11" fmla="*/ 24813 h 87297"/>
                  <a:gd name="connsiteX12" fmla="*/ 8610 w 12223"/>
                  <a:gd name="connsiteY12" fmla="*/ 24813 h 87297"/>
                  <a:gd name="connsiteX13" fmla="*/ 11523 w 12223"/>
                  <a:gd name="connsiteY13" fmla="*/ 27725 h 87297"/>
                  <a:gd name="connsiteX14" fmla="*/ 11523 w 12223"/>
                  <a:gd name="connsiteY14" fmla="*/ 84385 h 87297"/>
                  <a:gd name="connsiteX15" fmla="*/ 8610 w 12223"/>
                  <a:gd name="connsiteY15" fmla="*/ 87297 h 87297"/>
                  <a:gd name="connsiteX16" fmla="*/ 3645 w 12223"/>
                  <a:gd name="connsiteY16" fmla="*/ 87297 h 87297"/>
                  <a:gd name="connsiteX17" fmla="*/ 732 w 12223"/>
                  <a:gd name="connsiteY17" fmla="*/ 84385 h 8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23" h="87297">
                    <a:moveTo>
                      <a:pt x="0" y="6414"/>
                    </a:moveTo>
                    <a:lnTo>
                      <a:pt x="0" y="5570"/>
                    </a:lnTo>
                    <a:cubicBezTo>
                      <a:pt x="0" y="1098"/>
                      <a:pt x="1210" y="0"/>
                      <a:pt x="5698" y="0"/>
                    </a:cubicBezTo>
                    <a:lnTo>
                      <a:pt x="6541" y="0"/>
                    </a:lnTo>
                    <a:cubicBezTo>
                      <a:pt x="10902" y="0"/>
                      <a:pt x="12223" y="1082"/>
                      <a:pt x="12223" y="5570"/>
                    </a:cubicBezTo>
                    <a:lnTo>
                      <a:pt x="12223" y="6414"/>
                    </a:lnTo>
                    <a:cubicBezTo>
                      <a:pt x="12223" y="10886"/>
                      <a:pt x="10886" y="11984"/>
                      <a:pt x="6541" y="11984"/>
                    </a:cubicBezTo>
                    <a:lnTo>
                      <a:pt x="5698" y="11984"/>
                    </a:lnTo>
                    <a:cubicBezTo>
                      <a:pt x="1225" y="11984"/>
                      <a:pt x="0" y="11014"/>
                      <a:pt x="0" y="6414"/>
                    </a:cubicBezTo>
                    <a:close/>
                    <a:moveTo>
                      <a:pt x="732" y="84385"/>
                    </a:moveTo>
                    <a:lnTo>
                      <a:pt x="732" y="27725"/>
                    </a:lnTo>
                    <a:cubicBezTo>
                      <a:pt x="732" y="25545"/>
                      <a:pt x="1464" y="24813"/>
                      <a:pt x="3645" y="24813"/>
                    </a:cubicBezTo>
                    <a:lnTo>
                      <a:pt x="8610" y="24813"/>
                    </a:lnTo>
                    <a:cubicBezTo>
                      <a:pt x="10791" y="24813"/>
                      <a:pt x="11523" y="25545"/>
                      <a:pt x="11523" y="27725"/>
                    </a:cubicBezTo>
                    <a:lnTo>
                      <a:pt x="11523" y="84385"/>
                    </a:lnTo>
                    <a:cubicBezTo>
                      <a:pt x="11523" y="86565"/>
                      <a:pt x="10791" y="87297"/>
                      <a:pt x="8610" y="87297"/>
                    </a:cubicBezTo>
                    <a:lnTo>
                      <a:pt x="3645" y="87297"/>
                    </a:lnTo>
                    <a:cubicBezTo>
                      <a:pt x="1464" y="87297"/>
                      <a:pt x="732" y="86565"/>
                      <a:pt x="732" y="84385"/>
                    </a:cubicBezTo>
                    <a:close/>
                  </a:path>
                </a:pathLst>
              </a:custGeom>
              <a:solidFill>
                <a:srgbClr val="000000"/>
              </a:solidFill>
              <a:ln w="159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EC498E1D-10BF-C0A0-C75D-43E95C747438}"/>
                  </a:ext>
                </a:extLst>
              </p:cNvPr>
              <p:cNvSpPr/>
              <p:nvPr/>
            </p:nvSpPr>
            <p:spPr>
              <a:xfrm>
                <a:off x="11611121" y="6603510"/>
                <a:ext cx="58734" cy="62707"/>
              </a:xfrm>
              <a:custGeom>
                <a:avLst/>
                <a:gdLst>
                  <a:gd name="connsiteX0" fmla="*/ 23797 w 58734"/>
                  <a:gd name="connsiteY0" fmla="*/ 60066 h 62707"/>
                  <a:gd name="connsiteX1" fmla="*/ 432 w 58734"/>
                  <a:gd name="connsiteY1" fmla="*/ 3406 h 62707"/>
                  <a:gd name="connsiteX2" fmla="*/ 2852 w 58734"/>
                  <a:gd name="connsiteY2" fmla="*/ 16 h 62707"/>
                  <a:gd name="connsiteX3" fmla="*/ 6480 w 58734"/>
                  <a:gd name="connsiteY3" fmla="*/ 16 h 62707"/>
                  <a:gd name="connsiteX4" fmla="*/ 11573 w 58734"/>
                  <a:gd name="connsiteY4" fmla="*/ 2928 h 62707"/>
                  <a:gd name="connsiteX5" fmla="*/ 25738 w 58734"/>
                  <a:gd name="connsiteY5" fmla="*/ 38038 h 62707"/>
                  <a:gd name="connsiteX6" fmla="*/ 29128 w 58734"/>
                  <a:gd name="connsiteY6" fmla="*/ 49657 h 62707"/>
                  <a:gd name="connsiteX7" fmla="*/ 29606 w 58734"/>
                  <a:gd name="connsiteY7" fmla="*/ 49657 h 62707"/>
                  <a:gd name="connsiteX8" fmla="*/ 32868 w 58734"/>
                  <a:gd name="connsiteY8" fmla="*/ 38150 h 62707"/>
                  <a:gd name="connsiteX9" fmla="*/ 47033 w 58734"/>
                  <a:gd name="connsiteY9" fmla="*/ 2913 h 62707"/>
                  <a:gd name="connsiteX10" fmla="*/ 52126 w 58734"/>
                  <a:gd name="connsiteY10" fmla="*/ 0 h 62707"/>
                  <a:gd name="connsiteX11" fmla="*/ 55883 w 58734"/>
                  <a:gd name="connsiteY11" fmla="*/ 0 h 62707"/>
                  <a:gd name="connsiteX12" fmla="*/ 58302 w 58734"/>
                  <a:gd name="connsiteY12" fmla="*/ 3263 h 62707"/>
                  <a:gd name="connsiteX13" fmla="*/ 34810 w 58734"/>
                  <a:gd name="connsiteY13" fmla="*/ 60050 h 62707"/>
                  <a:gd name="connsiteX14" fmla="*/ 30815 w 58734"/>
                  <a:gd name="connsiteY14" fmla="*/ 62708 h 62707"/>
                  <a:gd name="connsiteX15" fmla="*/ 27903 w 58734"/>
                  <a:gd name="connsiteY15" fmla="*/ 62708 h 62707"/>
                  <a:gd name="connsiteX16" fmla="*/ 23781 w 58734"/>
                  <a:gd name="connsiteY16" fmla="*/ 60050 h 6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734" h="62707">
                    <a:moveTo>
                      <a:pt x="23797" y="60066"/>
                    </a:moveTo>
                    <a:lnTo>
                      <a:pt x="432" y="3406"/>
                    </a:lnTo>
                    <a:cubicBezTo>
                      <a:pt x="-538" y="748"/>
                      <a:pt x="66" y="16"/>
                      <a:pt x="2852" y="16"/>
                    </a:cubicBezTo>
                    <a:lnTo>
                      <a:pt x="6480" y="16"/>
                    </a:lnTo>
                    <a:cubicBezTo>
                      <a:pt x="9870" y="16"/>
                      <a:pt x="10714" y="621"/>
                      <a:pt x="11573" y="2928"/>
                    </a:cubicBezTo>
                    <a:lnTo>
                      <a:pt x="25738" y="38038"/>
                    </a:lnTo>
                    <a:cubicBezTo>
                      <a:pt x="27553" y="42877"/>
                      <a:pt x="28762" y="48575"/>
                      <a:pt x="29128" y="49657"/>
                    </a:cubicBezTo>
                    <a:lnTo>
                      <a:pt x="29606" y="49657"/>
                    </a:lnTo>
                    <a:cubicBezTo>
                      <a:pt x="30083" y="48575"/>
                      <a:pt x="31054" y="43004"/>
                      <a:pt x="32868" y="38150"/>
                    </a:cubicBezTo>
                    <a:lnTo>
                      <a:pt x="47033" y="2913"/>
                    </a:lnTo>
                    <a:cubicBezTo>
                      <a:pt x="47877" y="605"/>
                      <a:pt x="48609" y="0"/>
                      <a:pt x="52126" y="0"/>
                    </a:cubicBezTo>
                    <a:lnTo>
                      <a:pt x="55883" y="0"/>
                    </a:lnTo>
                    <a:cubicBezTo>
                      <a:pt x="58668" y="0"/>
                      <a:pt x="59273" y="605"/>
                      <a:pt x="58302" y="3263"/>
                    </a:cubicBezTo>
                    <a:lnTo>
                      <a:pt x="34810" y="60050"/>
                    </a:lnTo>
                    <a:cubicBezTo>
                      <a:pt x="33967" y="62103"/>
                      <a:pt x="33107" y="62708"/>
                      <a:pt x="30815" y="62708"/>
                    </a:cubicBezTo>
                    <a:lnTo>
                      <a:pt x="27903" y="62708"/>
                    </a:lnTo>
                    <a:cubicBezTo>
                      <a:pt x="25595" y="62708"/>
                      <a:pt x="24640" y="62103"/>
                      <a:pt x="23781" y="60050"/>
                    </a:cubicBezTo>
                    <a:close/>
                  </a:path>
                </a:pathLst>
              </a:custGeom>
              <a:solidFill>
                <a:srgbClr val="000000"/>
              </a:solidFill>
              <a:ln w="159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1B250151-28BB-8AD1-9813-392DD434C3B1}"/>
                  </a:ext>
                </a:extLst>
              </p:cNvPr>
              <p:cNvSpPr/>
              <p:nvPr/>
            </p:nvSpPr>
            <p:spPr>
              <a:xfrm>
                <a:off x="11572512" y="6603510"/>
                <a:ext cx="33582" cy="62484"/>
              </a:xfrm>
              <a:custGeom>
                <a:avLst/>
                <a:gdLst>
                  <a:gd name="connsiteX0" fmla="*/ 48 w 33582"/>
                  <a:gd name="connsiteY0" fmla="*/ 59572 h 62484"/>
                  <a:gd name="connsiteX1" fmla="*/ 48 w 33582"/>
                  <a:gd name="connsiteY1" fmla="*/ 10409 h 62484"/>
                  <a:gd name="connsiteX2" fmla="*/ 4647 w 33582"/>
                  <a:gd name="connsiteY2" fmla="*/ 3756 h 62484"/>
                  <a:gd name="connsiteX3" fmla="*/ 26802 w 33582"/>
                  <a:gd name="connsiteY3" fmla="*/ 0 h 62484"/>
                  <a:gd name="connsiteX4" fmla="*/ 30670 w 33582"/>
                  <a:gd name="connsiteY4" fmla="*/ 0 h 62484"/>
                  <a:gd name="connsiteX5" fmla="*/ 33582 w 33582"/>
                  <a:gd name="connsiteY5" fmla="*/ 2913 h 62484"/>
                  <a:gd name="connsiteX6" fmla="*/ 33582 w 33582"/>
                  <a:gd name="connsiteY6" fmla="*/ 6907 h 62484"/>
                  <a:gd name="connsiteX7" fmla="*/ 30670 w 33582"/>
                  <a:gd name="connsiteY7" fmla="*/ 9820 h 62484"/>
                  <a:gd name="connsiteX8" fmla="*/ 26547 w 33582"/>
                  <a:gd name="connsiteY8" fmla="*/ 9820 h 62484"/>
                  <a:gd name="connsiteX9" fmla="*/ 12494 w 33582"/>
                  <a:gd name="connsiteY9" fmla="*/ 11873 h 62484"/>
                  <a:gd name="connsiteX10" fmla="*/ 10791 w 33582"/>
                  <a:gd name="connsiteY10" fmla="*/ 14292 h 62484"/>
                  <a:gd name="connsiteX11" fmla="*/ 10791 w 33582"/>
                  <a:gd name="connsiteY11" fmla="*/ 59572 h 62484"/>
                  <a:gd name="connsiteX12" fmla="*/ 7878 w 33582"/>
                  <a:gd name="connsiteY12" fmla="*/ 62485 h 62484"/>
                  <a:gd name="connsiteX13" fmla="*/ 2913 w 33582"/>
                  <a:gd name="connsiteY13" fmla="*/ 62485 h 62484"/>
                  <a:gd name="connsiteX14" fmla="*/ 0 w 33582"/>
                  <a:gd name="connsiteY14" fmla="*/ 59572 h 6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82" h="62484">
                    <a:moveTo>
                      <a:pt x="48" y="59572"/>
                    </a:moveTo>
                    <a:lnTo>
                      <a:pt x="48" y="10409"/>
                    </a:lnTo>
                    <a:cubicBezTo>
                      <a:pt x="48" y="6653"/>
                      <a:pt x="891" y="5204"/>
                      <a:pt x="4647" y="3756"/>
                    </a:cubicBezTo>
                    <a:cubicBezTo>
                      <a:pt x="9120" y="1942"/>
                      <a:pt x="16154" y="0"/>
                      <a:pt x="26802" y="0"/>
                    </a:cubicBezTo>
                    <a:lnTo>
                      <a:pt x="30670" y="0"/>
                    </a:lnTo>
                    <a:cubicBezTo>
                      <a:pt x="32850" y="0"/>
                      <a:pt x="33582" y="732"/>
                      <a:pt x="33582" y="2913"/>
                    </a:cubicBezTo>
                    <a:lnTo>
                      <a:pt x="33582" y="6907"/>
                    </a:lnTo>
                    <a:cubicBezTo>
                      <a:pt x="33582" y="9088"/>
                      <a:pt x="32850" y="9820"/>
                      <a:pt x="30670" y="9820"/>
                    </a:cubicBezTo>
                    <a:lnTo>
                      <a:pt x="26547" y="9820"/>
                    </a:lnTo>
                    <a:cubicBezTo>
                      <a:pt x="20611" y="9820"/>
                      <a:pt x="16011" y="10663"/>
                      <a:pt x="12494" y="11873"/>
                    </a:cubicBezTo>
                    <a:cubicBezTo>
                      <a:pt x="10918" y="12478"/>
                      <a:pt x="10791" y="13321"/>
                      <a:pt x="10791" y="14292"/>
                    </a:cubicBezTo>
                    <a:lnTo>
                      <a:pt x="10791" y="59572"/>
                    </a:lnTo>
                    <a:cubicBezTo>
                      <a:pt x="10791" y="61753"/>
                      <a:pt x="10059" y="62485"/>
                      <a:pt x="7878" y="62485"/>
                    </a:cubicBezTo>
                    <a:lnTo>
                      <a:pt x="2913" y="62485"/>
                    </a:lnTo>
                    <a:cubicBezTo>
                      <a:pt x="732" y="62485"/>
                      <a:pt x="0" y="61753"/>
                      <a:pt x="0" y="59572"/>
                    </a:cubicBezTo>
                    <a:close/>
                  </a:path>
                </a:pathLst>
              </a:custGeom>
              <a:solidFill>
                <a:srgbClr val="000000"/>
              </a:solidFill>
              <a:ln w="159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D3FE9376-CD1C-4FEC-FF4E-32D43278950D}"/>
                  </a:ext>
                </a:extLst>
              </p:cNvPr>
              <p:cNvSpPr/>
              <p:nvPr/>
            </p:nvSpPr>
            <p:spPr>
              <a:xfrm>
                <a:off x="11503406" y="6601712"/>
                <a:ext cx="54749" cy="66129"/>
              </a:xfrm>
              <a:custGeom>
                <a:avLst/>
                <a:gdLst>
                  <a:gd name="connsiteX0" fmla="*/ 32 w 54749"/>
                  <a:gd name="connsiteY0" fmla="*/ 40919 h 66129"/>
                  <a:gd name="connsiteX1" fmla="*/ 32 w 54749"/>
                  <a:gd name="connsiteY1" fmla="*/ 25911 h 66129"/>
                  <a:gd name="connsiteX2" fmla="*/ 27391 w 54749"/>
                  <a:gd name="connsiteY2" fmla="*/ 0 h 66129"/>
                  <a:gd name="connsiteX3" fmla="*/ 54750 w 54749"/>
                  <a:gd name="connsiteY3" fmla="*/ 25067 h 66129"/>
                  <a:gd name="connsiteX4" fmla="*/ 54750 w 54749"/>
                  <a:gd name="connsiteY4" fmla="*/ 32086 h 66129"/>
                  <a:gd name="connsiteX5" fmla="*/ 50389 w 54749"/>
                  <a:gd name="connsiteY5" fmla="*/ 36320 h 66129"/>
                  <a:gd name="connsiteX6" fmla="*/ 10791 w 54749"/>
                  <a:gd name="connsiteY6" fmla="*/ 36320 h 66129"/>
                  <a:gd name="connsiteX7" fmla="*/ 10791 w 54749"/>
                  <a:gd name="connsiteY7" fmla="*/ 42129 h 66129"/>
                  <a:gd name="connsiteX8" fmla="*/ 27009 w 54749"/>
                  <a:gd name="connsiteY8" fmla="*/ 56787 h 66129"/>
                  <a:gd name="connsiteX9" fmla="*/ 43959 w 54749"/>
                  <a:gd name="connsiteY9" fmla="*/ 48304 h 66129"/>
                  <a:gd name="connsiteX10" fmla="*/ 48686 w 54749"/>
                  <a:gd name="connsiteY10" fmla="*/ 47222 h 66129"/>
                  <a:gd name="connsiteX11" fmla="*/ 51949 w 54749"/>
                  <a:gd name="connsiteY11" fmla="*/ 48925 h 66129"/>
                  <a:gd name="connsiteX12" fmla="*/ 53031 w 54749"/>
                  <a:gd name="connsiteY12" fmla="*/ 53652 h 66129"/>
                  <a:gd name="connsiteX13" fmla="*/ 26993 w 54749"/>
                  <a:gd name="connsiteY13" fmla="*/ 66130 h 66129"/>
                  <a:gd name="connsiteX14" fmla="*/ 0 w 54749"/>
                  <a:gd name="connsiteY14" fmla="*/ 40951 h 66129"/>
                  <a:gd name="connsiteX15" fmla="*/ 43991 w 54749"/>
                  <a:gd name="connsiteY15" fmla="*/ 27964 h 66129"/>
                  <a:gd name="connsiteX16" fmla="*/ 43991 w 54749"/>
                  <a:gd name="connsiteY16" fmla="*/ 24446 h 66129"/>
                  <a:gd name="connsiteX17" fmla="*/ 27407 w 54749"/>
                  <a:gd name="connsiteY17" fmla="*/ 9183 h 66129"/>
                  <a:gd name="connsiteX18" fmla="*/ 10823 w 54749"/>
                  <a:gd name="connsiteY18" fmla="*/ 24446 h 66129"/>
                  <a:gd name="connsiteX19" fmla="*/ 10823 w 54749"/>
                  <a:gd name="connsiteY19" fmla="*/ 27964 h 66129"/>
                  <a:gd name="connsiteX20" fmla="*/ 44007 w 54749"/>
                  <a:gd name="connsiteY20" fmla="*/ 27964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49" h="66129">
                    <a:moveTo>
                      <a:pt x="32" y="40919"/>
                    </a:moveTo>
                    <a:lnTo>
                      <a:pt x="32" y="25911"/>
                    </a:lnTo>
                    <a:cubicBezTo>
                      <a:pt x="32" y="9565"/>
                      <a:pt x="9597" y="0"/>
                      <a:pt x="27391" y="0"/>
                    </a:cubicBezTo>
                    <a:cubicBezTo>
                      <a:pt x="45185" y="0"/>
                      <a:pt x="54750" y="10775"/>
                      <a:pt x="54750" y="25067"/>
                    </a:cubicBezTo>
                    <a:lnTo>
                      <a:pt x="54750" y="32086"/>
                    </a:lnTo>
                    <a:cubicBezTo>
                      <a:pt x="54750" y="34632"/>
                      <a:pt x="53668" y="36320"/>
                      <a:pt x="50389" y="36320"/>
                    </a:cubicBezTo>
                    <a:lnTo>
                      <a:pt x="10791" y="36320"/>
                    </a:lnTo>
                    <a:lnTo>
                      <a:pt x="10791" y="42129"/>
                    </a:lnTo>
                    <a:cubicBezTo>
                      <a:pt x="10791" y="51328"/>
                      <a:pt x="16489" y="56787"/>
                      <a:pt x="27009" y="56787"/>
                    </a:cubicBezTo>
                    <a:cubicBezTo>
                      <a:pt x="35731" y="56787"/>
                      <a:pt x="40935" y="53397"/>
                      <a:pt x="43959" y="48304"/>
                    </a:cubicBezTo>
                    <a:cubicBezTo>
                      <a:pt x="45407" y="46362"/>
                      <a:pt x="46506" y="46012"/>
                      <a:pt x="48686" y="47222"/>
                    </a:cubicBezTo>
                    <a:lnTo>
                      <a:pt x="51949" y="48925"/>
                    </a:lnTo>
                    <a:cubicBezTo>
                      <a:pt x="54002" y="50007"/>
                      <a:pt x="54368" y="51583"/>
                      <a:pt x="53031" y="53652"/>
                    </a:cubicBezTo>
                    <a:cubicBezTo>
                      <a:pt x="48670" y="61037"/>
                      <a:pt x="40919" y="66130"/>
                      <a:pt x="26993" y="66130"/>
                    </a:cubicBezTo>
                    <a:cubicBezTo>
                      <a:pt x="8101" y="66130"/>
                      <a:pt x="0" y="55721"/>
                      <a:pt x="0" y="40951"/>
                    </a:cubicBezTo>
                    <a:close/>
                    <a:moveTo>
                      <a:pt x="43991" y="27964"/>
                    </a:moveTo>
                    <a:lnTo>
                      <a:pt x="43991" y="24446"/>
                    </a:lnTo>
                    <a:cubicBezTo>
                      <a:pt x="43991" y="14881"/>
                      <a:pt x="38420" y="9183"/>
                      <a:pt x="27407" y="9183"/>
                    </a:cubicBezTo>
                    <a:cubicBezTo>
                      <a:pt x="16393" y="9183"/>
                      <a:pt x="10823" y="14881"/>
                      <a:pt x="10823" y="24446"/>
                    </a:cubicBezTo>
                    <a:lnTo>
                      <a:pt x="10823" y="27964"/>
                    </a:lnTo>
                    <a:lnTo>
                      <a:pt x="44007" y="27964"/>
                    </a:lnTo>
                    <a:close/>
                  </a:path>
                </a:pathLst>
              </a:custGeom>
              <a:solidFill>
                <a:srgbClr val="000000"/>
              </a:solidFill>
              <a:ln w="159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8F1FC7BF-6BE8-B132-FD17-4D97D20B9BAC}"/>
                  </a:ext>
                </a:extLst>
              </p:cNvPr>
              <p:cNvSpPr/>
              <p:nvPr/>
            </p:nvSpPr>
            <p:spPr>
              <a:xfrm>
                <a:off x="11424235" y="6578204"/>
                <a:ext cx="66995" cy="89605"/>
              </a:xfrm>
              <a:custGeom>
                <a:avLst/>
                <a:gdLst>
                  <a:gd name="connsiteX0" fmla="*/ 389 w 66995"/>
                  <a:gd name="connsiteY0" fmla="*/ 68899 h 89605"/>
                  <a:gd name="connsiteX1" fmla="*/ 2330 w 66995"/>
                  <a:gd name="connsiteY1" fmla="*/ 64777 h 89605"/>
                  <a:gd name="connsiteX2" fmla="*/ 7296 w 66995"/>
                  <a:gd name="connsiteY2" fmla="*/ 62962 h 89605"/>
                  <a:gd name="connsiteX3" fmla="*/ 11418 w 66995"/>
                  <a:gd name="connsiteY3" fmla="*/ 64904 h 89605"/>
                  <a:gd name="connsiteX4" fmla="*/ 33334 w 66995"/>
                  <a:gd name="connsiteY4" fmla="*/ 78703 h 89605"/>
                  <a:gd name="connsiteX5" fmla="*/ 55250 w 66995"/>
                  <a:gd name="connsiteY5" fmla="*/ 63695 h 89605"/>
                  <a:gd name="connsiteX6" fmla="*/ 33700 w 66995"/>
                  <a:gd name="connsiteY6" fmla="*/ 50007 h 89605"/>
                  <a:gd name="connsiteX7" fmla="*/ 1248 w 66995"/>
                  <a:gd name="connsiteY7" fmla="*/ 25672 h 89605"/>
                  <a:gd name="connsiteX8" fmla="*/ 33462 w 66995"/>
                  <a:gd name="connsiteY8" fmla="*/ 0 h 89605"/>
                  <a:gd name="connsiteX9" fmla="*/ 65181 w 66995"/>
                  <a:gd name="connsiteY9" fmla="*/ 18526 h 89605"/>
                  <a:gd name="connsiteX10" fmla="*/ 63478 w 66995"/>
                  <a:gd name="connsiteY10" fmla="*/ 22759 h 89605"/>
                  <a:gd name="connsiteX11" fmla="*/ 58385 w 66995"/>
                  <a:gd name="connsiteY11" fmla="*/ 25067 h 89605"/>
                  <a:gd name="connsiteX12" fmla="*/ 54391 w 66995"/>
                  <a:gd name="connsiteY12" fmla="*/ 23492 h 89605"/>
                  <a:gd name="connsiteX13" fmla="*/ 33446 w 66995"/>
                  <a:gd name="connsiteY13" fmla="*/ 11141 h 89605"/>
                  <a:gd name="connsiteX14" fmla="*/ 13233 w 66995"/>
                  <a:gd name="connsiteY14" fmla="*/ 24940 h 89605"/>
                  <a:gd name="connsiteX15" fmla="*/ 36485 w 66995"/>
                  <a:gd name="connsiteY15" fmla="*/ 38866 h 89605"/>
                  <a:gd name="connsiteX16" fmla="*/ 66996 w 66995"/>
                  <a:gd name="connsiteY16" fmla="*/ 63328 h 89605"/>
                  <a:gd name="connsiteX17" fmla="*/ 33334 w 66995"/>
                  <a:gd name="connsiteY17" fmla="*/ 89605 h 89605"/>
                  <a:gd name="connsiteX18" fmla="*/ 405 w 66995"/>
                  <a:gd name="connsiteY18" fmla="*/ 68899 h 8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995" h="89605">
                    <a:moveTo>
                      <a:pt x="389" y="68899"/>
                    </a:moveTo>
                    <a:cubicBezTo>
                      <a:pt x="-455" y="66591"/>
                      <a:pt x="23" y="65636"/>
                      <a:pt x="2330" y="64777"/>
                    </a:cubicBezTo>
                    <a:lnTo>
                      <a:pt x="7296" y="62962"/>
                    </a:lnTo>
                    <a:cubicBezTo>
                      <a:pt x="9477" y="62230"/>
                      <a:pt x="10447" y="62596"/>
                      <a:pt x="11418" y="64904"/>
                    </a:cubicBezTo>
                    <a:cubicBezTo>
                      <a:pt x="15286" y="73992"/>
                      <a:pt x="22432" y="78703"/>
                      <a:pt x="33334" y="78703"/>
                    </a:cubicBezTo>
                    <a:cubicBezTo>
                      <a:pt x="47738" y="78703"/>
                      <a:pt x="55250" y="73865"/>
                      <a:pt x="55250" y="63695"/>
                    </a:cubicBezTo>
                    <a:cubicBezTo>
                      <a:pt x="55250" y="53524"/>
                      <a:pt x="44953" y="51344"/>
                      <a:pt x="33700" y="50007"/>
                    </a:cubicBezTo>
                    <a:cubicBezTo>
                      <a:pt x="18803" y="48304"/>
                      <a:pt x="1248" y="45885"/>
                      <a:pt x="1248" y="25672"/>
                    </a:cubicBezTo>
                    <a:cubicBezTo>
                      <a:pt x="1248" y="10536"/>
                      <a:pt x="12628" y="0"/>
                      <a:pt x="33462" y="0"/>
                    </a:cubicBezTo>
                    <a:cubicBezTo>
                      <a:pt x="50284" y="0"/>
                      <a:pt x="59245" y="6175"/>
                      <a:pt x="65181" y="18526"/>
                    </a:cubicBezTo>
                    <a:cubicBezTo>
                      <a:pt x="66264" y="20706"/>
                      <a:pt x="65786" y="21789"/>
                      <a:pt x="63478" y="22759"/>
                    </a:cubicBezTo>
                    <a:lnTo>
                      <a:pt x="58385" y="25067"/>
                    </a:lnTo>
                    <a:cubicBezTo>
                      <a:pt x="56332" y="25911"/>
                      <a:pt x="55473" y="25672"/>
                      <a:pt x="54391" y="23492"/>
                    </a:cubicBezTo>
                    <a:cubicBezTo>
                      <a:pt x="50268" y="15502"/>
                      <a:pt x="44459" y="11141"/>
                      <a:pt x="33446" y="11141"/>
                    </a:cubicBezTo>
                    <a:cubicBezTo>
                      <a:pt x="20252" y="11141"/>
                      <a:pt x="13233" y="15979"/>
                      <a:pt x="13233" y="24940"/>
                    </a:cubicBezTo>
                    <a:cubicBezTo>
                      <a:pt x="13233" y="35715"/>
                      <a:pt x="24485" y="37529"/>
                      <a:pt x="36485" y="38866"/>
                    </a:cubicBezTo>
                    <a:cubicBezTo>
                      <a:pt x="50889" y="40569"/>
                      <a:pt x="66996" y="43704"/>
                      <a:pt x="66996" y="63328"/>
                    </a:cubicBezTo>
                    <a:cubicBezTo>
                      <a:pt x="66996" y="79308"/>
                      <a:pt x="55250" y="89605"/>
                      <a:pt x="33334" y="89605"/>
                    </a:cubicBezTo>
                    <a:cubicBezTo>
                      <a:pt x="15286" y="89605"/>
                      <a:pt x="5609" y="82586"/>
                      <a:pt x="405" y="68899"/>
                    </a:cubicBezTo>
                    <a:close/>
                  </a:path>
                </a:pathLst>
              </a:custGeom>
              <a:solidFill>
                <a:srgbClr val="000000"/>
              </a:solidFill>
              <a:ln w="159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212B04DE-B78F-0F68-1185-92AB8960B688}"/>
                  </a:ext>
                </a:extLst>
              </p:cNvPr>
              <p:cNvSpPr/>
              <p:nvPr/>
            </p:nvSpPr>
            <p:spPr>
              <a:xfrm>
                <a:off x="11959708" y="6456434"/>
                <a:ext cx="54749" cy="66129"/>
              </a:xfrm>
              <a:custGeom>
                <a:avLst/>
                <a:gdLst>
                  <a:gd name="connsiteX0" fmla="*/ 32 w 54749"/>
                  <a:gd name="connsiteY0" fmla="*/ 40919 h 66129"/>
                  <a:gd name="connsiteX1" fmla="*/ 32 w 54749"/>
                  <a:gd name="connsiteY1" fmla="*/ 25911 h 66129"/>
                  <a:gd name="connsiteX2" fmla="*/ 27391 w 54749"/>
                  <a:gd name="connsiteY2" fmla="*/ 0 h 66129"/>
                  <a:gd name="connsiteX3" fmla="*/ 54750 w 54749"/>
                  <a:gd name="connsiteY3" fmla="*/ 25067 h 66129"/>
                  <a:gd name="connsiteX4" fmla="*/ 54750 w 54749"/>
                  <a:gd name="connsiteY4" fmla="*/ 32086 h 66129"/>
                  <a:gd name="connsiteX5" fmla="*/ 50389 w 54749"/>
                  <a:gd name="connsiteY5" fmla="*/ 36320 h 66129"/>
                  <a:gd name="connsiteX6" fmla="*/ 10791 w 54749"/>
                  <a:gd name="connsiteY6" fmla="*/ 36320 h 66129"/>
                  <a:gd name="connsiteX7" fmla="*/ 10791 w 54749"/>
                  <a:gd name="connsiteY7" fmla="*/ 42129 h 66129"/>
                  <a:gd name="connsiteX8" fmla="*/ 27009 w 54749"/>
                  <a:gd name="connsiteY8" fmla="*/ 56787 h 66129"/>
                  <a:gd name="connsiteX9" fmla="*/ 43959 w 54749"/>
                  <a:gd name="connsiteY9" fmla="*/ 48304 h 66129"/>
                  <a:gd name="connsiteX10" fmla="*/ 48686 w 54749"/>
                  <a:gd name="connsiteY10" fmla="*/ 47222 h 66129"/>
                  <a:gd name="connsiteX11" fmla="*/ 51949 w 54749"/>
                  <a:gd name="connsiteY11" fmla="*/ 48925 h 66129"/>
                  <a:gd name="connsiteX12" fmla="*/ 53031 w 54749"/>
                  <a:gd name="connsiteY12" fmla="*/ 53652 h 66129"/>
                  <a:gd name="connsiteX13" fmla="*/ 26993 w 54749"/>
                  <a:gd name="connsiteY13" fmla="*/ 66130 h 66129"/>
                  <a:gd name="connsiteX14" fmla="*/ 0 w 54749"/>
                  <a:gd name="connsiteY14" fmla="*/ 40951 h 66129"/>
                  <a:gd name="connsiteX15" fmla="*/ 43991 w 54749"/>
                  <a:gd name="connsiteY15" fmla="*/ 27964 h 66129"/>
                  <a:gd name="connsiteX16" fmla="*/ 43991 w 54749"/>
                  <a:gd name="connsiteY16" fmla="*/ 24446 h 66129"/>
                  <a:gd name="connsiteX17" fmla="*/ 27407 w 54749"/>
                  <a:gd name="connsiteY17" fmla="*/ 9183 h 66129"/>
                  <a:gd name="connsiteX18" fmla="*/ 10823 w 54749"/>
                  <a:gd name="connsiteY18" fmla="*/ 24446 h 66129"/>
                  <a:gd name="connsiteX19" fmla="*/ 10823 w 54749"/>
                  <a:gd name="connsiteY19" fmla="*/ 27964 h 66129"/>
                  <a:gd name="connsiteX20" fmla="*/ 44007 w 54749"/>
                  <a:gd name="connsiteY20" fmla="*/ 27964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49" h="66129">
                    <a:moveTo>
                      <a:pt x="32" y="40919"/>
                    </a:moveTo>
                    <a:lnTo>
                      <a:pt x="32" y="25911"/>
                    </a:lnTo>
                    <a:cubicBezTo>
                      <a:pt x="32" y="9565"/>
                      <a:pt x="9597" y="0"/>
                      <a:pt x="27391" y="0"/>
                    </a:cubicBezTo>
                    <a:cubicBezTo>
                      <a:pt x="45185" y="0"/>
                      <a:pt x="54750" y="10775"/>
                      <a:pt x="54750" y="25067"/>
                    </a:cubicBezTo>
                    <a:lnTo>
                      <a:pt x="54750" y="32086"/>
                    </a:lnTo>
                    <a:cubicBezTo>
                      <a:pt x="54750" y="34632"/>
                      <a:pt x="53668" y="36320"/>
                      <a:pt x="50389" y="36320"/>
                    </a:cubicBezTo>
                    <a:lnTo>
                      <a:pt x="10791" y="36320"/>
                    </a:lnTo>
                    <a:lnTo>
                      <a:pt x="10791" y="42129"/>
                    </a:lnTo>
                    <a:cubicBezTo>
                      <a:pt x="10791" y="51328"/>
                      <a:pt x="16489" y="56787"/>
                      <a:pt x="27009" y="56787"/>
                    </a:cubicBezTo>
                    <a:cubicBezTo>
                      <a:pt x="35731" y="56787"/>
                      <a:pt x="40935" y="53397"/>
                      <a:pt x="43959" y="48304"/>
                    </a:cubicBezTo>
                    <a:cubicBezTo>
                      <a:pt x="45407" y="46362"/>
                      <a:pt x="46506" y="46012"/>
                      <a:pt x="48686" y="47222"/>
                    </a:cubicBezTo>
                    <a:lnTo>
                      <a:pt x="51949" y="48925"/>
                    </a:lnTo>
                    <a:cubicBezTo>
                      <a:pt x="54002" y="50007"/>
                      <a:pt x="54368" y="51583"/>
                      <a:pt x="53031" y="53652"/>
                    </a:cubicBezTo>
                    <a:cubicBezTo>
                      <a:pt x="48670" y="61037"/>
                      <a:pt x="40919" y="66130"/>
                      <a:pt x="26993" y="66130"/>
                    </a:cubicBezTo>
                    <a:cubicBezTo>
                      <a:pt x="8101" y="66130"/>
                      <a:pt x="0" y="55721"/>
                      <a:pt x="0" y="40951"/>
                    </a:cubicBezTo>
                    <a:close/>
                    <a:moveTo>
                      <a:pt x="43991" y="27964"/>
                    </a:moveTo>
                    <a:lnTo>
                      <a:pt x="43991" y="24446"/>
                    </a:lnTo>
                    <a:cubicBezTo>
                      <a:pt x="43991" y="14881"/>
                      <a:pt x="38420" y="9183"/>
                      <a:pt x="27407" y="9183"/>
                    </a:cubicBezTo>
                    <a:cubicBezTo>
                      <a:pt x="16393" y="9183"/>
                      <a:pt x="10823" y="14881"/>
                      <a:pt x="10823" y="24446"/>
                    </a:cubicBezTo>
                    <a:lnTo>
                      <a:pt x="10823" y="27964"/>
                    </a:lnTo>
                    <a:lnTo>
                      <a:pt x="44007" y="27964"/>
                    </a:lnTo>
                    <a:close/>
                  </a:path>
                </a:pathLst>
              </a:custGeom>
              <a:solidFill>
                <a:srgbClr val="000000"/>
              </a:solidFill>
              <a:ln w="159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7A361ACB-4B2A-39E2-DBB3-9A91CAC885CE}"/>
                  </a:ext>
                </a:extLst>
              </p:cNvPr>
              <p:cNvSpPr/>
              <p:nvPr/>
            </p:nvSpPr>
            <p:spPr>
              <a:xfrm>
                <a:off x="11919633" y="6458232"/>
                <a:ext cx="33566" cy="62484"/>
              </a:xfrm>
              <a:custGeom>
                <a:avLst/>
                <a:gdLst>
                  <a:gd name="connsiteX0" fmla="*/ 32 w 33566"/>
                  <a:gd name="connsiteY0" fmla="*/ 59572 h 62484"/>
                  <a:gd name="connsiteX1" fmla="*/ 32 w 33566"/>
                  <a:gd name="connsiteY1" fmla="*/ 10409 h 62484"/>
                  <a:gd name="connsiteX2" fmla="*/ 4631 w 33566"/>
                  <a:gd name="connsiteY2" fmla="*/ 3756 h 62484"/>
                  <a:gd name="connsiteX3" fmla="*/ 26786 w 33566"/>
                  <a:gd name="connsiteY3" fmla="*/ 0 h 62484"/>
                  <a:gd name="connsiteX4" fmla="*/ 30653 w 33566"/>
                  <a:gd name="connsiteY4" fmla="*/ 0 h 62484"/>
                  <a:gd name="connsiteX5" fmla="*/ 33566 w 33566"/>
                  <a:gd name="connsiteY5" fmla="*/ 2913 h 62484"/>
                  <a:gd name="connsiteX6" fmla="*/ 33566 w 33566"/>
                  <a:gd name="connsiteY6" fmla="*/ 6907 h 62484"/>
                  <a:gd name="connsiteX7" fmla="*/ 30653 w 33566"/>
                  <a:gd name="connsiteY7" fmla="*/ 9820 h 62484"/>
                  <a:gd name="connsiteX8" fmla="*/ 26531 w 33566"/>
                  <a:gd name="connsiteY8" fmla="*/ 9820 h 62484"/>
                  <a:gd name="connsiteX9" fmla="*/ 12478 w 33566"/>
                  <a:gd name="connsiteY9" fmla="*/ 11873 h 62484"/>
                  <a:gd name="connsiteX10" fmla="*/ 10791 w 33566"/>
                  <a:gd name="connsiteY10" fmla="*/ 14292 h 62484"/>
                  <a:gd name="connsiteX11" fmla="*/ 10791 w 33566"/>
                  <a:gd name="connsiteY11" fmla="*/ 59572 h 62484"/>
                  <a:gd name="connsiteX12" fmla="*/ 7878 w 33566"/>
                  <a:gd name="connsiteY12" fmla="*/ 62485 h 62484"/>
                  <a:gd name="connsiteX13" fmla="*/ 2912 w 33566"/>
                  <a:gd name="connsiteY13" fmla="*/ 62485 h 62484"/>
                  <a:gd name="connsiteX14" fmla="*/ 0 w 33566"/>
                  <a:gd name="connsiteY14" fmla="*/ 59572 h 6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66" h="62484">
                    <a:moveTo>
                      <a:pt x="32" y="59572"/>
                    </a:moveTo>
                    <a:lnTo>
                      <a:pt x="32" y="10409"/>
                    </a:lnTo>
                    <a:cubicBezTo>
                      <a:pt x="32" y="6653"/>
                      <a:pt x="875" y="5204"/>
                      <a:pt x="4631" y="3756"/>
                    </a:cubicBezTo>
                    <a:cubicBezTo>
                      <a:pt x="9120" y="1942"/>
                      <a:pt x="16138" y="0"/>
                      <a:pt x="26786" y="0"/>
                    </a:cubicBezTo>
                    <a:lnTo>
                      <a:pt x="30653" y="0"/>
                    </a:lnTo>
                    <a:cubicBezTo>
                      <a:pt x="32834" y="0"/>
                      <a:pt x="33566" y="732"/>
                      <a:pt x="33566" y="2913"/>
                    </a:cubicBezTo>
                    <a:lnTo>
                      <a:pt x="33566" y="6907"/>
                    </a:lnTo>
                    <a:cubicBezTo>
                      <a:pt x="33566" y="9088"/>
                      <a:pt x="32834" y="9820"/>
                      <a:pt x="30653" y="9820"/>
                    </a:cubicBezTo>
                    <a:lnTo>
                      <a:pt x="26531" y="9820"/>
                    </a:lnTo>
                    <a:cubicBezTo>
                      <a:pt x="20595" y="9820"/>
                      <a:pt x="15995" y="10663"/>
                      <a:pt x="12478" y="11873"/>
                    </a:cubicBezTo>
                    <a:cubicBezTo>
                      <a:pt x="10902" y="12478"/>
                      <a:pt x="10791" y="13321"/>
                      <a:pt x="10791" y="14292"/>
                    </a:cubicBezTo>
                    <a:lnTo>
                      <a:pt x="10791" y="59572"/>
                    </a:lnTo>
                    <a:cubicBezTo>
                      <a:pt x="10791" y="61753"/>
                      <a:pt x="10059" y="62485"/>
                      <a:pt x="7878" y="62485"/>
                    </a:cubicBezTo>
                    <a:lnTo>
                      <a:pt x="2912" y="62485"/>
                    </a:lnTo>
                    <a:cubicBezTo>
                      <a:pt x="732" y="62485"/>
                      <a:pt x="0" y="61753"/>
                      <a:pt x="0" y="59572"/>
                    </a:cubicBezTo>
                    <a:close/>
                  </a:path>
                </a:pathLst>
              </a:custGeom>
              <a:solidFill>
                <a:srgbClr val="000000"/>
              </a:solidFill>
              <a:ln w="159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C263FEFB-F6A1-FF6D-6809-E033628814E3}"/>
                  </a:ext>
                </a:extLst>
              </p:cNvPr>
              <p:cNvSpPr/>
              <p:nvPr/>
            </p:nvSpPr>
            <p:spPr>
              <a:xfrm>
                <a:off x="11851625" y="6456402"/>
                <a:ext cx="51709" cy="66113"/>
              </a:xfrm>
              <a:custGeom>
                <a:avLst/>
                <a:gdLst>
                  <a:gd name="connsiteX0" fmla="*/ 0 w 51709"/>
                  <a:gd name="connsiteY0" fmla="*/ 46872 h 66113"/>
                  <a:gd name="connsiteX1" fmla="*/ 26993 w 51709"/>
                  <a:gd name="connsiteY1" fmla="*/ 27980 h 66113"/>
                  <a:gd name="connsiteX2" fmla="*/ 40919 w 51709"/>
                  <a:gd name="connsiteY2" fmla="*/ 28823 h 66113"/>
                  <a:gd name="connsiteX3" fmla="*/ 40919 w 51709"/>
                  <a:gd name="connsiteY3" fmla="*/ 24096 h 66113"/>
                  <a:gd name="connsiteX4" fmla="*/ 26516 w 51709"/>
                  <a:gd name="connsiteY4" fmla="*/ 9565 h 66113"/>
                  <a:gd name="connsiteX5" fmla="*/ 11380 w 51709"/>
                  <a:gd name="connsiteY5" fmla="*/ 17078 h 66113"/>
                  <a:gd name="connsiteX6" fmla="*/ 7512 w 51709"/>
                  <a:gd name="connsiteY6" fmla="*/ 18414 h 66113"/>
                  <a:gd name="connsiteX7" fmla="*/ 3645 w 51709"/>
                  <a:gd name="connsiteY7" fmla="*/ 16839 h 66113"/>
                  <a:gd name="connsiteX8" fmla="*/ 2069 w 51709"/>
                  <a:gd name="connsiteY8" fmla="*/ 12717 h 66113"/>
                  <a:gd name="connsiteX9" fmla="*/ 26770 w 51709"/>
                  <a:gd name="connsiteY9" fmla="*/ 0 h 66113"/>
                  <a:gd name="connsiteX10" fmla="*/ 51710 w 51709"/>
                  <a:gd name="connsiteY10" fmla="*/ 24462 h 66113"/>
                  <a:gd name="connsiteX11" fmla="*/ 51710 w 51709"/>
                  <a:gd name="connsiteY11" fmla="*/ 56055 h 66113"/>
                  <a:gd name="connsiteX12" fmla="*/ 47349 w 51709"/>
                  <a:gd name="connsiteY12" fmla="*/ 62962 h 66113"/>
                  <a:gd name="connsiteX13" fmla="*/ 26531 w 51709"/>
                  <a:gd name="connsiteY13" fmla="*/ 66114 h 66113"/>
                  <a:gd name="connsiteX14" fmla="*/ 16 w 51709"/>
                  <a:gd name="connsiteY14" fmla="*/ 46856 h 66113"/>
                  <a:gd name="connsiteX15" fmla="*/ 38993 w 51709"/>
                  <a:gd name="connsiteY15" fmla="*/ 55593 h 66113"/>
                  <a:gd name="connsiteX16" fmla="*/ 40935 w 51709"/>
                  <a:gd name="connsiteY16" fmla="*/ 52936 h 66113"/>
                  <a:gd name="connsiteX17" fmla="*/ 40935 w 51709"/>
                  <a:gd name="connsiteY17" fmla="*/ 37434 h 66113"/>
                  <a:gd name="connsiteX18" fmla="*/ 25799 w 51709"/>
                  <a:gd name="connsiteY18" fmla="*/ 36590 h 66113"/>
                  <a:gd name="connsiteX19" fmla="*/ 10902 w 51709"/>
                  <a:gd name="connsiteY19" fmla="*/ 46760 h 66113"/>
                  <a:gd name="connsiteX20" fmla="*/ 25561 w 51709"/>
                  <a:gd name="connsiteY20" fmla="*/ 57169 h 66113"/>
                  <a:gd name="connsiteX21" fmla="*/ 38993 w 51709"/>
                  <a:gd name="connsiteY21" fmla="*/ 55593 h 6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09" h="66113">
                    <a:moveTo>
                      <a:pt x="0" y="46872"/>
                    </a:moveTo>
                    <a:cubicBezTo>
                      <a:pt x="0" y="32707"/>
                      <a:pt x="7862" y="27980"/>
                      <a:pt x="26993" y="27980"/>
                    </a:cubicBezTo>
                    <a:cubicBezTo>
                      <a:pt x="33041" y="27980"/>
                      <a:pt x="38739" y="28712"/>
                      <a:pt x="40919" y="28823"/>
                    </a:cubicBezTo>
                    <a:lnTo>
                      <a:pt x="40919" y="24096"/>
                    </a:lnTo>
                    <a:cubicBezTo>
                      <a:pt x="40919" y="15502"/>
                      <a:pt x="37895" y="9565"/>
                      <a:pt x="26516" y="9565"/>
                    </a:cubicBezTo>
                    <a:cubicBezTo>
                      <a:pt x="19131" y="9565"/>
                      <a:pt x="14292" y="12112"/>
                      <a:pt x="11380" y="17078"/>
                    </a:cubicBezTo>
                    <a:cubicBezTo>
                      <a:pt x="10170" y="18892"/>
                      <a:pt x="9565" y="19258"/>
                      <a:pt x="7512" y="18414"/>
                    </a:cubicBezTo>
                    <a:lnTo>
                      <a:pt x="3645" y="16839"/>
                    </a:lnTo>
                    <a:cubicBezTo>
                      <a:pt x="1592" y="15995"/>
                      <a:pt x="987" y="14897"/>
                      <a:pt x="2069" y="12717"/>
                    </a:cubicBezTo>
                    <a:cubicBezTo>
                      <a:pt x="6303" y="4727"/>
                      <a:pt x="14292" y="0"/>
                      <a:pt x="26770" y="0"/>
                    </a:cubicBezTo>
                    <a:cubicBezTo>
                      <a:pt x="46267" y="0"/>
                      <a:pt x="51710" y="10775"/>
                      <a:pt x="51710" y="24462"/>
                    </a:cubicBezTo>
                    <a:lnTo>
                      <a:pt x="51710" y="56055"/>
                    </a:lnTo>
                    <a:cubicBezTo>
                      <a:pt x="51710" y="60289"/>
                      <a:pt x="50739" y="61498"/>
                      <a:pt x="47349" y="62962"/>
                    </a:cubicBezTo>
                    <a:cubicBezTo>
                      <a:pt x="42877" y="64904"/>
                      <a:pt x="35969" y="66114"/>
                      <a:pt x="26531" y="66114"/>
                    </a:cubicBezTo>
                    <a:cubicBezTo>
                      <a:pt x="5348" y="66114"/>
                      <a:pt x="16" y="59206"/>
                      <a:pt x="16" y="46856"/>
                    </a:cubicBezTo>
                    <a:close/>
                    <a:moveTo>
                      <a:pt x="38993" y="55593"/>
                    </a:moveTo>
                    <a:cubicBezTo>
                      <a:pt x="40569" y="55116"/>
                      <a:pt x="40935" y="54623"/>
                      <a:pt x="40935" y="52936"/>
                    </a:cubicBezTo>
                    <a:lnTo>
                      <a:pt x="40935" y="37434"/>
                    </a:lnTo>
                    <a:cubicBezTo>
                      <a:pt x="38516" y="37195"/>
                      <a:pt x="31847" y="36590"/>
                      <a:pt x="25799" y="36590"/>
                    </a:cubicBezTo>
                    <a:cubicBezTo>
                      <a:pt x="14420" y="36590"/>
                      <a:pt x="10902" y="39980"/>
                      <a:pt x="10902" y="46760"/>
                    </a:cubicBezTo>
                    <a:cubicBezTo>
                      <a:pt x="10902" y="53174"/>
                      <a:pt x="13449" y="57169"/>
                      <a:pt x="25561" y="57169"/>
                    </a:cubicBezTo>
                    <a:cubicBezTo>
                      <a:pt x="32102" y="57169"/>
                      <a:pt x="36208" y="56564"/>
                      <a:pt x="38993" y="55593"/>
                    </a:cubicBezTo>
                    <a:close/>
                  </a:path>
                </a:pathLst>
              </a:custGeom>
              <a:solidFill>
                <a:srgbClr val="000000"/>
              </a:solidFill>
              <a:ln w="159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5B1AF7C1-79C1-C0BB-7941-B173893BF771}"/>
                  </a:ext>
                </a:extLst>
              </p:cNvPr>
              <p:cNvSpPr/>
              <p:nvPr/>
            </p:nvSpPr>
            <p:spPr>
              <a:xfrm>
                <a:off x="11788042" y="6456434"/>
                <a:ext cx="53191" cy="66113"/>
              </a:xfrm>
              <a:custGeom>
                <a:avLst/>
                <a:gdLst>
                  <a:gd name="connsiteX0" fmla="*/ 16 w 53191"/>
                  <a:gd name="connsiteY0" fmla="*/ 41763 h 66113"/>
                  <a:gd name="connsiteX1" fmla="*/ 16 w 53191"/>
                  <a:gd name="connsiteY1" fmla="*/ 24335 h 66113"/>
                  <a:gd name="connsiteX2" fmla="*/ 27009 w 53191"/>
                  <a:gd name="connsiteY2" fmla="*/ 0 h 66113"/>
                  <a:gd name="connsiteX3" fmla="*/ 52553 w 53191"/>
                  <a:gd name="connsiteY3" fmla="*/ 16218 h 66113"/>
                  <a:gd name="connsiteX4" fmla="*/ 50612 w 53191"/>
                  <a:gd name="connsiteY4" fmla="*/ 20340 h 66113"/>
                  <a:gd name="connsiteX5" fmla="*/ 46490 w 53191"/>
                  <a:gd name="connsiteY5" fmla="*/ 21677 h 66113"/>
                  <a:gd name="connsiteX6" fmla="*/ 42368 w 53191"/>
                  <a:gd name="connsiteY6" fmla="*/ 19735 h 66113"/>
                  <a:gd name="connsiteX7" fmla="*/ 26627 w 53191"/>
                  <a:gd name="connsiteY7" fmla="*/ 9565 h 66113"/>
                  <a:gd name="connsiteX8" fmla="*/ 10759 w 53191"/>
                  <a:gd name="connsiteY8" fmla="*/ 23858 h 66113"/>
                  <a:gd name="connsiteX9" fmla="*/ 10759 w 53191"/>
                  <a:gd name="connsiteY9" fmla="*/ 42145 h 66113"/>
                  <a:gd name="connsiteX10" fmla="*/ 26627 w 53191"/>
                  <a:gd name="connsiteY10" fmla="*/ 56548 h 66113"/>
                  <a:gd name="connsiteX11" fmla="*/ 42495 w 53191"/>
                  <a:gd name="connsiteY11" fmla="*/ 46012 h 66113"/>
                  <a:gd name="connsiteX12" fmla="*/ 46617 w 53191"/>
                  <a:gd name="connsiteY12" fmla="*/ 44070 h 66113"/>
                  <a:gd name="connsiteX13" fmla="*/ 50850 w 53191"/>
                  <a:gd name="connsiteY13" fmla="*/ 45280 h 66113"/>
                  <a:gd name="connsiteX14" fmla="*/ 52792 w 53191"/>
                  <a:gd name="connsiteY14" fmla="*/ 49402 h 66113"/>
                  <a:gd name="connsiteX15" fmla="*/ 26277 w 53191"/>
                  <a:gd name="connsiteY15" fmla="*/ 66114 h 66113"/>
                  <a:gd name="connsiteX16" fmla="*/ 0 w 53191"/>
                  <a:gd name="connsiteY16" fmla="*/ 41779 h 6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91" h="66113">
                    <a:moveTo>
                      <a:pt x="16" y="41763"/>
                    </a:moveTo>
                    <a:lnTo>
                      <a:pt x="16" y="24335"/>
                    </a:lnTo>
                    <a:cubicBezTo>
                      <a:pt x="16" y="9327"/>
                      <a:pt x="8738" y="0"/>
                      <a:pt x="27009" y="0"/>
                    </a:cubicBezTo>
                    <a:cubicBezTo>
                      <a:pt x="41667" y="0"/>
                      <a:pt x="49530" y="6653"/>
                      <a:pt x="52553" y="16218"/>
                    </a:cubicBezTo>
                    <a:cubicBezTo>
                      <a:pt x="53286" y="18526"/>
                      <a:pt x="52681" y="19608"/>
                      <a:pt x="50612" y="20340"/>
                    </a:cubicBezTo>
                    <a:lnTo>
                      <a:pt x="46490" y="21677"/>
                    </a:lnTo>
                    <a:cubicBezTo>
                      <a:pt x="44182" y="22521"/>
                      <a:pt x="43227" y="21916"/>
                      <a:pt x="42368" y="19735"/>
                    </a:cubicBezTo>
                    <a:cubicBezTo>
                      <a:pt x="40060" y="13083"/>
                      <a:pt x="35587" y="9565"/>
                      <a:pt x="26627" y="9565"/>
                    </a:cubicBezTo>
                    <a:cubicBezTo>
                      <a:pt x="15963" y="9565"/>
                      <a:pt x="10759" y="14897"/>
                      <a:pt x="10759" y="23858"/>
                    </a:cubicBezTo>
                    <a:lnTo>
                      <a:pt x="10759" y="42145"/>
                    </a:lnTo>
                    <a:cubicBezTo>
                      <a:pt x="10759" y="51233"/>
                      <a:pt x="16202" y="56548"/>
                      <a:pt x="26627" y="56548"/>
                    </a:cubicBezTo>
                    <a:cubicBezTo>
                      <a:pt x="35349" y="56548"/>
                      <a:pt x="40314" y="52920"/>
                      <a:pt x="42495" y="46012"/>
                    </a:cubicBezTo>
                    <a:cubicBezTo>
                      <a:pt x="43338" y="43704"/>
                      <a:pt x="44309" y="43354"/>
                      <a:pt x="46617" y="44070"/>
                    </a:cubicBezTo>
                    <a:lnTo>
                      <a:pt x="50850" y="45280"/>
                    </a:lnTo>
                    <a:cubicBezTo>
                      <a:pt x="52904" y="46124"/>
                      <a:pt x="53763" y="47094"/>
                      <a:pt x="52792" y="49402"/>
                    </a:cubicBezTo>
                    <a:cubicBezTo>
                      <a:pt x="49036" y="60177"/>
                      <a:pt x="40808" y="66114"/>
                      <a:pt x="26277" y="66114"/>
                    </a:cubicBezTo>
                    <a:cubicBezTo>
                      <a:pt x="8483" y="66114"/>
                      <a:pt x="0" y="56787"/>
                      <a:pt x="0" y="41779"/>
                    </a:cubicBezTo>
                    <a:close/>
                  </a:path>
                </a:pathLst>
              </a:custGeom>
              <a:solidFill>
                <a:srgbClr val="000000"/>
              </a:solidFill>
              <a:ln w="159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FABDA805-EAE1-28CE-C857-4DDB0F9AA807}"/>
                  </a:ext>
                </a:extLst>
              </p:cNvPr>
              <p:cNvSpPr/>
              <p:nvPr/>
            </p:nvSpPr>
            <p:spPr>
              <a:xfrm>
                <a:off x="11720607" y="6431112"/>
                <a:ext cx="52346" cy="89621"/>
              </a:xfrm>
              <a:custGeom>
                <a:avLst/>
                <a:gdLst>
                  <a:gd name="connsiteX0" fmla="*/ 16 w 52346"/>
                  <a:gd name="connsiteY0" fmla="*/ 86693 h 89621"/>
                  <a:gd name="connsiteX1" fmla="*/ 16 w 52346"/>
                  <a:gd name="connsiteY1" fmla="*/ 2913 h 89621"/>
                  <a:gd name="connsiteX2" fmla="*/ 2928 w 52346"/>
                  <a:gd name="connsiteY2" fmla="*/ 0 h 89621"/>
                  <a:gd name="connsiteX3" fmla="*/ 8022 w 52346"/>
                  <a:gd name="connsiteY3" fmla="*/ 0 h 89621"/>
                  <a:gd name="connsiteX4" fmla="*/ 10807 w 52346"/>
                  <a:gd name="connsiteY4" fmla="*/ 2913 h 89621"/>
                  <a:gd name="connsiteX5" fmla="*/ 10807 w 52346"/>
                  <a:gd name="connsiteY5" fmla="*/ 27980 h 89621"/>
                  <a:gd name="connsiteX6" fmla="*/ 27884 w 52346"/>
                  <a:gd name="connsiteY6" fmla="*/ 25322 h 89621"/>
                  <a:gd name="connsiteX7" fmla="*/ 52347 w 52346"/>
                  <a:gd name="connsiteY7" fmla="*/ 49291 h 89621"/>
                  <a:gd name="connsiteX8" fmla="*/ 52347 w 52346"/>
                  <a:gd name="connsiteY8" fmla="*/ 86709 h 89621"/>
                  <a:gd name="connsiteX9" fmla="*/ 49561 w 52346"/>
                  <a:gd name="connsiteY9" fmla="*/ 89621 h 89621"/>
                  <a:gd name="connsiteX10" fmla="*/ 44468 w 52346"/>
                  <a:gd name="connsiteY10" fmla="*/ 89621 h 89621"/>
                  <a:gd name="connsiteX11" fmla="*/ 41556 w 52346"/>
                  <a:gd name="connsiteY11" fmla="*/ 86709 h 89621"/>
                  <a:gd name="connsiteX12" fmla="*/ 41556 w 52346"/>
                  <a:gd name="connsiteY12" fmla="*/ 49657 h 89621"/>
                  <a:gd name="connsiteX13" fmla="*/ 26293 w 52346"/>
                  <a:gd name="connsiteY13" fmla="*/ 35126 h 89621"/>
                  <a:gd name="connsiteX14" fmla="*/ 10791 w 52346"/>
                  <a:gd name="connsiteY14" fmla="*/ 37911 h 89621"/>
                  <a:gd name="connsiteX15" fmla="*/ 10791 w 52346"/>
                  <a:gd name="connsiteY15" fmla="*/ 86709 h 89621"/>
                  <a:gd name="connsiteX16" fmla="*/ 8006 w 52346"/>
                  <a:gd name="connsiteY16" fmla="*/ 89621 h 89621"/>
                  <a:gd name="connsiteX17" fmla="*/ 2913 w 52346"/>
                  <a:gd name="connsiteY17" fmla="*/ 89621 h 89621"/>
                  <a:gd name="connsiteX18" fmla="*/ 0 w 52346"/>
                  <a:gd name="connsiteY18" fmla="*/ 86709 h 8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46" h="89621">
                    <a:moveTo>
                      <a:pt x="16" y="86693"/>
                    </a:moveTo>
                    <a:lnTo>
                      <a:pt x="16" y="2913"/>
                    </a:lnTo>
                    <a:cubicBezTo>
                      <a:pt x="16" y="732"/>
                      <a:pt x="748" y="0"/>
                      <a:pt x="2928" y="0"/>
                    </a:cubicBezTo>
                    <a:lnTo>
                      <a:pt x="8022" y="0"/>
                    </a:lnTo>
                    <a:cubicBezTo>
                      <a:pt x="10202" y="0"/>
                      <a:pt x="10807" y="732"/>
                      <a:pt x="10807" y="2913"/>
                    </a:cubicBezTo>
                    <a:lnTo>
                      <a:pt x="10807" y="27980"/>
                    </a:lnTo>
                    <a:cubicBezTo>
                      <a:pt x="13353" y="26770"/>
                      <a:pt x="20006" y="25322"/>
                      <a:pt x="27884" y="25322"/>
                    </a:cubicBezTo>
                    <a:cubicBezTo>
                      <a:pt x="44707" y="25322"/>
                      <a:pt x="52347" y="34155"/>
                      <a:pt x="52347" y="49291"/>
                    </a:cubicBezTo>
                    <a:lnTo>
                      <a:pt x="52347" y="86709"/>
                    </a:lnTo>
                    <a:cubicBezTo>
                      <a:pt x="52347" y="88889"/>
                      <a:pt x="51742" y="89621"/>
                      <a:pt x="49561" y="89621"/>
                    </a:cubicBezTo>
                    <a:lnTo>
                      <a:pt x="44468" y="89621"/>
                    </a:lnTo>
                    <a:cubicBezTo>
                      <a:pt x="42288" y="89621"/>
                      <a:pt x="41556" y="88889"/>
                      <a:pt x="41556" y="86709"/>
                    </a:cubicBezTo>
                    <a:lnTo>
                      <a:pt x="41556" y="49657"/>
                    </a:lnTo>
                    <a:cubicBezTo>
                      <a:pt x="41556" y="40330"/>
                      <a:pt x="36590" y="35126"/>
                      <a:pt x="26293" y="35126"/>
                    </a:cubicBezTo>
                    <a:cubicBezTo>
                      <a:pt x="19513" y="35126"/>
                      <a:pt x="13465" y="36702"/>
                      <a:pt x="10791" y="37911"/>
                    </a:cubicBezTo>
                    <a:lnTo>
                      <a:pt x="10791" y="86709"/>
                    </a:lnTo>
                    <a:cubicBezTo>
                      <a:pt x="10791" y="88889"/>
                      <a:pt x="10186" y="89621"/>
                      <a:pt x="8006" y="89621"/>
                    </a:cubicBezTo>
                    <a:lnTo>
                      <a:pt x="2913" y="89621"/>
                    </a:lnTo>
                    <a:cubicBezTo>
                      <a:pt x="732" y="89621"/>
                      <a:pt x="0" y="88889"/>
                      <a:pt x="0" y="86709"/>
                    </a:cubicBezTo>
                    <a:close/>
                  </a:path>
                </a:pathLst>
              </a:custGeom>
              <a:solidFill>
                <a:srgbClr val="000000"/>
              </a:solidFill>
              <a:ln w="159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2D5F34F5-3F51-3A48-76EA-85E7E40CAF23}"/>
                  </a:ext>
                </a:extLst>
              </p:cNvPr>
              <p:cNvSpPr/>
              <p:nvPr/>
            </p:nvSpPr>
            <p:spPr>
              <a:xfrm>
                <a:off x="11666271" y="6443701"/>
                <a:ext cx="42526" cy="77000"/>
              </a:xfrm>
              <a:custGeom>
                <a:avLst/>
                <a:gdLst>
                  <a:gd name="connsiteX0" fmla="*/ 12955 w 42526"/>
                  <a:gd name="connsiteY0" fmla="*/ 51344 h 77000"/>
                  <a:gd name="connsiteX1" fmla="*/ 12955 w 42526"/>
                  <a:gd name="connsiteY1" fmla="*/ 24462 h 77000"/>
                  <a:gd name="connsiteX2" fmla="*/ 2913 w 42526"/>
                  <a:gd name="connsiteY2" fmla="*/ 24462 h 77000"/>
                  <a:gd name="connsiteX3" fmla="*/ 0 w 42526"/>
                  <a:gd name="connsiteY3" fmla="*/ 21677 h 77000"/>
                  <a:gd name="connsiteX4" fmla="*/ 0 w 42526"/>
                  <a:gd name="connsiteY4" fmla="*/ 17444 h 77000"/>
                  <a:gd name="connsiteX5" fmla="*/ 2913 w 42526"/>
                  <a:gd name="connsiteY5" fmla="*/ 14531 h 77000"/>
                  <a:gd name="connsiteX6" fmla="*/ 12955 w 42526"/>
                  <a:gd name="connsiteY6" fmla="*/ 14531 h 77000"/>
                  <a:gd name="connsiteX7" fmla="*/ 12955 w 42526"/>
                  <a:gd name="connsiteY7" fmla="*/ 2913 h 77000"/>
                  <a:gd name="connsiteX8" fmla="*/ 15868 w 42526"/>
                  <a:gd name="connsiteY8" fmla="*/ 0 h 77000"/>
                  <a:gd name="connsiteX9" fmla="*/ 20834 w 42526"/>
                  <a:gd name="connsiteY9" fmla="*/ 0 h 77000"/>
                  <a:gd name="connsiteX10" fmla="*/ 23746 w 42526"/>
                  <a:gd name="connsiteY10" fmla="*/ 2913 h 77000"/>
                  <a:gd name="connsiteX11" fmla="*/ 23746 w 42526"/>
                  <a:gd name="connsiteY11" fmla="*/ 14531 h 77000"/>
                  <a:gd name="connsiteX12" fmla="*/ 39614 w 42526"/>
                  <a:gd name="connsiteY12" fmla="*/ 14531 h 77000"/>
                  <a:gd name="connsiteX13" fmla="*/ 42527 w 42526"/>
                  <a:gd name="connsiteY13" fmla="*/ 17444 h 77000"/>
                  <a:gd name="connsiteX14" fmla="*/ 42527 w 42526"/>
                  <a:gd name="connsiteY14" fmla="*/ 21677 h 77000"/>
                  <a:gd name="connsiteX15" fmla="*/ 39614 w 42526"/>
                  <a:gd name="connsiteY15" fmla="*/ 24462 h 77000"/>
                  <a:gd name="connsiteX16" fmla="*/ 23746 w 42526"/>
                  <a:gd name="connsiteY16" fmla="*/ 24462 h 77000"/>
                  <a:gd name="connsiteX17" fmla="*/ 23746 w 42526"/>
                  <a:gd name="connsiteY17" fmla="*/ 50978 h 77000"/>
                  <a:gd name="connsiteX18" fmla="*/ 39487 w 42526"/>
                  <a:gd name="connsiteY18" fmla="*/ 66718 h 77000"/>
                  <a:gd name="connsiteX19" fmla="*/ 42399 w 42526"/>
                  <a:gd name="connsiteY19" fmla="*/ 69742 h 77000"/>
                  <a:gd name="connsiteX20" fmla="*/ 42399 w 42526"/>
                  <a:gd name="connsiteY20" fmla="*/ 73976 h 77000"/>
                  <a:gd name="connsiteX21" fmla="*/ 39487 w 42526"/>
                  <a:gd name="connsiteY21" fmla="*/ 77000 h 77000"/>
                  <a:gd name="connsiteX22" fmla="*/ 12971 w 42526"/>
                  <a:gd name="connsiteY22" fmla="*/ 51328 h 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6" h="77000">
                    <a:moveTo>
                      <a:pt x="12955" y="51344"/>
                    </a:moveTo>
                    <a:lnTo>
                      <a:pt x="12955" y="24462"/>
                    </a:lnTo>
                    <a:lnTo>
                      <a:pt x="2913" y="24462"/>
                    </a:lnTo>
                    <a:cubicBezTo>
                      <a:pt x="732" y="24462"/>
                      <a:pt x="0" y="23730"/>
                      <a:pt x="0" y="21677"/>
                    </a:cubicBezTo>
                    <a:lnTo>
                      <a:pt x="0" y="17444"/>
                    </a:lnTo>
                    <a:cubicBezTo>
                      <a:pt x="0" y="15263"/>
                      <a:pt x="732" y="14531"/>
                      <a:pt x="2913" y="14531"/>
                    </a:cubicBezTo>
                    <a:lnTo>
                      <a:pt x="12955" y="14531"/>
                    </a:lnTo>
                    <a:lnTo>
                      <a:pt x="12955" y="2913"/>
                    </a:lnTo>
                    <a:cubicBezTo>
                      <a:pt x="12955" y="732"/>
                      <a:pt x="13687" y="0"/>
                      <a:pt x="15868" y="0"/>
                    </a:cubicBezTo>
                    <a:lnTo>
                      <a:pt x="20834" y="0"/>
                    </a:lnTo>
                    <a:cubicBezTo>
                      <a:pt x="23014" y="0"/>
                      <a:pt x="23746" y="732"/>
                      <a:pt x="23746" y="2913"/>
                    </a:cubicBezTo>
                    <a:lnTo>
                      <a:pt x="23746" y="14531"/>
                    </a:lnTo>
                    <a:lnTo>
                      <a:pt x="39614" y="14531"/>
                    </a:lnTo>
                    <a:cubicBezTo>
                      <a:pt x="41795" y="14531"/>
                      <a:pt x="42527" y="15263"/>
                      <a:pt x="42527" y="17444"/>
                    </a:cubicBezTo>
                    <a:lnTo>
                      <a:pt x="42527" y="21677"/>
                    </a:lnTo>
                    <a:cubicBezTo>
                      <a:pt x="42527" y="23730"/>
                      <a:pt x="41795" y="24462"/>
                      <a:pt x="39614" y="24462"/>
                    </a:cubicBezTo>
                    <a:lnTo>
                      <a:pt x="23746" y="24462"/>
                    </a:lnTo>
                    <a:lnTo>
                      <a:pt x="23746" y="50978"/>
                    </a:lnTo>
                    <a:cubicBezTo>
                      <a:pt x="23746" y="64299"/>
                      <a:pt x="27614" y="66718"/>
                      <a:pt x="39487" y="66718"/>
                    </a:cubicBezTo>
                    <a:cubicBezTo>
                      <a:pt x="41667" y="66718"/>
                      <a:pt x="42399" y="67451"/>
                      <a:pt x="42399" y="69742"/>
                    </a:cubicBezTo>
                    <a:lnTo>
                      <a:pt x="42399" y="73976"/>
                    </a:lnTo>
                    <a:cubicBezTo>
                      <a:pt x="42399" y="76156"/>
                      <a:pt x="41667" y="77000"/>
                      <a:pt x="39487" y="77000"/>
                    </a:cubicBezTo>
                    <a:cubicBezTo>
                      <a:pt x="19879" y="77000"/>
                      <a:pt x="12971" y="71557"/>
                      <a:pt x="12971" y="51328"/>
                    </a:cubicBezTo>
                    <a:close/>
                  </a:path>
                </a:pathLst>
              </a:custGeom>
              <a:solidFill>
                <a:srgbClr val="000000"/>
              </a:solidFill>
              <a:ln w="159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7E44D3F8-84BA-C5FA-B79A-3F8A866BA084}"/>
                  </a:ext>
                </a:extLst>
              </p:cNvPr>
              <p:cNvSpPr/>
              <p:nvPr/>
            </p:nvSpPr>
            <p:spPr>
              <a:xfrm>
                <a:off x="11644116" y="6431112"/>
                <a:ext cx="10790" cy="89605"/>
              </a:xfrm>
              <a:custGeom>
                <a:avLst/>
                <a:gdLst>
                  <a:gd name="connsiteX0" fmla="*/ 0 w 10790"/>
                  <a:gd name="connsiteY0" fmla="*/ 86693 h 89605"/>
                  <a:gd name="connsiteX1" fmla="*/ 0 w 10790"/>
                  <a:gd name="connsiteY1" fmla="*/ 2913 h 89605"/>
                  <a:gd name="connsiteX2" fmla="*/ 2913 w 10790"/>
                  <a:gd name="connsiteY2" fmla="*/ 0 h 89605"/>
                  <a:gd name="connsiteX3" fmla="*/ 8006 w 10790"/>
                  <a:gd name="connsiteY3" fmla="*/ 0 h 89605"/>
                  <a:gd name="connsiteX4" fmla="*/ 10791 w 10790"/>
                  <a:gd name="connsiteY4" fmla="*/ 2913 h 89605"/>
                  <a:gd name="connsiteX5" fmla="*/ 10791 w 10790"/>
                  <a:gd name="connsiteY5" fmla="*/ 86693 h 89605"/>
                  <a:gd name="connsiteX6" fmla="*/ 8006 w 10790"/>
                  <a:gd name="connsiteY6" fmla="*/ 89605 h 89605"/>
                  <a:gd name="connsiteX7" fmla="*/ 2913 w 10790"/>
                  <a:gd name="connsiteY7" fmla="*/ 89605 h 89605"/>
                  <a:gd name="connsiteX8" fmla="*/ 0 w 10790"/>
                  <a:gd name="connsiteY8" fmla="*/ 86693 h 8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0" h="89605">
                    <a:moveTo>
                      <a:pt x="0" y="86693"/>
                    </a:moveTo>
                    <a:lnTo>
                      <a:pt x="0" y="2913"/>
                    </a:lnTo>
                    <a:cubicBezTo>
                      <a:pt x="0" y="732"/>
                      <a:pt x="732" y="0"/>
                      <a:pt x="2913" y="0"/>
                    </a:cubicBezTo>
                    <a:lnTo>
                      <a:pt x="8006" y="0"/>
                    </a:lnTo>
                    <a:cubicBezTo>
                      <a:pt x="10059" y="0"/>
                      <a:pt x="10791" y="732"/>
                      <a:pt x="10791" y="2913"/>
                    </a:cubicBezTo>
                    <a:lnTo>
                      <a:pt x="10791" y="86693"/>
                    </a:lnTo>
                    <a:cubicBezTo>
                      <a:pt x="10791" y="88873"/>
                      <a:pt x="10059" y="89605"/>
                      <a:pt x="8006" y="89605"/>
                    </a:cubicBezTo>
                    <a:lnTo>
                      <a:pt x="2913" y="89605"/>
                    </a:lnTo>
                    <a:cubicBezTo>
                      <a:pt x="732" y="89605"/>
                      <a:pt x="0" y="88873"/>
                      <a:pt x="0" y="86693"/>
                    </a:cubicBezTo>
                    <a:close/>
                  </a:path>
                </a:pathLst>
              </a:custGeom>
              <a:solidFill>
                <a:srgbClr val="000000"/>
              </a:solidFill>
              <a:ln w="159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E5DDB13B-5F4A-1A90-9EAD-6981E4FA09F4}"/>
                  </a:ext>
                </a:extLst>
              </p:cNvPr>
              <p:cNvSpPr/>
              <p:nvPr/>
            </p:nvSpPr>
            <p:spPr>
              <a:xfrm>
                <a:off x="11575472" y="6456402"/>
                <a:ext cx="51709" cy="66113"/>
              </a:xfrm>
              <a:custGeom>
                <a:avLst/>
                <a:gdLst>
                  <a:gd name="connsiteX0" fmla="*/ 0 w 51709"/>
                  <a:gd name="connsiteY0" fmla="*/ 46872 h 66113"/>
                  <a:gd name="connsiteX1" fmla="*/ 26993 w 51709"/>
                  <a:gd name="connsiteY1" fmla="*/ 27980 h 66113"/>
                  <a:gd name="connsiteX2" fmla="*/ 40919 w 51709"/>
                  <a:gd name="connsiteY2" fmla="*/ 28823 h 66113"/>
                  <a:gd name="connsiteX3" fmla="*/ 40919 w 51709"/>
                  <a:gd name="connsiteY3" fmla="*/ 24096 h 66113"/>
                  <a:gd name="connsiteX4" fmla="*/ 26516 w 51709"/>
                  <a:gd name="connsiteY4" fmla="*/ 9565 h 66113"/>
                  <a:gd name="connsiteX5" fmla="*/ 11380 w 51709"/>
                  <a:gd name="connsiteY5" fmla="*/ 17078 h 66113"/>
                  <a:gd name="connsiteX6" fmla="*/ 7512 w 51709"/>
                  <a:gd name="connsiteY6" fmla="*/ 18414 h 66113"/>
                  <a:gd name="connsiteX7" fmla="*/ 3645 w 51709"/>
                  <a:gd name="connsiteY7" fmla="*/ 16839 h 66113"/>
                  <a:gd name="connsiteX8" fmla="*/ 2069 w 51709"/>
                  <a:gd name="connsiteY8" fmla="*/ 12717 h 66113"/>
                  <a:gd name="connsiteX9" fmla="*/ 26770 w 51709"/>
                  <a:gd name="connsiteY9" fmla="*/ 0 h 66113"/>
                  <a:gd name="connsiteX10" fmla="*/ 51710 w 51709"/>
                  <a:gd name="connsiteY10" fmla="*/ 24462 h 66113"/>
                  <a:gd name="connsiteX11" fmla="*/ 51710 w 51709"/>
                  <a:gd name="connsiteY11" fmla="*/ 56055 h 66113"/>
                  <a:gd name="connsiteX12" fmla="*/ 47349 w 51709"/>
                  <a:gd name="connsiteY12" fmla="*/ 62962 h 66113"/>
                  <a:gd name="connsiteX13" fmla="*/ 26531 w 51709"/>
                  <a:gd name="connsiteY13" fmla="*/ 66114 h 66113"/>
                  <a:gd name="connsiteX14" fmla="*/ 16 w 51709"/>
                  <a:gd name="connsiteY14" fmla="*/ 46856 h 66113"/>
                  <a:gd name="connsiteX15" fmla="*/ 38993 w 51709"/>
                  <a:gd name="connsiteY15" fmla="*/ 55593 h 66113"/>
                  <a:gd name="connsiteX16" fmla="*/ 40935 w 51709"/>
                  <a:gd name="connsiteY16" fmla="*/ 52936 h 66113"/>
                  <a:gd name="connsiteX17" fmla="*/ 40935 w 51709"/>
                  <a:gd name="connsiteY17" fmla="*/ 37434 h 66113"/>
                  <a:gd name="connsiteX18" fmla="*/ 25799 w 51709"/>
                  <a:gd name="connsiteY18" fmla="*/ 36590 h 66113"/>
                  <a:gd name="connsiteX19" fmla="*/ 10902 w 51709"/>
                  <a:gd name="connsiteY19" fmla="*/ 46760 h 66113"/>
                  <a:gd name="connsiteX20" fmla="*/ 25561 w 51709"/>
                  <a:gd name="connsiteY20" fmla="*/ 57169 h 66113"/>
                  <a:gd name="connsiteX21" fmla="*/ 38993 w 51709"/>
                  <a:gd name="connsiteY21" fmla="*/ 55593 h 6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09" h="66113">
                    <a:moveTo>
                      <a:pt x="0" y="46872"/>
                    </a:moveTo>
                    <a:cubicBezTo>
                      <a:pt x="0" y="32707"/>
                      <a:pt x="7862" y="27980"/>
                      <a:pt x="26993" y="27980"/>
                    </a:cubicBezTo>
                    <a:cubicBezTo>
                      <a:pt x="33041" y="27980"/>
                      <a:pt x="38739" y="28712"/>
                      <a:pt x="40919" y="28823"/>
                    </a:cubicBezTo>
                    <a:lnTo>
                      <a:pt x="40919" y="24096"/>
                    </a:lnTo>
                    <a:cubicBezTo>
                      <a:pt x="40919" y="15502"/>
                      <a:pt x="37895" y="9565"/>
                      <a:pt x="26516" y="9565"/>
                    </a:cubicBezTo>
                    <a:cubicBezTo>
                      <a:pt x="19131" y="9565"/>
                      <a:pt x="14292" y="12112"/>
                      <a:pt x="11380" y="17078"/>
                    </a:cubicBezTo>
                    <a:cubicBezTo>
                      <a:pt x="10170" y="18892"/>
                      <a:pt x="9565" y="19258"/>
                      <a:pt x="7512" y="18414"/>
                    </a:cubicBezTo>
                    <a:lnTo>
                      <a:pt x="3645" y="16839"/>
                    </a:lnTo>
                    <a:cubicBezTo>
                      <a:pt x="1592" y="15995"/>
                      <a:pt x="987" y="14897"/>
                      <a:pt x="2069" y="12717"/>
                    </a:cubicBezTo>
                    <a:cubicBezTo>
                      <a:pt x="6303" y="4727"/>
                      <a:pt x="14292" y="0"/>
                      <a:pt x="26770" y="0"/>
                    </a:cubicBezTo>
                    <a:cubicBezTo>
                      <a:pt x="46267" y="0"/>
                      <a:pt x="51710" y="10775"/>
                      <a:pt x="51710" y="24462"/>
                    </a:cubicBezTo>
                    <a:lnTo>
                      <a:pt x="51710" y="56055"/>
                    </a:lnTo>
                    <a:cubicBezTo>
                      <a:pt x="51710" y="60289"/>
                      <a:pt x="50739" y="61498"/>
                      <a:pt x="47349" y="62962"/>
                    </a:cubicBezTo>
                    <a:cubicBezTo>
                      <a:pt x="42877" y="64904"/>
                      <a:pt x="35969" y="66114"/>
                      <a:pt x="26531" y="66114"/>
                    </a:cubicBezTo>
                    <a:cubicBezTo>
                      <a:pt x="5348" y="66114"/>
                      <a:pt x="16" y="59206"/>
                      <a:pt x="16" y="46856"/>
                    </a:cubicBezTo>
                    <a:close/>
                    <a:moveTo>
                      <a:pt x="38993" y="55593"/>
                    </a:moveTo>
                    <a:cubicBezTo>
                      <a:pt x="40569" y="55116"/>
                      <a:pt x="40935" y="54623"/>
                      <a:pt x="40935" y="52936"/>
                    </a:cubicBezTo>
                    <a:lnTo>
                      <a:pt x="40935" y="37434"/>
                    </a:lnTo>
                    <a:cubicBezTo>
                      <a:pt x="38516" y="37195"/>
                      <a:pt x="31847" y="36590"/>
                      <a:pt x="25799" y="36590"/>
                    </a:cubicBezTo>
                    <a:cubicBezTo>
                      <a:pt x="14420" y="36590"/>
                      <a:pt x="10902" y="39980"/>
                      <a:pt x="10902" y="46760"/>
                    </a:cubicBezTo>
                    <a:cubicBezTo>
                      <a:pt x="10902" y="53174"/>
                      <a:pt x="13449" y="57169"/>
                      <a:pt x="25561" y="57169"/>
                    </a:cubicBezTo>
                    <a:cubicBezTo>
                      <a:pt x="32102" y="57169"/>
                      <a:pt x="36208" y="56564"/>
                      <a:pt x="38993" y="55593"/>
                    </a:cubicBezTo>
                    <a:close/>
                  </a:path>
                </a:pathLst>
              </a:custGeom>
              <a:solidFill>
                <a:srgbClr val="000000"/>
              </a:solidFill>
              <a:ln w="159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3C852052-222F-EF3C-EDC9-CD4EA99B5E75}"/>
                  </a:ext>
                </a:extLst>
              </p:cNvPr>
              <p:cNvSpPr/>
              <p:nvPr/>
            </p:nvSpPr>
            <p:spPr>
              <a:xfrm>
                <a:off x="11509454" y="6456434"/>
                <a:ext cx="54749" cy="66129"/>
              </a:xfrm>
              <a:custGeom>
                <a:avLst/>
                <a:gdLst>
                  <a:gd name="connsiteX0" fmla="*/ 32 w 54749"/>
                  <a:gd name="connsiteY0" fmla="*/ 40919 h 66129"/>
                  <a:gd name="connsiteX1" fmla="*/ 32 w 54749"/>
                  <a:gd name="connsiteY1" fmla="*/ 25911 h 66129"/>
                  <a:gd name="connsiteX2" fmla="*/ 27391 w 54749"/>
                  <a:gd name="connsiteY2" fmla="*/ 0 h 66129"/>
                  <a:gd name="connsiteX3" fmla="*/ 54750 w 54749"/>
                  <a:gd name="connsiteY3" fmla="*/ 25067 h 66129"/>
                  <a:gd name="connsiteX4" fmla="*/ 54750 w 54749"/>
                  <a:gd name="connsiteY4" fmla="*/ 32086 h 66129"/>
                  <a:gd name="connsiteX5" fmla="*/ 50389 w 54749"/>
                  <a:gd name="connsiteY5" fmla="*/ 36320 h 66129"/>
                  <a:gd name="connsiteX6" fmla="*/ 10791 w 54749"/>
                  <a:gd name="connsiteY6" fmla="*/ 36320 h 66129"/>
                  <a:gd name="connsiteX7" fmla="*/ 10791 w 54749"/>
                  <a:gd name="connsiteY7" fmla="*/ 42129 h 66129"/>
                  <a:gd name="connsiteX8" fmla="*/ 27009 w 54749"/>
                  <a:gd name="connsiteY8" fmla="*/ 56787 h 66129"/>
                  <a:gd name="connsiteX9" fmla="*/ 43959 w 54749"/>
                  <a:gd name="connsiteY9" fmla="*/ 48304 h 66129"/>
                  <a:gd name="connsiteX10" fmla="*/ 48686 w 54749"/>
                  <a:gd name="connsiteY10" fmla="*/ 47222 h 66129"/>
                  <a:gd name="connsiteX11" fmla="*/ 51949 w 54749"/>
                  <a:gd name="connsiteY11" fmla="*/ 48925 h 66129"/>
                  <a:gd name="connsiteX12" fmla="*/ 53031 w 54749"/>
                  <a:gd name="connsiteY12" fmla="*/ 53652 h 66129"/>
                  <a:gd name="connsiteX13" fmla="*/ 26993 w 54749"/>
                  <a:gd name="connsiteY13" fmla="*/ 66130 h 66129"/>
                  <a:gd name="connsiteX14" fmla="*/ 0 w 54749"/>
                  <a:gd name="connsiteY14" fmla="*/ 40951 h 66129"/>
                  <a:gd name="connsiteX15" fmla="*/ 43991 w 54749"/>
                  <a:gd name="connsiteY15" fmla="*/ 27964 h 66129"/>
                  <a:gd name="connsiteX16" fmla="*/ 43991 w 54749"/>
                  <a:gd name="connsiteY16" fmla="*/ 24446 h 66129"/>
                  <a:gd name="connsiteX17" fmla="*/ 27407 w 54749"/>
                  <a:gd name="connsiteY17" fmla="*/ 9183 h 66129"/>
                  <a:gd name="connsiteX18" fmla="*/ 10823 w 54749"/>
                  <a:gd name="connsiteY18" fmla="*/ 24446 h 66129"/>
                  <a:gd name="connsiteX19" fmla="*/ 10823 w 54749"/>
                  <a:gd name="connsiteY19" fmla="*/ 27964 h 66129"/>
                  <a:gd name="connsiteX20" fmla="*/ 44007 w 54749"/>
                  <a:gd name="connsiteY20" fmla="*/ 27964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49" h="66129">
                    <a:moveTo>
                      <a:pt x="32" y="40919"/>
                    </a:moveTo>
                    <a:lnTo>
                      <a:pt x="32" y="25911"/>
                    </a:lnTo>
                    <a:cubicBezTo>
                      <a:pt x="32" y="9565"/>
                      <a:pt x="9597" y="0"/>
                      <a:pt x="27391" y="0"/>
                    </a:cubicBezTo>
                    <a:cubicBezTo>
                      <a:pt x="45185" y="0"/>
                      <a:pt x="54750" y="10775"/>
                      <a:pt x="54750" y="25067"/>
                    </a:cubicBezTo>
                    <a:lnTo>
                      <a:pt x="54750" y="32086"/>
                    </a:lnTo>
                    <a:cubicBezTo>
                      <a:pt x="54750" y="34632"/>
                      <a:pt x="53668" y="36320"/>
                      <a:pt x="50389" y="36320"/>
                    </a:cubicBezTo>
                    <a:lnTo>
                      <a:pt x="10791" y="36320"/>
                    </a:lnTo>
                    <a:lnTo>
                      <a:pt x="10791" y="42129"/>
                    </a:lnTo>
                    <a:cubicBezTo>
                      <a:pt x="10791" y="51328"/>
                      <a:pt x="16489" y="56787"/>
                      <a:pt x="27009" y="56787"/>
                    </a:cubicBezTo>
                    <a:cubicBezTo>
                      <a:pt x="35731" y="56787"/>
                      <a:pt x="40935" y="53397"/>
                      <a:pt x="43959" y="48304"/>
                    </a:cubicBezTo>
                    <a:cubicBezTo>
                      <a:pt x="45407" y="46362"/>
                      <a:pt x="46506" y="46012"/>
                      <a:pt x="48686" y="47222"/>
                    </a:cubicBezTo>
                    <a:lnTo>
                      <a:pt x="51949" y="48925"/>
                    </a:lnTo>
                    <a:cubicBezTo>
                      <a:pt x="54002" y="50007"/>
                      <a:pt x="54368" y="51583"/>
                      <a:pt x="53031" y="53652"/>
                    </a:cubicBezTo>
                    <a:cubicBezTo>
                      <a:pt x="48670" y="61037"/>
                      <a:pt x="40919" y="66130"/>
                      <a:pt x="26993" y="66130"/>
                    </a:cubicBezTo>
                    <a:cubicBezTo>
                      <a:pt x="8101" y="66130"/>
                      <a:pt x="0" y="55721"/>
                      <a:pt x="0" y="40951"/>
                    </a:cubicBezTo>
                    <a:close/>
                    <a:moveTo>
                      <a:pt x="43991" y="27964"/>
                    </a:moveTo>
                    <a:lnTo>
                      <a:pt x="43991" y="24446"/>
                    </a:lnTo>
                    <a:cubicBezTo>
                      <a:pt x="43991" y="14881"/>
                      <a:pt x="38420" y="9183"/>
                      <a:pt x="27407" y="9183"/>
                    </a:cubicBezTo>
                    <a:cubicBezTo>
                      <a:pt x="16393" y="9183"/>
                      <a:pt x="10823" y="14881"/>
                      <a:pt x="10823" y="24446"/>
                    </a:cubicBezTo>
                    <a:lnTo>
                      <a:pt x="10823" y="27964"/>
                    </a:lnTo>
                    <a:lnTo>
                      <a:pt x="44007" y="27964"/>
                    </a:lnTo>
                    <a:close/>
                  </a:path>
                </a:pathLst>
              </a:custGeom>
              <a:solidFill>
                <a:srgbClr val="000000"/>
              </a:solidFill>
              <a:ln w="159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4F7A67BF-6010-17FB-787D-C0B2EEE6D261}"/>
                  </a:ext>
                </a:extLst>
              </p:cNvPr>
              <p:cNvSpPr/>
              <p:nvPr/>
            </p:nvSpPr>
            <p:spPr>
              <a:xfrm>
                <a:off x="11428618" y="6434740"/>
                <a:ext cx="64904" cy="85976"/>
              </a:xfrm>
              <a:custGeom>
                <a:avLst/>
                <a:gdLst>
                  <a:gd name="connsiteX0" fmla="*/ 0 w 64904"/>
                  <a:gd name="connsiteY0" fmla="*/ 82825 h 85976"/>
                  <a:gd name="connsiteX1" fmla="*/ 0 w 64904"/>
                  <a:gd name="connsiteY1" fmla="*/ 3151 h 85976"/>
                  <a:gd name="connsiteX2" fmla="*/ 3263 w 64904"/>
                  <a:gd name="connsiteY2" fmla="*/ 0 h 85976"/>
                  <a:gd name="connsiteX3" fmla="*/ 8594 w 64904"/>
                  <a:gd name="connsiteY3" fmla="*/ 0 h 85976"/>
                  <a:gd name="connsiteX4" fmla="*/ 11746 w 64904"/>
                  <a:gd name="connsiteY4" fmla="*/ 3151 h 85976"/>
                  <a:gd name="connsiteX5" fmla="*/ 11746 w 64904"/>
                  <a:gd name="connsiteY5" fmla="*/ 36924 h 85976"/>
                  <a:gd name="connsiteX6" fmla="*/ 53270 w 64904"/>
                  <a:gd name="connsiteY6" fmla="*/ 36924 h 85976"/>
                  <a:gd name="connsiteX7" fmla="*/ 53270 w 64904"/>
                  <a:gd name="connsiteY7" fmla="*/ 3151 h 85976"/>
                  <a:gd name="connsiteX8" fmla="*/ 56421 w 64904"/>
                  <a:gd name="connsiteY8" fmla="*/ 0 h 85976"/>
                  <a:gd name="connsiteX9" fmla="*/ 61753 w 64904"/>
                  <a:gd name="connsiteY9" fmla="*/ 0 h 85976"/>
                  <a:gd name="connsiteX10" fmla="*/ 64904 w 64904"/>
                  <a:gd name="connsiteY10" fmla="*/ 3151 h 85976"/>
                  <a:gd name="connsiteX11" fmla="*/ 64904 w 64904"/>
                  <a:gd name="connsiteY11" fmla="*/ 82825 h 85976"/>
                  <a:gd name="connsiteX12" fmla="*/ 61753 w 64904"/>
                  <a:gd name="connsiteY12" fmla="*/ 85976 h 85976"/>
                  <a:gd name="connsiteX13" fmla="*/ 56421 w 64904"/>
                  <a:gd name="connsiteY13" fmla="*/ 85976 h 85976"/>
                  <a:gd name="connsiteX14" fmla="*/ 53270 w 64904"/>
                  <a:gd name="connsiteY14" fmla="*/ 82825 h 85976"/>
                  <a:gd name="connsiteX15" fmla="*/ 53270 w 64904"/>
                  <a:gd name="connsiteY15" fmla="*/ 47843 h 85976"/>
                  <a:gd name="connsiteX16" fmla="*/ 11746 w 64904"/>
                  <a:gd name="connsiteY16" fmla="*/ 47843 h 85976"/>
                  <a:gd name="connsiteX17" fmla="*/ 11746 w 64904"/>
                  <a:gd name="connsiteY17" fmla="*/ 82825 h 85976"/>
                  <a:gd name="connsiteX18" fmla="*/ 8594 w 64904"/>
                  <a:gd name="connsiteY18" fmla="*/ 85976 h 85976"/>
                  <a:gd name="connsiteX19" fmla="*/ 3263 w 64904"/>
                  <a:gd name="connsiteY19" fmla="*/ 85976 h 85976"/>
                  <a:gd name="connsiteX20" fmla="*/ 0 w 64904"/>
                  <a:gd name="connsiteY20" fmla="*/ 82825 h 8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04" h="85976">
                    <a:moveTo>
                      <a:pt x="0" y="82825"/>
                    </a:moveTo>
                    <a:lnTo>
                      <a:pt x="0" y="3151"/>
                    </a:lnTo>
                    <a:cubicBezTo>
                      <a:pt x="0" y="844"/>
                      <a:pt x="844" y="0"/>
                      <a:pt x="3263" y="0"/>
                    </a:cubicBezTo>
                    <a:lnTo>
                      <a:pt x="8594" y="0"/>
                    </a:lnTo>
                    <a:cubicBezTo>
                      <a:pt x="10886" y="0"/>
                      <a:pt x="11746" y="844"/>
                      <a:pt x="11746" y="3151"/>
                    </a:cubicBezTo>
                    <a:lnTo>
                      <a:pt x="11746" y="36924"/>
                    </a:lnTo>
                    <a:lnTo>
                      <a:pt x="53270" y="36924"/>
                    </a:lnTo>
                    <a:lnTo>
                      <a:pt x="53270" y="3151"/>
                    </a:lnTo>
                    <a:cubicBezTo>
                      <a:pt x="53270" y="844"/>
                      <a:pt x="54002" y="0"/>
                      <a:pt x="56421" y="0"/>
                    </a:cubicBezTo>
                    <a:lnTo>
                      <a:pt x="61753" y="0"/>
                    </a:lnTo>
                    <a:cubicBezTo>
                      <a:pt x="64061" y="0"/>
                      <a:pt x="64904" y="844"/>
                      <a:pt x="64904" y="3151"/>
                    </a:cubicBezTo>
                    <a:lnTo>
                      <a:pt x="64904" y="82825"/>
                    </a:lnTo>
                    <a:cubicBezTo>
                      <a:pt x="64904" y="85133"/>
                      <a:pt x="64061" y="85976"/>
                      <a:pt x="61753" y="85976"/>
                    </a:cubicBezTo>
                    <a:lnTo>
                      <a:pt x="56421" y="85976"/>
                    </a:lnTo>
                    <a:cubicBezTo>
                      <a:pt x="54002" y="85976"/>
                      <a:pt x="53270" y="85133"/>
                      <a:pt x="53270" y="82825"/>
                    </a:cubicBezTo>
                    <a:lnTo>
                      <a:pt x="53270" y="47843"/>
                    </a:lnTo>
                    <a:lnTo>
                      <a:pt x="11746" y="47843"/>
                    </a:lnTo>
                    <a:lnTo>
                      <a:pt x="11746" y="82825"/>
                    </a:lnTo>
                    <a:cubicBezTo>
                      <a:pt x="11746" y="85133"/>
                      <a:pt x="10902" y="85976"/>
                      <a:pt x="8594" y="85976"/>
                    </a:cubicBezTo>
                    <a:lnTo>
                      <a:pt x="3263" y="85976"/>
                    </a:lnTo>
                    <a:cubicBezTo>
                      <a:pt x="844" y="85976"/>
                      <a:pt x="0" y="85133"/>
                      <a:pt x="0" y="82825"/>
                    </a:cubicBezTo>
                    <a:close/>
                  </a:path>
                </a:pathLst>
              </a:custGeom>
              <a:solidFill>
                <a:srgbClr val="000000"/>
              </a:solidFill>
              <a:ln w="159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6DB7ACFB-62E2-4581-708C-59B166A63322}"/>
                  </a:ext>
                </a:extLst>
              </p:cNvPr>
              <p:cNvSpPr/>
              <p:nvPr/>
            </p:nvSpPr>
            <p:spPr>
              <a:xfrm>
                <a:off x="11859121" y="6285834"/>
                <a:ext cx="52330" cy="91419"/>
              </a:xfrm>
              <a:custGeom>
                <a:avLst/>
                <a:gdLst>
                  <a:gd name="connsiteX0" fmla="*/ 0 w 52330"/>
                  <a:gd name="connsiteY0" fmla="*/ 67085 h 91419"/>
                  <a:gd name="connsiteX1" fmla="*/ 0 w 52330"/>
                  <a:gd name="connsiteY1" fmla="*/ 50007 h 91419"/>
                  <a:gd name="connsiteX2" fmla="*/ 24462 w 52330"/>
                  <a:gd name="connsiteY2" fmla="*/ 25306 h 91419"/>
                  <a:gd name="connsiteX3" fmla="*/ 41540 w 52330"/>
                  <a:gd name="connsiteY3" fmla="*/ 27964 h 91419"/>
                  <a:gd name="connsiteX4" fmla="*/ 41540 w 52330"/>
                  <a:gd name="connsiteY4" fmla="*/ 2913 h 91419"/>
                  <a:gd name="connsiteX5" fmla="*/ 44325 w 52330"/>
                  <a:gd name="connsiteY5" fmla="*/ 0 h 91419"/>
                  <a:gd name="connsiteX6" fmla="*/ 49418 w 52330"/>
                  <a:gd name="connsiteY6" fmla="*/ 0 h 91419"/>
                  <a:gd name="connsiteX7" fmla="*/ 52331 w 52330"/>
                  <a:gd name="connsiteY7" fmla="*/ 2913 h 91419"/>
                  <a:gd name="connsiteX8" fmla="*/ 52331 w 52330"/>
                  <a:gd name="connsiteY8" fmla="*/ 81011 h 91419"/>
                  <a:gd name="connsiteX9" fmla="*/ 47492 w 52330"/>
                  <a:gd name="connsiteY9" fmla="*/ 87663 h 91419"/>
                  <a:gd name="connsiteX10" fmla="*/ 25815 w 52330"/>
                  <a:gd name="connsiteY10" fmla="*/ 91420 h 91419"/>
                  <a:gd name="connsiteX11" fmla="*/ 32 w 52330"/>
                  <a:gd name="connsiteY11" fmla="*/ 67085 h 91419"/>
                  <a:gd name="connsiteX12" fmla="*/ 39837 w 52330"/>
                  <a:gd name="connsiteY12" fmla="*/ 79674 h 91419"/>
                  <a:gd name="connsiteX13" fmla="*/ 41540 w 52330"/>
                  <a:gd name="connsiteY13" fmla="*/ 77255 h 91419"/>
                  <a:gd name="connsiteX14" fmla="*/ 41540 w 52330"/>
                  <a:gd name="connsiteY14" fmla="*/ 37911 h 91419"/>
                  <a:gd name="connsiteX15" fmla="*/ 26531 w 52330"/>
                  <a:gd name="connsiteY15" fmla="*/ 35126 h 91419"/>
                  <a:gd name="connsiteX16" fmla="*/ 10791 w 52330"/>
                  <a:gd name="connsiteY16" fmla="*/ 50389 h 91419"/>
                  <a:gd name="connsiteX17" fmla="*/ 10791 w 52330"/>
                  <a:gd name="connsiteY17" fmla="*/ 66734 h 91419"/>
                  <a:gd name="connsiteX18" fmla="*/ 26770 w 52330"/>
                  <a:gd name="connsiteY18" fmla="*/ 81504 h 91419"/>
                  <a:gd name="connsiteX19" fmla="*/ 39853 w 52330"/>
                  <a:gd name="connsiteY19" fmla="*/ 79690 h 9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330" h="91419">
                    <a:moveTo>
                      <a:pt x="0" y="67085"/>
                    </a:moveTo>
                    <a:lnTo>
                      <a:pt x="0" y="50007"/>
                    </a:lnTo>
                    <a:cubicBezTo>
                      <a:pt x="0" y="34266"/>
                      <a:pt x="7990" y="25306"/>
                      <a:pt x="24462" y="25306"/>
                    </a:cubicBezTo>
                    <a:cubicBezTo>
                      <a:pt x="32086" y="25306"/>
                      <a:pt x="38261" y="27120"/>
                      <a:pt x="41540" y="27964"/>
                    </a:cubicBezTo>
                    <a:lnTo>
                      <a:pt x="41540" y="2913"/>
                    </a:lnTo>
                    <a:cubicBezTo>
                      <a:pt x="41540" y="732"/>
                      <a:pt x="42272" y="0"/>
                      <a:pt x="44325" y="0"/>
                    </a:cubicBezTo>
                    <a:lnTo>
                      <a:pt x="49418" y="0"/>
                    </a:lnTo>
                    <a:cubicBezTo>
                      <a:pt x="51599" y="0"/>
                      <a:pt x="52331" y="732"/>
                      <a:pt x="52331" y="2913"/>
                    </a:cubicBezTo>
                    <a:lnTo>
                      <a:pt x="52331" y="81011"/>
                    </a:lnTo>
                    <a:cubicBezTo>
                      <a:pt x="52331" y="85006"/>
                      <a:pt x="51360" y="86104"/>
                      <a:pt x="47492" y="87663"/>
                    </a:cubicBezTo>
                    <a:cubicBezTo>
                      <a:pt x="42765" y="89478"/>
                      <a:pt x="36113" y="91420"/>
                      <a:pt x="25815" y="91420"/>
                    </a:cubicBezTo>
                    <a:cubicBezTo>
                      <a:pt x="8133" y="91420"/>
                      <a:pt x="32" y="82586"/>
                      <a:pt x="32" y="67085"/>
                    </a:cubicBezTo>
                    <a:close/>
                    <a:moveTo>
                      <a:pt x="39837" y="79674"/>
                    </a:moveTo>
                    <a:cubicBezTo>
                      <a:pt x="41413" y="78942"/>
                      <a:pt x="41540" y="78703"/>
                      <a:pt x="41540" y="77255"/>
                    </a:cubicBezTo>
                    <a:lnTo>
                      <a:pt x="41540" y="37911"/>
                    </a:lnTo>
                    <a:cubicBezTo>
                      <a:pt x="38755" y="37068"/>
                      <a:pt x="33311" y="35126"/>
                      <a:pt x="26531" y="35126"/>
                    </a:cubicBezTo>
                    <a:cubicBezTo>
                      <a:pt x="15629" y="35126"/>
                      <a:pt x="10791" y="40330"/>
                      <a:pt x="10791" y="50389"/>
                    </a:cubicBezTo>
                    <a:lnTo>
                      <a:pt x="10791" y="66734"/>
                    </a:lnTo>
                    <a:cubicBezTo>
                      <a:pt x="10791" y="76427"/>
                      <a:pt x="16123" y="81504"/>
                      <a:pt x="26770" y="81504"/>
                    </a:cubicBezTo>
                    <a:cubicBezTo>
                      <a:pt x="32102" y="81504"/>
                      <a:pt x="36574" y="80661"/>
                      <a:pt x="39853" y="79690"/>
                    </a:cubicBezTo>
                    <a:close/>
                  </a:path>
                </a:pathLst>
              </a:custGeom>
              <a:solidFill>
                <a:srgbClr val="000000"/>
              </a:solidFill>
              <a:ln w="159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9E8580E4-AE0C-B7A3-C51A-C1E1252A1BF9}"/>
                  </a:ext>
                </a:extLst>
              </p:cNvPr>
              <p:cNvSpPr/>
              <p:nvPr/>
            </p:nvSpPr>
            <p:spPr>
              <a:xfrm>
                <a:off x="11791639" y="6311139"/>
                <a:ext cx="54765" cy="66129"/>
              </a:xfrm>
              <a:custGeom>
                <a:avLst/>
                <a:gdLst>
                  <a:gd name="connsiteX0" fmla="*/ 48 w 54765"/>
                  <a:gd name="connsiteY0" fmla="*/ 40919 h 66129"/>
                  <a:gd name="connsiteX1" fmla="*/ 48 w 54765"/>
                  <a:gd name="connsiteY1" fmla="*/ 25911 h 66129"/>
                  <a:gd name="connsiteX2" fmla="*/ 27407 w 54765"/>
                  <a:gd name="connsiteY2" fmla="*/ 0 h 66129"/>
                  <a:gd name="connsiteX3" fmla="*/ 54766 w 54765"/>
                  <a:gd name="connsiteY3" fmla="*/ 25067 h 66129"/>
                  <a:gd name="connsiteX4" fmla="*/ 54766 w 54765"/>
                  <a:gd name="connsiteY4" fmla="*/ 32086 h 66129"/>
                  <a:gd name="connsiteX5" fmla="*/ 50405 w 54765"/>
                  <a:gd name="connsiteY5" fmla="*/ 36320 h 66129"/>
                  <a:gd name="connsiteX6" fmla="*/ 10807 w 54765"/>
                  <a:gd name="connsiteY6" fmla="*/ 36320 h 66129"/>
                  <a:gd name="connsiteX7" fmla="*/ 10807 w 54765"/>
                  <a:gd name="connsiteY7" fmla="*/ 42129 h 66129"/>
                  <a:gd name="connsiteX8" fmla="*/ 27025 w 54765"/>
                  <a:gd name="connsiteY8" fmla="*/ 56787 h 66129"/>
                  <a:gd name="connsiteX9" fmla="*/ 43975 w 54765"/>
                  <a:gd name="connsiteY9" fmla="*/ 48304 h 66129"/>
                  <a:gd name="connsiteX10" fmla="*/ 48702 w 54765"/>
                  <a:gd name="connsiteY10" fmla="*/ 47222 h 66129"/>
                  <a:gd name="connsiteX11" fmla="*/ 51965 w 54765"/>
                  <a:gd name="connsiteY11" fmla="*/ 48925 h 66129"/>
                  <a:gd name="connsiteX12" fmla="*/ 53047 w 54765"/>
                  <a:gd name="connsiteY12" fmla="*/ 53652 h 66129"/>
                  <a:gd name="connsiteX13" fmla="*/ 27009 w 54765"/>
                  <a:gd name="connsiteY13" fmla="*/ 66130 h 66129"/>
                  <a:gd name="connsiteX14" fmla="*/ 0 w 54765"/>
                  <a:gd name="connsiteY14" fmla="*/ 40951 h 66129"/>
                  <a:gd name="connsiteX15" fmla="*/ 44007 w 54765"/>
                  <a:gd name="connsiteY15" fmla="*/ 27964 h 66129"/>
                  <a:gd name="connsiteX16" fmla="*/ 44007 w 54765"/>
                  <a:gd name="connsiteY16" fmla="*/ 24446 h 66129"/>
                  <a:gd name="connsiteX17" fmla="*/ 27423 w 54765"/>
                  <a:gd name="connsiteY17" fmla="*/ 9183 h 66129"/>
                  <a:gd name="connsiteX18" fmla="*/ 10839 w 54765"/>
                  <a:gd name="connsiteY18" fmla="*/ 24446 h 66129"/>
                  <a:gd name="connsiteX19" fmla="*/ 10839 w 54765"/>
                  <a:gd name="connsiteY19" fmla="*/ 27964 h 66129"/>
                  <a:gd name="connsiteX20" fmla="*/ 44007 w 54765"/>
                  <a:gd name="connsiteY20" fmla="*/ 27964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65" h="66129">
                    <a:moveTo>
                      <a:pt x="48" y="40919"/>
                    </a:moveTo>
                    <a:lnTo>
                      <a:pt x="48" y="25911"/>
                    </a:lnTo>
                    <a:cubicBezTo>
                      <a:pt x="48" y="9565"/>
                      <a:pt x="9613" y="0"/>
                      <a:pt x="27407" y="0"/>
                    </a:cubicBezTo>
                    <a:cubicBezTo>
                      <a:pt x="45201" y="0"/>
                      <a:pt x="54766" y="10775"/>
                      <a:pt x="54766" y="25067"/>
                    </a:cubicBezTo>
                    <a:lnTo>
                      <a:pt x="54766" y="32086"/>
                    </a:lnTo>
                    <a:cubicBezTo>
                      <a:pt x="54766" y="34632"/>
                      <a:pt x="53684" y="36320"/>
                      <a:pt x="50405" y="36320"/>
                    </a:cubicBezTo>
                    <a:lnTo>
                      <a:pt x="10807" y="36320"/>
                    </a:lnTo>
                    <a:lnTo>
                      <a:pt x="10807" y="42129"/>
                    </a:lnTo>
                    <a:cubicBezTo>
                      <a:pt x="10807" y="51328"/>
                      <a:pt x="16489" y="56787"/>
                      <a:pt x="27025" y="56787"/>
                    </a:cubicBezTo>
                    <a:cubicBezTo>
                      <a:pt x="35747" y="56787"/>
                      <a:pt x="40951" y="53397"/>
                      <a:pt x="43975" y="48304"/>
                    </a:cubicBezTo>
                    <a:cubicBezTo>
                      <a:pt x="45423" y="46362"/>
                      <a:pt x="46522" y="45996"/>
                      <a:pt x="48702" y="47222"/>
                    </a:cubicBezTo>
                    <a:lnTo>
                      <a:pt x="51965" y="48925"/>
                    </a:lnTo>
                    <a:cubicBezTo>
                      <a:pt x="54018" y="50007"/>
                      <a:pt x="54384" y="51583"/>
                      <a:pt x="53047" y="53652"/>
                    </a:cubicBezTo>
                    <a:cubicBezTo>
                      <a:pt x="48686" y="61037"/>
                      <a:pt x="40935" y="66130"/>
                      <a:pt x="27009" y="66130"/>
                    </a:cubicBezTo>
                    <a:cubicBezTo>
                      <a:pt x="8117" y="66130"/>
                      <a:pt x="0" y="55721"/>
                      <a:pt x="0" y="40951"/>
                    </a:cubicBezTo>
                    <a:close/>
                    <a:moveTo>
                      <a:pt x="44007" y="27964"/>
                    </a:moveTo>
                    <a:lnTo>
                      <a:pt x="44007" y="24446"/>
                    </a:lnTo>
                    <a:cubicBezTo>
                      <a:pt x="44007" y="14881"/>
                      <a:pt x="38436" y="9183"/>
                      <a:pt x="27423" y="9183"/>
                    </a:cubicBezTo>
                    <a:cubicBezTo>
                      <a:pt x="16409" y="9183"/>
                      <a:pt x="10839" y="14881"/>
                      <a:pt x="10839" y="24446"/>
                    </a:cubicBezTo>
                    <a:lnTo>
                      <a:pt x="10839" y="27964"/>
                    </a:lnTo>
                    <a:lnTo>
                      <a:pt x="44007" y="27964"/>
                    </a:lnTo>
                    <a:close/>
                  </a:path>
                </a:pathLst>
              </a:custGeom>
              <a:solidFill>
                <a:srgbClr val="000000"/>
              </a:solidFill>
              <a:ln w="159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DF898DF0-2B62-43AA-8FE8-99B324796609}"/>
                  </a:ext>
                </a:extLst>
              </p:cNvPr>
              <p:cNvSpPr/>
              <p:nvPr/>
            </p:nvSpPr>
            <p:spPr>
              <a:xfrm>
                <a:off x="11724252" y="6311123"/>
                <a:ext cx="52298" cy="93600"/>
              </a:xfrm>
              <a:custGeom>
                <a:avLst/>
                <a:gdLst>
                  <a:gd name="connsiteX0" fmla="*/ 1576 w 52298"/>
                  <a:gd name="connsiteY0" fmla="*/ 81138 h 93600"/>
                  <a:gd name="connsiteX1" fmla="*/ 2785 w 52298"/>
                  <a:gd name="connsiteY1" fmla="*/ 76538 h 93600"/>
                  <a:gd name="connsiteX2" fmla="*/ 6303 w 52298"/>
                  <a:gd name="connsiteY2" fmla="*/ 74597 h 93600"/>
                  <a:gd name="connsiteX3" fmla="*/ 11030 w 52298"/>
                  <a:gd name="connsiteY3" fmla="*/ 75806 h 93600"/>
                  <a:gd name="connsiteX4" fmla="*/ 26038 w 52298"/>
                  <a:gd name="connsiteY4" fmla="*/ 83923 h 93600"/>
                  <a:gd name="connsiteX5" fmla="*/ 41540 w 52298"/>
                  <a:gd name="connsiteY5" fmla="*/ 67817 h 93600"/>
                  <a:gd name="connsiteX6" fmla="*/ 41540 w 52298"/>
                  <a:gd name="connsiteY6" fmla="*/ 60909 h 93600"/>
                  <a:gd name="connsiteX7" fmla="*/ 24462 w 52298"/>
                  <a:gd name="connsiteY7" fmla="*/ 63933 h 93600"/>
                  <a:gd name="connsiteX8" fmla="*/ 0 w 52298"/>
                  <a:gd name="connsiteY8" fmla="*/ 39964 h 93600"/>
                  <a:gd name="connsiteX9" fmla="*/ 0 w 52298"/>
                  <a:gd name="connsiteY9" fmla="*/ 25067 h 93600"/>
                  <a:gd name="connsiteX10" fmla="*/ 26643 w 52298"/>
                  <a:gd name="connsiteY10" fmla="*/ 0 h 93600"/>
                  <a:gd name="connsiteX11" fmla="*/ 47827 w 52298"/>
                  <a:gd name="connsiteY11" fmla="*/ 3756 h 93600"/>
                  <a:gd name="connsiteX12" fmla="*/ 52299 w 52298"/>
                  <a:gd name="connsiteY12" fmla="*/ 10409 h 93600"/>
                  <a:gd name="connsiteX13" fmla="*/ 52299 w 52298"/>
                  <a:gd name="connsiteY13" fmla="*/ 67323 h 93600"/>
                  <a:gd name="connsiteX14" fmla="*/ 26261 w 52298"/>
                  <a:gd name="connsiteY14" fmla="*/ 93600 h 93600"/>
                  <a:gd name="connsiteX15" fmla="*/ 1560 w 52298"/>
                  <a:gd name="connsiteY15" fmla="*/ 81122 h 93600"/>
                  <a:gd name="connsiteX16" fmla="*/ 41540 w 52298"/>
                  <a:gd name="connsiteY16" fmla="*/ 51360 h 93600"/>
                  <a:gd name="connsiteX17" fmla="*/ 41540 w 52298"/>
                  <a:gd name="connsiteY17" fmla="*/ 14197 h 93600"/>
                  <a:gd name="connsiteX18" fmla="*/ 39837 w 52298"/>
                  <a:gd name="connsiteY18" fmla="*/ 11778 h 93600"/>
                  <a:gd name="connsiteX19" fmla="*/ 27359 w 52298"/>
                  <a:gd name="connsiteY19" fmla="*/ 9836 h 93600"/>
                  <a:gd name="connsiteX20" fmla="*/ 10775 w 52298"/>
                  <a:gd name="connsiteY20" fmla="*/ 25449 h 93600"/>
                  <a:gd name="connsiteX21" fmla="*/ 10775 w 52298"/>
                  <a:gd name="connsiteY21" fmla="*/ 39741 h 93600"/>
                  <a:gd name="connsiteX22" fmla="*/ 25911 w 52298"/>
                  <a:gd name="connsiteY22" fmla="*/ 54145 h 93600"/>
                  <a:gd name="connsiteX23" fmla="*/ 41524 w 52298"/>
                  <a:gd name="connsiteY23" fmla="*/ 51360 h 9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98" h="93600">
                    <a:moveTo>
                      <a:pt x="1576" y="81138"/>
                    </a:moveTo>
                    <a:cubicBezTo>
                      <a:pt x="239" y="79085"/>
                      <a:pt x="605" y="77621"/>
                      <a:pt x="2785" y="76538"/>
                    </a:cubicBezTo>
                    <a:lnTo>
                      <a:pt x="6303" y="74597"/>
                    </a:lnTo>
                    <a:cubicBezTo>
                      <a:pt x="8610" y="73387"/>
                      <a:pt x="9565" y="73865"/>
                      <a:pt x="11030" y="75806"/>
                    </a:cubicBezTo>
                    <a:cubicBezTo>
                      <a:pt x="13942" y="80645"/>
                      <a:pt x="17937" y="83923"/>
                      <a:pt x="26038" y="83923"/>
                    </a:cubicBezTo>
                    <a:cubicBezTo>
                      <a:pt x="36574" y="83923"/>
                      <a:pt x="41540" y="77987"/>
                      <a:pt x="41540" y="67817"/>
                    </a:cubicBezTo>
                    <a:lnTo>
                      <a:pt x="41540" y="60909"/>
                    </a:lnTo>
                    <a:cubicBezTo>
                      <a:pt x="38150" y="61992"/>
                      <a:pt x="31975" y="63933"/>
                      <a:pt x="24462" y="63933"/>
                    </a:cubicBezTo>
                    <a:cubicBezTo>
                      <a:pt x="7640" y="63933"/>
                      <a:pt x="0" y="54973"/>
                      <a:pt x="0" y="39964"/>
                    </a:cubicBezTo>
                    <a:lnTo>
                      <a:pt x="0" y="25067"/>
                    </a:lnTo>
                    <a:cubicBezTo>
                      <a:pt x="0" y="8849"/>
                      <a:pt x="8594" y="0"/>
                      <a:pt x="26643" y="0"/>
                    </a:cubicBezTo>
                    <a:cubicBezTo>
                      <a:pt x="35969" y="0"/>
                      <a:pt x="43466" y="1814"/>
                      <a:pt x="47827" y="3756"/>
                    </a:cubicBezTo>
                    <a:cubicBezTo>
                      <a:pt x="51694" y="5459"/>
                      <a:pt x="52299" y="6414"/>
                      <a:pt x="52299" y="10409"/>
                    </a:cubicBezTo>
                    <a:lnTo>
                      <a:pt x="52299" y="67323"/>
                    </a:lnTo>
                    <a:cubicBezTo>
                      <a:pt x="52299" y="83064"/>
                      <a:pt x="44914" y="93600"/>
                      <a:pt x="26261" y="93600"/>
                    </a:cubicBezTo>
                    <a:cubicBezTo>
                      <a:pt x="13178" y="93600"/>
                      <a:pt x="5793" y="88634"/>
                      <a:pt x="1560" y="81122"/>
                    </a:cubicBezTo>
                    <a:close/>
                    <a:moveTo>
                      <a:pt x="41540" y="51360"/>
                    </a:moveTo>
                    <a:lnTo>
                      <a:pt x="41540" y="14197"/>
                    </a:lnTo>
                    <a:cubicBezTo>
                      <a:pt x="41540" y="12748"/>
                      <a:pt x="41301" y="12382"/>
                      <a:pt x="39837" y="11778"/>
                    </a:cubicBezTo>
                    <a:cubicBezTo>
                      <a:pt x="36813" y="10807"/>
                      <a:pt x="32452" y="9836"/>
                      <a:pt x="27359" y="9836"/>
                    </a:cubicBezTo>
                    <a:cubicBezTo>
                      <a:pt x="16107" y="9836"/>
                      <a:pt x="10775" y="15040"/>
                      <a:pt x="10775" y="25449"/>
                    </a:cubicBezTo>
                    <a:lnTo>
                      <a:pt x="10775" y="39741"/>
                    </a:lnTo>
                    <a:cubicBezTo>
                      <a:pt x="10775" y="48941"/>
                      <a:pt x="15868" y="54145"/>
                      <a:pt x="25911" y="54145"/>
                    </a:cubicBezTo>
                    <a:cubicBezTo>
                      <a:pt x="33057" y="54145"/>
                      <a:pt x="38627" y="52331"/>
                      <a:pt x="41524" y="51360"/>
                    </a:cubicBezTo>
                    <a:close/>
                  </a:path>
                </a:pathLst>
              </a:custGeom>
              <a:solidFill>
                <a:srgbClr val="000000"/>
              </a:solidFill>
              <a:ln w="159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5EB0810F-634E-BBF7-B765-05B15E40D5F0}"/>
                  </a:ext>
                </a:extLst>
              </p:cNvPr>
              <p:cNvSpPr/>
              <p:nvPr/>
            </p:nvSpPr>
            <p:spPr>
              <a:xfrm>
                <a:off x="11658043" y="6311123"/>
                <a:ext cx="51709" cy="66129"/>
              </a:xfrm>
              <a:custGeom>
                <a:avLst/>
                <a:gdLst>
                  <a:gd name="connsiteX0" fmla="*/ 0 w 51709"/>
                  <a:gd name="connsiteY0" fmla="*/ 46872 h 66129"/>
                  <a:gd name="connsiteX1" fmla="*/ 26993 w 51709"/>
                  <a:gd name="connsiteY1" fmla="*/ 27980 h 66129"/>
                  <a:gd name="connsiteX2" fmla="*/ 40919 w 51709"/>
                  <a:gd name="connsiteY2" fmla="*/ 28823 h 66129"/>
                  <a:gd name="connsiteX3" fmla="*/ 40919 w 51709"/>
                  <a:gd name="connsiteY3" fmla="*/ 24096 h 66129"/>
                  <a:gd name="connsiteX4" fmla="*/ 26516 w 51709"/>
                  <a:gd name="connsiteY4" fmla="*/ 9565 h 66129"/>
                  <a:gd name="connsiteX5" fmla="*/ 11380 w 51709"/>
                  <a:gd name="connsiteY5" fmla="*/ 17078 h 66129"/>
                  <a:gd name="connsiteX6" fmla="*/ 7512 w 51709"/>
                  <a:gd name="connsiteY6" fmla="*/ 18414 h 66129"/>
                  <a:gd name="connsiteX7" fmla="*/ 3645 w 51709"/>
                  <a:gd name="connsiteY7" fmla="*/ 16839 h 66129"/>
                  <a:gd name="connsiteX8" fmla="*/ 2069 w 51709"/>
                  <a:gd name="connsiteY8" fmla="*/ 12717 h 66129"/>
                  <a:gd name="connsiteX9" fmla="*/ 26770 w 51709"/>
                  <a:gd name="connsiteY9" fmla="*/ 0 h 66129"/>
                  <a:gd name="connsiteX10" fmla="*/ 51710 w 51709"/>
                  <a:gd name="connsiteY10" fmla="*/ 24462 h 66129"/>
                  <a:gd name="connsiteX11" fmla="*/ 51710 w 51709"/>
                  <a:gd name="connsiteY11" fmla="*/ 56071 h 66129"/>
                  <a:gd name="connsiteX12" fmla="*/ 47349 w 51709"/>
                  <a:gd name="connsiteY12" fmla="*/ 62978 h 66129"/>
                  <a:gd name="connsiteX13" fmla="*/ 26531 w 51709"/>
                  <a:gd name="connsiteY13" fmla="*/ 66130 h 66129"/>
                  <a:gd name="connsiteX14" fmla="*/ 16 w 51709"/>
                  <a:gd name="connsiteY14" fmla="*/ 46872 h 66129"/>
                  <a:gd name="connsiteX15" fmla="*/ 38993 w 51709"/>
                  <a:gd name="connsiteY15" fmla="*/ 55593 h 66129"/>
                  <a:gd name="connsiteX16" fmla="*/ 40935 w 51709"/>
                  <a:gd name="connsiteY16" fmla="*/ 52936 h 66129"/>
                  <a:gd name="connsiteX17" fmla="*/ 40935 w 51709"/>
                  <a:gd name="connsiteY17" fmla="*/ 37434 h 66129"/>
                  <a:gd name="connsiteX18" fmla="*/ 25799 w 51709"/>
                  <a:gd name="connsiteY18" fmla="*/ 36590 h 66129"/>
                  <a:gd name="connsiteX19" fmla="*/ 10902 w 51709"/>
                  <a:gd name="connsiteY19" fmla="*/ 46760 h 66129"/>
                  <a:gd name="connsiteX20" fmla="*/ 25561 w 51709"/>
                  <a:gd name="connsiteY20" fmla="*/ 57169 h 66129"/>
                  <a:gd name="connsiteX21" fmla="*/ 38993 w 51709"/>
                  <a:gd name="connsiteY21" fmla="*/ 55593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09" h="66129">
                    <a:moveTo>
                      <a:pt x="0" y="46872"/>
                    </a:moveTo>
                    <a:cubicBezTo>
                      <a:pt x="0" y="32707"/>
                      <a:pt x="7862" y="27980"/>
                      <a:pt x="26993" y="27980"/>
                    </a:cubicBezTo>
                    <a:cubicBezTo>
                      <a:pt x="33041" y="27980"/>
                      <a:pt x="38739" y="28712"/>
                      <a:pt x="40919" y="28823"/>
                    </a:cubicBezTo>
                    <a:lnTo>
                      <a:pt x="40919" y="24096"/>
                    </a:lnTo>
                    <a:cubicBezTo>
                      <a:pt x="40919" y="15502"/>
                      <a:pt x="37895" y="9565"/>
                      <a:pt x="26516" y="9565"/>
                    </a:cubicBezTo>
                    <a:cubicBezTo>
                      <a:pt x="19131" y="9565"/>
                      <a:pt x="14292" y="12112"/>
                      <a:pt x="11380" y="17078"/>
                    </a:cubicBezTo>
                    <a:cubicBezTo>
                      <a:pt x="10170" y="18892"/>
                      <a:pt x="9565" y="19258"/>
                      <a:pt x="7512" y="18414"/>
                    </a:cubicBezTo>
                    <a:lnTo>
                      <a:pt x="3645" y="16839"/>
                    </a:lnTo>
                    <a:cubicBezTo>
                      <a:pt x="1592" y="15995"/>
                      <a:pt x="987" y="14897"/>
                      <a:pt x="2069" y="12717"/>
                    </a:cubicBezTo>
                    <a:cubicBezTo>
                      <a:pt x="6303" y="4727"/>
                      <a:pt x="14292" y="0"/>
                      <a:pt x="26770" y="0"/>
                    </a:cubicBezTo>
                    <a:cubicBezTo>
                      <a:pt x="46267" y="0"/>
                      <a:pt x="51710" y="10775"/>
                      <a:pt x="51710" y="24462"/>
                    </a:cubicBezTo>
                    <a:lnTo>
                      <a:pt x="51710" y="56071"/>
                    </a:lnTo>
                    <a:cubicBezTo>
                      <a:pt x="51710" y="60304"/>
                      <a:pt x="50739" y="61514"/>
                      <a:pt x="47349" y="62978"/>
                    </a:cubicBezTo>
                    <a:cubicBezTo>
                      <a:pt x="42877" y="64920"/>
                      <a:pt x="35969" y="66130"/>
                      <a:pt x="26531" y="66130"/>
                    </a:cubicBezTo>
                    <a:cubicBezTo>
                      <a:pt x="5348" y="66130"/>
                      <a:pt x="16" y="59222"/>
                      <a:pt x="16" y="46872"/>
                    </a:cubicBezTo>
                    <a:close/>
                    <a:moveTo>
                      <a:pt x="38993" y="55593"/>
                    </a:moveTo>
                    <a:cubicBezTo>
                      <a:pt x="40569" y="55116"/>
                      <a:pt x="40935" y="54623"/>
                      <a:pt x="40935" y="52936"/>
                    </a:cubicBezTo>
                    <a:lnTo>
                      <a:pt x="40935" y="37434"/>
                    </a:lnTo>
                    <a:cubicBezTo>
                      <a:pt x="38516" y="37195"/>
                      <a:pt x="31847" y="36590"/>
                      <a:pt x="25799" y="36590"/>
                    </a:cubicBezTo>
                    <a:cubicBezTo>
                      <a:pt x="14420" y="36590"/>
                      <a:pt x="10902" y="39980"/>
                      <a:pt x="10902" y="46760"/>
                    </a:cubicBezTo>
                    <a:cubicBezTo>
                      <a:pt x="10902" y="53174"/>
                      <a:pt x="13449" y="57169"/>
                      <a:pt x="25561" y="57169"/>
                    </a:cubicBezTo>
                    <a:cubicBezTo>
                      <a:pt x="32102" y="57169"/>
                      <a:pt x="36208" y="56564"/>
                      <a:pt x="38993" y="55593"/>
                    </a:cubicBezTo>
                    <a:close/>
                  </a:path>
                </a:pathLst>
              </a:custGeom>
              <a:solidFill>
                <a:srgbClr val="000000"/>
              </a:solidFill>
              <a:ln w="159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108A0281-6164-55B4-618F-1A646C9CE273}"/>
                  </a:ext>
                </a:extLst>
              </p:cNvPr>
              <p:cNvSpPr/>
              <p:nvPr/>
            </p:nvSpPr>
            <p:spPr>
              <a:xfrm>
                <a:off x="11591897" y="6311139"/>
                <a:ext cx="52330" cy="64299"/>
              </a:xfrm>
              <a:custGeom>
                <a:avLst/>
                <a:gdLst>
                  <a:gd name="connsiteX0" fmla="*/ 32 w 52330"/>
                  <a:gd name="connsiteY0" fmla="*/ 61387 h 64299"/>
                  <a:gd name="connsiteX1" fmla="*/ 32 w 52330"/>
                  <a:gd name="connsiteY1" fmla="*/ 10902 h 64299"/>
                  <a:gd name="connsiteX2" fmla="*/ 4631 w 52330"/>
                  <a:gd name="connsiteY2" fmla="*/ 4122 h 64299"/>
                  <a:gd name="connsiteX3" fmla="*/ 27757 w 52330"/>
                  <a:gd name="connsiteY3" fmla="*/ 0 h 64299"/>
                  <a:gd name="connsiteX4" fmla="*/ 52331 w 52330"/>
                  <a:gd name="connsiteY4" fmla="*/ 23969 h 64299"/>
                  <a:gd name="connsiteX5" fmla="*/ 52331 w 52330"/>
                  <a:gd name="connsiteY5" fmla="*/ 61387 h 64299"/>
                  <a:gd name="connsiteX6" fmla="*/ 49418 w 52330"/>
                  <a:gd name="connsiteY6" fmla="*/ 64299 h 64299"/>
                  <a:gd name="connsiteX7" fmla="*/ 44452 w 52330"/>
                  <a:gd name="connsiteY7" fmla="*/ 64299 h 64299"/>
                  <a:gd name="connsiteX8" fmla="*/ 41540 w 52330"/>
                  <a:gd name="connsiteY8" fmla="*/ 61387 h 64299"/>
                  <a:gd name="connsiteX9" fmla="*/ 41540 w 52330"/>
                  <a:gd name="connsiteY9" fmla="*/ 24335 h 64299"/>
                  <a:gd name="connsiteX10" fmla="*/ 26277 w 52330"/>
                  <a:gd name="connsiteY10" fmla="*/ 9804 h 64299"/>
                  <a:gd name="connsiteX11" fmla="*/ 12239 w 52330"/>
                  <a:gd name="connsiteY11" fmla="*/ 12112 h 64299"/>
                  <a:gd name="connsiteX12" fmla="*/ 10791 w 52330"/>
                  <a:gd name="connsiteY12" fmla="*/ 14292 h 64299"/>
                  <a:gd name="connsiteX13" fmla="*/ 10791 w 52330"/>
                  <a:gd name="connsiteY13" fmla="*/ 61387 h 64299"/>
                  <a:gd name="connsiteX14" fmla="*/ 7878 w 52330"/>
                  <a:gd name="connsiteY14" fmla="*/ 64299 h 64299"/>
                  <a:gd name="connsiteX15" fmla="*/ 2913 w 52330"/>
                  <a:gd name="connsiteY15" fmla="*/ 64299 h 64299"/>
                  <a:gd name="connsiteX16" fmla="*/ 0 w 52330"/>
                  <a:gd name="connsiteY16" fmla="*/ 61387 h 6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30" h="64299">
                    <a:moveTo>
                      <a:pt x="32" y="61387"/>
                    </a:moveTo>
                    <a:lnTo>
                      <a:pt x="32" y="10902"/>
                    </a:lnTo>
                    <a:cubicBezTo>
                      <a:pt x="32" y="7146"/>
                      <a:pt x="875" y="5698"/>
                      <a:pt x="4631" y="4122"/>
                    </a:cubicBezTo>
                    <a:cubicBezTo>
                      <a:pt x="9470" y="2180"/>
                      <a:pt x="16505" y="0"/>
                      <a:pt x="27757" y="0"/>
                    </a:cubicBezTo>
                    <a:cubicBezTo>
                      <a:pt x="44707" y="0"/>
                      <a:pt x="52331" y="8961"/>
                      <a:pt x="52331" y="23969"/>
                    </a:cubicBezTo>
                    <a:lnTo>
                      <a:pt x="52331" y="61387"/>
                    </a:lnTo>
                    <a:cubicBezTo>
                      <a:pt x="52331" y="63567"/>
                      <a:pt x="51599" y="64299"/>
                      <a:pt x="49418" y="64299"/>
                    </a:cubicBezTo>
                    <a:lnTo>
                      <a:pt x="44452" y="64299"/>
                    </a:lnTo>
                    <a:cubicBezTo>
                      <a:pt x="42272" y="64299"/>
                      <a:pt x="41540" y="63567"/>
                      <a:pt x="41540" y="61387"/>
                    </a:cubicBezTo>
                    <a:lnTo>
                      <a:pt x="41540" y="24335"/>
                    </a:lnTo>
                    <a:cubicBezTo>
                      <a:pt x="41540" y="14770"/>
                      <a:pt x="36702" y="9804"/>
                      <a:pt x="26277" y="9804"/>
                    </a:cubicBezTo>
                    <a:cubicBezTo>
                      <a:pt x="20340" y="9804"/>
                      <a:pt x="15629" y="10886"/>
                      <a:pt x="12239" y="12112"/>
                    </a:cubicBezTo>
                    <a:cubicBezTo>
                      <a:pt x="11030" y="12589"/>
                      <a:pt x="10791" y="13321"/>
                      <a:pt x="10791" y="14292"/>
                    </a:cubicBezTo>
                    <a:lnTo>
                      <a:pt x="10791" y="61387"/>
                    </a:lnTo>
                    <a:cubicBezTo>
                      <a:pt x="10791" y="63567"/>
                      <a:pt x="10059" y="64299"/>
                      <a:pt x="7878" y="64299"/>
                    </a:cubicBezTo>
                    <a:lnTo>
                      <a:pt x="2913" y="64299"/>
                    </a:lnTo>
                    <a:cubicBezTo>
                      <a:pt x="732" y="64299"/>
                      <a:pt x="0" y="63567"/>
                      <a:pt x="0" y="61387"/>
                    </a:cubicBezTo>
                    <a:close/>
                  </a:path>
                </a:pathLst>
              </a:custGeom>
              <a:solidFill>
                <a:srgbClr val="000000"/>
              </a:solidFill>
              <a:ln w="159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FB62D86A-3A31-EDE4-9EC0-F5AAE1E9A34B}"/>
                  </a:ext>
                </a:extLst>
              </p:cNvPr>
              <p:cNvSpPr/>
              <p:nvPr/>
            </p:nvSpPr>
            <p:spPr>
              <a:xfrm>
                <a:off x="11523889" y="6311123"/>
                <a:ext cx="51709" cy="66129"/>
              </a:xfrm>
              <a:custGeom>
                <a:avLst/>
                <a:gdLst>
                  <a:gd name="connsiteX0" fmla="*/ 0 w 51709"/>
                  <a:gd name="connsiteY0" fmla="*/ 46872 h 66129"/>
                  <a:gd name="connsiteX1" fmla="*/ 26993 w 51709"/>
                  <a:gd name="connsiteY1" fmla="*/ 27980 h 66129"/>
                  <a:gd name="connsiteX2" fmla="*/ 40919 w 51709"/>
                  <a:gd name="connsiteY2" fmla="*/ 28823 h 66129"/>
                  <a:gd name="connsiteX3" fmla="*/ 40919 w 51709"/>
                  <a:gd name="connsiteY3" fmla="*/ 24096 h 66129"/>
                  <a:gd name="connsiteX4" fmla="*/ 26516 w 51709"/>
                  <a:gd name="connsiteY4" fmla="*/ 9565 h 66129"/>
                  <a:gd name="connsiteX5" fmla="*/ 11380 w 51709"/>
                  <a:gd name="connsiteY5" fmla="*/ 17078 h 66129"/>
                  <a:gd name="connsiteX6" fmla="*/ 7512 w 51709"/>
                  <a:gd name="connsiteY6" fmla="*/ 18414 h 66129"/>
                  <a:gd name="connsiteX7" fmla="*/ 3645 w 51709"/>
                  <a:gd name="connsiteY7" fmla="*/ 16839 h 66129"/>
                  <a:gd name="connsiteX8" fmla="*/ 2069 w 51709"/>
                  <a:gd name="connsiteY8" fmla="*/ 12717 h 66129"/>
                  <a:gd name="connsiteX9" fmla="*/ 26770 w 51709"/>
                  <a:gd name="connsiteY9" fmla="*/ 0 h 66129"/>
                  <a:gd name="connsiteX10" fmla="*/ 51710 w 51709"/>
                  <a:gd name="connsiteY10" fmla="*/ 24462 h 66129"/>
                  <a:gd name="connsiteX11" fmla="*/ 51710 w 51709"/>
                  <a:gd name="connsiteY11" fmla="*/ 56071 h 66129"/>
                  <a:gd name="connsiteX12" fmla="*/ 47349 w 51709"/>
                  <a:gd name="connsiteY12" fmla="*/ 62978 h 66129"/>
                  <a:gd name="connsiteX13" fmla="*/ 26531 w 51709"/>
                  <a:gd name="connsiteY13" fmla="*/ 66130 h 66129"/>
                  <a:gd name="connsiteX14" fmla="*/ 16 w 51709"/>
                  <a:gd name="connsiteY14" fmla="*/ 46872 h 66129"/>
                  <a:gd name="connsiteX15" fmla="*/ 38993 w 51709"/>
                  <a:gd name="connsiteY15" fmla="*/ 55593 h 66129"/>
                  <a:gd name="connsiteX16" fmla="*/ 40935 w 51709"/>
                  <a:gd name="connsiteY16" fmla="*/ 52936 h 66129"/>
                  <a:gd name="connsiteX17" fmla="*/ 40935 w 51709"/>
                  <a:gd name="connsiteY17" fmla="*/ 37434 h 66129"/>
                  <a:gd name="connsiteX18" fmla="*/ 25799 w 51709"/>
                  <a:gd name="connsiteY18" fmla="*/ 36590 h 66129"/>
                  <a:gd name="connsiteX19" fmla="*/ 10902 w 51709"/>
                  <a:gd name="connsiteY19" fmla="*/ 46760 h 66129"/>
                  <a:gd name="connsiteX20" fmla="*/ 25561 w 51709"/>
                  <a:gd name="connsiteY20" fmla="*/ 57169 h 66129"/>
                  <a:gd name="connsiteX21" fmla="*/ 38993 w 51709"/>
                  <a:gd name="connsiteY21" fmla="*/ 55593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09" h="66129">
                    <a:moveTo>
                      <a:pt x="0" y="46872"/>
                    </a:moveTo>
                    <a:cubicBezTo>
                      <a:pt x="0" y="32707"/>
                      <a:pt x="7862" y="27980"/>
                      <a:pt x="26993" y="27980"/>
                    </a:cubicBezTo>
                    <a:cubicBezTo>
                      <a:pt x="33041" y="27980"/>
                      <a:pt x="38739" y="28712"/>
                      <a:pt x="40919" y="28823"/>
                    </a:cubicBezTo>
                    <a:lnTo>
                      <a:pt x="40919" y="24096"/>
                    </a:lnTo>
                    <a:cubicBezTo>
                      <a:pt x="40919" y="15502"/>
                      <a:pt x="37895" y="9565"/>
                      <a:pt x="26516" y="9565"/>
                    </a:cubicBezTo>
                    <a:cubicBezTo>
                      <a:pt x="19131" y="9565"/>
                      <a:pt x="14292" y="12112"/>
                      <a:pt x="11380" y="17078"/>
                    </a:cubicBezTo>
                    <a:cubicBezTo>
                      <a:pt x="10170" y="18892"/>
                      <a:pt x="9565" y="19258"/>
                      <a:pt x="7512" y="18414"/>
                    </a:cubicBezTo>
                    <a:lnTo>
                      <a:pt x="3645" y="16839"/>
                    </a:lnTo>
                    <a:cubicBezTo>
                      <a:pt x="1592" y="15995"/>
                      <a:pt x="987" y="14897"/>
                      <a:pt x="2069" y="12717"/>
                    </a:cubicBezTo>
                    <a:cubicBezTo>
                      <a:pt x="6303" y="4727"/>
                      <a:pt x="14292" y="0"/>
                      <a:pt x="26770" y="0"/>
                    </a:cubicBezTo>
                    <a:cubicBezTo>
                      <a:pt x="46267" y="0"/>
                      <a:pt x="51710" y="10775"/>
                      <a:pt x="51710" y="24462"/>
                    </a:cubicBezTo>
                    <a:lnTo>
                      <a:pt x="51710" y="56071"/>
                    </a:lnTo>
                    <a:cubicBezTo>
                      <a:pt x="51710" y="60304"/>
                      <a:pt x="50739" y="61514"/>
                      <a:pt x="47349" y="62978"/>
                    </a:cubicBezTo>
                    <a:cubicBezTo>
                      <a:pt x="42877" y="64920"/>
                      <a:pt x="35969" y="66130"/>
                      <a:pt x="26531" y="66130"/>
                    </a:cubicBezTo>
                    <a:cubicBezTo>
                      <a:pt x="5348" y="66130"/>
                      <a:pt x="16" y="59222"/>
                      <a:pt x="16" y="46872"/>
                    </a:cubicBezTo>
                    <a:close/>
                    <a:moveTo>
                      <a:pt x="38993" y="55593"/>
                    </a:moveTo>
                    <a:cubicBezTo>
                      <a:pt x="40569" y="55116"/>
                      <a:pt x="40935" y="54623"/>
                      <a:pt x="40935" y="52936"/>
                    </a:cubicBezTo>
                    <a:lnTo>
                      <a:pt x="40935" y="37434"/>
                    </a:lnTo>
                    <a:cubicBezTo>
                      <a:pt x="38516" y="37195"/>
                      <a:pt x="31847" y="36590"/>
                      <a:pt x="25799" y="36590"/>
                    </a:cubicBezTo>
                    <a:cubicBezTo>
                      <a:pt x="14420" y="36590"/>
                      <a:pt x="10902" y="39980"/>
                      <a:pt x="10902" y="46760"/>
                    </a:cubicBezTo>
                    <a:cubicBezTo>
                      <a:pt x="10902" y="53174"/>
                      <a:pt x="13449" y="57169"/>
                      <a:pt x="25561" y="57169"/>
                    </a:cubicBezTo>
                    <a:cubicBezTo>
                      <a:pt x="32102" y="57169"/>
                      <a:pt x="36208" y="56564"/>
                      <a:pt x="38993" y="55593"/>
                    </a:cubicBezTo>
                    <a:close/>
                  </a:path>
                </a:pathLst>
              </a:custGeom>
              <a:solidFill>
                <a:srgbClr val="000000"/>
              </a:solidFill>
              <a:ln w="159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59BFAD21-7B1B-568C-896C-9CABCAB82E4A}"/>
                  </a:ext>
                </a:extLst>
              </p:cNvPr>
              <p:cNvSpPr/>
              <p:nvPr/>
            </p:nvSpPr>
            <p:spPr>
              <a:xfrm>
                <a:off x="11428586" y="6289446"/>
                <a:ext cx="79562" cy="85976"/>
              </a:xfrm>
              <a:custGeom>
                <a:avLst/>
                <a:gdLst>
                  <a:gd name="connsiteX0" fmla="*/ 32 w 79562"/>
                  <a:gd name="connsiteY0" fmla="*/ 82841 h 85976"/>
                  <a:gd name="connsiteX1" fmla="*/ 32 w 79562"/>
                  <a:gd name="connsiteY1" fmla="*/ 3167 h 85976"/>
                  <a:gd name="connsiteX2" fmla="*/ 3295 w 79562"/>
                  <a:gd name="connsiteY2" fmla="*/ 16 h 85976"/>
                  <a:gd name="connsiteX3" fmla="*/ 7417 w 79562"/>
                  <a:gd name="connsiteY3" fmla="*/ 16 h 85976"/>
                  <a:gd name="connsiteX4" fmla="*/ 11889 w 79562"/>
                  <a:gd name="connsiteY4" fmla="*/ 2435 h 85976"/>
                  <a:gd name="connsiteX5" fmla="*/ 39853 w 79562"/>
                  <a:gd name="connsiteY5" fmla="*/ 51949 h 85976"/>
                  <a:gd name="connsiteX6" fmla="*/ 67578 w 79562"/>
                  <a:gd name="connsiteY6" fmla="*/ 2547 h 85976"/>
                  <a:gd name="connsiteX7" fmla="*/ 71811 w 79562"/>
                  <a:gd name="connsiteY7" fmla="*/ 0 h 85976"/>
                  <a:gd name="connsiteX8" fmla="*/ 76411 w 79562"/>
                  <a:gd name="connsiteY8" fmla="*/ 0 h 85976"/>
                  <a:gd name="connsiteX9" fmla="*/ 79562 w 79562"/>
                  <a:gd name="connsiteY9" fmla="*/ 3151 h 85976"/>
                  <a:gd name="connsiteX10" fmla="*/ 79562 w 79562"/>
                  <a:gd name="connsiteY10" fmla="*/ 82825 h 85976"/>
                  <a:gd name="connsiteX11" fmla="*/ 76411 w 79562"/>
                  <a:gd name="connsiteY11" fmla="*/ 85976 h 85976"/>
                  <a:gd name="connsiteX12" fmla="*/ 71684 w 79562"/>
                  <a:gd name="connsiteY12" fmla="*/ 85976 h 85976"/>
                  <a:gd name="connsiteX13" fmla="*/ 68421 w 79562"/>
                  <a:gd name="connsiteY13" fmla="*/ 82825 h 85976"/>
                  <a:gd name="connsiteX14" fmla="*/ 68549 w 79562"/>
                  <a:gd name="connsiteY14" fmla="*/ 38993 h 85976"/>
                  <a:gd name="connsiteX15" fmla="*/ 70729 w 79562"/>
                  <a:gd name="connsiteY15" fmla="*/ 16345 h 85976"/>
                  <a:gd name="connsiteX16" fmla="*/ 69997 w 79562"/>
                  <a:gd name="connsiteY16" fmla="*/ 16345 h 85976"/>
                  <a:gd name="connsiteX17" fmla="*/ 60432 w 79562"/>
                  <a:gd name="connsiteY17" fmla="*/ 36558 h 85976"/>
                  <a:gd name="connsiteX18" fmla="*/ 44930 w 79562"/>
                  <a:gd name="connsiteY18" fmla="*/ 64045 h 85976"/>
                  <a:gd name="connsiteX19" fmla="*/ 41301 w 79562"/>
                  <a:gd name="connsiteY19" fmla="*/ 66352 h 85976"/>
                  <a:gd name="connsiteX20" fmla="*/ 38277 w 79562"/>
                  <a:gd name="connsiteY20" fmla="*/ 66352 h 85976"/>
                  <a:gd name="connsiteX21" fmla="*/ 34521 w 79562"/>
                  <a:gd name="connsiteY21" fmla="*/ 64045 h 85976"/>
                  <a:gd name="connsiteX22" fmla="*/ 18781 w 79562"/>
                  <a:gd name="connsiteY22" fmla="*/ 36431 h 85976"/>
                  <a:gd name="connsiteX23" fmla="*/ 9693 w 79562"/>
                  <a:gd name="connsiteY23" fmla="*/ 16218 h 85976"/>
                  <a:gd name="connsiteX24" fmla="*/ 9088 w 79562"/>
                  <a:gd name="connsiteY24" fmla="*/ 16218 h 85976"/>
                  <a:gd name="connsiteX25" fmla="*/ 10902 w 79562"/>
                  <a:gd name="connsiteY25" fmla="*/ 38977 h 85976"/>
                  <a:gd name="connsiteX26" fmla="*/ 10902 w 79562"/>
                  <a:gd name="connsiteY26" fmla="*/ 82809 h 85976"/>
                  <a:gd name="connsiteX27" fmla="*/ 7751 w 79562"/>
                  <a:gd name="connsiteY27" fmla="*/ 85961 h 85976"/>
                  <a:gd name="connsiteX28" fmla="*/ 3263 w 79562"/>
                  <a:gd name="connsiteY28" fmla="*/ 85961 h 85976"/>
                  <a:gd name="connsiteX29" fmla="*/ 0 w 79562"/>
                  <a:gd name="connsiteY29" fmla="*/ 82809 h 8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562" h="85976">
                    <a:moveTo>
                      <a:pt x="32" y="82841"/>
                    </a:moveTo>
                    <a:lnTo>
                      <a:pt x="32" y="3167"/>
                    </a:lnTo>
                    <a:cubicBezTo>
                      <a:pt x="32" y="859"/>
                      <a:pt x="875" y="16"/>
                      <a:pt x="3295" y="16"/>
                    </a:cubicBezTo>
                    <a:lnTo>
                      <a:pt x="7417" y="16"/>
                    </a:lnTo>
                    <a:cubicBezTo>
                      <a:pt x="10075" y="16"/>
                      <a:pt x="10807" y="493"/>
                      <a:pt x="11889" y="2435"/>
                    </a:cubicBezTo>
                    <a:lnTo>
                      <a:pt x="39853" y="51949"/>
                    </a:lnTo>
                    <a:lnTo>
                      <a:pt x="67578" y="2547"/>
                    </a:lnTo>
                    <a:cubicBezTo>
                      <a:pt x="68660" y="493"/>
                      <a:pt x="69392" y="0"/>
                      <a:pt x="71811" y="0"/>
                    </a:cubicBezTo>
                    <a:lnTo>
                      <a:pt x="76411" y="0"/>
                    </a:lnTo>
                    <a:cubicBezTo>
                      <a:pt x="78830" y="0"/>
                      <a:pt x="79562" y="844"/>
                      <a:pt x="79562" y="3151"/>
                    </a:cubicBezTo>
                    <a:lnTo>
                      <a:pt x="79562" y="82825"/>
                    </a:lnTo>
                    <a:cubicBezTo>
                      <a:pt x="79562" y="85133"/>
                      <a:pt x="78830" y="85976"/>
                      <a:pt x="76411" y="85976"/>
                    </a:cubicBezTo>
                    <a:lnTo>
                      <a:pt x="71684" y="85976"/>
                    </a:lnTo>
                    <a:cubicBezTo>
                      <a:pt x="69265" y="85976"/>
                      <a:pt x="68421" y="85133"/>
                      <a:pt x="68421" y="82825"/>
                    </a:cubicBezTo>
                    <a:lnTo>
                      <a:pt x="68549" y="38993"/>
                    </a:lnTo>
                    <a:cubicBezTo>
                      <a:pt x="68549" y="32341"/>
                      <a:pt x="69154" y="24828"/>
                      <a:pt x="70729" y="16345"/>
                    </a:cubicBezTo>
                    <a:lnTo>
                      <a:pt x="69997" y="16345"/>
                    </a:lnTo>
                    <a:cubicBezTo>
                      <a:pt x="66973" y="24335"/>
                      <a:pt x="64061" y="30144"/>
                      <a:pt x="60432" y="36558"/>
                    </a:cubicBezTo>
                    <a:lnTo>
                      <a:pt x="44930" y="64045"/>
                    </a:lnTo>
                    <a:cubicBezTo>
                      <a:pt x="43959" y="65748"/>
                      <a:pt x="43227" y="66352"/>
                      <a:pt x="41301" y="66352"/>
                    </a:cubicBezTo>
                    <a:lnTo>
                      <a:pt x="38277" y="66352"/>
                    </a:lnTo>
                    <a:cubicBezTo>
                      <a:pt x="36224" y="66352"/>
                      <a:pt x="35619" y="65875"/>
                      <a:pt x="34521" y="64045"/>
                    </a:cubicBezTo>
                    <a:lnTo>
                      <a:pt x="18781" y="36431"/>
                    </a:lnTo>
                    <a:cubicBezTo>
                      <a:pt x="15024" y="30017"/>
                      <a:pt x="12605" y="24685"/>
                      <a:pt x="9693" y="16218"/>
                    </a:cubicBezTo>
                    <a:lnTo>
                      <a:pt x="9088" y="16218"/>
                    </a:lnTo>
                    <a:cubicBezTo>
                      <a:pt x="10425" y="24940"/>
                      <a:pt x="10902" y="31831"/>
                      <a:pt x="10902" y="38977"/>
                    </a:cubicBezTo>
                    <a:lnTo>
                      <a:pt x="10902" y="82809"/>
                    </a:lnTo>
                    <a:cubicBezTo>
                      <a:pt x="10902" y="85117"/>
                      <a:pt x="10170" y="85961"/>
                      <a:pt x="7751" y="85961"/>
                    </a:cubicBezTo>
                    <a:lnTo>
                      <a:pt x="3263" y="85961"/>
                    </a:lnTo>
                    <a:cubicBezTo>
                      <a:pt x="844" y="85961"/>
                      <a:pt x="0" y="85117"/>
                      <a:pt x="0" y="82809"/>
                    </a:cubicBezTo>
                    <a:close/>
                  </a:path>
                </a:pathLst>
              </a:custGeom>
              <a:solidFill>
                <a:srgbClr val="000000"/>
              </a:solidFill>
              <a:ln w="1590" cap="flat">
                <a:noFill/>
                <a:prstDash val="solid"/>
                <a:miter/>
              </a:ln>
            </p:spPr>
            <p:txBody>
              <a:bodyPr rtlCol="0" anchor="ctr"/>
              <a:lstStyle/>
              <a:p>
                <a:endParaRPr lang="en-GB" dirty="0"/>
              </a:p>
            </p:txBody>
          </p:sp>
        </p:grpSp>
        <p:grpSp>
          <p:nvGrpSpPr>
            <p:cNvPr id="42" name="Group 41">
              <a:extLst>
                <a:ext uri="{FF2B5EF4-FFF2-40B4-BE49-F238E27FC236}">
                  <a16:creationId xmlns:a16="http://schemas.microsoft.com/office/drawing/2014/main" id="{4520BBAF-ED9D-E672-3F55-26FC01A55FE8}"/>
                </a:ext>
              </a:extLst>
            </p:cNvPr>
            <p:cNvGrpSpPr/>
            <p:nvPr userDrawn="1"/>
          </p:nvGrpSpPr>
          <p:grpSpPr>
            <a:xfrm>
              <a:off x="10330270" y="6246506"/>
              <a:ext cx="381943" cy="381991"/>
              <a:chOff x="10330270" y="6246506"/>
              <a:chExt cx="381943" cy="381991"/>
            </a:xfrm>
          </p:grpSpPr>
          <p:sp>
            <p:nvSpPr>
              <p:cNvPr id="9" name="Freeform: Shape 8">
                <a:extLst>
                  <a:ext uri="{FF2B5EF4-FFF2-40B4-BE49-F238E27FC236}">
                    <a16:creationId xmlns:a16="http://schemas.microsoft.com/office/drawing/2014/main" id="{C87A4FD0-8073-AA6D-2741-8500D2C7793D}"/>
                  </a:ext>
                </a:extLst>
              </p:cNvPr>
              <p:cNvSpPr/>
              <p:nvPr/>
            </p:nvSpPr>
            <p:spPr>
              <a:xfrm>
                <a:off x="10441154" y="6357406"/>
                <a:ext cx="271059" cy="271091"/>
              </a:xfrm>
              <a:custGeom>
                <a:avLst/>
                <a:gdLst>
                  <a:gd name="connsiteX0" fmla="*/ 191004 w 271059"/>
                  <a:gd name="connsiteY0" fmla="*/ 0 h 271091"/>
                  <a:gd name="connsiteX1" fmla="*/ 160207 w 271059"/>
                  <a:gd name="connsiteY1" fmla="*/ 0 h 271091"/>
                  <a:gd name="connsiteX2" fmla="*/ 160207 w 271059"/>
                  <a:gd name="connsiteY2" fmla="*/ 43131 h 271091"/>
                  <a:gd name="connsiteX3" fmla="*/ 191004 w 271059"/>
                  <a:gd name="connsiteY3" fmla="*/ 43131 h 271091"/>
                  <a:gd name="connsiteX4" fmla="*/ 227976 w 271059"/>
                  <a:gd name="connsiteY4" fmla="*/ 80104 h 271091"/>
                  <a:gd name="connsiteX5" fmla="*/ 191004 w 271059"/>
                  <a:gd name="connsiteY5" fmla="*/ 117076 h 271091"/>
                  <a:gd name="connsiteX6" fmla="*/ 157724 w 271059"/>
                  <a:gd name="connsiteY6" fmla="*/ 117076 h 271091"/>
                  <a:gd name="connsiteX7" fmla="*/ 117076 w 271059"/>
                  <a:gd name="connsiteY7" fmla="*/ 157724 h 271091"/>
                  <a:gd name="connsiteX8" fmla="*/ 117076 w 271059"/>
                  <a:gd name="connsiteY8" fmla="*/ 191004 h 271091"/>
                  <a:gd name="connsiteX9" fmla="*/ 80104 w 271059"/>
                  <a:gd name="connsiteY9" fmla="*/ 227976 h 271091"/>
                  <a:gd name="connsiteX10" fmla="*/ 43131 w 271059"/>
                  <a:gd name="connsiteY10" fmla="*/ 191004 h 271091"/>
                  <a:gd name="connsiteX11" fmla="*/ 43131 w 271059"/>
                  <a:gd name="connsiteY11" fmla="*/ 160207 h 271091"/>
                  <a:gd name="connsiteX12" fmla="*/ 0 w 271059"/>
                  <a:gd name="connsiteY12" fmla="*/ 160207 h 271091"/>
                  <a:gd name="connsiteX13" fmla="*/ 0 w 271059"/>
                  <a:gd name="connsiteY13" fmla="*/ 191004 h 271091"/>
                  <a:gd name="connsiteX14" fmla="*/ 80088 w 271059"/>
                  <a:gd name="connsiteY14" fmla="*/ 271092 h 271091"/>
                  <a:gd name="connsiteX15" fmla="*/ 80088 w 271059"/>
                  <a:gd name="connsiteY15" fmla="*/ 271092 h 271091"/>
                  <a:gd name="connsiteX16" fmla="*/ 160175 w 271059"/>
                  <a:gd name="connsiteY16" fmla="*/ 191004 h 271091"/>
                  <a:gd name="connsiteX17" fmla="*/ 160175 w 271059"/>
                  <a:gd name="connsiteY17" fmla="*/ 160207 h 271091"/>
                  <a:gd name="connsiteX18" fmla="*/ 190972 w 271059"/>
                  <a:gd name="connsiteY18" fmla="*/ 160207 h 271091"/>
                  <a:gd name="connsiteX19" fmla="*/ 271060 w 271059"/>
                  <a:gd name="connsiteY19" fmla="*/ 80119 h 271091"/>
                  <a:gd name="connsiteX20" fmla="*/ 190972 w 271059"/>
                  <a:gd name="connsiteY20" fmla="*/ 32 h 2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1059" h="271091">
                    <a:moveTo>
                      <a:pt x="191004" y="0"/>
                    </a:moveTo>
                    <a:lnTo>
                      <a:pt x="160207" y="0"/>
                    </a:lnTo>
                    <a:lnTo>
                      <a:pt x="160207" y="43131"/>
                    </a:lnTo>
                    <a:lnTo>
                      <a:pt x="191004" y="43131"/>
                    </a:lnTo>
                    <a:cubicBezTo>
                      <a:pt x="211392" y="43131"/>
                      <a:pt x="227976" y="59716"/>
                      <a:pt x="227976" y="80104"/>
                    </a:cubicBezTo>
                    <a:cubicBezTo>
                      <a:pt x="227976" y="100492"/>
                      <a:pt x="211392" y="117076"/>
                      <a:pt x="191004" y="117076"/>
                    </a:cubicBezTo>
                    <a:lnTo>
                      <a:pt x="157724" y="117076"/>
                    </a:lnTo>
                    <a:cubicBezTo>
                      <a:pt x="151947" y="136572"/>
                      <a:pt x="136588" y="151947"/>
                      <a:pt x="117076" y="157724"/>
                    </a:cubicBezTo>
                    <a:lnTo>
                      <a:pt x="117076" y="191004"/>
                    </a:lnTo>
                    <a:cubicBezTo>
                      <a:pt x="117076" y="211392"/>
                      <a:pt x="100492" y="227976"/>
                      <a:pt x="80104" y="227976"/>
                    </a:cubicBezTo>
                    <a:cubicBezTo>
                      <a:pt x="59716" y="227976"/>
                      <a:pt x="43131" y="211392"/>
                      <a:pt x="43131" y="191004"/>
                    </a:cubicBezTo>
                    <a:lnTo>
                      <a:pt x="43131" y="160207"/>
                    </a:lnTo>
                    <a:lnTo>
                      <a:pt x="0" y="160207"/>
                    </a:lnTo>
                    <a:lnTo>
                      <a:pt x="0" y="191004"/>
                    </a:lnTo>
                    <a:cubicBezTo>
                      <a:pt x="0" y="235234"/>
                      <a:pt x="35858" y="271092"/>
                      <a:pt x="80088" y="271092"/>
                    </a:cubicBezTo>
                    <a:lnTo>
                      <a:pt x="80088" y="271092"/>
                    </a:lnTo>
                    <a:cubicBezTo>
                      <a:pt x="124317" y="271092"/>
                      <a:pt x="160175" y="235234"/>
                      <a:pt x="160175" y="191004"/>
                    </a:cubicBezTo>
                    <a:lnTo>
                      <a:pt x="160175" y="160207"/>
                    </a:lnTo>
                    <a:lnTo>
                      <a:pt x="190972" y="160207"/>
                    </a:lnTo>
                    <a:cubicBezTo>
                      <a:pt x="235202" y="160207"/>
                      <a:pt x="271060" y="124349"/>
                      <a:pt x="271060" y="80119"/>
                    </a:cubicBezTo>
                    <a:cubicBezTo>
                      <a:pt x="271060" y="35890"/>
                      <a:pt x="235202" y="32"/>
                      <a:pt x="190972" y="32"/>
                    </a:cubicBezTo>
                    <a:close/>
                  </a:path>
                </a:pathLst>
              </a:custGeom>
              <a:solidFill>
                <a:srgbClr val="67D2DF"/>
              </a:solidFill>
              <a:ln w="159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6AB203EC-FC26-9CD1-3CD6-CB91D581D609}"/>
                  </a:ext>
                </a:extLst>
              </p:cNvPr>
              <p:cNvSpPr/>
              <p:nvPr/>
            </p:nvSpPr>
            <p:spPr>
              <a:xfrm>
                <a:off x="10330270" y="6246506"/>
                <a:ext cx="271091" cy="271075"/>
              </a:xfrm>
              <a:custGeom>
                <a:avLst/>
                <a:gdLst>
                  <a:gd name="connsiteX0" fmla="*/ 80088 w 271091"/>
                  <a:gd name="connsiteY0" fmla="*/ 227960 h 271075"/>
                  <a:gd name="connsiteX1" fmla="*/ 43116 w 271091"/>
                  <a:gd name="connsiteY1" fmla="*/ 190988 h 271075"/>
                  <a:gd name="connsiteX2" fmla="*/ 80088 w 271091"/>
                  <a:gd name="connsiteY2" fmla="*/ 154016 h 271075"/>
                  <a:gd name="connsiteX3" fmla="*/ 113367 w 271091"/>
                  <a:gd name="connsiteY3" fmla="*/ 154016 h 271075"/>
                  <a:gd name="connsiteX4" fmla="*/ 154016 w 271091"/>
                  <a:gd name="connsiteY4" fmla="*/ 113367 h 271075"/>
                  <a:gd name="connsiteX5" fmla="*/ 154016 w 271091"/>
                  <a:gd name="connsiteY5" fmla="*/ 80088 h 271075"/>
                  <a:gd name="connsiteX6" fmla="*/ 190988 w 271091"/>
                  <a:gd name="connsiteY6" fmla="*/ 43116 h 271075"/>
                  <a:gd name="connsiteX7" fmla="*/ 227960 w 271091"/>
                  <a:gd name="connsiteY7" fmla="*/ 43116 h 271075"/>
                  <a:gd name="connsiteX8" fmla="*/ 227960 w 271091"/>
                  <a:gd name="connsiteY8" fmla="*/ 110884 h 271075"/>
                  <a:gd name="connsiteX9" fmla="*/ 271092 w 271091"/>
                  <a:gd name="connsiteY9" fmla="*/ 110884 h 271075"/>
                  <a:gd name="connsiteX10" fmla="*/ 271092 w 271091"/>
                  <a:gd name="connsiteY10" fmla="*/ 0 h 271075"/>
                  <a:gd name="connsiteX11" fmla="*/ 191004 w 271091"/>
                  <a:gd name="connsiteY11" fmla="*/ 0 h 271075"/>
                  <a:gd name="connsiteX12" fmla="*/ 110916 w 271091"/>
                  <a:gd name="connsiteY12" fmla="*/ 80088 h 271075"/>
                  <a:gd name="connsiteX13" fmla="*/ 110916 w 271091"/>
                  <a:gd name="connsiteY13" fmla="*/ 110884 h 271075"/>
                  <a:gd name="connsiteX14" fmla="*/ 80119 w 271091"/>
                  <a:gd name="connsiteY14" fmla="*/ 110884 h 271075"/>
                  <a:gd name="connsiteX15" fmla="*/ 0 w 271091"/>
                  <a:gd name="connsiteY15" fmla="*/ 190988 h 271075"/>
                  <a:gd name="connsiteX16" fmla="*/ 80088 w 271091"/>
                  <a:gd name="connsiteY16" fmla="*/ 271076 h 271075"/>
                  <a:gd name="connsiteX17" fmla="*/ 110884 w 271091"/>
                  <a:gd name="connsiteY17" fmla="*/ 271076 h 271075"/>
                  <a:gd name="connsiteX18" fmla="*/ 110884 w 271091"/>
                  <a:gd name="connsiteY18" fmla="*/ 227944 h 271075"/>
                  <a:gd name="connsiteX19" fmla="*/ 80088 w 271091"/>
                  <a:gd name="connsiteY19" fmla="*/ 227944 h 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1091" h="271075">
                    <a:moveTo>
                      <a:pt x="80088" y="227960"/>
                    </a:moveTo>
                    <a:cubicBezTo>
                      <a:pt x="59700" y="227960"/>
                      <a:pt x="43116" y="211376"/>
                      <a:pt x="43116" y="190988"/>
                    </a:cubicBezTo>
                    <a:cubicBezTo>
                      <a:pt x="43116" y="170600"/>
                      <a:pt x="59700" y="154016"/>
                      <a:pt x="80088" y="154016"/>
                    </a:cubicBezTo>
                    <a:lnTo>
                      <a:pt x="113367" y="154016"/>
                    </a:lnTo>
                    <a:cubicBezTo>
                      <a:pt x="119145" y="134519"/>
                      <a:pt x="134503" y="119145"/>
                      <a:pt x="154016" y="113367"/>
                    </a:cubicBezTo>
                    <a:lnTo>
                      <a:pt x="154016" y="80088"/>
                    </a:lnTo>
                    <a:cubicBezTo>
                      <a:pt x="154016" y="59700"/>
                      <a:pt x="170600" y="43116"/>
                      <a:pt x="190988" y="43116"/>
                    </a:cubicBezTo>
                    <a:lnTo>
                      <a:pt x="227960" y="43116"/>
                    </a:lnTo>
                    <a:lnTo>
                      <a:pt x="227960" y="110884"/>
                    </a:lnTo>
                    <a:lnTo>
                      <a:pt x="271092" y="110884"/>
                    </a:lnTo>
                    <a:lnTo>
                      <a:pt x="271092" y="0"/>
                    </a:lnTo>
                    <a:lnTo>
                      <a:pt x="191004" y="0"/>
                    </a:lnTo>
                    <a:cubicBezTo>
                      <a:pt x="146774" y="0"/>
                      <a:pt x="110916" y="35858"/>
                      <a:pt x="110916" y="80088"/>
                    </a:cubicBezTo>
                    <a:lnTo>
                      <a:pt x="110916" y="110884"/>
                    </a:lnTo>
                    <a:lnTo>
                      <a:pt x="80119" y="110884"/>
                    </a:lnTo>
                    <a:cubicBezTo>
                      <a:pt x="35858" y="110900"/>
                      <a:pt x="0" y="146758"/>
                      <a:pt x="0" y="190988"/>
                    </a:cubicBezTo>
                    <a:cubicBezTo>
                      <a:pt x="0" y="235218"/>
                      <a:pt x="35858" y="271076"/>
                      <a:pt x="80088" y="271076"/>
                    </a:cubicBezTo>
                    <a:lnTo>
                      <a:pt x="110884" y="271076"/>
                    </a:lnTo>
                    <a:lnTo>
                      <a:pt x="110884" y="227944"/>
                    </a:lnTo>
                    <a:lnTo>
                      <a:pt x="80088" y="227944"/>
                    </a:lnTo>
                    <a:close/>
                  </a:path>
                </a:pathLst>
              </a:custGeom>
              <a:solidFill>
                <a:srgbClr val="489FDF"/>
              </a:solidFill>
              <a:ln w="159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92520379-E6A3-06E2-A3B8-03CC69DD40A0}"/>
                  </a:ext>
                </a:extLst>
              </p:cNvPr>
              <p:cNvSpPr/>
              <p:nvPr/>
            </p:nvSpPr>
            <p:spPr>
              <a:xfrm>
                <a:off x="10330270" y="6246506"/>
                <a:ext cx="271091" cy="271075"/>
              </a:xfrm>
              <a:custGeom>
                <a:avLst/>
                <a:gdLst>
                  <a:gd name="connsiteX0" fmla="*/ 80088 w 271091"/>
                  <a:gd name="connsiteY0" fmla="*/ 227960 h 271075"/>
                  <a:gd name="connsiteX1" fmla="*/ 43116 w 271091"/>
                  <a:gd name="connsiteY1" fmla="*/ 190988 h 271075"/>
                  <a:gd name="connsiteX2" fmla="*/ 80088 w 271091"/>
                  <a:gd name="connsiteY2" fmla="*/ 154016 h 271075"/>
                  <a:gd name="connsiteX3" fmla="*/ 113367 w 271091"/>
                  <a:gd name="connsiteY3" fmla="*/ 154016 h 271075"/>
                  <a:gd name="connsiteX4" fmla="*/ 154016 w 271091"/>
                  <a:gd name="connsiteY4" fmla="*/ 113367 h 271075"/>
                  <a:gd name="connsiteX5" fmla="*/ 154016 w 271091"/>
                  <a:gd name="connsiteY5" fmla="*/ 80088 h 271075"/>
                  <a:gd name="connsiteX6" fmla="*/ 190988 w 271091"/>
                  <a:gd name="connsiteY6" fmla="*/ 43116 h 271075"/>
                  <a:gd name="connsiteX7" fmla="*/ 227960 w 271091"/>
                  <a:gd name="connsiteY7" fmla="*/ 43116 h 271075"/>
                  <a:gd name="connsiteX8" fmla="*/ 227960 w 271091"/>
                  <a:gd name="connsiteY8" fmla="*/ 110884 h 271075"/>
                  <a:gd name="connsiteX9" fmla="*/ 271092 w 271091"/>
                  <a:gd name="connsiteY9" fmla="*/ 110884 h 271075"/>
                  <a:gd name="connsiteX10" fmla="*/ 271092 w 271091"/>
                  <a:gd name="connsiteY10" fmla="*/ 0 h 271075"/>
                  <a:gd name="connsiteX11" fmla="*/ 191004 w 271091"/>
                  <a:gd name="connsiteY11" fmla="*/ 0 h 271075"/>
                  <a:gd name="connsiteX12" fmla="*/ 110916 w 271091"/>
                  <a:gd name="connsiteY12" fmla="*/ 80088 h 271075"/>
                  <a:gd name="connsiteX13" fmla="*/ 110916 w 271091"/>
                  <a:gd name="connsiteY13" fmla="*/ 110884 h 271075"/>
                  <a:gd name="connsiteX14" fmla="*/ 80119 w 271091"/>
                  <a:gd name="connsiteY14" fmla="*/ 110884 h 271075"/>
                  <a:gd name="connsiteX15" fmla="*/ 0 w 271091"/>
                  <a:gd name="connsiteY15" fmla="*/ 190988 h 271075"/>
                  <a:gd name="connsiteX16" fmla="*/ 80088 w 271091"/>
                  <a:gd name="connsiteY16" fmla="*/ 271076 h 271075"/>
                  <a:gd name="connsiteX17" fmla="*/ 110884 w 271091"/>
                  <a:gd name="connsiteY17" fmla="*/ 271076 h 271075"/>
                  <a:gd name="connsiteX18" fmla="*/ 110884 w 271091"/>
                  <a:gd name="connsiteY18" fmla="*/ 227944 h 271075"/>
                  <a:gd name="connsiteX19" fmla="*/ 80088 w 271091"/>
                  <a:gd name="connsiteY19" fmla="*/ 227944 h 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1091" h="271075">
                    <a:moveTo>
                      <a:pt x="80088" y="227960"/>
                    </a:moveTo>
                    <a:cubicBezTo>
                      <a:pt x="59700" y="227960"/>
                      <a:pt x="43116" y="211376"/>
                      <a:pt x="43116" y="190988"/>
                    </a:cubicBezTo>
                    <a:cubicBezTo>
                      <a:pt x="43116" y="170600"/>
                      <a:pt x="59700" y="154016"/>
                      <a:pt x="80088" y="154016"/>
                    </a:cubicBezTo>
                    <a:lnTo>
                      <a:pt x="113367" y="154016"/>
                    </a:lnTo>
                    <a:cubicBezTo>
                      <a:pt x="119145" y="134519"/>
                      <a:pt x="134503" y="119145"/>
                      <a:pt x="154016" y="113367"/>
                    </a:cubicBezTo>
                    <a:lnTo>
                      <a:pt x="154016" y="80088"/>
                    </a:lnTo>
                    <a:cubicBezTo>
                      <a:pt x="154016" y="59700"/>
                      <a:pt x="170600" y="43116"/>
                      <a:pt x="190988" y="43116"/>
                    </a:cubicBezTo>
                    <a:lnTo>
                      <a:pt x="227960" y="43116"/>
                    </a:lnTo>
                    <a:lnTo>
                      <a:pt x="227960" y="110884"/>
                    </a:lnTo>
                    <a:lnTo>
                      <a:pt x="271092" y="110884"/>
                    </a:lnTo>
                    <a:lnTo>
                      <a:pt x="271092" y="0"/>
                    </a:lnTo>
                    <a:lnTo>
                      <a:pt x="191004" y="0"/>
                    </a:lnTo>
                    <a:cubicBezTo>
                      <a:pt x="146774" y="0"/>
                      <a:pt x="110916" y="35858"/>
                      <a:pt x="110916" y="80088"/>
                    </a:cubicBezTo>
                    <a:lnTo>
                      <a:pt x="110916" y="110884"/>
                    </a:lnTo>
                    <a:lnTo>
                      <a:pt x="80119" y="110884"/>
                    </a:lnTo>
                    <a:cubicBezTo>
                      <a:pt x="35858" y="110900"/>
                      <a:pt x="0" y="146758"/>
                      <a:pt x="0" y="190988"/>
                    </a:cubicBezTo>
                    <a:cubicBezTo>
                      <a:pt x="0" y="235218"/>
                      <a:pt x="35858" y="271076"/>
                      <a:pt x="80088" y="271076"/>
                    </a:cubicBezTo>
                    <a:lnTo>
                      <a:pt x="110884" y="271076"/>
                    </a:lnTo>
                    <a:lnTo>
                      <a:pt x="110884" y="227944"/>
                    </a:lnTo>
                    <a:lnTo>
                      <a:pt x="80088" y="227944"/>
                    </a:lnTo>
                    <a:close/>
                  </a:path>
                </a:pathLst>
              </a:custGeom>
              <a:gradFill>
                <a:gsLst>
                  <a:gs pos="0">
                    <a:srgbClr val="6F79BD">
                      <a:alpha val="0"/>
                    </a:srgbClr>
                  </a:gs>
                  <a:gs pos="11000">
                    <a:srgbClr val="6F79BD">
                      <a:alpha val="4706"/>
                    </a:srgbClr>
                  </a:gs>
                  <a:gs pos="28000">
                    <a:srgbClr val="6F79BD">
                      <a:alpha val="17647"/>
                    </a:srgbClr>
                  </a:gs>
                  <a:gs pos="51000">
                    <a:srgbClr val="6F79BD">
                      <a:alpha val="40000"/>
                    </a:srgbClr>
                  </a:gs>
                  <a:gs pos="77000">
                    <a:srgbClr val="6F79BD">
                      <a:alpha val="70980"/>
                    </a:srgbClr>
                  </a:gs>
                  <a:gs pos="100000">
                    <a:srgbClr val="6F79BD"/>
                  </a:gs>
                </a:gsLst>
                <a:lin ang="18900000" scaled="1"/>
              </a:gradFill>
              <a:ln w="1590" cap="flat">
                <a:noFill/>
                <a:prstDash val="solid"/>
                <a:miter/>
              </a:ln>
            </p:spPr>
            <p:txBody>
              <a:bodyPr rtlCol="0" anchor="ctr"/>
              <a:lstStyle/>
              <a:p>
                <a:endParaRPr lang="en-GB" dirty="0"/>
              </a:p>
            </p:txBody>
          </p:sp>
          <p:grpSp>
            <p:nvGrpSpPr>
              <p:cNvPr id="12" name="Graphic 57">
                <a:extLst>
                  <a:ext uri="{FF2B5EF4-FFF2-40B4-BE49-F238E27FC236}">
                    <a16:creationId xmlns:a16="http://schemas.microsoft.com/office/drawing/2014/main" id="{638F323E-28D0-2D85-CAAD-8DEC7C4C323D}"/>
                  </a:ext>
                </a:extLst>
              </p:cNvPr>
              <p:cNvGrpSpPr/>
              <p:nvPr/>
            </p:nvGrpSpPr>
            <p:grpSpPr>
              <a:xfrm>
                <a:off x="10441170" y="6357406"/>
                <a:ext cx="160191" cy="160191"/>
                <a:chOff x="11066903" y="6396734"/>
                <a:chExt cx="160191" cy="160191"/>
              </a:xfrm>
              <a:solidFill>
                <a:srgbClr val="BBDDE6"/>
              </a:solidFill>
            </p:grpSpPr>
            <p:sp>
              <p:nvSpPr>
                <p:cNvPr id="13" name="Freeform: Shape 12">
                  <a:extLst>
                    <a:ext uri="{FF2B5EF4-FFF2-40B4-BE49-F238E27FC236}">
                      <a16:creationId xmlns:a16="http://schemas.microsoft.com/office/drawing/2014/main" id="{8F1D5E3E-34B9-2979-712C-4EC1FAD44BDA}"/>
                    </a:ext>
                  </a:extLst>
                </p:cNvPr>
                <p:cNvSpPr/>
                <p:nvPr/>
              </p:nvSpPr>
              <p:spPr>
                <a:xfrm>
                  <a:off x="11069370" y="6399217"/>
                  <a:ext cx="40648" cy="40648"/>
                </a:xfrm>
                <a:custGeom>
                  <a:avLst/>
                  <a:gdLst>
                    <a:gd name="connsiteX0" fmla="*/ 40649 w 40648"/>
                    <a:gd name="connsiteY0" fmla="*/ 0 h 40648"/>
                    <a:gd name="connsiteX1" fmla="*/ 0 w 40648"/>
                    <a:gd name="connsiteY1" fmla="*/ 40649 h 40648"/>
                    <a:gd name="connsiteX2" fmla="*/ 40649 w 40648"/>
                    <a:gd name="connsiteY2" fmla="*/ 40649 h 40648"/>
                    <a:gd name="connsiteX3" fmla="*/ 40649 w 40648"/>
                    <a:gd name="connsiteY3" fmla="*/ 0 h 40648"/>
                  </a:gdLst>
                  <a:ahLst/>
                  <a:cxnLst>
                    <a:cxn ang="0">
                      <a:pos x="connsiteX0" y="connsiteY0"/>
                    </a:cxn>
                    <a:cxn ang="0">
                      <a:pos x="connsiteX1" y="connsiteY1"/>
                    </a:cxn>
                    <a:cxn ang="0">
                      <a:pos x="connsiteX2" y="connsiteY2"/>
                    </a:cxn>
                    <a:cxn ang="0">
                      <a:pos x="connsiteX3" y="connsiteY3"/>
                    </a:cxn>
                  </a:cxnLst>
                  <a:rect l="l" t="t" r="r" b="b"/>
                  <a:pathLst>
                    <a:path w="40648" h="40648">
                      <a:moveTo>
                        <a:pt x="40649" y="0"/>
                      </a:moveTo>
                      <a:cubicBezTo>
                        <a:pt x="21152" y="5777"/>
                        <a:pt x="5777" y="21136"/>
                        <a:pt x="0" y="40649"/>
                      </a:cubicBezTo>
                      <a:lnTo>
                        <a:pt x="40649" y="40649"/>
                      </a:lnTo>
                      <a:lnTo>
                        <a:pt x="40649" y="0"/>
                      </a:lnTo>
                      <a:close/>
                    </a:path>
                  </a:pathLst>
                </a:custGeom>
                <a:solidFill>
                  <a:srgbClr val="BBDDE6"/>
                </a:solidFill>
                <a:ln w="159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4D0A6CB0-B57B-7793-8085-1DFA751042CB}"/>
                    </a:ext>
                  </a:extLst>
                </p:cNvPr>
                <p:cNvSpPr/>
                <p:nvPr/>
              </p:nvSpPr>
              <p:spPr>
                <a:xfrm>
                  <a:off x="11183963" y="6396734"/>
                  <a:ext cx="43131" cy="43131"/>
                </a:xfrm>
                <a:custGeom>
                  <a:avLst/>
                  <a:gdLst>
                    <a:gd name="connsiteX0" fmla="*/ 0 w 43131"/>
                    <a:gd name="connsiteY0" fmla="*/ 0 h 43131"/>
                    <a:gd name="connsiteX1" fmla="*/ 43131 w 43131"/>
                    <a:gd name="connsiteY1" fmla="*/ 0 h 43131"/>
                    <a:gd name="connsiteX2" fmla="*/ 43131 w 43131"/>
                    <a:gd name="connsiteY2" fmla="*/ 43131 h 43131"/>
                    <a:gd name="connsiteX3" fmla="*/ 0 w 43131"/>
                    <a:gd name="connsiteY3" fmla="*/ 43131 h 43131"/>
                  </a:gdLst>
                  <a:ahLst/>
                  <a:cxnLst>
                    <a:cxn ang="0">
                      <a:pos x="connsiteX0" y="connsiteY0"/>
                    </a:cxn>
                    <a:cxn ang="0">
                      <a:pos x="connsiteX1" y="connsiteY1"/>
                    </a:cxn>
                    <a:cxn ang="0">
                      <a:pos x="connsiteX2" y="connsiteY2"/>
                    </a:cxn>
                    <a:cxn ang="0">
                      <a:pos x="connsiteX3" y="connsiteY3"/>
                    </a:cxn>
                  </a:cxnLst>
                  <a:rect l="l" t="t" r="r" b="b"/>
                  <a:pathLst>
                    <a:path w="43131" h="43131">
                      <a:moveTo>
                        <a:pt x="0" y="0"/>
                      </a:moveTo>
                      <a:lnTo>
                        <a:pt x="43131" y="0"/>
                      </a:lnTo>
                      <a:lnTo>
                        <a:pt x="43131" y="43131"/>
                      </a:lnTo>
                      <a:lnTo>
                        <a:pt x="0" y="43131"/>
                      </a:lnTo>
                      <a:close/>
                    </a:path>
                  </a:pathLst>
                </a:custGeom>
                <a:solidFill>
                  <a:srgbClr val="BBDDE6"/>
                </a:solidFill>
                <a:ln w="159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35389795-7C8E-F0D6-CB3A-228AAD39EE1E}"/>
                    </a:ext>
                  </a:extLst>
                </p:cNvPr>
                <p:cNvSpPr/>
                <p:nvPr/>
              </p:nvSpPr>
              <p:spPr>
                <a:xfrm>
                  <a:off x="11066903" y="6513794"/>
                  <a:ext cx="43131" cy="43131"/>
                </a:xfrm>
                <a:custGeom>
                  <a:avLst/>
                  <a:gdLst>
                    <a:gd name="connsiteX0" fmla="*/ 0 w 43131"/>
                    <a:gd name="connsiteY0" fmla="*/ 0 h 43131"/>
                    <a:gd name="connsiteX1" fmla="*/ 43131 w 43131"/>
                    <a:gd name="connsiteY1" fmla="*/ 0 h 43131"/>
                    <a:gd name="connsiteX2" fmla="*/ 43131 w 43131"/>
                    <a:gd name="connsiteY2" fmla="*/ 43131 h 43131"/>
                    <a:gd name="connsiteX3" fmla="*/ 0 w 43131"/>
                    <a:gd name="connsiteY3" fmla="*/ 43131 h 43131"/>
                  </a:gdLst>
                  <a:ahLst/>
                  <a:cxnLst>
                    <a:cxn ang="0">
                      <a:pos x="connsiteX0" y="connsiteY0"/>
                    </a:cxn>
                    <a:cxn ang="0">
                      <a:pos x="connsiteX1" y="connsiteY1"/>
                    </a:cxn>
                    <a:cxn ang="0">
                      <a:pos x="connsiteX2" y="connsiteY2"/>
                    </a:cxn>
                    <a:cxn ang="0">
                      <a:pos x="connsiteX3" y="connsiteY3"/>
                    </a:cxn>
                  </a:cxnLst>
                  <a:rect l="l" t="t" r="r" b="b"/>
                  <a:pathLst>
                    <a:path w="43131" h="43131">
                      <a:moveTo>
                        <a:pt x="0" y="0"/>
                      </a:moveTo>
                      <a:lnTo>
                        <a:pt x="43131" y="0"/>
                      </a:lnTo>
                      <a:lnTo>
                        <a:pt x="43131" y="43131"/>
                      </a:lnTo>
                      <a:lnTo>
                        <a:pt x="0" y="43131"/>
                      </a:lnTo>
                      <a:close/>
                    </a:path>
                  </a:pathLst>
                </a:custGeom>
                <a:solidFill>
                  <a:srgbClr val="BBDDE6"/>
                </a:solidFill>
                <a:ln w="159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293209ED-6C68-D7B6-995F-9B6A6CCF4FA7}"/>
                    </a:ext>
                  </a:extLst>
                </p:cNvPr>
                <p:cNvSpPr/>
                <p:nvPr/>
              </p:nvSpPr>
              <p:spPr>
                <a:xfrm>
                  <a:off x="11183963" y="6513778"/>
                  <a:ext cx="40648" cy="40648"/>
                </a:xfrm>
                <a:custGeom>
                  <a:avLst/>
                  <a:gdLst>
                    <a:gd name="connsiteX0" fmla="*/ 0 w 40648"/>
                    <a:gd name="connsiteY0" fmla="*/ 40649 h 40648"/>
                    <a:gd name="connsiteX1" fmla="*/ 40649 w 40648"/>
                    <a:gd name="connsiteY1" fmla="*/ 0 h 40648"/>
                    <a:gd name="connsiteX2" fmla="*/ 0 w 40648"/>
                    <a:gd name="connsiteY2" fmla="*/ 0 h 40648"/>
                    <a:gd name="connsiteX3" fmla="*/ 0 w 40648"/>
                    <a:gd name="connsiteY3" fmla="*/ 40649 h 40648"/>
                  </a:gdLst>
                  <a:ahLst/>
                  <a:cxnLst>
                    <a:cxn ang="0">
                      <a:pos x="connsiteX0" y="connsiteY0"/>
                    </a:cxn>
                    <a:cxn ang="0">
                      <a:pos x="connsiteX1" y="connsiteY1"/>
                    </a:cxn>
                    <a:cxn ang="0">
                      <a:pos x="connsiteX2" y="connsiteY2"/>
                    </a:cxn>
                    <a:cxn ang="0">
                      <a:pos x="connsiteX3" y="connsiteY3"/>
                    </a:cxn>
                  </a:cxnLst>
                  <a:rect l="l" t="t" r="r" b="b"/>
                  <a:pathLst>
                    <a:path w="40648" h="40648">
                      <a:moveTo>
                        <a:pt x="0" y="40649"/>
                      </a:moveTo>
                      <a:cubicBezTo>
                        <a:pt x="19497" y="34871"/>
                        <a:pt x="34871" y="19513"/>
                        <a:pt x="40649" y="0"/>
                      </a:cubicBezTo>
                      <a:lnTo>
                        <a:pt x="0" y="0"/>
                      </a:lnTo>
                      <a:lnTo>
                        <a:pt x="0" y="40649"/>
                      </a:lnTo>
                      <a:close/>
                    </a:path>
                  </a:pathLst>
                </a:custGeom>
                <a:solidFill>
                  <a:srgbClr val="BBDDE6"/>
                </a:solidFill>
                <a:ln w="1590" cap="flat">
                  <a:noFill/>
                  <a:prstDash val="solid"/>
                  <a:miter/>
                </a:ln>
              </p:spPr>
              <p:txBody>
                <a:bodyPr rtlCol="0" anchor="ctr"/>
                <a:lstStyle/>
                <a:p>
                  <a:endParaRPr lang="en-GB" dirty="0"/>
                </a:p>
              </p:txBody>
            </p:sp>
          </p:grpSp>
        </p:grpSp>
      </p:grpSp>
    </p:spTree>
    <p:extLst>
      <p:ext uri="{BB962C8B-B14F-4D97-AF65-F5344CB8AC3E}">
        <p14:creationId xmlns:p14="http://schemas.microsoft.com/office/powerpoint/2010/main" val="3768940304"/>
      </p:ext>
    </p:extLst>
  </p:cSld>
  <p:clrMapOvr>
    <a:masterClrMapping/>
  </p:clrMapOvr>
  <p:extLst>
    <p:ext uri="{DCECCB84-F9BA-43D5-87BE-67443E8EF086}">
      <p15:sldGuideLst xmlns:p15="http://schemas.microsoft.com/office/powerpoint/2012/main">
        <p15:guide id="1" orient="horz" pos="1003" userDrawn="1">
          <p15:clr>
            <a:srgbClr val="FBAE40"/>
          </p15:clr>
        </p15:guide>
        <p15:guide id="2" pos="506" userDrawn="1">
          <p15:clr>
            <a:srgbClr val="FBAE40"/>
          </p15:clr>
        </p15:guide>
        <p15:guide id="3" pos="7174" userDrawn="1">
          <p15:clr>
            <a:srgbClr val="FBAE40"/>
          </p15:clr>
        </p15:guide>
        <p15:guide id="4" orient="horz" pos="3748"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3C6370-E37F-C6B5-20A0-A16E068253F3}"/>
              </a:ext>
            </a:extLst>
          </p:cNvPr>
          <p:cNvSpPr>
            <a:spLocks noGrp="1"/>
          </p:cNvSpPr>
          <p:nvPr>
            <p:ph type="dt" sz="half" idx="10"/>
          </p:nvPr>
        </p:nvSpPr>
        <p:spPr/>
        <p:txBody>
          <a:bodyPr/>
          <a:lstStyle/>
          <a:p>
            <a:fld id="{26457737-07E4-4D54-B219-373AB2A9DE90}" type="datetimeFigureOut">
              <a:rPr lang="en-GB" smtClean="0"/>
              <a:t>10/10/2024</a:t>
            </a:fld>
            <a:endParaRPr lang="en-GB" dirty="0"/>
          </a:p>
        </p:txBody>
      </p:sp>
      <p:sp>
        <p:nvSpPr>
          <p:cNvPr id="3" name="Footer Placeholder 2">
            <a:extLst>
              <a:ext uri="{FF2B5EF4-FFF2-40B4-BE49-F238E27FC236}">
                <a16:creationId xmlns:a16="http://schemas.microsoft.com/office/drawing/2014/main" id="{F6A7DA70-6E08-0142-20B6-6C591E7D0613}"/>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393EE231-41D1-E097-BC41-39E7596D0851}"/>
              </a:ext>
            </a:extLst>
          </p:cNvPr>
          <p:cNvSpPr>
            <a:spLocks noGrp="1"/>
          </p:cNvSpPr>
          <p:nvPr>
            <p:ph type="sldNum" sz="quarter" idx="12"/>
          </p:nvPr>
        </p:nvSpPr>
        <p:spPr/>
        <p:txBody>
          <a:bodyPr/>
          <a:lstStyle/>
          <a:p>
            <a:fld id="{F87F1A05-2782-4D2A-BE00-D58056D5B6C3}" type="slidenum">
              <a:rPr lang="en-GB" smtClean="0"/>
              <a:t>‹#›</a:t>
            </a:fld>
            <a:endParaRPr lang="en-GB" dirty="0"/>
          </a:p>
        </p:txBody>
      </p:sp>
      <p:grpSp>
        <p:nvGrpSpPr>
          <p:cNvPr id="5" name="Group 4">
            <a:extLst>
              <a:ext uri="{FF2B5EF4-FFF2-40B4-BE49-F238E27FC236}">
                <a16:creationId xmlns:a16="http://schemas.microsoft.com/office/drawing/2014/main" id="{DD4CAD63-B933-D118-3D5B-C83C5326EA57}"/>
              </a:ext>
            </a:extLst>
          </p:cNvPr>
          <p:cNvGrpSpPr/>
          <p:nvPr userDrawn="1"/>
        </p:nvGrpSpPr>
        <p:grpSpPr>
          <a:xfrm rot="5400000">
            <a:off x="6056364" y="722354"/>
            <a:ext cx="79274" cy="12192002"/>
            <a:chOff x="4838698" y="3190207"/>
            <a:chExt cx="324042" cy="3464624"/>
          </a:xfrm>
        </p:grpSpPr>
        <p:sp>
          <p:nvSpPr>
            <p:cNvPr id="6" name="Freeform: Shape 5">
              <a:extLst>
                <a:ext uri="{FF2B5EF4-FFF2-40B4-BE49-F238E27FC236}">
                  <a16:creationId xmlns:a16="http://schemas.microsoft.com/office/drawing/2014/main" id="{9FA04EAD-B651-32C7-5DFB-B75F04049D0A}"/>
                </a:ext>
              </a:extLst>
            </p:cNvPr>
            <p:cNvSpPr/>
            <p:nvPr/>
          </p:nvSpPr>
          <p:spPr>
            <a:xfrm>
              <a:off x="4838700" y="5466873"/>
              <a:ext cx="323945" cy="1187958"/>
            </a:xfrm>
            <a:custGeom>
              <a:avLst/>
              <a:gdLst>
                <a:gd name="connsiteX0" fmla="*/ 0 w 323945"/>
                <a:gd name="connsiteY0" fmla="*/ 0 h 1187958"/>
                <a:gd name="connsiteX1" fmla="*/ 323945 w 323945"/>
                <a:gd name="connsiteY1" fmla="*/ 0 h 1187958"/>
                <a:gd name="connsiteX2" fmla="*/ 323945 w 323945"/>
                <a:gd name="connsiteY2" fmla="*/ 1187958 h 1187958"/>
                <a:gd name="connsiteX3" fmla="*/ 0 w 323945"/>
                <a:gd name="connsiteY3" fmla="*/ 1187958 h 1187958"/>
              </a:gdLst>
              <a:ahLst/>
              <a:cxnLst>
                <a:cxn ang="0">
                  <a:pos x="connsiteX0" y="connsiteY0"/>
                </a:cxn>
                <a:cxn ang="0">
                  <a:pos x="connsiteX1" y="connsiteY1"/>
                </a:cxn>
                <a:cxn ang="0">
                  <a:pos x="connsiteX2" y="connsiteY2"/>
                </a:cxn>
                <a:cxn ang="0">
                  <a:pos x="connsiteX3" y="connsiteY3"/>
                </a:cxn>
              </a:cxnLst>
              <a:rect l="l" t="t" r="r" b="b"/>
              <a:pathLst>
                <a:path w="323945" h="1187958">
                  <a:moveTo>
                    <a:pt x="0" y="0"/>
                  </a:moveTo>
                  <a:lnTo>
                    <a:pt x="323945" y="0"/>
                  </a:lnTo>
                  <a:lnTo>
                    <a:pt x="323945" y="1187958"/>
                  </a:lnTo>
                  <a:lnTo>
                    <a:pt x="0" y="1187958"/>
                  </a:lnTo>
                  <a:close/>
                </a:path>
              </a:pathLst>
            </a:custGeom>
            <a:solidFill>
              <a:srgbClr val="B5E3F0"/>
            </a:solidFill>
            <a:ln w="9525" cap="flat">
              <a:noFill/>
              <a:prstDash val="solid"/>
              <a:miter/>
            </a:ln>
          </p:spPr>
          <p:txBody>
            <a:bodyPr rtlCol="0" anchor="ctr"/>
            <a:lstStyle/>
            <a:p>
              <a:endParaRPr lang="en-GB" dirty="0"/>
            </a:p>
          </p:txBody>
        </p:sp>
        <p:sp>
          <p:nvSpPr>
            <p:cNvPr id="7" name="Freeform: Shape 6">
              <a:extLst>
                <a:ext uri="{FF2B5EF4-FFF2-40B4-BE49-F238E27FC236}">
                  <a16:creationId xmlns:a16="http://schemas.microsoft.com/office/drawing/2014/main" id="{64775BB7-F72E-B59D-32E7-468B5C6A395B}"/>
                </a:ext>
              </a:extLst>
            </p:cNvPr>
            <p:cNvSpPr/>
            <p:nvPr/>
          </p:nvSpPr>
          <p:spPr>
            <a:xfrm>
              <a:off x="4838700" y="4972144"/>
              <a:ext cx="323945" cy="494728"/>
            </a:xfrm>
            <a:custGeom>
              <a:avLst/>
              <a:gdLst>
                <a:gd name="connsiteX0" fmla="*/ 0 w 323945"/>
                <a:gd name="connsiteY0" fmla="*/ 0 h 494728"/>
                <a:gd name="connsiteX1" fmla="*/ 323945 w 323945"/>
                <a:gd name="connsiteY1" fmla="*/ 0 h 494728"/>
                <a:gd name="connsiteX2" fmla="*/ 323945 w 323945"/>
                <a:gd name="connsiteY2" fmla="*/ 494729 h 494728"/>
                <a:gd name="connsiteX3" fmla="*/ 0 w 323945"/>
                <a:gd name="connsiteY3" fmla="*/ 494729 h 494728"/>
              </a:gdLst>
              <a:ahLst/>
              <a:cxnLst>
                <a:cxn ang="0">
                  <a:pos x="connsiteX0" y="connsiteY0"/>
                </a:cxn>
                <a:cxn ang="0">
                  <a:pos x="connsiteX1" y="connsiteY1"/>
                </a:cxn>
                <a:cxn ang="0">
                  <a:pos x="connsiteX2" y="connsiteY2"/>
                </a:cxn>
                <a:cxn ang="0">
                  <a:pos x="connsiteX3" y="connsiteY3"/>
                </a:cxn>
              </a:cxnLst>
              <a:rect l="l" t="t" r="r" b="b"/>
              <a:pathLst>
                <a:path w="323945" h="494728">
                  <a:moveTo>
                    <a:pt x="0" y="0"/>
                  </a:moveTo>
                  <a:lnTo>
                    <a:pt x="323945" y="0"/>
                  </a:lnTo>
                  <a:lnTo>
                    <a:pt x="323945" y="494729"/>
                  </a:lnTo>
                  <a:lnTo>
                    <a:pt x="0" y="494729"/>
                  </a:lnTo>
                  <a:close/>
                </a:path>
              </a:pathLst>
            </a:custGeom>
            <a:solidFill>
              <a:srgbClr val="22A5DE"/>
            </a:solidFill>
            <a:ln w="9525"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3EDBA8C9-C0F5-2CD2-A41A-25B7D85E8F78}"/>
                </a:ext>
              </a:extLst>
            </p:cNvPr>
            <p:cNvSpPr/>
            <p:nvPr/>
          </p:nvSpPr>
          <p:spPr>
            <a:xfrm>
              <a:off x="4838698" y="3784186"/>
              <a:ext cx="324040" cy="1187958"/>
            </a:xfrm>
            <a:custGeom>
              <a:avLst/>
              <a:gdLst>
                <a:gd name="connsiteX0" fmla="*/ 0 w 324040"/>
                <a:gd name="connsiteY0" fmla="*/ 0 h 1187957"/>
                <a:gd name="connsiteX1" fmla="*/ 324041 w 324040"/>
                <a:gd name="connsiteY1" fmla="*/ 0 h 1187957"/>
                <a:gd name="connsiteX2" fmla="*/ 324041 w 324040"/>
                <a:gd name="connsiteY2" fmla="*/ 1187958 h 1187957"/>
                <a:gd name="connsiteX3" fmla="*/ 0 w 324040"/>
                <a:gd name="connsiteY3" fmla="*/ 1187958 h 1187957"/>
              </a:gdLst>
              <a:ahLst/>
              <a:cxnLst>
                <a:cxn ang="0">
                  <a:pos x="connsiteX0" y="connsiteY0"/>
                </a:cxn>
                <a:cxn ang="0">
                  <a:pos x="connsiteX1" y="connsiteY1"/>
                </a:cxn>
                <a:cxn ang="0">
                  <a:pos x="connsiteX2" y="connsiteY2"/>
                </a:cxn>
                <a:cxn ang="0">
                  <a:pos x="connsiteX3" y="connsiteY3"/>
                </a:cxn>
              </a:cxnLst>
              <a:rect l="l" t="t" r="r" b="b"/>
              <a:pathLst>
                <a:path w="324040" h="1187957">
                  <a:moveTo>
                    <a:pt x="0" y="0"/>
                  </a:moveTo>
                  <a:lnTo>
                    <a:pt x="324041" y="0"/>
                  </a:lnTo>
                  <a:lnTo>
                    <a:pt x="324041" y="1187958"/>
                  </a:lnTo>
                  <a:lnTo>
                    <a:pt x="0" y="1187958"/>
                  </a:lnTo>
                  <a:close/>
                </a:path>
              </a:pathLst>
            </a:custGeom>
            <a:solidFill>
              <a:srgbClr val="88D3E0"/>
            </a:solidFill>
            <a:ln w="9525"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CFD846AA-0028-F101-A7F4-CA7EA36CC2ED}"/>
                </a:ext>
              </a:extLst>
            </p:cNvPr>
            <p:cNvSpPr/>
            <p:nvPr/>
          </p:nvSpPr>
          <p:spPr>
            <a:xfrm>
              <a:off x="4838700" y="3190207"/>
              <a:ext cx="324040" cy="593979"/>
            </a:xfrm>
            <a:custGeom>
              <a:avLst/>
              <a:gdLst>
                <a:gd name="connsiteX0" fmla="*/ 0 w 324040"/>
                <a:gd name="connsiteY0" fmla="*/ 0 h 593979"/>
                <a:gd name="connsiteX1" fmla="*/ 324041 w 324040"/>
                <a:gd name="connsiteY1" fmla="*/ 0 h 593979"/>
                <a:gd name="connsiteX2" fmla="*/ 324041 w 324040"/>
                <a:gd name="connsiteY2" fmla="*/ 593979 h 593979"/>
                <a:gd name="connsiteX3" fmla="*/ 0 w 324040"/>
                <a:gd name="connsiteY3" fmla="*/ 593979 h 593979"/>
              </a:gdLst>
              <a:ahLst/>
              <a:cxnLst>
                <a:cxn ang="0">
                  <a:pos x="connsiteX0" y="connsiteY0"/>
                </a:cxn>
                <a:cxn ang="0">
                  <a:pos x="connsiteX1" y="connsiteY1"/>
                </a:cxn>
                <a:cxn ang="0">
                  <a:pos x="connsiteX2" y="connsiteY2"/>
                </a:cxn>
                <a:cxn ang="0">
                  <a:pos x="connsiteX3" y="connsiteY3"/>
                </a:cxn>
              </a:cxnLst>
              <a:rect l="l" t="t" r="r" b="b"/>
              <a:pathLst>
                <a:path w="324040" h="593979">
                  <a:moveTo>
                    <a:pt x="0" y="0"/>
                  </a:moveTo>
                  <a:lnTo>
                    <a:pt x="324041" y="0"/>
                  </a:lnTo>
                  <a:lnTo>
                    <a:pt x="324041" y="593979"/>
                  </a:lnTo>
                  <a:lnTo>
                    <a:pt x="0" y="593979"/>
                  </a:lnTo>
                  <a:close/>
                </a:path>
              </a:pathLst>
            </a:custGeom>
            <a:solidFill>
              <a:srgbClr val="CEEBF0"/>
            </a:solidFill>
            <a:ln w="9525" cap="flat">
              <a:noFill/>
              <a:prstDash val="solid"/>
              <a:miter/>
            </a:ln>
          </p:spPr>
          <p:txBody>
            <a:bodyPr rtlCol="0" anchor="ctr"/>
            <a:lstStyle/>
            <a:p>
              <a:endParaRPr lang="en-GB" dirty="0"/>
            </a:p>
          </p:txBody>
        </p:sp>
      </p:grpSp>
      <p:grpSp>
        <p:nvGrpSpPr>
          <p:cNvPr id="10" name="Group 9">
            <a:extLst>
              <a:ext uri="{FF2B5EF4-FFF2-40B4-BE49-F238E27FC236}">
                <a16:creationId xmlns:a16="http://schemas.microsoft.com/office/drawing/2014/main" id="{47A865CE-9BAA-A2D1-BFC5-24805D5859DC}"/>
              </a:ext>
            </a:extLst>
          </p:cNvPr>
          <p:cNvGrpSpPr/>
          <p:nvPr userDrawn="1"/>
        </p:nvGrpSpPr>
        <p:grpSpPr>
          <a:xfrm>
            <a:off x="10956003" y="6246506"/>
            <a:ext cx="1058455" cy="382007"/>
            <a:chOff x="10956003" y="6285834"/>
            <a:chExt cx="1058455" cy="382007"/>
          </a:xfrm>
        </p:grpSpPr>
        <p:grpSp>
          <p:nvGrpSpPr>
            <p:cNvPr id="11" name="Graphic 57">
              <a:extLst>
                <a:ext uri="{FF2B5EF4-FFF2-40B4-BE49-F238E27FC236}">
                  <a16:creationId xmlns:a16="http://schemas.microsoft.com/office/drawing/2014/main" id="{20E1D119-A002-F16A-92D9-FDC86FC6B4D4}"/>
                </a:ext>
              </a:extLst>
            </p:cNvPr>
            <p:cNvGrpSpPr/>
            <p:nvPr/>
          </p:nvGrpSpPr>
          <p:grpSpPr>
            <a:xfrm>
              <a:off x="11424235" y="6285834"/>
              <a:ext cx="590223" cy="382007"/>
              <a:chOff x="11424235" y="6285834"/>
              <a:chExt cx="590223" cy="382007"/>
            </a:xfrm>
            <a:solidFill>
              <a:srgbClr val="000000"/>
            </a:solidFill>
          </p:grpSpPr>
          <p:sp>
            <p:nvSpPr>
              <p:cNvPr id="20" name="Freeform: Shape 19">
                <a:extLst>
                  <a:ext uri="{FF2B5EF4-FFF2-40B4-BE49-F238E27FC236}">
                    <a16:creationId xmlns:a16="http://schemas.microsoft.com/office/drawing/2014/main" id="{DADC6FE1-4F97-FE97-1C5D-E72E175C38A9}"/>
                  </a:ext>
                </a:extLst>
              </p:cNvPr>
              <p:cNvSpPr/>
              <p:nvPr/>
            </p:nvSpPr>
            <p:spPr>
              <a:xfrm>
                <a:off x="11838350" y="6601696"/>
                <a:ext cx="52268" cy="66113"/>
              </a:xfrm>
              <a:custGeom>
                <a:avLst/>
                <a:gdLst>
                  <a:gd name="connsiteX0" fmla="*/ 320 w 52268"/>
                  <a:gd name="connsiteY0" fmla="*/ 51217 h 66113"/>
                  <a:gd name="connsiteX1" fmla="*/ 2134 w 52268"/>
                  <a:gd name="connsiteY1" fmla="*/ 47349 h 66113"/>
                  <a:gd name="connsiteX2" fmla="*/ 6368 w 52268"/>
                  <a:gd name="connsiteY2" fmla="*/ 45901 h 66113"/>
                  <a:gd name="connsiteX3" fmla="*/ 10124 w 52268"/>
                  <a:gd name="connsiteY3" fmla="*/ 47715 h 66113"/>
                  <a:gd name="connsiteX4" fmla="*/ 26469 w 52268"/>
                  <a:gd name="connsiteY4" fmla="*/ 56548 h 66113"/>
                  <a:gd name="connsiteX5" fmla="*/ 41732 w 52268"/>
                  <a:gd name="connsiteY5" fmla="*/ 47222 h 66113"/>
                  <a:gd name="connsiteX6" fmla="*/ 25514 w 52268"/>
                  <a:gd name="connsiteY6" fmla="*/ 37656 h 66113"/>
                  <a:gd name="connsiteX7" fmla="*/ 1052 w 52268"/>
                  <a:gd name="connsiteY7" fmla="*/ 18765 h 66113"/>
                  <a:gd name="connsiteX8" fmla="*/ 25387 w 52268"/>
                  <a:gd name="connsiteY8" fmla="*/ 0 h 66113"/>
                  <a:gd name="connsiteX9" fmla="*/ 50693 w 52268"/>
                  <a:gd name="connsiteY9" fmla="*/ 13083 h 66113"/>
                  <a:gd name="connsiteX10" fmla="*/ 49117 w 52268"/>
                  <a:gd name="connsiteY10" fmla="*/ 17316 h 66113"/>
                  <a:gd name="connsiteX11" fmla="*/ 44995 w 52268"/>
                  <a:gd name="connsiteY11" fmla="*/ 19019 h 66113"/>
                  <a:gd name="connsiteX12" fmla="*/ 41000 w 52268"/>
                  <a:gd name="connsiteY12" fmla="*/ 17682 h 66113"/>
                  <a:gd name="connsiteX13" fmla="*/ 25626 w 52268"/>
                  <a:gd name="connsiteY13" fmla="*/ 9693 h 66113"/>
                  <a:gd name="connsiteX14" fmla="*/ 11699 w 52268"/>
                  <a:gd name="connsiteY14" fmla="*/ 18526 h 66113"/>
                  <a:gd name="connsiteX15" fmla="*/ 28172 w 52268"/>
                  <a:gd name="connsiteY15" fmla="*/ 28218 h 66113"/>
                  <a:gd name="connsiteX16" fmla="*/ 52268 w 52268"/>
                  <a:gd name="connsiteY16" fmla="*/ 46744 h 66113"/>
                  <a:gd name="connsiteX17" fmla="*/ 26724 w 52268"/>
                  <a:gd name="connsiteY17" fmla="*/ 66114 h 66113"/>
                  <a:gd name="connsiteX18" fmla="*/ 335 w 52268"/>
                  <a:gd name="connsiteY18" fmla="*/ 51217 h 6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268" h="66113">
                    <a:moveTo>
                      <a:pt x="320" y="51217"/>
                    </a:moveTo>
                    <a:cubicBezTo>
                      <a:pt x="-413" y="49275"/>
                      <a:pt x="81" y="48065"/>
                      <a:pt x="2134" y="47349"/>
                    </a:cubicBezTo>
                    <a:lnTo>
                      <a:pt x="6368" y="45901"/>
                    </a:lnTo>
                    <a:cubicBezTo>
                      <a:pt x="8182" y="45296"/>
                      <a:pt x="9153" y="45535"/>
                      <a:pt x="10124" y="47715"/>
                    </a:cubicBezTo>
                    <a:cubicBezTo>
                      <a:pt x="12543" y="54129"/>
                      <a:pt x="18002" y="56548"/>
                      <a:pt x="26469" y="56548"/>
                    </a:cubicBezTo>
                    <a:cubicBezTo>
                      <a:pt x="36766" y="56548"/>
                      <a:pt x="41732" y="53286"/>
                      <a:pt x="41732" y="47222"/>
                    </a:cubicBezTo>
                    <a:cubicBezTo>
                      <a:pt x="41732" y="39964"/>
                      <a:pt x="35684" y="38627"/>
                      <a:pt x="25514" y="37656"/>
                    </a:cubicBezTo>
                    <a:cubicBezTo>
                      <a:pt x="13402" y="36447"/>
                      <a:pt x="1052" y="34394"/>
                      <a:pt x="1052" y="18765"/>
                    </a:cubicBezTo>
                    <a:cubicBezTo>
                      <a:pt x="1052" y="7512"/>
                      <a:pt x="9169" y="0"/>
                      <a:pt x="25387" y="0"/>
                    </a:cubicBezTo>
                    <a:cubicBezTo>
                      <a:pt x="39313" y="0"/>
                      <a:pt x="46937" y="5204"/>
                      <a:pt x="50693" y="13083"/>
                    </a:cubicBezTo>
                    <a:cubicBezTo>
                      <a:pt x="51775" y="15263"/>
                      <a:pt x="51170" y="16473"/>
                      <a:pt x="49117" y="17316"/>
                    </a:cubicBezTo>
                    <a:lnTo>
                      <a:pt x="44995" y="19019"/>
                    </a:lnTo>
                    <a:cubicBezTo>
                      <a:pt x="42942" y="19863"/>
                      <a:pt x="42337" y="19624"/>
                      <a:pt x="41000" y="17682"/>
                    </a:cubicBezTo>
                    <a:cubicBezTo>
                      <a:pt x="38820" y="12955"/>
                      <a:pt x="34952" y="9693"/>
                      <a:pt x="25626" y="9693"/>
                    </a:cubicBezTo>
                    <a:cubicBezTo>
                      <a:pt x="16299" y="9693"/>
                      <a:pt x="11699" y="12717"/>
                      <a:pt x="11699" y="18526"/>
                    </a:cubicBezTo>
                    <a:cubicBezTo>
                      <a:pt x="11699" y="26277"/>
                      <a:pt x="18113" y="27248"/>
                      <a:pt x="28172" y="28218"/>
                    </a:cubicBezTo>
                    <a:cubicBezTo>
                      <a:pt x="41971" y="29428"/>
                      <a:pt x="52268" y="32452"/>
                      <a:pt x="52268" y="46744"/>
                    </a:cubicBezTo>
                    <a:cubicBezTo>
                      <a:pt x="52268" y="58251"/>
                      <a:pt x="43674" y="66114"/>
                      <a:pt x="26724" y="66114"/>
                    </a:cubicBezTo>
                    <a:cubicBezTo>
                      <a:pt x="13036" y="66114"/>
                      <a:pt x="4203" y="61148"/>
                      <a:pt x="335" y="51217"/>
                    </a:cubicBezTo>
                    <a:close/>
                  </a:path>
                </a:pathLst>
              </a:custGeom>
              <a:solidFill>
                <a:srgbClr val="000000"/>
              </a:solidFill>
              <a:ln w="159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25BD6E02-7479-9B44-3C73-7763ACDE584E}"/>
                  </a:ext>
                </a:extLst>
              </p:cNvPr>
              <p:cNvSpPr/>
              <p:nvPr/>
            </p:nvSpPr>
            <p:spPr>
              <a:xfrm>
                <a:off x="11772397" y="6601712"/>
                <a:ext cx="54765" cy="66129"/>
              </a:xfrm>
              <a:custGeom>
                <a:avLst/>
                <a:gdLst>
                  <a:gd name="connsiteX0" fmla="*/ 48 w 54765"/>
                  <a:gd name="connsiteY0" fmla="*/ 40919 h 66129"/>
                  <a:gd name="connsiteX1" fmla="*/ 48 w 54765"/>
                  <a:gd name="connsiteY1" fmla="*/ 25911 h 66129"/>
                  <a:gd name="connsiteX2" fmla="*/ 27407 w 54765"/>
                  <a:gd name="connsiteY2" fmla="*/ 0 h 66129"/>
                  <a:gd name="connsiteX3" fmla="*/ 54766 w 54765"/>
                  <a:gd name="connsiteY3" fmla="*/ 25067 h 66129"/>
                  <a:gd name="connsiteX4" fmla="*/ 54766 w 54765"/>
                  <a:gd name="connsiteY4" fmla="*/ 32086 h 66129"/>
                  <a:gd name="connsiteX5" fmla="*/ 50405 w 54765"/>
                  <a:gd name="connsiteY5" fmla="*/ 36320 h 66129"/>
                  <a:gd name="connsiteX6" fmla="*/ 10807 w 54765"/>
                  <a:gd name="connsiteY6" fmla="*/ 36320 h 66129"/>
                  <a:gd name="connsiteX7" fmla="*/ 10807 w 54765"/>
                  <a:gd name="connsiteY7" fmla="*/ 42129 h 66129"/>
                  <a:gd name="connsiteX8" fmla="*/ 27025 w 54765"/>
                  <a:gd name="connsiteY8" fmla="*/ 56787 h 66129"/>
                  <a:gd name="connsiteX9" fmla="*/ 43975 w 54765"/>
                  <a:gd name="connsiteY9" fmla="*/ 48304 h 66129"/>
                  <a:gd name="connsiteX10" fmla="*/ 48702 w 54765"/>
                  <a:gd name="connsiteY10" fmla="*/ 47222 h 66129"/>
                  <a:gd name="connsiteX11" fmla="*/ 51965 w 54765"/>
                  <a:gd name="connsiteY11" fmla="*/ 48925 h 66129"/>
                  <a:gd name="connsiteX12" fmla="*/ 53047 w 54765"/>
                  <a:gd name="connsiteY12" fmla="*/ 53652 h 66129"/>
                  <a:gd name="connsiteX13" fmla="*/ 27009 w 54765"/>
                  <a:gd name="connsiteY13" fmla="*/ 66130 h 66129"/>
                  <a:gd name="connsiteX14" fmla="*/ 0 w 54765"/>
                  <a:gd name="connsiteY14" fmla="*/ 40951 h 66129"/>
                  <a:gd name="connsiteX15" fmla="*/ 44007 w 54765"/>
                  <a:gd name="connsiteY15" fmla="*/ 27964 h 66129"/>
                  <a:gd name="connsiteX16" fmla="*/ 44007 w 54765"/>
                  <a:gd name="connsiteY16" fmla="*/ 24446 h 66129"/>
                  <a:gd name="connsiteX17" fmla="*/ 27423 w 54765"/>
                  <a:gd name="connsiteY17" fmla="*/ 9183 h 66129"/>
                  <a:gd name="connsiteX18" fmla="*/ 10839 w 54765"/>
                  <a:gd name="connsiteY18" fmla="*/ 24446 h 66129"/>
                  <a:gd name="connsiteX19" fmla="*/ 10839 w 54765"/>
                  <a:gd name="connsiteY19" fmla="*/ 27964 h 66129"/>
                  <a:gd name="connsiteX20" fmla="*/ 44007 w 54765"/>
                  <a:gd name="connsiteY20" fmla="*/ 27964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65" h="66129">
                    <a:moveTo>
                      <a:pt x="48" y="40919"/>
                    </a:moveTo>
                    <a:lnTo>
                      <a:pt x="48" y="25911"/>
                    </a:lnTo>
                    <a:cubicBezTo>
                      <a:pt x="48" y="9565"/>
                      <a:pt x="9613" y="0"/>
                      <a:pt x="27407" y="0"/>
                    </a:cubicBezTo>
                    <a:cubicBezTo>
                      <a:pt x="45200" y="0"/>
                      <a:pt x="54766" y="10775"/>
                      <a:pt x="54766" y="25067"/>
                    </a:cubicBezTo>
                    <a:lnTo>
                      <a:pt x="54766" y="32086"/>
                    </a:lnTo>
                    <a:cubicBezTo>
                      <a:pt x="54766" y="34632"/>
                      <a:pt x="53684" y="36320"/>
                      <a:pt x="50405" y="36320"/>
                    </a:cubicBezTo>
                    <a:lnTo>
                      <a:pt x="10807" y="36320"/>
                    </a:lnTo>
                    <a:lnTo>
                      <a:pt x="10807" y="42129"/>
                    </a:lnTo>
                    <a:cubicBezTo>
                      <a:pt x="10807" y="51328"/>
                      <a:pt x="16489" y="56787"/>
                      <a:pt x="27025" y="56787"/>
                    </a:cubicBezTo>
                    <a:cubicBezTo>
                      <a:pt x="35747" y="56787"/>
                      <a:pt x="40951" y="53397"/>
                      <a:pt x="43975" y="48304"/>
                    </a:cubicBezTo>
                    <a:cubicBezTo>
                      <a:pt x="45423" y="46362"/>
                      <a:pt x="46521" y="46012"/>
                      <a:pt x="48702" y="47222"/>
                    </a:cubicBezTo>
                    <a:lnTo>
                      <a:pt x="51965" y="48925"/>
                    </a:lnTo>
                    <a:cubicBezTo>
                      <a:pt x="54018" y="50007"/>
                      <a:pt x="54384" y="51583"/>
                      <a:pt x="53047" y="53652"/>
                    </a:cubicBezTo>
                    <a:cubicBezTo>
                      <a:pt x="48686" y="61037"/>
                      <a:pt x="40935" y="66130"/>
                      <a:pt x="27009" y="66130"/>
                    </a:cubicBezTo>
                    <a:cubicBezTo>
                      <a:pt x="8117" y="66130"/>
                      <a:pt x="0" y="55721"/>
                      <a:pt x="0" y="40951"/>
                    </a:cubicBezTo>
                    <a:close/>
                    <a:moveTo>
                      <a:pt x="44007" y="27964"/>
                    </a:moveTo>
                    <a:lnTo>
                      <a:pt x="44007" y="24446"/>
                    </a:lnTo>
                    <a:cubicBezTo>
                      <a:pt x="44007" y="14881"/>
                      <a:pt x="38436" y="9183"/>
                      <a:pt x="27423" y="9183"/>
                    </a:cubicBezTo>
                    <a:cubicBezTo>
                      <a:pt x="16409" y="9183"/>
                      <a:pt x="10839" y="14881"/>
                      <a:pt x="10839" y="24446"/>
                    </a:cubicBezTo>
                    <a:lnTo>
                      <a:pt x="10839" y="27964"/>
                    </a:lnTo>
                    <a:lnTo>
                      <a:pt x="44007" y="27964"/>
                    </a:lnTo>
                    <a:close/>
                  </a:path>
                </a:pathLst>
              </a:custGeom>
              <a:solidFill>
                <a:srgbClr val="000000"/>
              </a:solidFill>
              <a:ln w="159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99F148F3-EF00-2627-2792-879D9F097FF4}"/>
                  </a:ext>
                </a:extLst>
              </p:cNvPr>
              <p:cNvSpPr/>
              <p:nvPr/>
            </p:nvSpPr>
            <p:spPr>
              <a:xfrm>
                <a:off x="11707779" y="6601712"/>
                <a:ext cx="53191" cy="66113"/>
              </a:xfrm>
              <a:custGeom>
                <a:avLst/>
                <a:gdLst>
                  <a:gd name="connsiteX0" fmla="*/ 16 w 53191"/>
                  <a:gd name="connsiteY0" fmla="*/ 41763 h 66113"/>
                  <a:gd name="connsiteX1" fmla="*/ 16 w 53191"/>
                  <a:gd name="connsiteY1" fmla="*/ 24335 h 66113"/>
                  <a:gd name="connsiteX2" fmla="*/ 27009 w 53191"/>
                  <a:gd name="connsiteY2" fmla="*/ 0 h 66113"/>
                  <a:gd name="connsiteX3" fmla="*/ 52554 w 53191"/>
                  <a:gd name="connsiteY3" fmla="*/ 16218 h 66113"/>
                  <a:gd name="connsiteX4" fmla="*/ 50612 w 53191"/>
                  <a:gd name="connsiteY4" fmla="*/ 20340 h 66113"/>
                  <a:gd name="connsiteX5" fmla="*/ 46490 w 53191"/>
                  <a:gd name="connsiteY5" fmla="*/ 21677 h 66113"/>
                  <a:gd name="connsiteX6" fmla="*/ 42368 w 53191"/>
                  <a:gd name="connsiteY6" fmla="*/ 19735 h 66113"/>
                  <a:gd name="connsiteX7" fmla="*/ 26627 w 53191"/>
                  <a:gd name="connsiteY7" fmla="*/ 9565 h 66113"/>
                  <a:gd name="connsiteX8" fmla="*/ 10759 w 53191"/>
                  <a:gd name="connsiteY8" fmla="*/ 23858 h 66113"/>
                  <a:gd name="connsiteX9" fmla="*/ 10759 w 53191"/>
                  <a:gd name="connsiteY9" fmla="*/ 42145 h 66113"/>
                  <a:gd name="connsiteX10" fmla="*/ 26627 w 53191"/>
                  <a:gd name="connsiteY10" fmla="*/ 56548 h 66113"/>
                  <a:gd name="connsiteX11" fmla="*/ 42495 w 53191"/>
                  <a:gd name="connsiteY11" fmla="*/ 46012 h 66113"/>
                  <a:gd name="connsiteX12" fmla="*/ 46617 w 53191"/>
                  <a:gd name="connsiteY12" fmla="*/ 44070 h 66113"/>
                  <a:gd name="connsiteX13" fmla="*/ 50851 w 53191"/>
                  <a:gd name="connsiteY13" fmla="*/ 45280 h 66113"/>
                  <a:gd name="connsiteX14" fmla="*/ 52792 w 53191"/>
                  <a:gd name="connsiteY14" fmla="*/ 49402 h 66113"/>
                  <a:gd name="connsiteX15" fmla="*/ 26277 w 53191"/>
                  <a:gd name="connsiteY15" fmla="*/ 66114 h 66113"/>
                  <a:gd name="connsiteX16" fmla="*/ 0 w 53191"/>
                  <a:gd name="connsiteY16" fmla="*/ 41779 h 6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91" h="66113">
                    <a:moveTo>
                      <a:pt x="16" y="41763"/>
                    </a:moveTo>
                    <a:lnTo>
                      <a:pt x="16" y="24335"/>
                    </a:lnTo>
                    <a:cubicBezTo>
                      <a:pt x="16" y="9327"/>
                      <a:pt x="8738" y="0"/>
                      <a:pt x="27009" y="0"/>
                    </a:cubicBezTo>
                    <a:cubicBezTo>
                      <a:pt x="41667" y="0"/>
                      <a:pt x="49530" y="6653"/>
                      <a:pt x="52554" y="16218"/>
                    </a:cubicBezTo>
                    <a:cubicBezTo>
                      <a:pt x="53286" y="18526"/>
                      <a:pt x="52681" y="19608"/>
                      <a:pt x="50612" y="20340"/>
                    </a:cubicBezTo>
                    <a:lnTo>
                      <a:pt x="46490" y="21677"/>
                    </a:lnTo>
                    <a:cubicBezTo>
                      <a:pt x="44182" y="22521"/>
                      <a:pt x="43227" y="21916"/>
                      <a:pt x="42368" y="19735"/>
                    </a:cubicBezTo>
                    <a:cubicBezTo>
                      <a:pt x="40076" y="13083"/>
                      <a:pt x="35587" y="9565"/>
                      <a:pt x="26627" y="9565"/>
                    </a:cubicBezTo>
                    <a:cubicBezTo>
                      <a:pt x="15979" y="9565"/>
                      <a:pt x="10759" y="14897"/>
                      <a:pt x="10759" y="23858"/>
                    </a:cubicBezTo>
                    <a:lnTo>
                      <a:pt x="10759" y="42145"/>
                    </a:lnTo>
                    <a:cubicBezTo>
                      <a:pt x="10759" y="51233"/>
                      <a:pt x="16202" y="56548"/>
                      <a:pt x="26627" y="56548"/>
                    </a:cubicBezTo>
                    <a:cubicBezTo>
                      <a:pt x="35349" y="56548"/>
                      <a:pt x="40314" y="52920"/>
                      <a:pt x="42495" y="46012"/>
                    </a:cubicBezTo>
                    <a:cubicBezTo>
                      <a:pt x="43338" y="43704"/>
                      <a:pt x="44309" y="43354"/>
                      <a:pt x="46617" y="44070"/>
                    </a:cubicBezTo>
                    <a:lnTo>
                      <a:pt x="50851" y="45280"/>
                    </a:lnTo>
                    <a:cubicBezTo>
                      <a:pt x="52904" y="46124"/>
                      <a:pt x="53763" y="47094"/>
                      <a:pt x="52792" y="49402"/>
                    </a:cubicBezTo>
                    <a:cubicBezTo>
                      <a:pt x="49036" y="60177"/>
                      <a:pt x="40808" y="66114"/>
                      <a:pt x="26277" y="66114"/>
                    </a:cubicBezTo>
                    <a:cubicBezTo>
                      <a:pt x="8483" y="66114"/>
                      <a:pt x="0" y="56787"/>
                      <a:pt x="0" y="41779"/>
                    </a:cubicBezTo>
                    <a:close/>
                  </a:path>
                </a:pathLst>
              </a:custGeom>
              <a:solidFill>
                <a:srgbClr val="000000"/>
              </a:solidFill>
              <a:ln w="159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095EE5D2-7981-9390-366F-9A7D638DECD4}"/>
                  </a:ext>
                </a:extLst>
              </p:cNvPr>
              <p:cNvSpPr/>
              <p:nvPr/>
            </p:nvSpPr>
            <p:spPr>
              <a:xfrm>
                <a:off x="11680675" y="6578698"/>
                <a:ext cx="12223" cy="87297"/>
              </a:xfrm>
              <a:custGeom>
                <a:avLst/>
                <a:gdLst>
                  <a:gd name="connsiteX0" fmla="*/ 0 w 12223"/>
                  <a:gd name="connsiteY0" fmla="*/ 6414 h 87297"/>
                  <a:gd name="connsiteX1" fmla="*/ 0 w 12223"/>
                  <a:gd name="connsiteY1" fmla="*/ 5570 h 87297"/>
                  <a:gd name="connsiteX2" fmla="*/ 5698 w 12223"/>
                  <a:gd name="connsiteY2" fmla="*/ 0 h 87297"/>
                  <a:gd name="connsiteX3" fmla="*/ 6541 w 12223"/>
                  <a:gd name="connsiteY3" fmla="*/ 0 h 87297"/>
                  <a:gd name="connsiteX4" fmla="*/ 12223 w 12223"/>
                  <a:gd name="connsiteY4" fmla="*/ 5570 h 87297"/>
                  <a:gd name="connsiteX5" fmla="*/ 12223 w 12223"/>
                  <a:gd name="connsiteY5" fmla="*/ 6414 h 87297"/>
                  <a:gd name="connsiteX6" fmla="*/ 6541 w 12223"/>
                  <a:gd name="connsiteY6" fmla="*/ 11984 h 87297"/>
                  <a:gd name="connsiteX7" fmla="*/ 5698 w 12223"/>
                  <a:gd name="connsiteY7" fmla="*/ 11984 h 87297"/>
                  <a:gd name="connsiteX8" fmla="*/ 0 w 12223"/>
                  <a:gd name="connsiteY8" fmla="*/ 6414 h 87297"/>
                  <a:gd name="connsiteX9" fmla="*/ 732 w 12223"/>
                  <a:gd name="connsiteY9" fmla="*/ 84385 h 87297"/>
                  <a:gd name="connsiteX10" fmla="*/ 732 w 12223"/>
                  <a:gd name="connsiteY10" fmla="*/ 27725 h 87297"/>
                  <a:gd name="connsiteX11" fmla="*/ 3645 w 12223"/>
                  <a:gd name="connsiteY11" fmla="*/ 24813 h 87297"/>
                  <a:gd name="connsiteX12" fmla="*/ 8610 w 12223"/>
                  <a:gd name="connsiteY12" fmla="*/ 24813 h 87297"/>
                  <a:gd name="connsiteX13" fmla="*/ 11523 w 12223"/>
                  <a:gd name="connsiteY13" fmla="*/ 27725 h 87297"/>
                  <a:gd name="connsiteX14" fmla="*/ 11523 w 12223"/>
                  <a:gd name="connsiteY14" fmla="*/ 84385 h 87297"/>
                  <a:gd name="connsiteX15" fmla="*/ 8610 w 12223"/>
                  <a:gd name="connsiteY15" fmla="*/ 87297 h 87297"/>
                  <a:gd name="connsiteX16" fmla="*/ 3645 w 12223"/>
                  <a:gd name="connsiteY16" fmla="*/ 87297 h 87297"/>
                  <a:gd name="connsiteX17" fmla="*/ 732 w 12223"/>
                  <a:gd name="connsiteY17" fmla="*/ 84385 h 8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223" h="87297">
                    <a:moveTo>
                      <a:pt x="0" y="6414"/>
                    </a:moveTo>
                    <a:lnTo>
                      <a:pt x="0" y="5570"/>
                    </a:lnTo>
                    <a:cubicBezTo>
                      <a:pt x="0" y="1098"/>
                      <a:pt x="1210" y="0"/>
                      <a:pt x="5698" y="0"/>
                    </a:cubicBezTo>
                    <a:lnTo>
                      <a:pt x="6541" y="0"/>
                    </a:lnTo>
                    <a:cubicBezTo>
                      <a:pt x="10902" y="0"/>
                      <a:pt x="12223" y="1082"/>
                      <a:pt x="12223" y="5570"/>
                    </a:cubicBezTo>
                    <a:lnTo>
                      <a:pt x="12223" y="6414"/>
                    </a:lnTo>
                    <a:cubicBezTo>
                      <a:pt x="12223" y="10886"/>
                      <a:pt x="10886" y="11984"/>
                      <a:pt x="6541" y="11984"/>
                    </a:cubicBezTo>
                    <a:lnTo>
                      <a:pt x="5698" y="11984"/>
                    </a:lnTo>
                    <a:cubicBezTo>
                      <a:pt x="1225" y="11984"/>
                      <a:pt x="0" y="11014"/>
                      <a:pt x="0" y="6414"/>
                    </a:cubicBezTo>
                    <a:close/>
                    <a:moveTo>
                      <a:pt x="732" y="84385"/>
                    </a:moveTo>
                    <a:lnTo>
                      <a:pt x="732" y="27725"/>
                    </a:lnTo>
                    <a:cubicBezTo>
                      <a:pt x="732" y="25545"/>
                      <a:pt x="1464" y="24813"/>
                      <a:pt x="3645" y="24813"/>
                    </a:cubicBezTo>
                    <a:lnTo>
                      <a:pt x="8610" y="24813"/>
                    </a:lnTo>
                    <a:cubicBezTo>
                      <a:pt x="10791" y="24813"/>
                      <a:pt x="11523" y="25545"/>
                      <a:pt x="11523" y="27725"/>
                    </a:cubicBezTo>
                    <a:lnTo>
                      <a:pt x="11523" y="84385"/>
                    </a:lnTo>
                    <a:cubicBezTo>
                      <a:pt x="11523" y="86565"/>
                      <a:pt x="10791" y="87297"/>
                      <a:pt x="8610" y="87297"/>
                    </a:cubicBezTo>
                    <a:lnTo>
                      <a:pt x="3645" y="87297"/>
                    </a:lnTo>
                    <a:cubicBezTo>
                      <a:pt x="1464" y="87297"/>
                      <a:pt x="732" y="86565"/>
                      <a:pt x="732" y="84385"/>
                    </a:cubicBezTo>
                    <a:close/>
                  </a:path>
                </a:pathLst>
              </a:custGeom>
              <a:solidFill>
                <a:srgbClr val="000000"/>
              </a:solidFill>
              <a:ln w="159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ACA19165-7F93-0BEF-B261-0D92A0F4A7DA}"/>
                  </a:ext>
                </a:extLst>
              </p:cNvPr>
              <p:cNvSpPr/>
              <p:nvPr/>
            </p:nvSpPr>
            <p:spPr>
              <a:xfrm>
                <a:off x="11611121" y="6603510"/>
                <a:ext cx="58734" cy="62707"/>
              </a:xfrm>
              <a:custGeom>
                <a:avLst/>
                <a:gdLst>
                  <a:gd name="connsiteX0" fmla="*/ 23797 w 58734"/>
                  <a:gd name="connsiteY0" fmla="*/ 60066 h 62707"/>
                  <a:gd name="connsiteX1" fmla="*/ 432 w 58734"/>
                  <a:gd name="connsiteY1" fmla="*/ 3406 h 62707"/>
                  <a:gd name="connsiteX2" fmla="*/ 2852 w 58734"/>
                  <a:gd name="connsiteY2" fmla="*/ 16 h 62707"/>
                  <a:gd name="connsiteX3" fmla="*/ 6480 w 58734"/>
                  <a:gd name="connsiteY3" fmla="*/ 16 h 62707"/>
                  <a:gd name="connsiteX4" fmla="*/ 11573 w 58734"/>
                  <a:gd name="connsiteY4" fmla="*/ 2928 h 62707"/>
                  <a:gd name="connsiteX5" fmla="*/ 25738 w 58734"/>
                  <a:gd name="connsiteY5" fmla="*/ 38038 h 62707"/>
                  <a:gd name="connsiteX6" fmla="*/ 29128 w 58734"/>
                  <a:gd name="connsiteY6" fmla="*/ 49657 h 62707"/>
                  <a:gd name="connsiteX7" fmla="*/ 29606 w 58734"/>
                  <a:gd name="connsiteY7" fmla="*/ 49657 h 62707"/>
                  <a:gd name="connsiteX8" fmla="*/ 32868 w 58734"/>
                  <a:gd name="connsiteY8" fmla="*/ 38150 h 62707"/>
                  <a:gd name="connsiteX9" fmla="*/ 47033 w 58734"/>
                  <a:gd name="connsiteY9" fmla="*/ 2913 h 62707"/>
                  <a:gd name="connsiteX10" fmla="*/ 52126 w 58734"/>
                  <a:gd name="connsiteY10" fmla="*/ 0 h 62707"/>
                  <a:gd name="connsiteX11" fmla="*/ 55883 w 58734"/>
                  <a:gd name="connsiteY11" fmla="*/ 0 h 62707"/>
                  <a:gd name="connsiteX12" fmla="*/ 58302 w 58734"/>
                  <a:gd name="connsiteY12" fmla="*/ 3263 h 62707"/>
                  <a:gd name="connsiteX13" fmla="*/ 34810 w 58734"/>
                  <a:gd name="connsiteY13" fmla="*/ 60050 h 62707"/>
                  <a:gd name="connsiteX14" fmla="*/ 30815 w 58734"/>
                  <a:gd name="connsiteY14" fmla="*/ 62708 h 62707"/>
                  <a:gd name="connsiteX15" fmla="*/ 27903 w 58734"/>
                  <a:gd name="connsiteY15" fmla="*/ 62708 h 62707"/>
                  <a:gd name="connsiteX16" fmla="*/ 23781 w 58734"/>
                  <a:gd name="connsiteY16" fmla="*/ 60050 h 62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734" h="62707">
                    <a:moveTo>
                      <a:pt x="23797" y="60066"/>
                    </a:moveTo>
                    <a:lnTo>
                      <a:pt x="432" y="3406"/>
                    </a:lnTo>
                    <a:cubicBezTo>
                      <a:pt x="-538" y="748"/>
                      <a:pt x="66" y="16"/>
                      <a:pt x="2852" y="16"/>
                    </a:cubicBezTo>
                    <a:lnTo>
                      <a:pt x="6480" y="16"/>
                    </a:lnTo>
                    <a:cubicBezTo>
                      <a:pt x="9870" y="16"/>
                      <a:pt x="10714" y="621"/>
                      <a:pt x="11573" y="2928"/>
                    </a:cubicBezTo>
                    <a:lnTo>
                      <a:pt x="25738" y="38038"/>
                    </a:lnTo>
                    <a:cubicBezTo>
                      <a:pt x="27553" y="42877"/>
                      <a:pt x="28762" y="48575"/>
                      <a:pt x="29128" y="49657"/>
                    </a:cubicBezTo>
                    <a:lnTo>
                      <a:pt x="29606" y="49657"/>
                    </a:lnTo>
                    <a:cubicBezTo>
                      <a:pt x="30083" y="48575"/>
                      <a:pt x="31054" y="43004"/>
                      <a:pt x="32868" y="38150"/>
                    </a:cubicBezTo>
                    <a:lnTo>
                      <a:pt x="47033" y="2913"/>
                    </a:lnTo>
                    <a:cubicBezTo>
                      <a:pt x="47877" y="605"/>
                      <a:pt x="48609" y="0"/>
                      <a:pt x="52126" y="0"/>
                    </a:cubicBezTo>
                    <a:lnTo>
                      <a:pt x="55883" y="0"/>
                    </a:lnTo>
                    <a:cubicBezTo>
                      <a:pt x="58668" y="0"/>
                      <a:pt x="59273" y="605"/>
                      <a:pt x="58302" y="3263"/>
                    </a:cubicBezTo>
                    <a:lnTo>
                      <a:pt x="34810" y="60050"/>
                    </a:lnTo>
                    <a:cubicBezTo>
                      <a:pt x="33967" y="62103"/>
                      <a:pt x="33107" y="62708"/>
                      <a:pt x="30815" y="62708"/>
                    </a:cubicBezTo>
                    <a:lnTo>
                      <a:pt x="27903" y="62708"/>
                    </a:lnTo>
                    <a:cubicBezTo>
                      <a:pt x="25595" y="62708"/>
                      <a:pt x="24640" y="62103"/>
                      <a:pt x="23781" y="60050"/>
                    </a:cubicBezTo>
                    <a:close/>
                  </a:path>
                </a:pathLst>
              </a:custGeom>
              <a:solidFill>
                <a:srgbClr val="000000"/>
              </a:solidFill>
              <a:ln w="159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CAA176A1-E9D6-1B6D-6572-75D1442F7CEF}"/>
                  </a:ext>
                </a:extLst>
              </p:cNvPr>
              <p:cNvSpPr/>
              <p:nvPr/>
            </p:nvSpPr>
            <p:spPr>
              <a:xfrm>
                <a:off x="11572512" y="6603510"/>
                <a:ext cx="33582" cy="62484"/>
              </a:xfrm>
              <a:custGeom>
                <a:avLst/>
                <a:gdLst>
                  <a:gd name="connsiteX0" fmla="*/ 48 w 33582"/>
                  <a:gd name="connsiteY0" fmla="*/ 59572 h 62484"/>
                  <a:gd name="connsiteX1" fmla="*/ 48 w 33582"/>
                  <a:gd name="connsiteY1" fmla="*/ 10409 h 62484"/>
                  <a:gd name="connsiteX2" fmla="*/ 4647 w 33582"/>
                  <a:gd name="connsiteY2" fmla="*/ 3756 h 62484"/>
                  <a:gd name="connsiteX3" fmla="*/ 26802 w 33582"/>
                  <a:gd name="connsiteY3" fmla="*/ 0 h 62484"/>
                  <a:gd name="connsiteX4" fmla="*/ 30670 w 33582"/>
                  <a:gd name="connsiteY4" fmla="*/ 0 h 62484"/>
                  <a:gd name="connsiteX5" fmla="*/ 33582 w 33582"/>
                  <a:gd name="connsiteY5" fmla="*/ 2913 h 62484"/>
                  <a:gd name="connsiteX6" fmla="*/ 33582 w 33582"/>
                  <a:gd name="connsiteY6" fmla="*/ 6907 h 62484"/>
                  <a:gd name="connsiteX7" fmla="*/ 30670 w 33582"/>
                  <a:gd name="connsiteY7" fmla="*/ 9820 h 62484"/>
                  <a:gd name="connsiteX8" fmla="*/ 26547 w 33582"/>
                  <a:gd name="connsiteY8" fmla="*/ 9820 h 62484"/>
                  <a:gd name="connsiteX9" fmla="*/ 12494 w 33582"/>
                  <a:gd name="connsiteY9" fmla="*/ 11873 h 62484"/>
                  <a:gd name="connsiteX10" fmla="*/ 10791 w 33582"/>
                  <a:gd name="connsiteY10" fmla="*/ 14292 h 62484"/>
                  <a:gd name="connsiteX11" fmla="*/ 10791 w 33582"/>
                  <a:gd name="connsiteY11" fmla="*/ 59572 h 62484"/>
                  <a:gd name="connsiteX12" fmla="*/ 7878 w 33582"/>
                  <a:gd name="connsiteY12" fmla="*/ 62485 h 62484"/>
                  <a:gd name="connsiteX13" fmla="*/ 2913 w 33582"/>
                  <a:gd name="connsiteY13" fmla="*/ 62485 h 62484"/>
                  <a:gd name="connsiteX14" fmla="*/ 0 w 33582"/>
                  <a:gd name="connsiteY14" fmla="*/ 59572 h 6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82" h="62484">
                    <a:moveTo>
                      <a:pt x="48" y="59572"/>
                    </a:moveTo>
                    <a:lnTo>
                      <a:pt x="48" y="10409"/>
                    </a:lnTo>
                    <a:cubicBezTo>
                      <a:pt x="48" y="6653"/>
                      <a:pt x="891" y="5204"/>
                      <a:pt x="4647" y="3756"/>
                    </a:cubicBezTo>
                    <a:cubicBezTo>
                      <a:pt x="9120" y="1942"/>
                      <a:pt x="16154" y="0"/>
                      <a:pt x="26802" y="0"/>
                    </a:cubicBezTo>
                    <a:lnTo>
                      <a:pt x="30670" y="0"/>
                    </a:lnTo>
                    <a:cubicBezTo>
                      <a:pt x="32850" y="0"/>
                      <a:pt x="33582" y="732"/>
                      <a:pt x="33582" y="2913"/>
                    </a:cubicBezTo>
                    <a:lnTo>
                      <a:pt x="33582" y="6907"/>
                    </a:lnTo>
                    <a:cubicBezTo>
                      <a:pt x="33582" y="9088"/>
                      <a:pt x="32850" y="9820"/>
                      <a:pt x="30670" y="9820"/>
                    </a:cubicBezTo>
                    <a:lnTo>
                      <a:pt x="26547" y="9820"/>
                    </a:lnTo>
                    <a:cubicBezTo>
                      <a:pt x="20611" y="9820"/>
                      <a:pt x="16011" y="10663"/>
                      <a:pt x="12494" y="11873"/>
                    </a:cubicBezTo>
                    <a:cubicBezTo>
                      <a:pt x="10918" y="12478"/>
                      <a:pt x="10791" y="13321"/>
                      <a:pt x="10791" y="14292"/>
                    </a:cubicBezTo>
                    <a:lnTo>
                      <a:pt x="10791" y="59572"/>
                    </a:lnTo>
                    <a:cubicBezTo>
                      <a:pt x="10791" y="61753"/>
                      <a:pt x="10059" y="62485"/>
                      <a:pt x="7878" y="62485"/>
                    </a:cubicBezTo>
                    <a:lnTo>
                      <a:pt x="2913" y="62485"/>
                    </a:lnTo>
                    <a:cubicBezTo>
                      <a:pt x="732" y="62485"/>
                      <a:pt x="0" y="61753"/>
                      <a:pt x="0" y="59572"/>
                    </a:cubicBezTo>
                    <a:close/>
                  </a:path>
                </a:pathLst>
              </a:custGeom>
              <a:solidFill>
                <a:srgbClr val="000000"/>
              </a:solidFill>
              <a:ln w="159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EFF10A5F-B990-4DB7-CFE2-B8431C6FD256}"/>
                  </a:ext>
                </a:extLst>
              </p:cNvPr>
              <p:cNvSpPr/>
              <p:nvPr/>
            </p:nvSpPr>
            <p:spPr>
              <a:xfrm>
                <a:off x="11503406" y="6601712"/>
                <a:ext cx="54749" cy="66129"/>
              </a:xfrm>
              <a:custGeom>
                <a:avLst/>
                <a:gdLst>
                  <a:gd name="connsiteX0" fmla="*/ 32 w 54749"/>
                  <a:gd name="connsiteY0" fmla="*/ 40919 h 66129"/>
                  <a:gd name="connsiteX1" fmla="*/ 32 w 54749"/>
                  <a:gd name="connsiteY1" fmla="*/ 25911 h 66129"/>
                  <a:gd name="connsiteX2" fmla="*/ 27391 w 54749"/>
                  <a:gd name="connsiteY2" fmla="*/ 0 h 66129"/>
                  <a:gd name="connsiteX3" fmla="*/ 54750 w 54749"/>
                  <a:gd name="connsiteY3" fmla="*/ 25067 h 66129"/>
                  <a:gd name="connsiteX4" fmla="*/ 54750 w 54749"/>
                  <a:gd name="connsiteY4" fmla="*/ 32086 h 66129"/>
                  <a:gd name="connsiteX5" fmla="*/ 50389 w 54749"/>
                  <a:gd name="connsiteY5" fmla="*/ 36320 h 66129"/>
                  <a:gd name="connsiteX6" fmla="*/ 10791 w 54749"/>
                  <a:gd name="connsiteY6" fmla="*/ 36320 h 66129"/>
                  <a:gd name="connsiteX7" fmla="*/ 10791 w 54749"/>
                  <a:gd name="connsiteY7" fmla="*/ 42129 h 66129"/>
                  <a:gd name="connsiteX8" fmla="*/ 27009 w 54749"/>
                  <a:gd name="connsiteY8" fmla="*/ 56787 h 66129"/>
                  <a:gd name="connsiteX9" fmla="*/ 43959 w 54749"/>
                  <a:gd name="connsiteY9" fmla="*/ 48304 h 66129"/>
                  <a:gd name="connsiteX10" fmla="*/ 48686 w 54749"/>
                  <a:gd name="connsiteY10" fmla="*/ 47222 h 66129"/>
                  <a:gd name="connsiteX11" fmla="*/ 51949 w 54749"/>
                  <a:gd name="connsiteY11" fmla="*/ 48925 h 66129"/>
                  <a:gd name="connsiteX12" fmla="*/ 53031 w 54749"/>
                  <a:gd name="connsiteY12" fmla="*/ 53652 h 66129"/>
                  <a:gd name="connsiteX13" fmla="*/ 26993 w 54749"/>
                  <a:gd name="connsiteY13" fmla="*/ 66130 h 66129"/>
                  <a:gd name="connsiteX14" fmla="*/ 0 w 54749"/>
                  <a:gd name="connsiteY14" fmla="*/ 40951 h 66129"/>
                  <a:gd name="connsiteX15" fmla="*/ 43991 w 54749"/>
                  <a:gd name="connsiteY15" fmla="*/ 27964 h 66129"/>
                  <a:gd name="connsiteX16" fmla="*/ 43991 w 54749"/>
                  <a:gd name="connsiteY16" fmla="*/ 24446 h 66129"/>
                  <a:gd name="connsiteX17" fmla="*/ 27407 w 54749"/>
                  <a:gd name="connsiteY17" fmla="*/ 9183 h 66129"/>
                  <a:gd name="connsiteX18" fmla="*/ 10823 w 54749"/>
                  <a:gd name="connsiteY18" fmla="*/ 24446 h 66129"/>
                  <a:gd name="connsiteX19" fmla="*/ 10823 w 54749"/>
                  <a:gd name="connsiteY19" fmla="*/ 27964 h 66129"/>
                  <a:gd name="connsiteX20" fmla="*/ 44007 w 54749"/>
                  <a:gd name="connsiteY20" fmla="*/ 27964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49" h="66129">
                    <a:moveTo>
                      <a:pt x="32" y="40919"/>
                    </a:moveTo>
                    <a:lnTo>
                      <a:pt x="32" y="25911"/>
                    </a:lnTo>
                    <a:cubicBezTo>
                      <a:pt x="32" y="9565"/>
                      <a:pt x="9597" y="0"/>
                      <a:pt x="27391" y="0"/>
                    </a:cubicBezTo>
                    <a:cubicBezTo>
                      <a:pt x="45185" y="0"/>
                      <a:pt x="54750" y="10775"/>
                      <a:pt x="54750" y="25067"/>
                    </a:cubicBezTo>
                    <a:lnTo>
                      <a:pt x="54750" y="32086"/>
                    </a:lnTo>
                    <a:cubicBezTo>
                      <a:pt x="54750" y="34632"/>
                      <a:pt x="53668" y="36320"/>
                      <a:pt x="50389" y="36320"/>
                    </a:cubicBezTo>
                    <a:lnTo>
                      <a:pt x="10791" y="36320"/>
                    </a:lnTo>
                    <a:lnTo>
                      <a:pt x="10791" y="42129"/>
                    </a:lnTo>
                    <a:cubicBezTo>
                      <a:pt x="10791" y="51328"/>
                      <a:pt x="16489" y="56787"/>
                      <a:pt x="27009" y="56787"/>
                    </a:cubicBezTo>
                    <a:cubicBezTo>
                      <a:pt x="35731" y="56787"/>
                      <a:pt x="40935" y="53397"/>
                      <a:pt x="43959" y="48304"/>
                    </a:cubicBezTo>
                    <a:cubicBezTo>
                      <a:pt x="45407" y="46362"/>
                      <a:pt x="46506" y="46012"/>
                      <a:pt x="48686" y="47222"/>
                    </a:cubicBezTo>
                    <a:lnTo>
                      <a:pt x="51949" y="48925"/>
                    </a:lnTo>
                    <a:cubicBezTo>
                      <a:pt x="54002" y="50007"/>
                      <a:pt x="54368" y="51583"/>
                      <a:pt x="53031" y="53652"/>
                    </a:cubicBezTo>
                    <a:cubicBezTo>
                      <a:pt x="48670" y="61037"/>
                      <a:pt x="40919" y="66130"/>
                      <a:pt x="26993" y="66130"/>
                    </a:cubicBezTo>
                    <a:cubicBezTo>
                      <a:pt x="8101" y="66130"/>
                      <a:pt x="0" y="55721"/>
                      <a:pt x="0" y="40951"/>
                    </a:cubicBezTo>
                    <a:close/>
                    <a:moveTo>
                      <a:pt x="43991" y="27964"/>
                    </a:moveTo>
                    <a:lnTo>
                      <a:pt x="43991" y="24446"/>
                    </a:lnTo>
                    <a:cubicBezTo>
                      <a:pt x="43991" y="14881"/>
                      <a:pt x="38420" y="9183"/>
                      <a:pt x="27407" y="9183"/>
                    </a:cubicBezTo>
                    <a:cubicBezTo>
                      <a:pt x="16393" y="9183"/>
                      <a:pt x="10823" y="14881"/>
                      <a:pt x="10823" y="24446"/>
                    </a:cubicBezTo>
                    <a:lnTo>
                      <a:pt x="10823" y="27964"/>
                    </a:lnTo>
                    <a:lnTo>
                      <a:pt x="44007" y="27964"/>
                    </a:lnTo>
                    <a:close/>
                  </a:path>
                </a:pathLst>
              </a:custGeom>
              <a:solidFill>
                <a:srgbClr val="000000"/>
              </a:solidFill>
              <a:ln w="159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6C083C3E-ACED-10EF-4CCA-819E32A89EFE}"/>
                  </a:ext>
                </a:extLst>
              </p:cNvPr>
              <p:cNvSpPr/>
              <p:nvPr/>
            </p:nvSpPr>
            <p:spPr>
              <a:xfrm>
                <a:off x="11424235" y="6578204"/>
                <a:ext cx="66995" cy="89605"/>
              </a:xfrm>
              <a:custGeom>
                <a:avLst/>
                <a:gdLst>
                  <a:gd name="connsiteX0" fmla="*/ 389 w 66995"/>
                  <a:gd name="connsiteY0" fmla="*/ 68899 h 89605"/>
                  <a:gd name="connsiteX1" fmla="*/ 2330 w 66995"/>
                  <a:gd name="connsiteY1" fmla="*/ 64777 h 89605"/>
                  <a:gd name="connsiteX2" fmla="*/ 7296 w 66995"/>
                  <a:gd name="connsiteY2" fmla="*/ 62962 h 89605"/>
                  <a:gd name="connsiteX3" fmla="*/ 11418 w 66995"/>
                  <a:gd name="connsiteY3" fmla="*/ 64904 h 89605"/>
                  <a:gd name="connsiteX4" fmla="*/ 33334 w 66995"/>
                  <a:gd name="connsiteY4" fmla="*/ 78703 h 89605"/>
                  <a:gd name="connsiteX5" fmla="*/ 55250 w 66995"/>
                  <a:gd name="connsiteY5" fmla="*/ 63695 h 89605"/>
                  <a:gd name="connsiteX6" fmla="*/ 33700 w 66995"/>
                  <a:gd name="connsiteY6" fmla="*/ 50007 h 89605"/>
                  <a:gd name="connsiteX7" fmla="*/ 1248 w 66995"/>
                  <a:gd name="connsiteY7" fmla="*/ 25672 h 89605"/>
                  <a:gd name="connsiteX8" fmla="*/ 33462 w 66995"/>
                  <a:gd name="connsiteY8" fmla="*/ 0 h 89605"/>
                  <a:gd name="connsiteX9" fmla="*/ 65181 w 66995"/>
                  <a:gd name="connsiteY9" fmla="*/ 18526 h 89605"/>
                  <a:gd name="connsiteX10" fmla="*/ 63478 w 66995"/>
                  <a:gd name="connsiteY10" fmla="*/ 22759 h 89605"/>
                  <a:gd name="connsiteX11" fmla="*/ 58385 w 66995"/>
                  <a:gd name="connsiteY11" fmla="*/ 25067 h 89605"/>
                  <a:gd name="connsiteX12" fmla="*/ 54391 w 66995"/>
                  <a:gd name="connsiteY12" fmla="*/ 23492 h 89605"/>
                  <a:gd name="connsiteX13" fmla="*/ 33446 w 66995"/>
                  <a:gd name="connsiteY13" fmla="*/ 11141 h 89605"/>
                  <a:gd name="connsiteX14" fmla="*/ 13233 w 66995"/>
                  <a:gd name="connsiteY14" fmla="*/ 24940 h 89605"/>
                  <a:gd name="connsiteX15" fmla="*/ 36485 w 66995"/>
                  <a:gd name="connsiteY15" fmla="*/ 38866 h 89605"/>
                  <a:gd name="connsiteX16" fmla="*/ 66996 w 66995"/>
                  <a:gd name="connsiteY16" fmla="*/ 63328 h 89605"/>
                  <a:gd name="connsiteX17" fmla="*/ 33334 w 66995"/>
                  <a:gd name="connsiteY17" fmla="*/ 89605 h 89605"/>
                  <a:gd name="connsiteX18" fmla="*/ 405 w 66995"/>
                  <a:gd name="connsiteY18" fmla="*/ 68899 h 8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995" h="89605">
                    <a:moveTo>
                      <a:pt x="389" y="68899"/>
                    </a:moveTo>
                    <a:cubicBezTo>
                      <a:pt x="-455" y="66591"/>
                      <a:pt x="23" y="65636"/>
                      <a:pt x="2330" y="64777"/>
                    </a:cubicBezTo>
                    <a:lnTo>
                      <a:pt x="7296" y="62962"/>
                    </a:lnTo>
                    <a:cubicBezTo>
                      <a:pt x="9477" y="62230"/>
                      <a:pt x="10447" y="62596"/>
                      <a:pt x="11418" y="64904"/>
                    </a:cubicBezTo>
                    <a:cubicBezTo>
                      <a:pt x="15286" y="73992"/>
                      <a:pt x="22432" y="78703"/>
                      <a:pt x="33334" y="78703"/>
                    </a:cubicBezTo>
                    <a:cubicBezTo>
                      <a:pt x="47738" y="78703"/>
                      <a:pt x="55250" y="73865"/>
                      <a:pt x="55250" y="63695"/>
                    </a:cubicBezTo>
                    <a:cubicBezTo>
                      <a:pt x="55250" y="53524"/>
                      <a:pt x="44953" y="51344"/>
                      <a:pt x="33700" y="50007"/>
                    </a:cubicBezTo>
                    <a:cubicBezTo>
                      <a:pt x="18803" y="48304"/>
                      <a:pt x="1248" y="45885"/>
                      <a:pt x="1248" y="25672"/>
                    </a:cubicBezTo>
                    <a:cubicBezTo>
                      <a:pt x="1248" y="10536"/>
                      <a:pt x="12628" y="0"/>
                      <a:pt x="33462" y="0"/>
                    </a:cubicBezTo>
                    <a:cubicBezTo>
                      <a:pt x="50284" y="0"/>
                      <a:pt x="59245" y="6175"/>
                      <a:pt x="65181" y="18526"/>
                    </a:cubicBezTo>
                    <a:cubicBezTo>
                      <a:pt x="66264" y="20706"/>
                      <a:pt x="65786" y="21789"/>
                      <a:pt x="63478" y="22759"/>
                    </a:cubicBezTo>
                    <a:lnTo>
                      <a:pt x="58385" y="25067"/>
                    </a:lnTo>
                    <a:cubicBezTo>
                      <a:pt x="56332" y="25911"/>
                      <a:pt x="55473" y="25672"/>
                      <a:pt x="54391" y="23492"/>
                    </a:cubicBezTo>
                    <a:cubicBezTo>
                      <a:pt x="50268" y="15502"/>
                      <a:pt x="44459" y="11141"/>
                      <a:pt x="33446" y="11141"/>
                    </a:cubicBezTo>
                    <a:cubicBezTo>
                      <a:pt x="20252" y="11141"/>
                      <a:pt x="13233" y="15979"/>
                      <a:pt x="13233" y="24940"/>
                    </a:cubicBezTo>
                    <a:cubicBezTo>
                      <a:pt x="13233" y="35715"/>
                      <a:pt x="24485" y="37529"/>
                      <a:pt x="36485" y="38866"/>
                    </a:cubicBezTo>
                    <a:cubicBezTo>
                      <a:pt x="50889" y="40569"/>
                      <a:pt x="66996" y="43704"/>
                      <a:pt x="66996" y="63328"/>
                    </a:cubicBezTo>
                    <a:cubicBezTo>
                      <a:pt x="66996" y="79308"/>
                      <a:pt x="55250" y="89605"/>
                      <a:pt x="33334" y="89605"/>
                    </a:cubicBezTo>
                    <a:cubicBezTo>
                      <a:pt x="15286" y="89605"/>
                      <a:pt x="5609" y="82586"/>
                      <a:pt x="405" y="68899"/>
                    </a:cubicBezTo>
                    <a:close/>
                  </a:path>
                </a:pathLst>
              </a:custGeom>
              <a:solidFill>
                <a:srgbClr val="000000"/>
              </a:solidFill>
              <a:ln w="159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D6D10D2A-1BBF-4921-855D-94016C7A4246}"/>
                  </a:ext>
                </a:extLst>
              </p:cNvPr>
              <p:cNvSpPr/>
              <p:nvPr/>
            </p:nvSpPr>
            <p:spPr>
              <a:xfrm>
                <a:off x="11959708" y="6456434"/>
                <a:ext cx="54749" cy="66129"/>
              </a:xfrm>
              <a:custGeom>
                <a:avLst/>
                <a:gdLst>
                  <a:gd name="connsiteX0" fmla="*/ 32 w 54749"/>
                  <a:gd name="connsiteY0" fmla="*/ 40919 h 66129"/>
                  <a:gd name="connsiteX1" fmla="*/ 32 w 54749"/>
                  <a:gd name="connsiteY1" fmla="*/ 25911 h 66129"/>
                  <a:gd name="connsiteX2" fmla="*/ 27391 w 54749"/>
                  <a:gd name="connsiteY2" fmla="*/ 0 h 66129"/>
                  <a:gd name="connsiteX3" fmla="*/ 54750 w 54749"/>
                  <a:gd name="connsiteY3" fmla="*/ 25067 h 66129"/>
                  <a:gd name="connsiteX4" fmla="*/ 54750 w 54749"/>
                  <a:gd name="connsiteY4" fmla="*/ 32086 h 66129"/>
                  <a:gd name="connsiteX5" fmla="*/ 50389 w 54749"/>
                  <a:gd name="connsiteY5" fmla="*/ 36320 h 66129"/>
                  <a:gd name="connsiteX6" fmla="*/ 10791 w 54749"/>
                  <a:gd name="connsiteY6" fmla="*/ 36320 h 66129"/>
                  <a:gd name="connsiteX7" fmla="*/ 10791 w 54749"/>
                  <a:gd name="connsiteY7" fmla="*/ 42129 h 66129"/>
                  <a:gd name="connsiteX8" fmla="*/ 27009 w 54749"/>
                  <a:gd name="connsiteY8" fmla="*/ 56787 h 66129"/>
                  <a:gd name="connsiteX9" fmla="*/ 43959 w 54749"/>
                  <a:gd name="connsiteY9" fmla="*/ 48304 h 66129"/>
                  <a:gd name="connsiteX10" fmla="*/ 48686 w 54749"/>
                  <a:gd name="connsiteY10" fmla="*/ 47222 h 66129"/>
                  <a:gd name="connsiteX11" fmla="*/ 51949 w 54749"/>
                  <a:gd name="connsiteY11" fmla="*/ 48925 h 66129"/>
                  <a:gd name="connsiteX12" fmla="*/ 53031 w 54749"/>
                  <a:gd name="connsiteY12" fmla="*/ 53652 h 66129"/>
                  <a:gd name="connsiteX13" fmla="*/ 26993 w 54749"/>
                  <a:gd name="connsiteY13" fmla="*/ 66130 h 66129"/>
                  <a:gd name="connsiteX14" fmla="*/ 0 w 54749"/>
                  <a:gd name="connsiteY14" fmla="*/ 40951 h 66129"/>
                  <a:gd name="connsiteX15" fmla="*/ 43991 w 54749"/>
                  <a:gd name="connsiteY15" fmla="*/ 27964 h 66129"/>
                  <a:gd name="connsiteX16" fmla="*/ 43991 w 54749"/>
                  <a:gd name="connsiteY16" fmla="*/ 24446 h 66129"/>
                  <a:gd name="connsiteX17" fmla="*/ 27407 w 54749"/>
                  <a:gd name="connsiteY17" fmla="*/ 9183 h 66129"/>
                  <a:gd name="connsiteX18" fmla="*/ 10823 w 54749"/>
                  <a:gd name="connsiteY18" fmla="*/ 24446 h 66129"/>
                  <a:gd name="connsiteX19" fmla="*/ 10823 w 54749"/>
                  <a:gd name="connsiteY19" fmla="*/ 27964 h 66129"/>
                  <a:gd name="connsiteX20" fmla="*/ 44007 w 54749"/>
                  <a:gd name="connsiteY20" fmla="*/ 27964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49" h="66129">
                    <a:moveTo>
                      <a:pt x="32" y="40919"/>
                    </a:moveTo>
                    <a:lnTo>
                      <a:pt x="32" y="25911"/>
                    </a:lnTo>
                    <a:cubicBezTo>
                      <a:pt x="32" y="9565"/>
                      <a:pt x="9597" y="0"/>
                      <a:pt x="27391" y="0"/>
                    </a:cubicBezTo>
                    <a:cubicBezTo>
                      <a:pt x="45185" y="0"/>
                      <a:pt x="54750" y="10775"/>
                      <a:pt x="54750" y="25067"/>
                    </a:cubicBezTo>
                    <a:lnTo>
                      <a:pt x="54750" y="32086"/>
                    </a:lnTo>
                    <a:cubicBezTo>
                      <a:pt x="54750" y="34632"/>
                      <a:pt x="53668" y="36320"/>
                      <a:pt x="50389" y="36320"/>
                    </a:cubicBezTo>
                    <a:lnTo>
                      <a:pt x="10791" y="36320"/>
                    </a:lnTo>
                    <a:lnTo>
                      <a:pt x="10791" y="42129"/>
                    </a:lnTo>
                    <a:cubicBezTo>
                      <a:pt x="10791" y="51328"/>
                      <a:pt x="16489" y="56787"/>
                      <a:pt x="27009" y="56787"/>
                    </a:cubicBezTo>
                    <a:cubicBezTo>
                      <a:pt x="35731" y="56787"/>
                      <a:pt x="40935" y="53397"/>
                      <a:pt x="43959" y="48304"/>
                    </a:cubicBezTo>
                    <a:cubicBezTo>
                      <a:pt x="45407" y="46362"/>
                      <a:pt x="46506" y="46012"/>
                      <a:pt x="48686" y="47222"/>
                    </a:cubicBezTo>
                    <a:lnTo>
                      <a:pt x="51949" y="48925"/>
                    </a:lnTo>
                    <a:cubicBezTo>
                      <a:pt x="54002" y="50007"/>
                      <a:pt x="54368" y="51583"/>
                      <a:pt x="53031" y="53652"/>
                    </a:cubicBezTo>
                    <a:cubicBezTo>
                      <a:pt x="48670" y="61037"/>
                      <a:pt x="40919" y="66130"/>
                      <a:pt x="26993" y="66130"/>
                    </a:cubicBezTo>
                    <a:cubicBezTo>
                      <a:pt x="8101" y="66130"/>
                      <a:pt x="0" y="55721"/>
                      <a:pt x="0" y="40951"/>
                    </a:cubicBezTo>
                    <a:close/>
                    <a:moveTo>
                      <a:pt x="43991" y="27964"/>
                    </a:moveTo>
                    <a:lnTo>
                      <a:pt x="43991" y="24446"/>
                    </a:lnTo>
                    <a:cubicBezTo>
                      <a:pt x="43991" y="14881"/>
                      <a:pt x="38420" y="9183"/>
                      <a:pt x="27407" y="9183"/>
                    </a:cubicBezTo>
                    <a:cubicBezTo>
                      <a:pt x="16393" y="9183"/>
                      <a:pt x="10823" y="14881"/>
                      <a:pt x="10823" y="24446"/>
                    </a:cubicBezTo>
                    <a:lnTo>
                      <a:pt x="10823" y="27964"/>
                    </a:lnTo>
                    <a:lnTo>
                      <a:pt x="44007" y="27964"/>
                    </a:lnTo>
                    <a:close/>
                  </a:path>
                </a:pathLst>
              </a:custGeom>
              <a:solidFill>
                <a:srgbClr val="000000"/>
              </a:solidFill>
              <a:ln w="159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B568860C-9509-41C8-9091-B464C6CCAA62}"/>
                  </a:ext>
                </a:extLst>
              </p:cNvPr>
              <p:cNvSpPr/>
              <p:nvPr/>
            </p:nvSpPr>
            <p:spPr>
              <a:xfrm>
                <a:off x="11919633" y="6458232"/>
                <a:ext cx="33566" cy="62484"/>
              </a:xfrm>
              <a:custGeom>
                <a:avLst/>
                <a:gdLst>
                  <a:gd name="connsiteX0" fmla="*/ 32 w 33566"/>
                  <a:gd name="connsiteY0" fmla="*/ 59572 h 62484"/>
                  <a:gd name="connsiteX1" fmla="*/ 32 w 33566"/>
                  <a:gd name="connsiteY1" fmla="*/ 10409 h 62484"/>
                  <a:gd name="connsiteX2" fmla="*/ 4631 w 33566"/>
                  <a:gd name="connsiteY2" fmla="*/ 3756 h 62484"/>
                  <a:gd name="connsiteX3" fmla="*/ 26786 w 33566"/>
                  <a:gd name="connsiteY3" fmla="*/ 0 h 62484"/>
                  <a:gd name="connsiteX4" fmla="*/ 30653 w 33566"/>
                  <a:gd name="connsiteY4" fmla="*/ 0 h 62484"/>
                  <a:gd name="connsiteX5" fmla="*/ 33566 w 33566"/>
                  <a:gd name="connsiteY5" fmla="*/ 2913 h 62484"/>
                  <a:gd name="connsiteX6" fmla="*/ 33566 w 33566"/>
                  <a:gd name="connsiteY6" fmla="*/ 6907 h 62484"/>
                  <a:gd name="connsiteX7" fmla="*/ 30653 w 33566"/>
                  <a:gd name="connsiteY7" fmla="*/ 9820 h 62484"/>
                  <a:gd name="connsiteX8" fmla="*/ 26531 w 33566"/>
                  <a:gd name="connsiteY8" fmla="*/ 9820 h 62484"/>
                  <a:gd name="connsiteX9" fmla="*/ 12478 w 33566"/>
                  <a:gd name="connsiteY9" fmla="*/ 11873 h 62484"/>
                  <a:gd name="connsiteX10" fmla="*/ 10791 w 33566"/>
                  <a:gd name="connsiteY10" fmla="*/ 14292 h 62484"/>
                  <a:gd name="connsiteX11" fmla="*/ 10791 w 33566"/>
                  <a:gd name="connsiteY11" fmla="*/ 59572 h 62484"/>
                  <a:gd name="connsiteX12" fmla="*/ 7878 w 33566"/>
                  <a:gd name="connsiteY12" fmla="*/ 62485 h 62484"/>
                  <a:gd name="connsiteX13" fmla="*/ 2912 w 33566"/>
                  <a:gd name="connsiteY13" fmla="*/ 62485 h 62484"/>
                  <a:gd name="connsiteX14" fmla="*/ 0 w 33566"/>
                  <a:gd name="connsiteY14" fmla="*/ 59572 h 6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66" h="62484">
                    <a:moveTo>
                      <a:pt x="32" y="59572"/>
                    </a:moveTo>
                    <a:lnTo>
                      <a:pt x="32" y="10409"/>
                    </a:lnTo>
                    <a:cubicBezTo>
                      <a:pt x="32" y="6653"/>
                      <a:pt x="875" y="5204"/>
                      <a:pt x="4631" y="3756"/>
                    </a:cubicBezTo>
                    <a:cubicBezTo>
                      <a:pt x="9120" y="1942"/>
                      <a:pt x="16138" y="0"/>
                      <a:pt x="26786" y="0"/>
                    </a:cubicBezTo>
                    <a:lnTo>
                      <a:pt x="30653" y="0"/>
                    </a:lnTo>
                    <a:cubicBezTo>
                      <a:pt x="32834" y="0"/>
                      <a:pt x="33566" y="732"/>
                      <a:pt x="33566" y="2913"/>
                    </a:cubicBezTo>
                    <a:lnTo>
                      <a:pt x="33566" y="6907"/>
                    </a:lnTo>
                    <a:cubicBezTo>
                      <a:pt x="33566" y="9088"/>
                      <a:pt x="32834" y="9820"/>
                      <a:pt x="30653" y="9820"/>
                    </a:cubicBezTo>
                    <a:lnTo>
                      <a:pt x="26531" y="9820"/>
                    </a:lnTo>
                    <a:cubicBezTo>
                      <a:pt x="20595" y="9820"/>
                      <a:pt x="15995" y="10663"/>
                      <a:pt x="12478" y="11873"/>
                    </a:cubicBezTo>
                    <a:cubicBezTo>
                      <a:pt x="10902" y="12478"/>
                      <a:pt x="10791" y="13321"/>
                      <a:pt x="10791" y="14292"/>
                    </a:cubicBezTo>
                    <a:lnTo>
                      <a:pt x="10791" y="59572"/>
                    </a:lnTo>
                    <a:cubicBezTo>
                      <a:pt x="10791" y="61753"/>
                      <a:pt x="10059" y="62485"/>
                      <a:pt x="7878" y="62485"/>
                    </a:cubicBezTo>
                    <a:lnTo>
                      <a:pt x="2912" y="62485"/>
                    </a:lnTo>
                    <a:cubicBezTo>
                      <a:pt x="732" y="62485"/>
                      <a:pt x="0" y="61753"/>
                      <a:pt x="0" y="59572"/>
                    </a:cubicBezTo>
                    <a:close/>
                  </a:path>
                </a:pathLst>
              </a:custGeom>
              <a:solidFill>
                <a:srgbClr val="000000"/>
              </a:solidFill>
              <a:ln w="159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F7066EBB-08EE-7158-013E-A7010ADE83F3}"/>
                  </a:ext>
                </a:extLst>
              </p:cNvPr>
              <p:cNvSpPr/>
              <p:nvPr/>
            </p:nvSpPr>
            <p:spPr>
              <a:xfrm>
                <a:off x="11851625" y="6456402"/>
                <a:ext cx="51709" cy="66113"/>
              </a:xfrm>
              <a:custGeom>
                <a:avLst/>
                <a:gdLst>
                  <a:gd name="connsiteX0" fmla="*/ 0 w 51709"/>
                  <a:gd name="connsiteY0" fmla="*/ 46872 h 66113"/>
                  <a:gd name="connsiteX1" fmla="*/ 26993 w 51709"/>
                  <a:gd name="connsiteY1" fmla="*/ 27980 h 66113"/>
                  <a:gd name="connsiteX2" fmla="*/ 40919 w 51709"/>
                  <a:gd name="connsiteY2" fmla="*/ 28823 h 66113"/>
                  <a:gd name="connsiteX3" fmla="*/ 40919 w 51709"/>
                  <a:gd name="connsiteY3" fmla="*/ 24096 h 66113"/>
                  <a:gd name="connsiteX4" fmla="*/ 26516 w 51709"/>
                  <a:gd name="connsiteY4" fmla="*/ 9565 h 66113"/>
                  <a:gd name="connsiteX5" fmla="*/ 11380 w 51709"/>
                  <a:gd name="connsiteY5" fmla="*/ 17078 h 66113"/>
                  <a:gd name="connsiteX6" fmla="*/ 7512 w 51709"/>
                  <a:gd name="connsiteY6" fmla="*/ 18414 h 66113"/>
                  <a:gd name="connsiteX7" fmla="*/ 3645 w 51709"/>
                  <a:gd name="connsiteY7" fmla="*/ 16839 h 66113"/>
                  <a:gd name="connsiteX8" fmla="*/ 2069 w 51709"/>
                  <a:gd name="connsiteY8" fmla="*/ 12717 h 66113"/>
                  <a:gd name="connsiteX9" fmla="*/ 26770 w 51709"/>
                  <a:gd name="connsiteY9" fmla="*/ 0 h 66113"/>
                  <a:gd name="connsiteX10" fmla="*/ 51710 w 51709"/>
                  <a:gd name="connsiteY10" fmla="*/ 24462 h 66113"/>
                  <a:gd name="connsiteX11" fmla="*/ 51710 w 51709"/>
                  <a:gd name="connsiteY11" fmla="*/ 56055 h 66113"/>
                  <a:gd name="connsiteX12" fmla="*/ 47349 w 51709"/>
                  <a:gd name="connsiteY12" fmla="*/ 62962 h 66113"/>
                  <a:gd name="connsiteX13" fmla="*/ 26531 w 51709"/>
                  <a:gd name="connsiteY13" fmla="*/ 66114 h 66113"/>
                  <a:gd name="connsiteX14" fmla="*/ 16 w 51709"/>
                  <a:gd name="connsiteY14" fmla="*/ 46856 h 66113"/>
                  <a:gd name="connsiteX15" fmla="*/ 38993 w 51709"/>
                  <a:gd name="connsiteY15" fmla="*/ 55593 h 66113"/>
                  <a:gd name="connsiteX16" fmla="*/ 40935 w 51709"/>
                  <a:gd name="connsiteY16" fmla="*/ 52936 h 66113"/>
                  <a:gd name="connsiteX17" fmla="*/ 40935 w 51709"/>
                  <a:gd name="connsiteY17" fmla="*/ 37434 h 66113"/>
                  <a:gd name="connsiteX18" fmla="*/ 25799 w 51709"/>
                  <a:gd name="connsiteY18" fmla="*/ 36590 h 66113"/>
                  <a:gd name="connsiteX19" fmla="*/ 10902 w 51709"/>
                  <a:gd name="connsiteY19" fmla="*/ 46760 h 66113"/>
                  <a:gd name="connsiteX20" fmla="*/ 25561 w 51709"/>
                  <a:gd name="connsiteY20" fmla="*/ 57169 h 66113"/>
                  <a:gd name="connsiteX21" fmla="*/ 38993 w 51709"/>
                  <a:gd name="connsiteY21" fmla="*/ 55593 h 6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09" h="66113">
                    <a:moveTo>
                      <a:pt x="0" y="46872"/>
                    </a:moveTo>
                    <a:cubicBezTo>
                      <a:pt x="0" y="32707"/>
                      <a:pt x="7862" y="27980"/>
                      <a:pt x="26993" y="27980"/>
                    </a:cubicBezTo>
                    <a:cubicBezTo>
                      <a:pt x="33041" y="27980"/>
                      <a:pt x="38739" y="28712"/>
                      <a:pt x="40919" y="28823"/>
                    </a:cubicBezTo>
                    <a:lnTo>
                      <a:pt x="40919" y="24096"/>
                    </a:lnTo>
                    <a:cubicBezTo>
                      <a:pt x="40919" y="15502"/>
                      <a:pt x="37895" y="9565"/>
                      <a:pt x="26516" y="9565"/>
                    </a:cubicBezTo>
                    <a:cubicBezTo>
                      <a:pt x="19131" y="9565"/>
                      <a:pt x="14292" y="12112"/>
                      <a:pt x="11380" y="17078"/>
                    </a:cubicBezTo>
                    <a:cubicBezTo>
                      <a:pt x="10170" y="18892"/>
                      <a:pt x="9565" y="19258"/>
                      <a:pt x="7512" y="18414"/>
                    </a:cubicBezTo>
                    <a:lnTo>
                      <a:pt x="3645" y="16839"/>
                    </a:lnTo>
                    <a:cubicBezTo>
                      <a:pt x="1592" y="15995"/>
                      <a:pt x="987" y="14897"/>
                      <a:pt x="2069" y="12717"/>
                    </a:cubicBezTo>
                    <a:cubicBezTo>
                      <a:pt x="6303" y="4727"/>
                      <a:pt x="14292" y="0"/>
                      <a:pt x="26770" y="0"/>
                    </a:cubicBezTo>
                    <a:cubicBezTo>
                      <a:pt x="46267" y="0"/>
                      <a:pt x="51710" y="10775"/>
                      <a:pt x="51710" y="24462"/>
                    </a:cubicBezTo>
                    <a:lnTo>
                      <a:pt x="51710" y="56055"/>
                    </a:lnTo>
                    <a:cubicBezTo>
                      <a:pt x="51710" y="60289"/>
                      <a:pt x="50739" y="61498"/>
                      <a:pt x="47349" y="62962"/>
                    </a:cubicBezTo>
                    <a:cubicBezTo>
                      <a:pt x="42877" y="64904"/>
                      <a:pt x="35969" y="66114"/>
                      <a:pt x="26531" y="66114"/>
                    </a:cubicBezTo>
                    <a:cubicBezTo>
                      <a:pt x="5348" y="66114"/>
                      <a:pt x="16" y="59206"/>
                      <a:pt x="16" y="46856"/>
                    </a:cubicBezTo>
                    <a:close/>
                    <a:moveTo>
                      <a:pt x="38993" y="55593"/>
                    </a:moveTo>
                    <a:cubicBezTo>
                      <a:pt x="40569" y="55116"/>
                      <a:pt x="40935" y="54623"/>
                      <a:pt x="40935" y="52936"/>
                    </a:cubicBezTo>
                    <a:lnTo>
                      <a:pt x="40935" y="37434"/>
                    </a:lnTo>
                    <a:cubicBezTo>
                      <a:pt x="38516" y="37195"/>
                      <a:pt x="31847" y="36590"/>
                      <a:pt x="25799" y="36590"/>
                    </a:cubicBezTo>
                    <a:cubicBezTo>
                      <a:pt x="14420" y="36590"/>
                      <a:pt x="10902" y="39980"/>
                      <a:pt x="10902" y="46760"/>
                    </a:cubicBezTo>
                    <a:cubicBezTo>
                      <a:pt x="10902" y="53174"/>
                      <a:pt x="13449" y="57169"/>
                      <a:pt x="25561" y="57169"/>
                    </a:cubicBezTo>
                    <a:cubicBezTo>
                      <a:pt x="32102" y="57169"/>
                      <a:pt x="36208" y="56564"/>
                      <a:pt x="38993" y="55593"/>
                    </a:cubicBezTo>
                    <a:close/>
                  </a:path>
                </a:pathLst>
              </a:custGeom>
              <a:solidFill>
                <a:srgbClr val="000000"/>
              </a:solidFill>
              <a:ln w="159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22E687C7-3062-6749-3AAA-0550C6767181}"/>
                  </a:ext>
                </a:extLst>
              </p:cNvPr>
              <p:cNvSpPr/>
              <p:nvPr/>
            </p:nvSpPr>
            <p:spPr>
              <a:xfrm>
                <a:off x="11788042" y="6456434"/>
                <a:ext cx="53191" cy="66113"/>
              </a:xfrm>
              <a:custGeom>
                <a:avLst/>
                <a:gdLst>
                  <a:gd name="connsiteX0" fmla="*/ 16 w 53191"/>
                  <a:gd name="connsiteY0" fmla="*/ 41763 h 66113"/>
                  <a:gd name="connsiteX1" fmla="*/ 16 w 53191"/>
                  <a:gd name="connsiteY1" fmla="*/ 24335 h 66113"/>
                  <a:gd name="connsiteX2" fmla="*/ 27009 w 53191"/>
                  <a:gd name="connsiteY2" fmla="*/ 0 h 66113"/>
                  <a:gd name="connsiteX3" fmla="*/ 52553 w 53191"/>
                  <a:gd name="connsiteY3" fmla="*/ 16218 h 66113"/>
                  <a:gd name="connsiteX4" fmla="*/ 50612 w 53191"/>
                  <a:gd name="connsiteY4" fmla="*/ 20340 h 66113"/>
                  <a:gd name="connsiteX5" fmla="*/ 46490 w 53191"/>
                  <a:gd name="connsiteY5" fmla="*/ 21677 h 66113"/>
                  <a:gd name="connsiteX6" fmla="*/ 42368 w 53191"/>
                  <a:gd name="connsiteY6" fmla="*/ 19735 h 66113"/>
                  <a:gd name="connsiteX7" fmla="*/ 26627 w 53191"/>
                  <a:gd name="connsiteY7" fmla="*/ 9565 h 66113"/>
                  <a:gd name="connsiteX8" fmla="*/ 10759 w 53191"/>
                  <a:gd name="connsiteY8" fmla="*/ 23858 h 66113"/>
                  <a:gd name="connsiteX9" fmla="*/ 10759 w 53191"/>
                  <a:gd name="connsiteY9" fmla="*/ 42145 h 66113"/>
                  <a:gd name="connsiteX10" fmla="*/ 26627 w 53191"/>
                  <a:gd name="connsiteY10" fmla="*/ 56548 h 66113"/>
                  <a:gd name="connsiteX11" fmla="*/ 42495 w 53191"/>
                  <a:gd name="connsiteY11" fmla="*/ 46012 h 66113"/>
                  <a:gd name="connsiteX12" fmla="*/ 46617 w 53191"/>
                  <a:gd name="connsiteY12" fmla="*/ 44070 h 66113"/>
                  <a:gd name="connsiteX13" fmla="*/ 50850 w 53191"/>
                  <a:gd name="connsiteY13" fmla="*/ 45280 h 66113"/>
                  <a:gd name="connsiteX14" fmla="*/ 52792 w 53191"/>
                  <a:gd name="connsiteY14" fmla="*/ 49402 h 66113"/>
                  <a:gd name="connsiteX15" fmla="*/ 26277 w 53191"/>
                  <a:gd name="connsiteY15" fmla="*/ 66114 h 66113"/>
                  <a:gd name="connsiteX16" fmla="*/ 0 w 53191"/>
                  <a:gd name="connsiteY16" fmla="*/ 41779 h 6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191" h="66113">
                    <a:moveTo>
                      <a:pt x="16" y="41763"/>
                    </a:moveTo>
                    <a:lnTo>
                      <a:pt x="16" y="24335"/>
                    </a:lnTo>
                    <a:cubicBezTo>
                      <a:pt x="16" y="9327"/>
                      <a:pt x="8738" y="0"/>
                      <a:pt x="27009" y="0"/>
                    </a:cubicBezTo>
                    <a:cubicBezTo>
                      <a:pt x="41667" y="0"/>
                      <a:pt x="49530" y="6653"/>
                      <a:pt x="52553" y="16218"/>
                    </a:cubicBezTo>
                    <a:cubicBezTo>
                      <a:pt x="53286" y="18526"/>
                      <a:pt x="52681" y="19608"/>
                      <a:pt x="50612" y="20340"/>
                    </a:cubicBezTo>
                    <a:lnTo>
                      <a:pt x="46490" y="21677"/>
                    </a:lnTo>
                    <a:cubicBezTo>
                      <a:pt x="44182" y="22521"/>
                      <a:pt x="43227" y="21916"/>
                      <a:pt x="42368" y="19735"/>
                    </a:cubicBezTo>
                    <a:cubicBezTo>
                      <a:pt x="40060" y="13083"/>
                      <a:pt x="35587" y="9565"/>
                      <a:pt x="26627" y="9565"/>
                    </a:cubicBezTo>
                    <a:cubicBezTo>
                      <a:pt x="15963" y="9565"/>
                      <a:pt x="10759" y="14897"/>
                      <a:pt x="10759" y="23858"/>
                    </a:cubicBezTo>
                    <a:lnTo>
                      <a:pt x="10759" y="42145"/>
                    </a:lnTo>
                    <a:cubicBezTo>
                      <a:pt x="10759" y="51233"/>
                      <a:pt x="16202" y="56548"/>
                      <a:pt x="26627" y="56548"/>
                    </a:cubicBezTo>
                    <a:cubicBezTo>
                      <a:pt x="35349" y="56548"/>
                      <a:pt x="40314" y="52920"/>
                      <a:pt x="42495" y="46012"/>
                    </a:cubicBezTo>
                    <a:cubicBezTo>
                      <a:pt x="43338" y="43704"/>
                      <a:pt x="44309" y="43354"/>
                      <a:pt x="46617" y="44070"/>
                    </a:cubicBezTo>
                    <a:lnTo>
                      <a:pt x="50850" y="45280"/>
                    </a:lnTo>
                    <a:cubicBezTo>
                      <a:pt x="52904" y="46124"/>
                      <a:pt x="53763" y="47094"/>
                      <a:pt x="52792" y="49402"/>
                    </a:cubicBezTo>
                    <a:cubicBezTo>
                      <a:pt x="49036" y="60177"/>
                      <a:pt x="40808" y="66114"/>
                      <a:pt x="26277" y="66114"/>
                    </a:cubicBezTo>
                    <a:cubicBezTo>
                      <a:pt x="8483" y="66114"/>
                      <a:pt x="0" y="56787"/>
                      <a:pt x="0" y="41779"/>
                    </a:cubicBezTo>
                    <a:close/>
                  </a:path>
                </a:pathLst>
              </a:custGeom>
              <a:solidFill>
                <a:srgbClr val="000000"/>
              </a:solidFill>
              <a:ln w="159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6910DD5C-D44C-B794-0765-C1E39BBE6AC2}"/>
                  </a:ext>
                </a:extLst>
              </p:cNvPr>
              <p:cNvSpPr/>
              <p:nvPr/>
            </p:nvSpPr>
            <p:spPr>
              <a:xfrm>
                <a:off x="11720607" y="6431112"/>
                <a:ext cx="52346" cy="89621"/>
              </a:xfrm>
              <a:custGeom>
                <a:avLst/>
                <a:gdLst>
                  <a:gd name="connsiteX0" fmla="*/ 16 w 52346"/>
                  <a:gd name="connsiteY0" fmla="*/ 86693 h 89621"/>
                  <a:gd name="connsiteX1" fmla="*/ 16 w 52346"/>
                  <a:gd name="connsiteY1" fmla="*/ 2913 h 89621"/>
                  <a:gd name="connsiteX2" fmla="*/ 2928 w 52346"/>
                  <a:gd name="connsiteY2" fmla="*/ 0 h 89621"/>
                  <a:gd name="connsiteX3" fmla="*/ 8022 w 52346"/>
                  <a:gd name="connsiteY3" fmla="*/ 0 h 89621"/>
                  <a:gd name="connsiteX4" fmla="*/ 10807 w 52346"/>
                  <a:gd name="connsiteY4" fmla="*/ 2913 h 89621"/>
                  <a:gd name="connsiteX5" fmla="*/ 10807 w 52346"/>
                  <a:gd name="connsiteY5" fmla="*/ 27980 h 89621"/>
                  <a:gd name="connsiteX6" fmla="*/ 27884 w 52346"/>
                  <a:gd name="connsiteY6" fmla="*/ 25322 h 89621"/>
                  <a:gd name="connsiteX7" fmla="*/ 52347 w 52346"/>
                  <a:gd name="connsiteY7" fmla="*/ 49291 h 89621"/>
                  <a:gd name="connsiteX8" fmla="*/ 52347 w 52346"/>
                  <a:gd name="connsiteY8" fmla="*/ 86709 h 89621"/>
                  <a:gd name="connsiteX9" fmla="*/ 49561 w 52346"/>
                  <a:gd name="connsiteY9" fmla="*/ 89621 h 89621"/>
                  <a:gd name="connsiteX10" fmla="*/ 44468 w 52346"/>
                  <a:gd name="connsiteY10" fmla="*/ 89621 h 89621"/>
                  <a:gd name="connsiteX11" fmla="*/ 41556 w 52346"/>
                  <a:gd name="connsiteY11" fmla="*/ 86709 h 89621"/>
                  <a:gd name="connsiteX12" fmla="*/ 41556 w 52346"/>
                  <a:gd name="connsiteY12" fmla="*/ 49657 h 89621"/>
                  <a:gd name="connsiteX13" fmla="*/ 26293 w 52346"/>
                  <a:gd name="connsiteY13" fmla="*/ 35126 h 89621"/>
                  <a:gd name="connsiteX14" fmla="*/ 10791 w 52346"/>
                  <a:gd name="connsiteY14" fmla="*/ 37911 h 89621"/>
                  <a:gd name="connsiteX15" fmla="*/ 10791 w 52346"/>
                  <a:gd name="connsiteY15" fmla="*/ 86709 h 89621"/>
                  <a:gd name="connsiteX16" fmla="*/ 8006 w 52346"/>
                  <a:gd name="connsiteY16" fmla="*/ 89621 h 89621"/>
                  <a:gd name="connsiteX17" fmla="*/ 2913 w 52346"/>
                  <a:gd name="connsiteY17" fmla="*/ 89621 h 89621"/>
                  <a:gd name="connsiteX18" fmla="*/ 0 w 52346"/>
                  <a:gd name="connsiteY18" fmla="*/ 86709 h 8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346" h="89621">
                    <a:moveTo>
                      <a:pt x="16" y="86693"/>
                    </a:moveTo>
                    <a:lnTo>
                      <a:pt x="16" y="2913"/>
                    </a:lnTo>
                    <a:cubicBezTo>
                      <a:pt x="16" y="732"/>
                      <a:pt x="748" y="0"/>
                      <a:pt x="2928" y="0"/>
                    </a:cubicBezTo>
                    <a:lnTo>
                      <a:pt x="8022" y="0"/>
                    </a:lnTo>
                    <a:cubicBezTo>
                      <a:pt x="10202" y="0"/>
                      <a:pt x="10807" y="732"/>
                      <a:pt x="10807" y="2913"/>
                    </a:cubicBezTo>
                    <a:lnTo>
                      <a:pt x="10807" y="27980"/>
                    </a:lnTo>
                    <a:cubicBezTo>
                      <a:pt x="13353" y="26770"/>
                      <a:pt x="20006" y="25322"/>
                      <a:pt x="27884" y="25322"/>
                    </a:cubicBezTo>
                    <a:cubicBezTo>
                      <a:pt x="44707" y="25322"/>
                      <a:pt x="52347" y="34155"/>
                      <a:pt x="52347" y="49291"/>
                    </a:cubicBezTo>
                    <a:lnTo>
                      <a:pt x="52347" y="86709"/>
                    </a:lnTo>
                    <a:cubicBezTo>
                      <a:pt x="52347" y="88889"/>
                      <a:pt x="51742" y="89621"/>
                      <a:pt x="49561" y="89621"/>
                    </a:cubicBezTo>
                    <a:lnTo>
                      <a:pt x="44468" y="89621"/>
                    </a:lnTo>
                    <a:cubicBezTo>
                      <a:pt x="42288" y="89621"/>
                      <a:pt x="41556" y="88889"/>
                      <a:pt x="41556" y="86709"/>
                    </a:cubicBezTo>
                    <a:lnTo>
                      <a:pt x="41556" y="49657"/>
                    </a:lnTo>
                    <a:cubicBezTo>
                      <a:pt x="41556" y="40330"/>
                      <a:pt x="36590" y="35126"/>
                      <a:pt x="26293" y="35126"/>
                    </a:cubicBezTo>
                    <a:cubicBezTo>
                      <a:pt x="19513" y="35126"/>
                      <a:pt x="13465" y="36702"/>
                      <a:pt x="10791" y="37911"/>
                    </a:cubicBezTo>
                    <a:lnTo>
                      <a:pt x="10791" y="86709"/>
                    </a:lnTo>
                    <a:cubicBezTo>
                      <a:pt x="10791" y="88889"/>
                      <a:pt x="10186" y="89621"/>
                      <a:pt x="8006" y="89621"/>
                    </a:cubicBezTo>
                    <a:lnTo>
                      <a:pt x="2913" y="89621"/>
                    </a:lnTo>
                    <a:cubicBezTo>
                      <a:pt x="732" y="89621"/>
                      <a:pt x="0" y="88889"/>
                      <a:pt x="0" y="86709"/>
                    </a:cubicBezTo>
                    <a:close/>
                  </a:path>
                </a:pathLst>
              </a:custGeom>
              <a:solidFill>
                <a:srgbClr val="000000"/>
              </a:solidFill>
              <a:ln w="159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C3C08344-26D0-7798-04CD-FE4D0113D288}"/>
                  </a:ext>
                </a:extLst>
              </p:cNvPr>
              <p:cNvSpPr/>
              <p:nvPr/>
            </p:nvSpPr>
            <p:spPr>
              <a:xfrm>
                <a:off x="11666271" y="6443701"/>
                <a:ext cx="42526" cy="77000"/>
              </a:xfrm>
              <a:custGeom>
                <a:avLst/>
                <a:gdLst>
                  <a:gd name="connsiteX0" fmla="*/ 12955 w 42526"/>
                  <a:gd name="connsiteY0" fmla="*/ 51344 h 77000"/>
                  <a:gd name="connsiteX1" fmla="*/ 12955 w 42526"/>
                  <a:gd name="connsiteY1" fmla="*/ 24462 h 77000"/>
                  <a:gd name="connsiteX2" fmla="*/ 2913 w 42526"/>
                  <a:gd name="connsiteY2" fmla="*/ 24462 h 77000"/>
                  <a:gd name="connsiteX3" fmla="*/ 0 w 42526"/>
                  <a:gd name="connsiteY3" fmla="*/ 21677 h 77000"/>
                  <a:gd name="connsiteX4" fmla="*/ 0 w 42526"/>
                  <a:gd name="connsiteY4" fmla="*/ 17444 h 77000"/>
                  <a:gd name="connsiteX5" fmla="*/ 2913 w 42526"/>
                  <a:gd name="connsiteY5" fmla="*/ 14531 h 77000"/>
                  <a:gd name="connsiteX6" fmla="*/ 12955 w 42526"/>
                  <a:gd name="connsiteY6" fmla="*/ 14531 h 77000"/>
                  <a:gd name="connsiteX7" fmla="*/ 12955 w 42526"/>
                  <a:gd name="connsiteY7" fmla="*/ 2913 h 77000"/>
                  <a:gd name="connsiteX8" fmla="*/ 15868 w 42526"/>
                  <a:gd name="connsiteY8" fmla="*/ 0 h 77000"/>
                  <a:gd name="connsiteX9" fmla="*/ 20834 w 42526"/>
                  <a:gd name="connsiteY9" fmla="*/ 0 h 77000"/>
                  <a:gd name="connsiteX10" fmla="*/ 23746 w 42526"/>
                  <a:gd name="connsiteY10" fmla="*/ 2913 h 77000"/>
                  <a:gd name="connsiteX11" fmla="*/ 23746 w 42526"/>
                  <a:gd name="connsiteY11" fmla="*/ 14531 h 77000"/>
                  <a:gd name="connsiteX12" fmla="*/ 39614 w 42526"/>
                  <a:gd name="connsiteY12" fmla="*/ 14531 h 77000"/>
                  <a:gd name="connsiteX13" fmla="*/ 42527 w 42526"/>
                  <a:gd name="connsiteY13" fmla="*/ 17444 h 77000"/>
                  <a:gd name="connsiteX14" fmla="*/ 42527 w 42526"/>
                  <a:gd name="connsiteY14" fmla="*/ 21677 h 77000"/>
                  <a:gd name="connsiteX15" fmla="*/ 39614 w 42526"/>
                  <a:gd name="connsiteY15" fmla="*/ 24462 h 77000"/>
                  <a:gd name="connsiteX16" fmla="*/ 23746 w 42526"/>
                  <a:gd name="connsiteY16" fmla="*/ 24462 h 77000"/>
                  <a:gd name="connsiteX17" fmla="*/ 23746 w 42526"/>
                  <a:gd name="connsiteY17" fmla="*/ 50978 h 77000"/>
                  <a:gd name="connsiteX18" fmla="*/ 39487 w 42526"/>
                  <a:gd name="connsiteY18" fmla="*/ 66718 h 77000"/>
                  <a:gd name="connsiteX19" fmla="*/ 42399 w 42526"/>
                  <a:gd name="connsiteY19" fmla="*/ 69742 h 77000"/>
                  <a:gd name="connsiteX20" fmla="*/ 42399 w 42526"/>
                  <a:gd name="connsiteY20" fmla="*/ 73976 h 77000"/>
                  <a:gd name="connsiteX21" fmla="*/ 39487 w 42526"/>
                  <a:gd name="connsiteY21" fmla="*/ 77000 h 77000"/>
                  <a:gd name="connsiteX22" fmla="*/ 12971 w 42526"/>
                  <a:gd name="connsiteY22" fmla="*/ 51328 h 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526" h="77000">
                    <a:moveTo>
                      <a:pt x="12955" y="51344"/>
                    </a:moveTo>
                    <a:lnTo>
                      <a:pt x="12955" y="24462"/>
                    </a:lnTo>
                    <a:lnTo>
                      <a:pt x="2913" y="24462"/>
                    </a:lnTo>
                    <a:cubicBezTo>
                      <a:pt x="732" y="24462"/>
                      <a:pt x="0" y="23730"/>
                      <a:pt x="0" y="21677"/>
                    </a:cubicBezTo>
                    <a:lnTo>
                      <a:pt x="0" y="17444"/>
                    </a:lnTo>
                    <a:cubicBezTo>
                      <a:pt x="0" y="15263"/>
                      <a:pt x="732" y="14531"/>
                      <a:pt x="2913" y="14531"/>
                    </a:cubicBezTo>
                    <a:lnTo>
                      <a:pt x="12955" y="14531"/>
                    </a:lnTo>
                    <a:lnTo>
                      <a:pt x="12955" y="2913"/>
                    </a:lnTo>
                    <a:cubicBezTo>
                      <a:pt x="12955" y="732"/>
                      <a:pt x="13687" y="0"/>
                      <a:pt x="15868" y="0"/>
                    </a:cubicBezTo>
                    <a:lnTo>
                      <a:pt x="20834" y="0"/>
                    </a:lnTo>
                    <a:cubicBezTo>
                      <a:pt x="23014" y="0"/>
                      <a:pt x="23746" y="732"/>
                      <a:pt x="23746" y="2913"/>
                    </a:cubicBezTo>
                    <a:lnTo>
                      <a:pt x="23746" y="14531"/>
                    </a:lnTo>
                    <a:lnTo>
                      <a:pt x="39614" y="14531"/>
                    </a:lnTo>
                    <a:cubicBezTo>
                      <a:pt x="41795" y="14531"/>
                      <a:pt x="42527" y="15263"/>
                      <a:pt x="42527" y="17444"/>
                    </a:cubicBezTo>
                    <a:lnTo>
                      <a:pt x="42527" y="21677"/>
                    </a:lnTo>
                    <a:cubicBezTo>
                      <a:pt x="42527" y="23730"/>
                      <a:pt x="41795" y="24462"/>
                      <a:pt x="39614" y="24462"/>
                    </a:cubicBezTo>
                    <a:lnTo>
                      <a:pt x="23746" y="24462"/>
                    </a:lnTo>
                    <a:lnTo>
                      <a:pt x="23746" y="50978"/>
                    </a:lnTo>
                    <a:cubicBezTo>
                      <a:pt x="23746" y="64299"/>
                      <a:pt x="27614" y="66718"/>
                      <a:pt x="39487" y="66718"/>
                    </a:cubicBezTo>
                    <a:cubicBezTo>
                      <a:pt x="41667" y="66718"/>
                      <a:pt x="42399" y="67451"/>
                      <a:pt x="42399" y="69742"/>
                    </a:cubicBezTo>
                    <a:lnTo>
                      <a:pt x="42399" y="73976"/>
                    </a:lnTo>
                    <a:cubicBezTo>
                      <a:pt x="42399" y="76156"/>
                      <a:pt x="41667" y="77000"/>
                      <a:pt x="39487" y="77000"/>
                    </a:cubicBezTo>
                    <a:cubicBezTo>
                      <a:pt x="19879" y="77000"/>
                      <a:pt x="12971" y="71557"/>
                      <a:pt x="12971" y="51328"/>
                    </a:cubicBezTo>
                    <a:close/>
                  </a:path>
                </a:pathLst>
              </a:custGeom>
              <a:solidFill>
                <a:srgbClr val="000000"/>
              </a:solidFill>
              <a:ln w="159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1A5B7F69-4564-48ED-F997-11AAB2774B8E}"/>
                  </a:ext>
                </a:extLst>
              </p:cNvPr>
              <p:cNvSpPr/>
              <p:nvPr/>
            </p:nvSpPr>
            <p:spPr>
              <a:xfrm>
                <a:off x="11644116" y="6431112"/>
                <a:ext cx="10790" cy="89605"/>
              </a:xfrm>
              <a:custGeom>
                <a:avLst/>
                <a:gdLst>
                  <a:gd name="connsiteX0" fmla="*/ 0 w 10790"/>
                  <a:gd name="connsiteY0" fmla="*/ 86693 h 89605"/>
                  <a:gd name="connsiteX1" fmla="*/ 0 w 10790"/>
                  <a:gd name="connsiteY1" fmla="*/ 2913 h 89605"/>
                  <a:gd name="connsiteX2" fmla="*/ 2913 w 10790"/>
                  <a:gd name="connsiteY2" fmla="*/ 0 h 89605"/>
                  <a:gd name="connsiteX3" fmla="*/ 8006 w 10790"/>
                  <a:gd name="connsiteY3" fmla="*/ 0 h 89605"/>
                  <a:gd name="connsiteX4" fmla="*/ 10791 w 10790"/>
                  <a:gd name="connsiteY4" fmla="*/ 2913 h 89605"/>
                  <a:gd name="connsiteX5" fmla="*/ 10791 w 10790"/>
                  <a:gd name="connsiteY5" fmla="*/ 86693 h 89605"/>
                  <a:gd name="connsiteX6" fmla="*/ 8006 w 10790"/>
                  <a:gd name="connsiteY6" fmla="*/ 89605 h 89605"/>
                  <a:gd name="connsiteX7" fmla="*/ 2913 w 10790"/>
                  <a:gd name="connsiteY7" fmla="*/ 89605 h 89605"/>
                  <a:gd name="connsiteX8" fmla="*/ 0 w 10790"/>
                  <a:gd name="connsiteY8" fmla="*/ 86693 h 89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0" h="89605">
                    <a:moveTo>
                      <a:pt x="0" y="86693"/>
                    </a:moveTo>
                    <a:lnTo>
                      <a:pt x="0" y="2913"/>
                    </a:lnTo>
                    <a:cubicBezTo>
                      <a:pt x="0" y="732"/>
                      <a:pt x="732" y="0"/>
                      <a:pt x="2913" y="0"/>
                    </a:cubicBezTo>
                    <a:lnTo>
                      <a:pt x="8006" y="0"/>
                    </a:lnTo>
                    <a:cubicBezTo>
                      <a:pt x="10059" y="0"/>
                      <a:pt x="10791" y="732"/>
                      <a:pt x="10791" y="2913"/>
                    </a:cubicBezTo>
                    <a:lnTo>
                      <a:pt x="10791" y="86693"/>
                    </a:lnTo>
                    <a:cubicBezTo>
                      <a:pt x="10791" y="88873"/>
                      <a:pt x="10059" y="89605"/>
                      <a:pt x="8006" y="89605"/>
                    </a:cubicBezTo>
                    <a:lnTo>
                      <a:pt x="2913" y="89605"/>
                    </a:lnTo>
                    <a:cubicBezTo>
                      <a:pt x="732" y="89605"/>
                      <a:pt x="0" y="88873"/>
                      <a:pt x="0" y="86693"/>
                    </a:cubicBezTo>
                    <a:close/>
                  </a:path>
                </a:pathLst>
              </a:custGeom>
              <a:solidFill>
                <a:srgbClr val="000000"/>
              </a:solidFill>
              <a:ln w="159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E144771F-F982-25E6-8C4B-CE5C7F0ED711}"/>
                  </a:ext>
                </a:extLst>
              </p:cNvPr>
              <p:cNvSpPr/>
              <p:nvPr/>
            </p:nvSpPr>
            <p:spPr>
              <a:xfrm>
                <a:off x="11575472" y="6456402"/>
                <a:ext cx="51709" cy="66113"/>
              </a:xfrm>
              <a:custGeom>
                <a:avLst/>
                <a:gdLst>
                  <a:gd name="connsiteX0" fmla="*/ 0 w 51709"/>
                  <a:gd name="connsiteY0" fmla="*/ 46872 h 66113"/>
                  <a:gd name="connsiteX1" fmla="*/ 26993 w 51709"/>
                  <a:gd name="connsiteY1" fmla="*/ 27980 h 66113"/>
                  <a:gd name="connsiteX2" fmla="*/ 40919 w 51709"/>
                  <a:gd name="connsiteY2" fmla="*/ 28823 h 66113"/>
                  <a:gd name="connsiteX3" fmla="*/ 40919 w 51709"/>
                  <a:gd name="connsiteY3" fmla="*/ 24096 h 66113"/>
                  <a:gd name="connsiteX4" fmla="*/ 26516 w 51709"/>
                  <a:gd name="connsiteY4" fmla="*/ 9565 h 66113"/>
                  <a:gd name="connsiteX5" fmla="*/ 11380 w 51709"/>
                  <a:gd name="connsiteY5" fmla="*/ 17078 h 66113"/>
                  <a:gd name="connsiteX6" fmla="*/ 7512 w 51709"/>
                  <a:gd name="connsiteY6" fmla="*/ 18414 h 66113"/>
                  <a:gd name="connsiteX7" fmla="*/ 3645 w 51709"/>
                  <a:gd name="connsiteY7" fmla="*/ 16839 h 66113"/>
                  <a:gd name="connsiteX8" fmla="*/ 2069 w 51709"/>
                  <a:gd name="connsiteY8" fmla="*/ 12717 h 66113"/>
                  <a:gd name="connsiteX9" fmla="*/ 26770 w 51709"/>
                  <a:gd name="connsiteY9" fmla="*/ 0 h 66113"/>
                  <a:gd name="connsiteX10" fmla="*/ 51710 w 51709"/>
                  <a:gd name="connsiteY10" fmla="*/ 24462 h 66113"/>
                  <a:gd name="connsiteX11" fmla="*/ 51710 w 51709"/>
                  <a:gd name="connsiteY11" fmla="*/ 56055 h 66113"/>
                  <a:gd name="connsiteX12" fmla="*/ 47349 w 51709"/>
                  <a:gd name="connsiteY12" fmla="*/ 62962 h 66113"/>
                  <a:gd name="connsiteX13" fmla="*/ 26531 w 51709"/>
                  <a:gd name="connsiteY13" fmla="*/ 66114 h 66113"/>
                  <a:gd name="connsiteX14" fmla="*/ 16 w 51709"/>
                  <a:gd name="connsiteY14" fmla="*/ 46856 h 66113"/>
                  <a:gd name="connsiteX15" fmla="*/ 38993 w 51709"/>
                  <a:gd name="connsiteY15" fmla="*/ 55593 h 66113"/>
                  <a:gd name="connsiteX16" fmla="*/ 40935 w 51709"/>
                  <a:gd name="connsiteY16" fmla="*/ 52936 h 66113"/>
                  <a:gd name="connsiteX17" fmla="*/ 40935 w 51709"/>
                  <a:gd name="connsiteY17" fmla="*/ 37434 h 66113"/>
                  <a:gd name="connsiteX18" fmla="*/ 25799 w 51709"/>
                  <a:gd name="connsiteY18" fmla="*/ 36590 h 66113"/>
                  <a:gd name="connsiteX19" fmla="*/ 10902 w 51709"/>
                  <a:gd name="connsiteY19" fmla="*/ 46760 h 66113"/>
                  <a:gd name="connsiteX20" fmla="*/ 25561 w 51709"/>
                  <a:gd name="connsiteY20" fmla="*/ 57169 h 66113"/>
                  <a:gd name="connsiteX21" fmla="*/ 38993 w 51709"/>
                  <a:gd name="connsiteY21" fmla="*/ 55593 h 66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09" h="66113">
                    <a:moveTo>
                      <a:pt x="0" y="46872"/>
                    </a:moveTo>
                    <a:cubicBezTo>
                      <a:pt x="0" y="32707"/>
                      <a:pt x="7862" y="27980"/>
                      <a:pt x="26993" y="27980"/>
                    </a:cubicBezTo>
                    <a:cubicBezTo>
                      <a:pt x="33041" y="27980"/>
                      <a:pt x="38739" y="28712"/>
                      <a:pt x="40919" y="28823"/>
                    </a:cubicBezTo>
                    <a:lnTo>
                      <a:pt x="40919" y="24096"/>
                    </a:lnTo>
                    <a:cubicBezTo>
                      <a:pt x="40919" y="15502"/>
                      <a:pt x="37895" y="9565"/>
                      <a:pt x="26516" y="9565"/>
                    </a:cubicBezTo>
                    <a:cubicBezTo>
                      <a:pt x="19131" y="9565"/>
                      <a:pt x="14292" y="12112"/>
                      <a:pt x="11380" y="17078"/>
                    </a:cubicBezTo>
                    <a:cubicBezTo>
                      <a:pt x="10170" y="18892"/>
                      <a:pt x="9565" y="19258"/>
                      <a:pt x="7512" y="18414"/>
                    </a:cubicBezTo>
                    <a:lnTo>
                      <a:pt x="3645" y="16839"/>
                    </a:lnTo>
                    <a:cubicBezTo>
                      <a:pt x="1592" y="15995"/>
                      <a:pt x="987" y="14897"/>
                      <a:pt x="2069" y="12717"/>
                    </a:cubicBezTo>
                    <a:cubicBezTo>
                      <a:pt x="6303" y="4727"/>
                      <a:pt x="14292" y="0"/>
                      <a:pt x="26770" y="0"/>
                    </a:cubicBezTo>
                    <a:cubicBezTo>
                      <a:pt x="46267" y="0"/>
                      <a:pt x="51710" y="10775"/>
                      <a:pt x="51710" y="24462"/>
                    </a:cubicBezTo>
                    <a:lnTo>
                      <a:pt x="51710" y="56055"/>
                    </a:lnTo>
                    <a:cubicBezTo>
                      <a:pt x="51710" y="60289"/>
                      <a:pt x="50739" y="61498"/>
                      <a:pt x="47349" y="62962"/>
                    </a:cubicBezTo>
                    <a:cubicBezTo>
                      <a:pt x="42877" y="64904"/>
                      <a:pt x="35969" y="66114"/>
                      <a:pt x="26531" y="66114"/>
                    </a:cubicBezTo>
                    <a:cubicBezTo>
                      <a:pt x="5348" y="66114"/>
                      <a:pt x="16" y="59206"/>
                      <a:pt x="16" y="46856"/>
                    </a:cubicBezTo>
                    <a:close/>
                    <a:moveTo>
                      <a:pt x="38993" y="55593"/>
                    </a:moveTo>
                    <a:cubicBezTo>
                      <a:pt x="40569" y="55116"/>
                      <a:pt x="40935" y="54623"/>
                      <a:pt x="40935" y="52936"/>
                    </a:cubicBezTo>
                    <a:lnTo>
                      <a:pt x="40935" y="37434"/>
                    </a:lnTo>
                    <a:cubicBezTo>
                      <a:pt x="38516" y="37195"/>
                      <a:pt x="31847" y="36590"/>
                      <a:pt x="25799" y="36590"/>
                    </a:cubicBezTo>
                    <a:cubicBezTo>
                      <a:pt x="14420" y="36590"/>
                      <a:pt x="10902" y="39980"/>
                      <a:pt x="10902" y="46760"/>
                    </a:cubicBezTo>
                    <a:cubicBezTo>
                      <a:pt x="10902" y="53174"/>
                      <a:pt x="13449" y="57169"/>
                      <a:pt x="25561" y="57169"/>
                    </a:cubicBezTo>
                    <a:cubicBezTo>
                      <a:pt x="32102" y="57169"/>
                      <a:pt x="36208" y="56564"/>
                      <a:pt x="38993" y="55593"/>
                    </a:cubicBezTo>
                    <a:close/>
                  </a:path>
                </a:pathLst>
              </a:custGeom>
              <a:solidFill>
                <a:srgbClr val="000000"/>
              </a:solidFill>
              <a:ln w="159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F643509B-4A16-C584-8A82-F35988C5B2CD}"/>
                  </a:ext>
                </a:extLst>
              </p:cNvPr>
              <p:cNvSpPr/>
              <p:nvPr/>
            </p:nvSpPr>
            <p:spPr>
              <a:xfrm>
                <a:off x="11509454" y="6456434"/>
                <a:ext cx="54749" cy="66129"/>
              </a:xfrm>
              <a:custGeom>
                <a:avLst/>
                <a:gdLst>
                  <a:gd name="connsiteX0" fmla="*/ 32 w 54749"/>
                  <a:gd name="connsiteY0" fmla="*/ 40919 h 66129"/>
                  <a:gd name="connsiteX1" fmla="*/ 32 w 54749"/>
                  <a:gd name="connsiteY1" fmla="*/ 25911 h 66129"/>
                  <a:gd name="connsiteX2" fmla="*/ 27391 w 54749"/>
                  <a:gd name="connsiteY2" fmla="*/ 0 h 66129"/>
                  <a:gd name="connsiteX3" fmla="*/ 54750 w 54749"/>
                  <a:gd name="connsiteY3" fmla="*/ 25067 h 66129"/>
                  <a:gd name="connsiteX4" fmla="*/ 54750 w 54749"/>
                  <a:gd name="connsiteY4" fmla="*/ 32086 h 66129"/>
                  <a:gd name="connsiteX5" fmla="*/ 50389 w 54749"/>
                  <a:gd name="connsiteY5" fmla="*/ 36320 h 66129"/>
                  <a:gd name="connsiteX6" fmla="*/ 10791 w 54749"/>
                  <a:gd name="connsiteY6" fmla="*/ 36320 h 66129"/>
                  <a:gd name="connsiteX7" fmla="*/ 10791 w 54749"/>
                  <a:gd name="connsiteY7" fmla="*/ 42129 h 66129"/>
                  <a:gd name="connsiteX8" fmla="*/ 27009 w 54749"/>
                  <a:gd name="connsiteY8" fmla="*/ 56787 h 66129"/>
                  <a:gd name="connsiteX9" fmla="*/ 43959 w 54749"/>
                  <a:gd name="connsiteY9" fmla="*/ 48304 h 66129"/>
                  <a:gd name="connsiteX10" fmla="*/ 48686 w 54749"/>
                  <a:gd name="connsiteY10" fmla="*/ 47222 h 66129"/>
                  <a:gd name="connsiteX11" fmla="*/ 51949 w 54749"/>
                  <a:gd name="connsiteY11" fmla="*/ 48925 h 66129"/>
                  <a:gd name="connsiteX12" fmla="*/ 53031 w 54749"/>
                  <a:gd name="connsiteY12" fmla="*/ 53652 h 66129"/>
                  <a:gd name="connsiteX13" fmla="*/ 26993 w 54749"/>
                  <a:gd name="connsiteY13" fmla="*/ 66130 h 66129"/>
                  <a:gd name="connsiteX14" fmla="*/ 0 w 54749"/>
                  <a:gd name="connsiteY14" fmla="*/ 40951 h 66129"/>
                  <a:gd name="connsiteX15" fmla="*/ 43991 w 54749"/>
                  <a:gd name="connsiteY15" fmla="*/ 27964 h 66129"/>
                  <a:gd name="connsiteX16" fmla="*/ 43991 w 54749"/>
                  <a:gd name="connsiteY16" fmla="*/ 24446 h 66129"/>
                  <a:gd name="connsiteX17" fmla="*/ 27407 w 54749"/>
                  <a:gd name="connsiteY17" fmla="*/ 9183 h 66129"/>
                  <a:gd name="connsiteX18" fmla="*/ 10823 w 54749"/>
                  <a:gd name="connsiteY18" fmla="*/ 24446 h 66129"/>
                  <a:gd name="connsiteX19" fmla="*/ 10823 w 54749"/>
                  <a:gd name="connsiteY19" fmla="*/ 27964 h 66129"/>
                  <a:gd name="connsiteX20" fmla="*/ 44007 w 54749"/>
                  <a:gd name="connsiteY20" fmla="*/ 27964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49" h="66129">
                    <a:moveTo>
                      <a:pt x="32" y="40919"/>
                    </a:moveTo>
                    <a:lnTo>
                      <a:pt x="32" y="25911"/>
                    </a:lnTo>
                    <a:cubicBezTo>
                      <a:pt x="32" y="9565"/>
                      <a:pt x="9597" y="0"/>
                      <a:pt x="27391" y="0"/>
                    </a:cubicBezTo>
                    <a:cubicBezTo>
                      <a:pt x="45185" y="0"/>
                      <a:pt x="54750" y="10775"/>
                      <a:pt x="54750" y="25067"/>
                    </a:cubicBezTo>
                    <a:lnTo>
                      <a:pt x="54750" y="32086"/>
                    </a:lnTo>
                    <a:cubicBezTo>
                      <a:pt x="54750" y="34632"/>
                      <a:pt x="53668" y="36320"/>
                      <a:pt x="50389" y="36320"/>
                    </a:cubicBezTo>
                    <a:lnTo>
                      <a:pt x="10791" y="36320"/>
                    </a:lnTo>
                    <a:lnTo>
                      <a:pt x="10791" y="42129"/>
                    </a:lnTo>
                    <a:cubicBezTo>
                      <a:pt x="10791" y="51328"/>
                      <a:pt x="16489" y="56787"/>
                      <a:pt x="27009" y="56787"/>
                    </a:cubicBezTo>
                    <a:cubicBezTo>
                      <a:pt x="35731" y="56787"/>
                      <a:pt x="40935" y="53397"/>
                      <a:pt x="43959" y="48304"/>
                    </a:cubicBezTo>
                    <a:cubicBezTo>
                      <a:pt x="45407" y="46362"/>
                      <a:pt x="46506" y="46012"/>
                      <a:pt x="48686" y="47222"/>
                    </a:cubicBezTo>
                    <a:lnTo>
                      <a:pt x="51949" y="48925"/>
                    </a:lnTo>
                    <a:cubicBezTo>
                      <a:pt x="54002" y="50007"/>
                      <a:pt x="54368" y="51583"/>
                      <a:pt x="53031" y="53652"/>
                    </a:cubicBezTo>
                    <a:cubicBezTo>
                      <a:pt x="48670" y="61037"/>
                      <a:pt x="40919" y="66130"/>
                      <a:pt x="26993" y="66130"/>
                    </a:cubicBezTo>
                    <a:cubicBezTo>
                      <a:pt x="8101" y="66130"/>
                      <a:pt x="0" y="55721"/>
                      <a:pt x="0" y="40951"/>
                    </a:cubicBezTo>
                    <a:close/>
                    <a:moveTo>
                      <a:pt x="43991" y="27964"/>
                    </a:moveTo>
                    <a:lnTo>
                      <a:pt x="43991" y="24446"/>
                    </a:lnTo>
                    <a:cubicBezTo>
                      <a:pt x="43991" y="14881"/>
                      <a:pt x="38420" y="9183"/>
                      <a:pt x="27407" y="9183"/>
                    </a:cubicBezTo>
                    <a:cubicBezTo>
                      <a:pt x="16393" y="9183"/>
                      <a:pt x="10823" y="14881"/>
                      <a:pt x="10823" y="24446"/>
                    </a:cubicBezTo>
                    <a:lnTo>
                      <a:pt x="10823" y="27964"/>
                    </a:lnTo>
                    <a:lnTo>
                      <a:pt x="44007" y="27964"/>
                    </a:lnTo>
                    <a:close/>
                  </a:path>
                </a:pathLst>
              </a:custGeom>
              <a:solidFill>
                <a:srgbClr val="000000"/>
              </a:solidFill>
              <a:ln w="159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4AF3E5DA-5738-36FD-AB87-A536B65E2BF8}"/>
                  </a:ext>
                </a:extLst>
              </p:cNvPr>
              <p:cNvSpPr/>
              <p:nvPr/>
            </p:nvSpPr>
            <p:spPr>
              <a:xfrm>
                <a:off x="11428618" y="6434740"/>
                <a:ext cx="64904" cy="85976"/>
              </a:xfrm>
              <a:custGeom>
                <a:avLst/>
                <a:gdLst>
                  <a:gd name="connsiteX0" fmla="*/ 0 w 64904"/>
                  <a:gd name="connsiteY0" fmla="*/ 82825 h 85976"/>
                  <a:gd name="connsiteX1" fmla="*/ 0 w 64904"/>
                  <a:gd name="connsiteY1" fmla="*/ 3151 h 85976"/>
                  <a:gd name="connsiteX2" fmla="*/ 3263 w 64904"/>
                  <a:gd name="connsiteY2" fmla="*/ 0 h 85976"/>
                  <a:gd name="connsiteX3" fmla="*/ 8594 w 64904"/>
                  <a:gd name="connsiteY3" fmla="*/ 0 h 85976"/>
                  <a:gd name="connsiteX4" fmla="*/ 11746 w 64904"/>
                  <a:gd name="connsiteY4" fmla="*/ 3151 h 85976"/>
                  <a:gd name="connsiteX5" fmla="*/ 11746 w 64904"/>
                  <a:gd name="connsiteY5" fmla="*/ 36924 h 85976"/>
                  <a:gd name="connsiteX6" fmla="*/ 53270 w 64904"/>
                  <a:gd name="connsiteY6" fmla="*/ 36924 h 85976"/>
                  <a:gd name="connsiteX7" fmla="*/ 53270 w 64904"/>
                  <a:gd name="connsiteY7" fmla="*/ 3151 h 85976"/>
                  <a:gd name="connsiteX8" fmla="*/ 56421 w 64904"/>
                  <a:gd name="connsiteY8" fmla="*/ 0 h 85976"/>
                  <a:gd name="connsiteX9" fmla="*/ 61753 w 64904"/>
                  <a:gd name="connsiteY9" fmla="*/ 0 h 85976"/>
                  <a:gd name="connsiteX10" fmla="*/ 64904 w 64904"/>
                  <a:gd name="connsiteY10" fmla="*/ 3151 h 85976"/>
                  <a:gd name="connsiteX11" fmla="*/ 64904 w 64904"/>
                  <a:gd name="connsiteY11" fmla="*/ 82825 h 85976"/>
                  <a:gd name="connsiteX12" fmla="*/ 61753 w 64904"/>
                  <a:gd name="connsiteY12" fmla="*/ 85976 h 85976"/>
                  <a:gd name="connsiteX13" fmla="*/ 56421 w 64904"/>
                  <a:gd name="connsiteY13" fmla="*/ 85976 h 85976"/>
                  <a:gd name="connsiteX14" fmla="*/ 53270 w 64904"/>
                  <a:gd name="connsiteY14" fmla="*/ 82825 h 85976"/>
                  <a:gd name="connsiteX15" fmla="*/ 53270 w 64904"/>
                  <a:gd name="connsiteY15" fmla="*/ 47843 h 85976"/>
                  <a:gd name="connsiteX16" fmla="*/ 11746 w 64904"/>
                  <a:gd name="connsiteY16" fmla="*/ 47843 h 85976"/>
                  <a:gd name="connsiteX17" fmla="*/ 11746 w 64904"/>
                  <a:gd name="connsiteY17" fmla="*/ 82825 h 85976"/>
                  <a:gd name="connsiteX18" fmla="*/ 8594 w 64904"/>
                  <a:gd name="connsiteY18" fmla="*/ 85976 h 85976"/>
                  <a:gd name="connsiteX19" fmla="*/ 3263 w 64904"/>
                  <a:gd name="connsiteY19" fmla="*/ 85976 h 85976"/>
                  <a:gd name="connsiteX20" fmla="*/ 0 w 64904"/>
                  <a:gd name="connsiteY20" fmla="*/ 82825 h 8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04" h="85976">
                    <a:moveTo>
                      <a:pt x="0" y="82825"/>
                    </a:moveTo>
                    <a:lnTo>
                      <a:pt x="0" y="3151"/>
                    </a:lnTo>
                    <a:cubicBezTo>
                      <a:pt x="0" y="844"/>
                      <a:pt x="844" y="0"/>
                      <a:pt x="3263" y="0"/>
                    </a:cubicBezTo>
                    <a:lnTo>
                      <a:pt x="8594" y="0"/>
                    </a:lnTo>
                    <a:cubicBezTo>
                      <a:pt x="10886" y="0"/>
                      <a:pt x="11746" y="844"/>
                      <a:pt x="11746" y="3151"/>
                    </a:cubicBezTo>
                    <a:lnTo>
                      <a:pt x="11746" y="36924"/>
                    </a:lnTo>
                    <a:lnTo>
                      <a:pt x="53270" y="36924"/>
                    </a:lnTo>
                    <a:lnTo>
                      <a:pt x="53270" y="3151"/>
                    </a:lnTo>
                    <a:cubicBezTo>
                      <a:pt x="53270" y="844"/>
                      <a:pt x="54002" y="0"/>
                      <a:pt x="56421" y="0"/>
                    </a:cubicBezTo>
                    <a:lnTo>
                      <a:pt x="61753" y="0"/>
                    </a:lnTo>
                    <a:cubicBezTo>
                      <a:pt x="64061" y="0"/>
                      <a:pt x="64904" y="844"/>
                      <a:pt x="64904" y="3151"/>
                    </a:cubicBezTo>
                    <a:lnTo>
                      <a:pt x="64904" y="82825"/>
                    </a:lnTo>
                    <a:cubicBezTo>
                      <a:pt x="64904" y="85133"/>
                      <a:pt x="64061" y="85976"/>
                      <a:pt x="61753" y="85976"/>
                    </a:cubicBezTo>
                    <a:lnTo>
                      <a:pt x="56421" y="85976"/>
                    </a:lnTo>
                    <a:cubicBezTo>
                      <a:pt x="54002" y="85976"/>
                      <a:pt x="53270" y="85133"/>
                      <a:pt x="53270" y="82825"/>
                    </a:cubicBezTo>
                    <a:lnTo>
                      <a:pt x="53270" y="47843"/>
                    </a:lnTo>
                    <a:lnTo>
                      <a:pt x="11746" y="47843"/>
                    </a:lnTo>
                    <a:lnTo>
                      <a:pt x="11746" y="82825"/>
                    </a:lnTo>
                    <a:cubicBezTo>
                      <a:pt x="11746" y="85133"/>
                      <a:pt x="10902" y="85976"/>
                      <a:pt x="8594" y="85976"/>
                    </a:cubicBezTo>
                    <a:lnTo>
                      <a:pt x="3263" y="85976"/>
                    </a:lnTo>
                    <a:cubicBezTo>
                      <a:pt x="844" y="85976"/>
                      <a:pt x="0" y="85133"/>
                      <a:pt x="0" y="82825"/>
                    </a:cubicBezTo>
                    <a:close/>
                  </a:path>
                </a:pathLst>
              </a:custGeom>
              <a:solidFill>
                <a:srgbClr val="000000"/>
              </a:solidFill>
              <a:ln w="159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2408702E-D66B-05F8-65E6-56BB997040FC}"/>
                  </a:ext>
                </a:extLst>
              </p:cNvPr>
              <p:cNvSpPr/>
              <p:nvPr/>
            </p:nvSpPr>
            <p:spPr>
              <a:xfrm>
                <a:off x="11859121" y="6285834"/>
                <a:ext cx="52330" cy="91419"/>
              </a:xfrm>
              <a:custGeom>
                <a:avLst/>
                <a:gdLst>
                  <a:gd name="connsiteX0" fmla="*/ 0 w 52330"/>
                  <a:gd name="connsiteY0" fmla="*/ 67085 h 91419"/>
                  <a:gd name="connsiteX1" fmla="*/ 0 w 52330"/>
                  <a:gd name="connsiteY1" fmla="*/ 50007 h 91419"/>
                  <a:gd name="connsiteX2" fmla="*/ 24462 w 52330"/>
                  <a:gd name="connsiteY2" fmla="*/ 25306 h 91419"/>
                  <a:gd name="connsiteX3" fmla="*/ 41540 w 52330"/>
                  <a:gd name="connsiteY3" fmla="*/ 27964 h 91419"/>
                  <a:gd name="connsiteX4" fmla="*/ 41540 w 52330"/>
                  <a:gd name="connsiteY4" fmla="*/ 2913 h 91419"/>
                  <a:gd name="connsiteX5" fmla="*/ 44325 w 52330"/>
                  <a:gd name="connsiteY5" fmla="*/ 0 h 91419"/>
                  <a:gd name="connsiteX6" fmla="*/ 49418 w 52330"/>
                  <a:gd name="connsiteY6" fmla="*/ 0 h 91419"/>
                  <a:gd name="connsiteX7" fmla="*/ 52331 w 52330"/>
                  <a:gd name="connsiteY7" fmla="*/ 2913 h 91419"/>
                  <a:gd name="connsiteX8" fmla="*/ 52331 w 52330"/>
                  <a:gd name="connsiteY8" fmla="*/ 81011 h 91419"/>
                  <a:gd name="connsiteX9" fmla="*/ 47492 w 52330"/>
                  <a:gd name="connsiteY9" fmla="*/ 87663 h 91419"/>
                  <a:gd name="connsiteX10" fmla="*/ 25815 w 52330"/>
                  <a:gd name="connsiteY10" fmla="*/ 91420 h 91419"/>
                  <a:gd name="connsiteX11" fmla="*/ 32 w 52330"/>
                  <a:gd name="connsiteY11" fmla="*/ 67085 h 91419"/>
                  <a:gd name="connsiteX12" fmla="*/ 39837 w 52330"/>
                  <a:gd name="connsiteY12" fmla="*/ 79674 h 91419"/>
                  <a:gd name="connsiteX13" fmla="*/ 41540 w 52330"/>
                  <a:gd name="connsiteY13" fmla="*/ 77255 h 91419"/>
                  <a:gd name="connsiteX14" fmla="*/ 41540 w 52330"/>
                  <a:gd name="connsiteY14" fmla="*/ 37911 h 91419"/>
                  <a:gd name="connsiteX15" fmla="*/ 26531 w 52330"/>
                  <a:gd name="connsiteY15" fmla="*/ 35126 h 91419"/>
                  <a:gd name="connsiteX16" fmla="*/ 10791 w 52330"/>
                  <a:gd name="connsiteY16" fmla="*/ 50389 h 91419"/>
                  <a:gd name="connsiteX17" fmla="*/ 10791 w 52330"/>
                  <a:gd name="connsiteY17" fmla="*/ 66734 h 91419"/>
                  <a:gd name="connsiteX18" fmla="*/ 26770 w 52330"/>
                  <a:gd name="connsiteY18" fmla="*/ 81504 h 91419"/>
                  <a:gd name="connsiteX19" fmla="*/ 39853 w 52330"/>
                  <a:gd name="connsiteY19" fmla="*/ 79690 h 9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330" h="91419">
                    <a:moveTo>
                      <a:pt x="0" y="67085"/>
                    </a:moveTo>
                    <a:lnTo>
                      <a:pt x="0" y="50007"/>
                    </a:lnTo>
                    <a:cubicBezTo>
                      <a:pt x="0" y="34266"/>
                      <a:pt x="7990" y="25306"/>
                      <a:pt x="24462" y="25306"/>
                    </a:cubicBezTo>
                    <a:cubicBezTo>
                      <a:pt x="32086" y="25306"/>
                      <a:pt x="38261" y="27120"/>
                      <a:pt x="41540" y="27964"/>
                    </a:cubicBezTo>
                    <a:lnTo>
                      <a:pt x="41540" y="2913"/>
                    </a:lnTo>
                    <a:cubicBezTo>
                      <a:pt x="41540" y="732"/>
                      <a:pt x="42272" y="0"/>
                      <a:pt x="44325" y="0"/>
                    </a:cubicBezTo>
                    <a:lnTo>
                      <a:pt x="49418" y="0"/>
                    </a:lnTo>
                    <a:cubicBezTo>
                      <a:pt x="51599" y="0"/>
                      <a:pt x="52331" y="732"/>
                      <a:pt x="52331" y="2913"/>
                    </a:cubicBezTo>
                    <a:lnTo>
                      <a:pt x="52331" y="81011"/>
                    </a:lnTo>
                    <a:cubicBezTo>
                      <a:pt x="52331" y="85006"/>
                      <a:pt x="51360" y="86104"/>
                      <a:pt x="47492" y="87663"/>
                    </a:cubicBezTo>
                    <a:cubicBezTo>
                      <a:pt x="42765" y="89478"/>
                      <a:pt x="36113" y="91420"/>
                      <a:pt x="25815" y="91420"/>
                    </a:cubicBezTo>
                    <a:cubicBezTo>
                      <a:pt x="8133" y="91420"/>
                      <a:pt x="32" y="82586"/>
                      <a:pt x="32" y="67085"/>
                    </a:cubicBezTo>
                    <a:close/>
                    <a:moveTo>
                      <a:pt x="39837" y="79674"/>
                    </a:moveTo>
                    <a:cubicBezTo>
                      <a:pt x="41413" y="78942"/>
                      <a:pt x="41540" y="78703"/>
                      <a:pt x="41540" y="77255"/>
                    </a:cubicBezTo>
                    <a:lnTo>
                      <a:pt x="41540" y="37911"/>
                    </a:lnTo>
                    <a:cubicBezTo>
                      <a:pt x="38755" y="37068"/>
                      <a:pt x="33311" y="35126"/>
                      <a:pt x="26531" y="35126"/>
                    </a:cubicBezTo>
                    <a:cubicBezTo>
                      <a:pt x="15629" y="35126"/>
                      <a:pt x="10791" y="40330"/>
                      <a:pt x="10791" y="50389"/>
                    </a:cubicBezTo>
                    <a:lnTo>
                      <a:pt x="10791" y="66734"/>
                    </a:lnTo>
                    <a:cubicBezTo>
                      <a:pt x="10791" y="76427"/>
                      <a:pt x="16123" y="81504"/>
                      <a:pt x="26770" y="81504"/>
                    </a:cubicBezTo>
                    <a:cubicBezTo>
                      <a:pt x="32102" y="81504"/>
                      <a:pt x="36574" y="80661"/>
                      <a:pt x="39853" y="79690"/>
                    </a:cubicBezTo>
                    <a:close/>
                  </a:path>
                </a:pathLst>
              </a:custGeom>
              <a:solidFill>
                <a:srgbClr val="000000"/>
              </a:solidFill>
              <a:ln w="159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C41A605B-AA24-5EBF-A584-3D9D1BE19651}"/>
                  </a:ext>
                </a:extLst>
              </p:cNvPr>
              <p:cNvSpPr/>
              <p:nvPr/>
            </p:nvSpPr>
            <p:spPr>
              <a:xfrm>
                <a:off x="11791639" y="6311139"/>
                <a:ext cx="54765" cy="66129"/>
              </a:xfrm>
              <a:custGeom>
                <a:avLst/>
                <a:gdLst>
                  <a:gd name="connsiteX0" fmla="*/ 48 w 54765"/>
                  <a:gd name="connsiteY0" fmla="*/ 40919 h 66129"/>
                  <a:gd name="connsiteX1" fmla="*/ 48 w 54765"/>
                  <a:gd name="connsiteY1" fmla="*/ 25911 h 66129"/>
                  <a:gd name="connsiteX2" fmla="*/ 27407 w 54765"/>
                  <a:gd name="connsiteY2" fmla="*/ 0 h 66129"/>
                  <a:gd name="connsiteX3" fmla="*/ 54766 w 54765"/>
                  <a:gd name="connsiteY3" fmla="*/ 25067 h 66129"/>
                  <a:gd name="connsiteX4" fmla="*/ 54766 w 54765"/>
                  <a:gd name="connsiteY4" fmla="*/ 32086 h 66129"/>
                  <a:gd name="connsiteX5" fmla="*/ 50405 w 54765"/>
                  <a:gd name="connsiteY5" fmla="*/ 36320 h 66129"/>
                  <a:gd name="connsiteX6" fmla="*/ 10807 w 54765"/>
                  <a:gd name="connsiteY6" fmla="*/ 36320 h 66129"/>
                  <a:gd name="connsiteX7" fmla="*/ 10807 w 54765"/>
                  <a:gd name="connsiteY7" fmla="*/ 42129 h 66129"/>
                  <a:gd name="connsiteX8" fmla="*/ 27025 w 54765"/>
                  <a:gd name="connsiteY8" fmla="*/ 56787 h 66129"/>
                  <a:gd name="connsiteX9" fmla="*/ 43975 w 54765"/>
                  <a:gd name="connsiteY9" fmla="*/ 48304 h 66129"/>
                  <a:gd name="connsiteX10" fmla="*/ 48702 w 54765"/>
                  <a:gd name="connsiteY10" fmla="*/ 47222 h 66129"/>
                  <a:gd name="connsiteX11" fmla="*/ 51965 w 54765"/>
                  <a:gd name="connsiteY11" fmla="*/ 48925 h 66129"/>
                  <a:gd name="connsiteX12" fmla="*/ 53047 w 54765"/>
                  <a:gd name="connsiteY12" fmla="*/ 53652 h 66129"/>
                  <a:gd name="connsiteX13" fmla="*/ 27009 w 54765"/>
                  <a:gd name="connsiteY13" fmla="*/ 66130 h 66129"/>
                  <a:gd name="connsiteX14" fmla="*/ 0 w 54765"/>
                  <a:gd name="connsiteY14" fmla="*/ 40951 h 66129"/>
                  <a:gd name="connsiteX15" fmla="*/ 44007 w 54765"/>
                  <a:gd name="connsiteY15" fmla="*/ 27964 h 66129"/>
                  <a:gd name="connsiteX16" fmla="*/ 44007 w 54765"/>
                  <a:gd name="connsiteY16" fmla="*/ 24446 h 66129"/>
                  <a:gd name="connsiteX17" fmla="*/ 27423 w 54765"/>
                  <a:gd name="connsiteY17" fmla="*/ 9183 h 66129"/>
                  <a:gd name="connsiteX18" fmla="*/ 10839 w 54765"/>
                  <a:gd name="connsiteY18" fmla="*/ 24446 h 66129"/>
                  <a:gd name="connsiteX19" fmla="*/ 10839 w 54765"/>
                  <a:gd name="connsiteY19" fmla="*/ 27964 h 66129"/>
                  <a:gd name="connsiteX20" fmla="*/ 44007 w 54765"/>
                  <a:gd name="connsiteY20" fmla="*/ 27964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765" h="66129">
                    <a:moveTo>
                      <a:pt x="48" y="40919"/>
                    </a:moveTo>
                    <a:lnTo>
                      <a:pt x="48" y="25911"/>
                    </a:lnTo>
                    <a:cubicBezTo>
                      <a:pt x="48" y="9565"/>
                      <a:pt x="9613" y="0"/>
                      <a:pt x="27407" y="0"/>
                    </a:cubicBezTo>
                    <a:cubicBezTo>
                      <a:pt x="45201" y="0"/>
                      <a:pt x="54766" y="10775"/>
                      <a:pt x="54766" y="25067"/>
                    </a:cubicBezTo>
                    <a:lnTo>
                      <a:pt x="54766" y="32086"/>
                    </a:lnTo>
                    <a:cubicBezTo>
                      <a:pt x="54766" y="34632"/>
                      <a:pt x="53684" y="36320"/>
                      <a:pt x="50405" y="36320"/>
                    </a:cubicBezTo>
                    <a:lnTo>
                      <a:pt x="10807" y="36320"/>
                    </a:lnTo>
                    <a:lnTo>
                      <a:pt x="10807" y="42129"/>
                    </a:lnTo>
                    <a:cubicBezTo>
                      <a:pt x="10807" y="51328"/>
                      <a:pt x="16489" y="56787"/>
                      <a:pt x="27025" y="56787"/>
                    </a:cubicBezTo>
                    <a:cubicBezTo>
                      <a:pt x="35747" y="56787"/>
                      <a:pt x="40951" y="53397"/>
                      <a:pt x="43975" y="48304"/>
                    </a:cubicBezTo>
                    <a:cubicBezTo>
                      <a:pt x="45423" y="46362"/>
                      <a:pt x="46522" y="45996"/>
                      <a:pt x="48702" y="47222"/>
                    </a:cubicBezTo>
                    <a:lnTo>
                      <a:pt x="51965" y="48925"/>
                    </a:lnTo>
                    <a:cubicBezTo>
                      <a:pt x="54018" y="50007"/>
                      <a:pt x="54384" y="51583"/>
                      <a:pt x="53047" y="53652"/>
                    </a:cubicBezTo>
                    <a:cubicBezTo>
                      <a:pt x="48686" y="61037"/>
                      <a:pt x="40935" y="66130"/>
                      <a:pt x="27009" y="66130"/>
                    </a:cubicBezTo>
                    <a:cubicBezTo>
                      <a:pt x="8117" y="66130"/>
                      <a:pt x="0" y="55721"/>
                      <a:pt x="0" y="40951"/>
                    </a:cubicBezTo>
                    <a:close/>
                    <a:moveTo>
                      <a:pt x="44007" y="27964"/>
                    </a:moveTo>
                    <a:lnTo>
                      <a:pt x="44007" y="24446"/>
                    </a:lnTo>
                    <a:cubicBezTo>
                      <a:pt x="44007" y="14881"/>
                      <a:pt x="38436" y="9183"/>
                      <a:pt x="27423" y="9183"/>
                    </a:cubicBezTo>
                    <a:cubicBezTo>
                      <a:pt x="16409" y="9183"/>
                      <a:pt x="10839" y="14881"/>
                      <a:pt x="10839" y="24446"/>
                    </a:cubicBezTo>
                    <a:lnTo>
                      <a:pt x="10839" y="27964"/>
                    </a:lnTo>
                    <a:lnTo>
                      <a:pt x="44007" y="27964"/>
                    </a:lnTo>
                    <a:close/>
                  </a:path>
                </a:pathLst>
              </a:custGeom>
              <a:solidFill>
                <a:srgbClr val="000000"/>
              </a:solidFill>
              <a:ln w="159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A194627A-34FD-4627-E922-3406D0D36CDC}"/>
                  </a:ext>
                </a:extLst>
              </p:cNvPr>
              <p:cNvSpPr/>
              <p:nvPr/>
            </p:nvSpPr>
            <p:spPr>
              <a:xfrm>
                <a:off x="11724252" y="6311123"/>
                <a:ext cx="52298" cy="93600"/>
              </a:xfrm>
              <a:custGeom>
                <a:avLst/>
                <a:gdLst>
                  <a:gd name="connsiteX0" fmla="*/ 1576 w 52298"/>
                  <a:gd name="connsiteY0" fmla="*/ 81138 h 93600"/>
                  <a:gd name="connsiteX1" fmla="*/ 2785 w 52298"/>
                  <a:gd name="connsiteY1" fmla="*/ 76538 h 93600"/>
                  <a:gd name="connsiteX2" fmla="*/ 6303 w 52298"/>
                  <a:gd name="connsiteY2" fmla="*/ 74597 h 93600"/>
                  <a:gd name="connsiteX3" fmla="*/ 11030 w 52298"/>
                  <a:gd name="connsiteY3" fmla="*/ 75806 h 93600"/>
                  <a:gd name="connsiteX4" fmla="*/ 26038 w 52298"/>
                  <a:gd name="connsiteY4" fmla="*/ 83923 h 93600"/>
                  <a:gd name="connsiteX5" fmla="*/ 41540 w 52298"/>
                  <a:gd name="connsiteY5" fmla="*/ 67817 h 93600"/>
                  <a:gd name="connsiteX6" fmla="*/ 41540 w 52298"/>
                  <a:gd name="connsiteY6" fmla="*/ 60909 h 93600"/>
                  <a:gd name="connsiteX7" fmla="*/ 24462 w 52298"/>
                  <a:gd name="connsiteY7" fmla="*/ 63933 h 93600"/>
                  <a:gd name="connsiteX8" fmla="*/ 0 w 52298"/>
                  <a:gd name="connsiteY8" fmla="*/ 39964 h 93600"/>
                  <a:gd name="connsiteX9" fmla="*/ 0 w 52298"/>
                  <a:gd name="connsiteY9" fmla="*/ 25067 h 93600"/>
                  <a:gd name="connsiteX10" fmla="*/ 26643 w 52298"/>
                  <a:gd name="connsiteY10" fmla="*/ 0 h 93600"/>
                  <a:gd name="connsiteX11" fmla="*/ 47827 w 52298"/>
                  <a:gd name="connsiteY11" fmla="*/ 3756 h 93600"/>
                  <a:gd name="connsiteX12" fmla="*/ 52299 w 52298"/>
                  <a:gd name="connsiteY12" fmla="*/ 10409 h 93600"/>
                  <a:gd name="connsiteX13" fmla="*/ 52299 w 52298"/>
                  <a:gd name="connsiteY13" fmla="*/ 67323 h 93600"/>
                  <a:gd name="connsiteX14" fmla="*/ 26261 w 52298"/>
                  <a:gd name="connsiteY14" fmla="*/ 93600 h 93600"/>
                  <a:gd name="connsiteX15" fmla="*/ 1560 w 52298"/>
                  <a:gd name="connsiteY15" fmla="*/ 81122 h 93600"/>
                  <a:gd name="connsiteX16" fmla="*/ 41540 w 52298"/>
                  <a:gd name="connsiteY16" fmla="*/ 51360 h 93600"/>
                  <a:gd name="connsiteX17" fmla="*/ 41540 w 52298"/>
                  <a:gd name="connsiteY17" fmla="*/ 14197 h 93600"/>
                  <a:gd name="connsiteX18" fmla="*/ 39837 w 52298"/>
                  <a:gd name="connsiteY18" fmla="*/ 11778 h 93600"/>
                  <a:gd name="connsiteX19" fmla="*/ 27359 w 52298"/>
                  <a:gd name="connsiteY19" fmla="*/ 9836 h 93600"/>
                  <a:gd name="connsiteX20" fmla="*/ 10775 w 52298"/>
                  <a:gd name="connsiteY20" fmla="*/ 25449 h 93600"/>
                  <a:gd name="connsiteX21" fmla="*/ 10775 w 52298"/>
                  <a:gd name="connsiteY21" fmla="*/ 39741 h 93600"/>
                  <a:gd name="connsiteX22" fmla="*/ 25911 w 52298"/>
                  <a:gd name="connsiteY22" fmla="*/ 54145 h 93600"/>
                  <a:gd name="connsiteX23" fmla="*/ 41524 w 52298"/>
                  <a:gd name="connsiteY23" fmla="*/ 51360 h 9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98" h="93600">
                    <a:moveTo>
                      <a:pt x="1576" y="81138"/>
                    </a:moveTo>
                    <a:cubicBezTo>
                      <a:pt x="239" y="79085"/>
                      <a:pt x="605" y="77621"/>
                      <a:pt x="2785" y="76538"/>
                    </a:cubicBezTo>
                    <a:lnTo>
                      <a:pt x="6303" y="74597"/>
                    </a:lnTo>
                    <a:cubicBezTo>
                      <a:pt x="8610" y="73387"/>
                      <a:pt x="9565" y="73865"/>
                      <a:pt x="11030" y="75806"/>
                    </a:cubicBezTo>
                    <a:cubicBezTo>
                      <a:pt x="13942" y="80645"/>
                      <a:pt x="17937" y="83923"/>
                      <a:pt x="26038" y="83923"/>
                    </a:cubicBezTo>
                    <a:cubicBezTo>
                      <a:pt x="36574" y="83923"/>
                      <a:pt x="41540" y="77987"/>
                      <a:pt x="41540" y="67817"/>
                    </a:cubicBezTo>
                    <a:lnTo>
                      <a:pt x="41540" y="60909"/>
                    </a:lnTo>
                    <a:cubicBezTo>
                      <a:pt x="38150" y="61992"/>
                      <a:pt x="31975" y="63933"/>
                      <a:pt x="24462" y="63933"/>
                    </a:cubicBezTo>
                    <a:cubicBezTo>
                      <a:pt x="7640" y="63933"/>
                      <a:pt x="0" y="54973"/>
                      <a:pt x="0" y="39964"/>
                    </a:cubicBezTo>
                    <a:lnTo>
                      <a:pt x="0" y="25067"/>
                    </a:lnTo>
                    <a:cubicBezTo>
                      <a:pt x="0" y="8849"/>
                      <a:pt x="8594" y="0"/>
                      <a:pt x="26643" y="0"/>
                    </a:cubicBezTo>
                    <a:cubicBezTo>
                      <a:pt x="35969" y="0"/>
                      <a:pt x="43466" y="1814"/>
                      <a:pt x="47827" y="3756"/>
                    </a:cubicBezTo>
                    <a:cubicBezTo>
                      <a:pt x="51694" y="5459"/>
                      <a:pt x="52299" y="6414"/>
                      <a:pt x="52299" y="10409"/>
                    </a:cubicBezTo>
                    <a:lnTo>
                      <a:pt x="52299" y="67323"/>
                    </a:lnTo>
                    <a:cubicBezTo>
                      <a:pt x="52299" y="83064"/>
                      <a:pt x="44914" y="93600"/>
                      <a:pt x="26261" y="93600"/>
                    </a:cubicBezTo>
                    <a:cubicBezTo>
                      <a:pt x="13178" y="93600"/>
                      <a:pt x="5793" y="88634"/>
                      <a:pt x="1560" y="81122"/>
                    </a:cubicBezTo>
                    <a:close/>
                    <a:moveTo>
                      <a:pt x="41540" y="51360"/>
                    </a:moveTo>
                    <a:lnTo>
                      <a:pt x="41540" y="14197"/>
                    </a:lnTo>
                    <a:cubicBezTo>
                      <a:pt x="41540" y="12748"/>
                      <a:pt x="41301" y="12382"/>
                      <a:pt x="39837" y="11778"/>
                    </a:cubicBezTo>
                    <a:cubicBezTo>
                      <a:pt x="36813" y="10807"/>
                      <a:pt x="32452" y="9836"/>
                      <a:pt x="27359" y="9836"/>
                    </a:cubicBezTo>
                    <a:cubicBezTo>
                      <a:pt x="16107" y="9836"/>
                      <a:pt x="10775" y="15040"/>
                      <a:pt x="10775" y="25449"/>
                    </a:cubicBezTo>
                    <a:lnTo>
                      <a:pt x="10775" y="39741"/>
                    </a:lnTo>
                    <a:cubicBezTo>
                      <a:pt x="10775" y="48941"/>
                      <a:pt x="15868" y="54145"/>
                      <a:pt x="25911" y="54145"/>
                    </a:cubicBezTo>
                    <a:cubicBezTo>
                      <a:pt x="33057" y="54145"/>
                      <a:pt x="38627" y="52331"/>
                      <a:pt x="41524" y="51360"/>
                    </a:cubicBezTo>
                    <a:close/>
                  </a:path>
                </a:pathLst>
              </a:custGeom>
              <a:solidFill>
                <a:srgbClr val="000000"/>
              </a:solidFill>
              <a:ln w="159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19DB25A8-D820-8612-328A-E4791F7C335E}"/>
                  </a:ext>
                </a:extLst>
              </p:cNvPr>
              <p:cNvSpPr/>
              <p:nvPr/>
            </p:nvSpPr>
            <p:spPr>
              <a:xfrm>
                <a:off x="11658043" y="6311123"/>
                <a:ext cx="51709" cy="66129"/>
              </a:xfrm>
              <a:custGeom>
                <a:avLst/>
                <a:gdLst>
                  <a:gd name="connsiteX0" fmla="*/ 0 w 51709"/>
                  <a:gd name="connsiteY0" fmla="*/ 46872 h 66129"/>
                  <a:gd name="connsiteX1" fmla="*/ 26993 w 51709"/>
                  <a:gd name="connsiteY1" fmla="*/ 27980 h 66129"/>
                  <a:gd name="connsiteX2" fmla="*/ 40919 w 51709"/>
                  <a:gd name="connsiteY2" fmla="*/ 28823 h 66129"/>
                  <a:gd name="connsiteX3" fmla="*/ 40919 w 51709"/>
                  <a:gd name="connsiteY3" fmla="*/ 24096 h 66129"/>
                  <a:gd name="connsiteX4" fmla="*/ 26516 w 51709"/>
                  <a:gd name="connsiteY4" fmla="*/ 9565 h 66129"/>
                  <a:gd name="connsiteX5" fmla="*/ 11380 w 51709"/>
                  <a:gd name="connsiteY5" fmla="*/ 17078 h 66129"/>
                  <a:gd name="connsiteX6" fmla="*/ 7512 w 51709"/>
                  <a:gd name="connsiteY6" fmla="*/ 18414 h 66129"/>
                  <a:gd name="connsiteX7" fmla="*/ 3645 w 51709"/>
                  <a:gd name="connsiteY7" fmla="*/ 16839 h 66129"/>
                  <a:gd name="connsiteX8" fmla="*/ 2069 w 51709"/>
                  <a:gd name="connsiteY8" fmla="*/ 12717 h 66129"/>
                  <a:gd name="connsiteX9" fmla="*/ 26770 w 51709"/>
                  <a:gd name="connsiteY9" fmla="*/ 0 h 66129"/>
                  <a:gd name="connsiteX10" fmla="*/ 51710 w 51709"/>
                  <a:gd name="connsiteY10" fmla="*/ 24462 h 66129"/>
                  <a:gd name="connsiteX11" fmla="*/ 51710 w 51709"/>
                  <a:gd name="connsiteY11" fmla="*/ 56071 h 66129"/>
                  <a:gd name="connsiteX12" fmla="*/ 47349 w 51709"/>
                  <a:gd name="connsiteY12" fmla="*/ 62978 h 66129"/>
                  <a:gd name="connsiteX13" fmla="*/ 26531 w 51709"/>
                  <a:gd name="connsiteY13" fmla="*/ 66130 h 66129"/>
                  <a:gd name="connsiteX14" fmla="*/ 16 w 51709"/>
                  <a:gd name="connsiteY14" fmla="*/ 46872 h 66129"/>
                  <a:gd name="connsiteX15" fmla="*/ 38993 w 51709"/>
                  <a:gd name="connsiteY15" fmla="*/ 55593 h 66129"/>
                  <a:gd name="connsiteX16" fmla="*/ 40935 w 51709"/>
                  <a:gd name="connsiteY16" fmla="*/ 52936 h 66129"/>
                  <a:gd name="connsiteX17" fmla="*/ 40935 w 51709"/>
                  <a:gd name="connsiteY17" fmla="*/ 37434 h 66129"/>
                  <a:gd name="connsiteX18" fmla="*/ 25799 w 51709"/>
                  <a:gd name="connsiteY18" fmla="*/ 36590 h 66129"/>
                  <a:gd name="connsiteX19" fmla="*/ 10902 w 51709"/>
                  <a:gd name="connsiteY19" fmla="*/ 46760 h 66129"/>
                  <a:gd name="connsiteX20" fmla="*/ 25561 w 51709"/>
                  <a:gd name="connsiteY20" fmla="*/ 57169 h 66129"/>
                  <a:gd name="connsiteX21" fmla="*/ 38993 w 51709"/>
                  <a:gd name="connsiteY21" fmla="*/ 55593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09" h="66129">
                    <a:moveTo>
                      <a:pt x="0" y="46872"/>
                    </a:moveTo>
                    <a:cubicBezTo>
                      <a:pt x="0" y="32707"/>
                      <a:pt x="7862" y="27980"/>
                      <a:pt x="26993" y="27980"/>
                    </a:cubicBezTo>
                    <a:cubicBezTo>
                      <a:pt x="33041" y="27980"/>
                      <a:pt x="38739" y="28712"/>
                      <a:pt x="40919" y="28823"/>
                    </a:cubicBezTo>
                    <a:lnTo>
                      <a:pt x="40919" y="24096"/>
                    </a:lnTo>
                    <a:cubicBezTo>
                      <a:pt x="40919" y="15502"/>
                      <a:pt x="37895" y="9565"/>
                      <a:pt x="26516" y="9565"/>
                    </a:cubicBezTo>
                    <a:cubicBezTo>
                      <a:pt x="19131" y="9565"/>
                      <a:pt x="14292" y="12112"/>
                      <a:pt x="11380" y="17078"/>
                    </a:cubicBezTo>
                    <a:cubicBezTo>
                      <a:pt x="10170" y="18892"/>
                      <a:pt x="9565" y="19258"/>
                      <a:pt x="7512" y="18414"/>
                    </a:cubicBezTo>
                    <a:lnTo>
                      <a:pt x="3645" y="16839"/>
                    </a:lnTo>
                    <a:cubicBezTo>
                      <a:pt x="1592" y="15995"/>
                      <a:pt x="987" y="14897"/>
                      <a:pt x="2069" y="12717"/>
                    </a:cubicBezTo>
                    <a:cubicBezTo>
                      <a:pt x="6303" y="4727"/>
                      <a:pt x="14292" y="0"/>
                      <a:pt x="26770" y="0"/>
                    </a:cubicBezTo>
                    <a:cubicBezTo>
                      <a:pt x="46267" y="0"/>
                      <a:pt x="51710" y="10775"/>
                      <a:pt x="51710" y="24462"/>
                    </a:cubicBezTo>
                    <a:lnTo>
                      <a:pt x="51710" y="56071"/>
                    </a:lnTo>
                    <a:cubicBezTo>
                      <a:pt x="51710" y="60304"/>
                      <a:pt x="50739" y="61514"/>
                      <a:pt x="47349" y="62978"/>
                    </a:cubicBezTo>
                    <a:cubicBezTo>
                      <a:pt x="42877" y="64920"/>
                      <a:pt x="35969" y="66130"/>
                      <a:pt x="26531" y="66130"/>
                    </a:cubicBezTo>
                    <a:cubicBezTo>
                      <a:pt x="5348" y="66130"/>
                      <a:pt x="16" y="59222"/>
                      <a:pt x="16" y="46872"/>
                    </a:cubicBezTo>
                    <a:close/>
                    <a:moveTo>
                      <a:pt x="38993" y="55593"/>
                    </a:moveTo>
                    <a:cubicBezTo>
                      <a:pt x="40569" y="55116"/>
                      <a:pt x="40935" y="54623"/>
                      <a:pt x="40935" y="52936"/>
                    </a:cubicBezTo>
                    <a:lnTo>
                      <a:pt x="40935" y="37434"/>
                    </a:lnTo>
                    <a:cubicBezTo>
                      <a:pt x="38516" y="37195"/>
                      <a:pt x="31847" y="36590"/>
                      <a:pt x="25799" y="36590"/>
                    </a:cubicBezTo>
                    <a:cubicBezTo>
                      <a:pt x="14420" y="36590"/>
                      <a:pt x="10902" y="39980"/>
                      <a:pt x="10902" y="46760"/>
                    </a:cubicBezTo>
                    <a:cubicBezTo>
                      <a:pt x="10902" y="53174"/>
                      <a:pt x="13449" y="57169"/>
                      <a:pt x="25561" y="57169"/>
                    </a:cubicBezTo>
                    <a:cubicBezTo>
                      <a:pt x="32102" y="57169"/>
                      <a:pt x="36208" y="56564"/>
                      <a:pt x="38993" y="55593"/>
                    </a:cubicBezTo>
                    <a:close/>
                  </a:path>
                </a:pathLst>
              </a:custGeom>
              <a:solidFill>
                <a:srgbClr val="000000"/>
              </a:solidFill>
              <a:ln w="159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6BBC9B2E-3357-FE6E-617C-09528125F55B}"/>
                  </a:ext>
                </a:extLst>
              </p:cNvPr>
              <p:cNvSpPr/>
              <p:nvPr/>
            </p:nvSpPr>
            <p:spPr>
              <a:xfrm>
                <a:off x="11591897" y="6311139"/>
                <a:ext cx="52330" cy="64299"/>
              </a:xfrm>
              <a:custGeom>
                <a:avLst/>
                <a:gdLst>
                  <a:gd name="connsiteX0" fmla="*/ 32 w 52330"/>
                  <a:gd name="connsiteY0" fmla="*/ 61387 h 64299"/>
                  <a:gd name="connsiteX1" fmla="*/ 32 w 52330"/>
                  <a:gd name="connsiteY1" fmla="*/ 10902 h 64299"/>
                  <a:gd name="connsiteX2" fmla="*/ 4631 w 52330"/>
                  <a:gd name="connsiteY2" fmla="*/ 4122 h 64299"/>
                  <a:gd name="connsiteX3" fmla="*/ 27757 w 52330"/>
                  <a:gd name="connsiteY3" fmla="*/ 0 h 64299"/>
                  <a:gd name="connsiteX4" fmla="*/ 52331 w 52330"/>
                  <a:gd name="connsiteY4" fmla="*/ 23969 h 64299"/>
                  <a:gd name="connsiteX5" fmla="*/ 52331 w 52330"/>
                  <a:gd name="connsiteY5" fmla="*/ 61387 h 64299"/>
                  <a:gd name="connsiteX6" fmla="*/ 49418 w 52330"/>
                  <a:gd name="connsiteY6" fmla="*/ 64299 h 64299"/>
                  <a:gd name="connsiteX7" fmla="*/ 44452 w 52330"/>
                  <a:gd name="connsiteY7" fmla="*/ 64299 h 64299"/>
                  <a:gd name="connsiteX8" fmla="*/ 41540 w 52330"/>
                  <a:gd name="connsiteY8" fmla="*/ 61387 h 64299"/>
                  <a:gd name="connsiteX9" fmla="*/ 41540 w 52330"/>
                  <a:gd name="connsiteY9" fmla="*/ 24335 h 64299"/>
                  <a:gd name="connsiteX10" fmla="*/ 26277 w 52330"/>
                  <a:gd name="connsiteY10" fmla="*/ 9804 h 64299"/>
                  <a:gd name="connsiteX11" fmla="*/ 12239 w 52330"/>
                  <a:gd name="connsiteY11" fmla="*/ 12112 h 64299"/>
                  <a:gd name="connsiteX12" fmla="*/ 10791 w 52330"/>
                  <a:gd name="connsiteY12" fmla="*/ 14292 h 64299"/>
                  <a:gd name="connsiteX13" fmla="*/ 10791 w 52330"/>
                  <a:gd name="connsiteY13" fmla="*/ 61387 h 64299"/>
                  <a:gd name="connsiteX14" fmla="*/ 7878 w 52330"/>
                  <a:gd name="connsiteY14" fmla="*/ 64299 h 64299"/>
                  <a:gd name="connsiteX15" fmla="*/ 2913 w 52330"/>
                  <a:gd name="connsiteY15" fmla="*/ 64299 h 64299"/>
                  <a:gd name="connsiteX16" fmla="*/ 0 w 52330"/>
                  <a:gd name="connsiteY16" fmla="*/ 61387 h 6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2330" h="64299">
                    <a:moveTo>
                      <a:pt x="32" y="61387"/>
                    </a:moveTo>
                    <a:lnTo>
                      <a:pt x="32" y="10902"/>
                    </a:lnTo>
                    <a:cubicBezTo>
                      <a:pt x="32" y="7146"/>
                      <a:pt x="875" y="5698"/>
                      <a:pt x="4631" y="4122"/>
                    </a:cubicBezTo>
                    <a:cubicBezTo>
                      <a:pt x="9470" y="2180"/>
                      <a:pt x="16505" y="0"/>
                      <a:pt x="27757" y="0"/>
                    </a:cubicBezTo>
                    <a:cubicBezTo>
                      <a:pt x="44707" y="0"/>
                      <a:pt x="52331" y="8961"/>
                      <a:pt x="52331" y="23969"/>
                    </a:cubicBezTo>
                    <a:lnTo>
                      <a:pt x="52331" y="61387"/>
                    </a:lnTo>
                    <a:cubicBezTo>
                      <a:pt x="52331" y="63567"/>
                      <a:pt x="51599" y="64299"/>
                      <a:pt x="49418" y="64299"/>
                    </a:cubicBezTo>
                    <a:lnTo>
                      <a:pt x="44452" y="64299"/>
                    </a:lnTo>
                    <a:cubicBezTo>
                      <a:pt x="42272" y="64299"/>
                      <a:pt x="41540" y="63567"/>
                      <a:pt x="41540" y="61387"/>
                    </a:cubicBezTo>
                    <a:lnTo>
                      <a:pt x="41540" y="24335"/>
                    </a:lnTo>
                    <a:cubicBezTo>
                      <a:pt x="41540" y="14770"/>
                      <a:pt x="36702" y="9804"/>
                      <a:pt x="26277" y="9804"/>
                    </a:cubicBezTo>
                    <a:cubicBezTo>
                      <a:pt x="20340" y="9804"/>
                      <a:pt x="15629" y="10886"/>
                      <a:pt x="12239" y="12112"/>
                    </a:cubicBezTo>
                    <a:cubicBezTo>
                      <a:pt x="11030" y="12589"/>
                      <a:pt x="10791" y="13321"/>
                      <a:pt x="10791" y="14292"/>
                    </a:cubicBezTo>
                    <a:lnTo>
                      <a:pt x="10791" y="61387"/>
                    </a:lnTo>
                    <a:cubicBezTo>
                      <a:pt x="10791" y="63567"/>
                      <a:pt x="10059" y="64299"/>
                      <a:pt x="7878" y="64299"/>
                    </a:cubicBezTo>
                    <a:lnTo>
                      <a:pt x="2913" y="64299"/>
                    </a:lnTo>
                    <a:cubicBezTo>
                      <a:pt x="732" y="64299"/>
                      <a:pt x="0" y="63567"/>
                      <a:pt x="0" y="61387"/>
                    </a:cubicBezTo>
                    <a:close/>
                  </a:path>
                </a:pathLst>
              </a:custGeom>
              <a:solidFill>
                <a:srgbClr val="000000"/>
              </a:solidFill>
              <a:ln w="159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C990C8F7-2640-66BB-75A2-686BD13A563C}"/>
                  </a:ext>
                </a:extLst>
              </p:cNvPr>
              <p:cNvSpPr/>
              <p:nvPr/>
            </p:nvSpPr>
            <p:spPr>
              <a:xfrm>
                <a:off x="11523889" y="6311123"/>
                <a:ext cx="51709" cy="66129"/>
              </a:xfrm>
              <a:custGeom>
                <a:avLst/>
                <a:gdLst>
                  <a:gd name="connsiteX0" fmla="*/ 0 w 51709"/>
                  <a:gd name="connsiteY0" fmla="*/ 46872 h 66129"/>
                  <a:gd name="connsiteX1" fmla="*/ 26993 w 51709"/>
                  <a:gd name="connsiteY1" fmla="*/ 27980 h 66129"/>
                  <a:gd name="connsiteX2" fmla="*/ 40919 w 51709"/>
                  <a:gd name="connsiteY2" fmla="*/ 28823 h 66129"/>
                  <a:gd name="connsiteX3" fmla="*/ 40919 w 51709"/>
                  <a:gd name="connsiteY3" fmla="*/ 24096 h 66129"/>
                  <a:gd name="connsiteX4" fmla="*/ 26516 w 51709"/>
                  <a:gd name="connsiteY4" fmla="*/ 9565 h 66129"/>
                  <a:gd name="connsiteX5" fmla="*/ 11380 w 51709"/>
                  <a:gd name="connsiteY5" fmla="*/ 17078 h 66129"/>
                  <a:gd name="connsiteX6" fmla="*/ 7512 w 51709"/>
                  <a:gd name="connsiteY6" fmla="*/ 18414 h 66129"/>
                  <a:gd name="connsiteX7" fmla="*/ 3645 w 51709"/>
                  <a:gd name="connsiteY7" fmla="*/ 16839 h 66129"/>
                  <a:gd name="connsiteX8" fmla="*/ 2069 w 51709"/>
                  <a:gd name="connsiteY8" fmla="*/ 12717 h 66129"/>
                  <a:gd name="connsiteX9" fmla="*/ 26770 w 51709"/>
                  <a:gd name="connsiteY9" fmla="*/ 0 h 66129"/>
                  <a:gd name="connsiteX10" fmla="*/ 51710 w 51709"/>
                  <a:gd name="connsiteY10" fmla="*/ 24462 h 66129"/>
                  <a:gd name="connsiteX11" fmla="*/ 51710 w 51709"/>
                  <a:gd name="connsiteY11" fmla="*/ 56071 h 66129"/>
                  <a:gd name="connsiteX12" fmla="*/ 47349 w 51709"/>
                  <a:gd name="connsiteY12" fmla="*/ 62978 h 66129"/>
                  <a:gd name="connsiteX13" fmla="*/ 26531 w 51709"/>
                  <a:gd name="connsiteY13" fmla="*/ 66130 h 66129"/>
                  <a:gd name="connsiteX14" fmla="*/ 16 w 51709"/>
                  <a:gd name="connsiteY14" fmla="*/ 46872 h 66129"/>
                  <a:gd name="connsiteX15" fmla="*/ 38993 w 51709"/>
                  <a:gd name="connsiteY15" fmla="*/ 55593 h 66129"/>
                  <a:gd name="connsiteX16" fmla="*/ 40935 w 51709"/>
                  <a:gd name="connsiteY16" fmla="*/ 52936 h 66129"/>
                  <a:gd name="connsiteX17" fmla="*/ 40935 w 51709"/>
                  <a:gd name="connsiteY17" fmla="*/ 37434 h 66129"/>
                  <a:gd name="connsiteX18" fmla="*/ 25799 w 51709"/>
                  <a:gd name="connsiteY18" fmla="*/ 36590 h 66129"/>
                  <a:gd name="connsiteX19" fmla="*/ 10902 w 51709"/>
                  <a:gd name="connsiteY19" fmla="*/ 46760 h 66129"/>
                  <a:gd name="connsiteX20" fmla="*/ 25561 w 51709"/>
                  <a:gd name="connsiteY20" fmla="*/ 57169 h 66129"/>
                  <a:gd name="connsiteX21" fmla="*/ 38993 w 51709"/>
                  <a:gd name="connsiteY21" fmla="*/ 55593 h 66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709" h="66129">
                    <a:moveTo>
                      <a:pt x="0" y="46872"/>
                    </a:moveTo>
                    <a:cubicBezTo>
                      <a:pt x="0" y="32707"/>
                      <a:pt x="7862" y="27980"/>
                      <a:pt x="26993" y="27980"/>
                    </a:cubicBezTo>
                    <a:cubicBezTo>
                      <a:pt x="33041" y="27980"/>
                      <a:pt x="38739" y="28712"/>
                      <a:pt x="40919" y="28823"/>
                    </a:cubicBezTo>
                    <a:lnTo>
                      <a:pt x="40919" y="24096"/>
                    </a:lnTo>
                    <a:cubicBezTo>
                      <a:pt x="40919" y="15502"/>
                      <a:pt x="37895" y="9565"/>
                      <a:pt x="26516" y="9565"/>
                    </a:cubicBezTo>
                    <a:cubicBezTo>
                      <a:pt x="19131" y="9565"/>
                      <a:pt x="14292" y="12112"/>
                      <a:pt x="11380" y="17078"/>
                    </a:cubicBezTo>
                    <a:cubicBezTo>
                      <a:pt x="10170" y="18892"/>
                      <a:pt x="9565" y="19258"/>
                      <a:pt x="7512" y="18414"/>
                    </a:cubicBezTo>
                    <a:lnTo>
                      <a:pt x="3645" y="16839"/>
                    </a:lnTo>
                    <a:cubicBezTo>
                      <a:pt x="1592" y="15995"/>
                      <a:pt x="987" y="14897"/>
                      <a:pt x="2069" y="12717"/>
                    </a:cubicBezTo>
                    <a:cubicBezTo>
                      <a:pt x="6303" y="4727"/>
                      <a:pt x="14292" y="0"/>
                      <a:pt x="26770" y="0"/>
                    </a:cubicBezTo>
                    <a:cubicBezTo>
                      <a:pt x="46267" y="0"/>
                      <a:pt x="51710" y="10775"/>
                      <a:pt x="51710" y="24462"/>
                    </a:cubicBezTo>
                    <a:lnTo>
                      <a:pt x="51710" y="56071"/>
                    </a:lnTo>
                    <a:cubicBezTo>
                      <a:pt x="51710" y="60304"/>
                      <a:pt x="50739" y="61514"/>
                      <a:pt x="47349" y="62978"/>
                    </a:cubicBezTo>
                    <a:cubicBezTo>
                      <a:pt x="42877" y="64920"/>
                      <a:pt x="35969" y="66130"/>
                      <a:pt x="26531" y="66130"/>
                    </a:cubicBezTo>
                    <a:cubicBezTo>
                      <a:pt x="5348" y="66130"/>
                      <a:pt x="16" y="59222"/>
                      <a:pt x="16" y="46872"/>
                    </a:cubicBezTo>
                    <a:close/>
                    <a:moveTo>
                      <a:pt x="38993" y="55593"/>
                    </a:moveTo>
                    <a:cubicBezTo>
                      <a:pt x="40569" y="55116"/>
                      <a:pt x="40935" y="54623"/>
                      <a:pt x="40935" y="52936"/>
                    </a:cubicBezTo>
                    <a:lnTo>
                      <a:pt x="40935" y="37434"/>
                    </a:lnTo>
                    <a:cubicBezTo>
                      <a:pt x="38516" y="37195"/>
                      <a:pt x="31847" y="36590"/>
                      <a:pt x="25799" y="36590"/>
                    </a:cubicBezTo>
                    <a:cubicBezTo>
                      <a:pt x="14420" y="36590"/>
                      <a:pt x="10902" y="39980"/>
                      <a:pt x="10902" y="46760"/>
                    </a:cubicBezTo>
                    <a:cubicBezTo>
                      <a:pt x="10902" y="53174"/>
                      <a:pt x="13449" y="57169"/>
                      <a:pt x="25561" y="57169"/>
                    </a:cubicBezTo>
                    <a:cubicBezTo>
                      <a:pt x="32102" y="57169"/>
                      <a:pt x="36208" y="56564"/>
                      <a:pt x="38993" y="55593"/>
                    </a:cubicBezTo>
                    <a:close/>
                  </a:path>
                </a:pathLst>
              </a:custGeom>
              <a:solidFill>
                <a:srgbClr val="000000"/>
              </a:solidFill>
              <a:ln w="159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E5561AAE-EB26-986A-2ABF-724426276C7E}"/>
                  </a:ext>
                </a:extLst>
              </p:cNvPr>
              <p:cNvSpPr/>
              <p:nvPr/>
            </p:nvSpPr>
            <p:spPr>
              <a:xfrm>
                <a:off x="11428586" y="6289446"/>
                <a:ext cx="79562" cy="85976"/>
              </a:xfrm>
              <a:custGeom>
                <a:avLst/>
                <a:gdLst>
                  <a:gd name="connsiteX0" fmla="*/ 32 w 79562"/>
                  <a:gd name="connsiteY0" fmla="*/ 82841 h 85976"/>
                  <a:gd name="connsiteX1" fmla="*/ 32 w 79562"/>
                  <a:gd name="connsiteY1" fmla="*/ 3167 h 85976"/>
                  <a:gd name="connsiteX2" fmla="*/ 3295 w 79562"/>
                  <a:gd name="connsiteY2" fmla="*/ 16 h 85976"/>
                  <a:gd name="connsiteX3" fmla="*/ 7417 w 79562"/>
                  <a:gd name="connsiteY3" fmla="*/ 16 h 85976"/>
                  <a:gd name="connsiteX4" fmla="*/ 11889 w 79562"/>
                  <a:gd name="connsiteY4" fmla="*/ 2435 h 85976"/>
                  <a:gd name="connsiteX5" fmla="*/ 39853 w 79562"/>
                  <a:gd name="connsiteY5" fmla="*/ 51949 h 85976"/>
                  <a:gd name="connsiteX6" fmla="*/ 67578 w 79562"/>
                  <a:gd name="connsiteY6" fmla="*/ 2547 h 85976"/>
                  <a:gd name="connsiteX7" fmla="*/ 71811 w 79562"/>
                  <a:gd name="connsiteY7" fmla="*/ 0 h 85976"/>
                  <a:gd name="connsiteX8" fmla="*/ 76411 w 79562"/>
                  <a:gd name="connsiteY8" fmla="*/ 0 h 85976"/>
                  <a:gd name="connsiteX9" fmla="*/ 79562 w 79562"/>
                  <a:gd name="connsiteY9" fmla="*/ 3151 h 85976"/>
                  <a:gd name="connsiteX10" fmla="*/ 79562 w 79562"/>
                  <a:gd name="connsiteY10" fmla="*/ 82825 h 85976"/>
                  <a:gd name="connsiteX11" fmla="*/ 76411 w 79562"/>
                  <a:gd name="connsiteY11" fmla="*/ 85976 h 85976"/>
                  <a:gd name="connsiteX12" fmla="*/ 71684 w 79562"/>
                  <a:gd name="connsiteY12" fmla="*/ 85976 h 85976"/>
                  <a:gd name="connsiteX13" fmla="*/ 68421 w 79562"/>
                  <a:gd name="connsiteY13" fmla="*/ 82825 h 85976"/>
                  <a:gd name="connsiteX14" fmla="*/ 68549 w 79562"/>
                  <a:gd name="connsiteY14" fmla="*/ 38993 h 85976"/>
                  <a:gd name="connsiteX15" fmla="*/ 70729 w 79562"/>
                  <a:gd name="connsiteY15" fmla="*/ 16345 h 85976"/>
                  <a:gd name="connsiteX16" fmla="*/ 69997 w 79562"/>
                  <a:gd name="connsiteY16" fmla="*/ 16345 h 85976"/>
                  <a:gd name="connsiteX17" fmla="*/ 60432 w 79562"/>
                  <a:gd name="connsiteY17" fmla="*/ 36558 h 85976"/>
                  <a:gd name="connsiteX18" fmla="*/ 44930 w 79562"/>
                  <a:gd name="connsiteY18" fmla="*/ 64045 h 85976"/>
                  <a:gd name="connsiteX19" fmla="*/ 41301 w 79562"/>
                  <a:gd name="connsiteY19" fmla="*/ 66352 h 85976"/>
                  <a:gd name="connsiteX20" fmla="*/ 38277 w 79562"/>
                  <a:gd name="connsiteY20" fmla="*/ 66352 h 85976"/>
                  <a:gd name="connsiteX21" fmla="*/ 34521 w 79562"/>
                  <a:gd name="connsiteY21" fmla="*/ 64045 h 85976"/>
                  <a:gd name="connsiteX22" fmla="*/ 18781 w 79562"/>
                  <a:gd name="connsiteY22" fmla="*/ 36431 h 85976"/>
                  <a:gd name="connsiteX23" fmla="*/ 9693 w 79562"/>
                  <a:gd name="connsiteY23" fmla="*/ 16218 h 85976"/>
                  <a:gd name="connsiteX24" fmla="*/ 9088 w 79562"/>
                  <a:gd name="connsiteY24" fmla="*/ 16218 h 85976"/>
                  <a:gd name="connsiteX25" fmla="*/ 10902 w 79562"/>
                  <a:gd name="connsiteY25" fmla="*/ 38977 h 85976"/>
                  <a:gd name="connsiteX26" fmla="*/ 10902 w 79562"/>
                  <a:gd name="connsiteY26" fmla="*/ 82809 h 85976"/>
                  <a:gd name="connsiteX27" fmla="*/ 7751 w 79562"/>
                  <a:gd name="connsiteY27" fmla="*/ 85961 h 85976"/>
                  <a:gd name="connsiteX28" fmla="*/ 3263 w 79562"/>
                  <a:gd name="connsiteY28" fmla="*/ 85961 h 85976"/>
                  <a:gd name="connsiteX29" fmla="*/ 0 w 79562"/>
                  <a:gd name="connsiteY29" fmla="*/ 82809 h 8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562" h="85976">
                    <a:moveTo>
                      <a:pt x="32" y="82841"/>
                    </a:moveTo>
                    <a:lnTo>
                      <a:pt x="32" y="3167"/>
                    </a:lnTo>
                    <a:cubicBezTo>
                      <a:pt x="32" y="859"/>
                      <a:pt x="875" y="16"/>
                      <a:pt x="3295" y="16"/>
                    </a:cubicBezTo>
                    <a:lnTo>
                      <a:pt x="7417" y="16"/>
                    </a:lnTo>
                    <a:cubicBezTo>
                      <a:pt x="10075" y="16"/>
                      <a:pt x="10807" y="493"/>
                      <a:pt x="11889" y="2435"/>
                    </a:cubicBezTo>
                    <a:lnTo>
                      <a:pt x="39853" y="51949"/>
                    </a:lnTo>
                    <a:lnTo>
                      <a:pt x="67578" y="2547"/>
                    </a:lnTo>
                    <a:cubicBezTo>
                      <a:pt x="68660" y="493"/>
                      <a:pt x="69392" y="0"/>
                      <a:pt x="71811" y="0"/>
                    </a:cubicBezTo>
                    <a:lnTo>
                      <a:pt x="76411" y="0"/>
                    </a:lnTo>
                    <a:cubicBezTo>
                      <a:pt x="78830" y="0"/>
                      <a:pt x="79562" y="844"/>
                      <a:pt x="79562" y="3151"/>
                    </a:cubicBezTo>
                    <a:lnTo>
                      <a:pt x="79562" y="82825"/>
                    </a:lnTo>
                    <a:cubicBezTo>
                      <a:pt x="79562" y="85133"/>
                      <a:pt x="78830" y="85976"/>
                      <a:pt x="76411" y="85976"/>
                    </a:cubicBezTo>
                    <a:lnTo>
                      <a:pt x="71684" y="85976"/>
                    </a:lnTo>
                    <a:cubicBezTo>
                      <a:pt x="69265" y="85976"/>
                      <a:pt x="68421" y="85133"/>
                      <a:pt x="68421" y="82825"/>
                    </a:cubicBezTo>
                    <a:lnTo>
                      <a:pt x="68549" y="38993"/>
                    </a:lnTo>
                    <a:cubicBezTo>
                      <a:pt x="68549" y="32341"/>
                      <a:pt x="69154" y="24828"/>
                      <a:pt x="70729" y="16345"/>
                    </a:cubicBezTo>
                    <a:lnTo>
                      <a:pt x="69997" y="16345"/>
                    </a:lnTo>
                    <a:cubicBezTo>
                      <a:pt x="66973" y="24335"/>
                      <a:pt x="64061" y="30144"/>
                      <a:pt x="60432" y="36558"/>
                    </a:cubicBezTo>
                    <a:lnTo>
                      <a:pt x="44930" y="64045"/>
                    </a:lnTo>
                    <a:cubicBezTo>
                      <a:pt x="43959" y="65748"/>
                      <a:pt x="43227" y="66352"/>
                      <a:pt x="41301" y="66352"/>
                    </a:cubicBezTo>
                    <a:lnTo>
                      <a:pt x="38277" y="66352"/>
                    </a:lnTo>
                    <a:cubicBezTo>
                      <a:pt x="36224" y="66352"/>
                      <a:pt x="35619" y="65875"/>
                      <a:pt x="34521" y="64045"/>
                    </a:cubicBezTo>
                    <a:lnTo>
                      <a:pt x="18781" y="36431"/>
                    </a:lnTo>
                    <a:cubicBezTo>
                      <a:pt x="15024" y="30017"/>
                      <a:pt x="12605" y="24685"/>
                      <a:pt x="9693" y="16218"/>
                    </a:cubicBezTo>
                    <a:lnTo>
                      <a:pt x="9088" y="16218"/>
                    </a:lnTo>
                    <a:cubicBezTo>
                      <a:pt x="10425" y="24940"/>
                      <a:pt x="10902" y="31831"/>
                      <a:pt x="10902" y="38977"/>
                    </a:cubicBezTo>
                    <a:lnTo>
                      <a:pt x="10902" y="82809"/>
                    </a:lnTo>
                    <a:cubicBezTo>
                      <a:pt x="10902" y="85117"/>
                      <a:pt x="10170" y="85961"/>
                      <a:pt x="7751" y="85961"/>
                    </a:cubicBezTo>
                    <a:lnTo>
                      <a:pt x="3263" y="85961"/>
                    </a:lnTo>
                    <a:cubicBezTo>
                      <a:pt x="844" y="85961"/>
                      <a:pt x="0" y="85117"/>
                      <a:pt x="0" y="82809"/>
                    </a:cubicBezTo>
                    <a:close/>
                  </a:path>
                </a:pathLst>
              </a:custGeom>
              <a:solidFill>
                <a:srgbClr val="000000"/>
              </a:solidFill>
              <a:ln w="1590" cap="flat">
                <a:noFill/>
                <a:prstDash val="solid"/>
                <a:miter/>
              </a:ln>
            </p:spPr>
            <p:txBody>
              <a:bodyPr rtlCol="0" anchor="ctr"/>
              <a:lstStyle/>
              <a:p>
                <a:endParaRPr lang="en-GB" dirty="0"/>
              </a:p>
            </p:txBody>
          </p:sp>
        </p:grpSp>
        <p:sp>
          <p:nvSpPr>
            <p:cNvPr id="12" name="Freeform: Shape 11">
              <a:extLst>
                <a:ext uri="{FF2B5EF4-FFF2-40B4-BE49-F238E27FC236}">
                  <a16:creationId xmlns:a16="http://schemas.microsoft.com/office/drawing/2014/main" id="{364C8345-5FCE-0F63-C87C-2488AF7CE908}"/>
                </a:ext>
              </a:extLst>
            </p:cNvPr>
            <p:cNvSpPr/>
            <p:nvPr/>
          </p:nvSpPr>
          <p:spPr>
            <a:xfrm>
              <a:off x="11066887" y="6396734"/>
              <a:ext cx="271059" cy="271091"/>
            </a:xfrm>
            <a:custGeom>
              <a:avLst/>
              <a:gdLst>
                <a:gd name="connsiteX0" fmla="*/ 191004 w 271059"/>
                <a:gd name="connsiteY0" fmla="*/ 0 h 271091"/>
                <a:gd name="connsiteX1" fmla="*/ 160207 w 271059"/>
                <a:gd name="connsiteY1" fmla="*/ 0 h 271091"/>
                <a:gd name="connsiteX2" fmla="*/ 160207 w 271059"/>
                <a:gd name="connsiteY2" fmla="*/ 43131 h 271091"/>
                <a:gd name="connsiteX3" fmla="*/ 191004 w 271059"/>
                <a:gd name="connsiteY3" fmla="*/ 43131 h 271091"/>
                <a:gd name="connsiteX4" fmla="*/ 227976 w 271059"/>
                <a:gd name="connsiteY4" fmla="*/ 80104 h 271091"/>
                <a:gd name="connsiteX5" fmla="*/ 191004 w 271059"/>
                <a:gd name="connsiteY5" fmla="*/ 117076 h 271091"/>
                <a:gd name="connsiteX6" fmla="*/ 157724 w 271059"/>
                <a:gd name="connsiteY6" fmla="*/ 117076 h 271091"/>
                <a:gd name="connsiteX7" fmla="*/ 117076 w 271059"/>
                <a:gd name="connsiteY7" fmla="*/ 157724 h 271091"/>
                <a:gd name="connsiteX8" fmla="*/ 117076 w 271059"/>
                <a:gd name="connsiteY8" fmla="*/ 191004 h 271091"/>
                <a:gd name="connsiteX9" fmla="*/ 80104 w 271059"/>
                <a:gd name="connsiteY9" fmla="*/ 227976 h 271091"/>
                <a:gd name="connsiteX10" fmla="*/ 43131 w 271059"/>
                <a:gd name="connsiteY10" fmla="*/ 191004 h 271091"/>
                <a:gd name="connsiteX11" fmla="*/ 43131 w 271059"/>
                <a:gd name="connsiteY11" fmla="*/ 160207 h 271091"/>
                <a:gd name="connsiteX12" fmla="*/ 0 w 271059"/>
                <a:gd name="connsiteY12" fmla="*/ 160207 h 271091"/>
                <a:gd name="connsiteX13" fmla="*/ 0 w 271059"/>
                <a:gd name="connsiteY13" fmla="*/ 191004 h 271091"/>
                <a:gd name="connsiteX14" fmla="*/ 80088 w 271059"/>
                <a:gd name="connsiteY14" fmla="*/ 271092 h 271091"/>
                <a:gd name="connsiteX15" fmla="*/ 80088 w 271059"/>
                <a:gd name="connsiteY15" fmla="*/ 271092 h 271091"/>
                <a:gd name="connsiteX16" fmla="*/ 160175 w 271059"/>
                <a:gd name="connsiteY16" fmla="*/ 191004 h 271091"/>
                <a:gd name="connsiteX17" fmla="*/ 160175 w 271059"/>
                <a:gd name="connsiteY17" fmla="*/ 160207 h 271091"/>
                <a:gd name="connsiteX18" fmla="*/ 190972 w 271059"/>
                <a:gd name="connsiteY18" fmla="*/ 160207 h 271091"/>
                <a:gd name="connsiteX19" fmla="*/ 271060 w 271059"/>
                <a:gd name="connsiteY19" fmla="*/ 80119 h 271091"/>
                <a:gd name="connsiteX20" fmla="*/ 190972 w 271059"/>
                <a:gd name="connsiteY20" fmla="*/ 32 h 27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1059" h="271091">
                  <a:moveTo>
                    <a:pt x="191004" y="0"/>
                  </a:moveTo>
                  <a:lnTo>
                    <a:pt x="160207" y="0"/>
                  </a:lnTo>
                  <a:lnTo>
                    <a:pt x="160207" y="43131"/>
                  </a:lnTo>
                  <a:lnTo>
                    <a:pt x="191004" y="43131"/>
                  </a:lnTo>
                  <a:cubicBezTo>
                    <a:pt x="211392" y="43131"/>
                    <a:pt x="227976" y="59716"/>
                    <a:pt x="227976" y="80104"/>
                  </a:cubicBezTo>
                  <a:cubicBezTo>
                    <a:pt x="227976" y="100492"/>
                    <a:pt x="211392" y="117076"/>
                    <a:pt x="191004" y="117076"/>
                  </a:cubicBezTo>
                  <a:lnTo>
                    <a:pt x="157724" y="117076"/>
                  </a:lnTo>
                  <a:cubicBezTo>
                    <a:pt x="151947" y="136572"/>
                    <a:pt x="136588" y="151947"/>
                    <a:pt x="117076" y="157724"/>
                  </a:cubicBezTo>
                  <a:lnTo>
                    <a:pt x="117076" y="191004"/>
                  </a:lnTo>
                  <a:cubicBezTo>
                    <a:pt x="117076" y="211392"/>
                    <a:pt x="100492" y="227976"/>
                    <a:pt x="80104" y="227976"/>
                  </a:cubicBezTo>
                  <a:cubicBezTo>
                    <a:pt x="59716" y="227976"/>
                    <a:pt x="43131" y="211392"/>
                    <a:pt x="43131" y="191004"/>
                  </a:cubicBezTo>
                  <a:lnTo>
                    <a:pt x="43131" y="160207"/>
                  </a:lnTo>
                  <a:lnTo>
                    <a:pt x="0" y="160207"/>
                  </a:lnTo>
                  <a:lnTo>
                    <a:pt x="0" y="191004"/>
                  </a:lnTo>
                  <a:cubicBezTo>
                    <a:pt x="0" y="235234"/>
                    <a:pt x="35858" y="271092"/>
                    <a:pt x="80088" y="271092"/>
                  </a:cubicBezTo>
                  <a:lnTo>
                    <a:pt x="80088" y="271092"/>
                  </a:lnTo>
                  <a:cubicBezTo>
                    <a:pt x="124317" y="271092"/>
                    <a:pt x="160175" y="235234"/>
                    <a:pt x="160175" y="191004"/>
                  </a:cubicBezTo>
                  <a:lnTo>
                    <a:pt x="160175" y="160207"/>
                  </a:lnTo>
                  <a:lnTo>
                    <a:pt x="190972" y="160207"/>
                  </a:lnTo>
                  <a:cubicBezTo>
                    <a:pt x="235202" y="160207"/>
                    <a:pt x="271060" y="124349"/>
                    <a:pt x="271060" y="80119"/>
                  </a:cubicBezTo>
                  <a:cubicBezTo>
                    <a:pt x="271060" y="35890"/>
                    <a:pt x="235202" y="32"/>
                    <a:pt x="190972" y="32"/>
                  </a:cubicBezTo>
                  <a:close/>
                </a:path>
              </a:pathLst>
            </a:custGeom>
            <a:solidFill>
              <a:srgbClr val="67D2DF"/>
            </a:solidFill>
            <a:ln w="159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C14E9639-E48F-8AEB-6BA9-F054EBA53E79}"/>
                </a:ext>
              </a:extLst>
            </p:cNvPr>
            <p:cNvSpPr/>
            <p:nvPr/>
          </p:nvSpPr>
          <p:spPr>
            <a:xfrm>
              <a:off x="10956003" y="6285834"/>
              <a:ext cx="271091" cy="271075"/>
            </a:xfrm>
            <a:custGeom>
              <a:avLst/>
              <a:gdLst>
                <a:gd name="connsiteX0" fmla="*/ 80088 w 271091"/>
                <a:gd name="connsiteY0" fmla="*/ 227960 h 271075"/>
                <a:gd name="connsiteX1" fmla="*/ 43116 w 271091"/>
                <a:gd name="connsiteY1" fmla="*/ 190988 h 271075"/>
                <a:gd name="connsiteX2" fmla="*/ 80088 w 271091"/>
                <a:gd name="connsiteY2" fmla="*/ 154016 h 271075"/>
                <a:gd name="connsiteX3" fmla="*/ 113367 w 271091"/>
                <a:gd name="connsiteY3" fmla="*/ 154016 h 271075"/>
                <a:gd name="connsiteX4" fmla="*/ 154016 w 271091"/>
                <a:gd name="connsiteY4" fmla="*/ 113367 h 271075"/>
                <a:gd name="connsiteX5" fmla="*/ 154016 w 271091"/>
                <a:gd name="connsiteY5" fmla="*/ 80088 h 271075"/>
                <a:gd name="connsiteX6" fmla="*/ 190988 w 271091"/>
                <a:gd name="connsiteY6" fmla="*/ 43116 h 271075"/>
                <a:gd name="connsiteX7" fmla="*/ 227960 w 271091"/>
                <a:gd name="connsiteY7" fmla="*/ 43116 h 271075"/>
                <a:gd name="connsiteX8" fmla="*/ 227960 w 271091"/>
                <a:gd name="connsiteY8" fmla="*/ 110884 h 271075"/>
                <a:gd name="connsiteX9" fmla="*/ 271092 w 271091"/>
                <a:gd name="connsiteY9" fmla="*/ 110884 h 271075"/>
                <a:gd name="connsiteX10" fmla="*/ 271092 w 271091"/>
                <a:gd name="connsiteY10" fmla="*/ 0 h 271075"/>
                <a:gd name="connsiteX11" fmla="*/ 191004 w 271091"/>
                <a:gd name="connsiteY11" fmla="*/ 0 h 271075"/>
                <a:gd name="connsiteX12" fmla="*/ 110916 w 271091"/>
                <a:gd name="connsiteY12" fmla="*/ 80088 h 271075"/>
                <a:gd name="connsiteX13" fmla="*/ 110916 w 271091"/>
                <a:gd name="connsiteY13" fmla="*/ 110884 h 271075"/>
                <a:gd name="connsiteX14" fmla="*/ 80119 w 271091"/>
                <a:gd name="connsiteY14" fmla="*/ 110884 h 271075"/>
                <a:gd name="connsiteX15" fmla="*/ 0 w 271091"/>
                <a:gd name="connsiteY15" fmla="*/ 190988 h 271075"/>
                <a:gd name="connsiteX16" fmla="*/ 80088 w 271091"/>
                <a:gd name="connsiteY16" fmla="*/ 271076 h 271075"/>
                <a:gd name="connsiteX17" fmla="*/ 110884 w 271091"/>
                <a:gd name="connsiteY17" fmla="*/ 271076 h 271075"/>
                <a:gd name="connsiteX18" fmla="*/ 110884 w 271091"/>
                <a:gd name="connsiteY18" fmla="*/ 227944 h 271075"/>
                <a:gd name="connsiteX19" fmla="*/ 80088 w 271091"/>
                <a:gd name="connsiteY19" fmla="*/ 227944 h 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1091" h="271075">
                  <a:moveTo>
                    <a:pt x="80088" y="227960"/>
                  </a:moveTo>
                  <a:cubicBezTo>
                    <a:pt x="59700" y="227960"/>
                    <a:pt x="43116" y="211376"/>
                    <a:pt x="43116" y="190988"/>
                  </a:cubicBezTo>
                  <a:cubicBezTo>
                    <a:pt x="43116" y="170600"/>
                    <a:pt x="59700" y="154016"/>
                    <a:pt x="80088" y="154016"/>
                  </a:cubicBezTo>
                  <a:lnTo>
                    <a:pt x="113367" y="154016"/>
                  </a:lnTo>
                  <a:cubicBezTo>
                    <a:pt x="119145" y="134519"/>
                    <a:pt x="134503" y="119145"/>
                    <a:pt x="154016" y="113367"/>
                  </a:cubicBezTo>
                  <a:lnTo>
                    <a:pt x="154016" y="80088"/>
                  </a:lnTo>
                  <a:cubicBezTo>
                    <a:pt x="154016" y="59700"/>
                    <a:pt x="170600" y="43116"/>
                    <a:pt x="190988" y="43116"/>
                  </a:cubicBezTo>
                  <a:lnTo>
                    <a:pt x="227960" y="43116"/>
                  </a:lnTo>
                  <a:lnTo>
                    <a:pt x="227960" y="110884"/>
                  </a:lnTo>
                  <a:lnTo>
                    <a:pt x="271092" y="110884"/>
                  </a:lnTo>
                  <a:lnTo>
                    <a:pt x="271092" y="0"/>
                  </a:lnTo>
                  <a:lnTo>
                    <a:pt x="191004" y="0"/>
                  </a:lnTo>
                  <a:cubicBezTo>
                    <a:pt x="146774" y="0"/>
                    <a:pt x="110916" y="35858"/>
                    <a:pt x="110916" y="80088"/>
                  </a:cubicBezTo>
                  <a:lnTo>
                    <a:pt x="110916" y="110884"/>
                  </a:lnTo>
                  <a:lnTo>
                    <a:pt x="80119" y="110884"/>
                  </a:lnTo>
                  <a:cubicBezTo>
                    <a:pt x="35858" y="110900"/>
                    <a:pt x="0" y="146758"/>
                    <a:pt x="0" y="190988"/>
                  </a:cubicBezTo>
                  <a:cubicBezTo>
                    <a:pt x="0" y="235218"/>
                    <a:pt x="35858" y="271076"/>
                    <a:pt x="80088" y="271076"/>
                  </a:cubicBezTo>
                  <a:lnTo>
                    <a:pt x="110884" y="271076"/>
                  </a:lnTo>
                  <a:lnTo>
                    <a:pt x="110884" y="227944"/>
                  </a:lnTo>
                  <a:lnTo>
                    <a:pt x="80088" y="227944"/>
                  </a:lnTo>
                  <a:close/>
                </a:path>
              </a:pathLst>
            </a:custGeom>
            <a:solidFill>
              <a:srgbClr val="489FDF"/>
            </a:solidFill>
            <a:ln w="159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AB744A97-DB7D-29E4-EE76-8F08E87A4C03}"/>
                </a:ext>
              </a:extLst>
            </p:cNvPr>
            <p:cNvSpPr/>
            <p:nvPr/>
          </p:nvSpPr>
          <p:spPr>
            <a:xfrm>
              <a:off x="10956003" y="6285834"/>
              <a:ext cx="271091" cy="271075"/>
            </a:xfrm>
            <a:custGeom>
              <a:avLst/>
              <a:gdLst>
                <a:gd name="connsiteX0" fmla="*/ 80088 w 271091"/>
                <a:gd name="connsiteY0" fmla="*/ 227960 h 271075"/>
                <a:gd name="connsiteX1" fmla="*/ 43116 w 271091"/>
                <a:gd name="connsiteY1" fmla="*/ 190988 h 271075"/>
                <a:gd name="connsiteX2" fmla="*/ 80088 w 271091"/>
                <a:gd name="connsiteY2" fmla="*/ 154016 h 271075"/>
                <a:gd name="connsiteX3" fmla="*/ 113367 w 271091"/>
                <a:gd name="connsiteY3" fmla="*/ 154016 h 271075"/>
                <a:gd name="connsiteX4" fmla="*/ 154016 w 271091"/>
                <a:gd name="connsiteY4" fmla="*/ 113367 h 271075"/>
                <a:gd name="connsiteX5" fmla="*/ 154016 w 271091"/>
                <a:gd name="connsiteY5" fmla="*/ 80088 h 271075"/>
                <a:gd name="connsiteX6" fmla="*/ 190988 w 271091"/>
                <a:gd name="connsiteY6" fmla="*/ 43116 h 271075"/>
                <a:gd name="connsiteX7" fmla="*/ 227960 w 271091"/>
                <a:gd name="connsiteY7" fmla="*/ 43116 h 271075"/>
                <a:gd name="connsiteX8" fmla="*/ 227960 w 271091"/>
                <a:gd name="connsiteY8" fmla="*/ 110884 h 271075"/>
                <a:gd name="connsiteX9" fmla="*/ 271092 w 271091"/>
                <a:gd name="connsiteY9" fmla="*/ 110884 h 271075"/>
                <a:gd name="connsiteX10" fmla="*/ 271092 w 271091"/>
                <a:gd name="connsiteY10" fmla="*/ 0 h 271075"/>
                <a:gd name="connsiteX11" fmla="*/ 191004 w 271091"/>
                <a:gd name="connsiteY11" fmla="*/ 0 h 271075"/>
                <a:gd name="connsiteX12" fmla="*/ 110916 w 271091"/>
                <a:gd name="connsiteY12" fmla="*/ 80088 h 271075"/>
                <a:gd name="connsiteX13" fmla="*/ 110916 w 271091"/>
                <a:gd name="connsiteY13" fmla="*/ 110884 h 271075"/>
                <a:gd name="connsiteX14" fmla="*/ 80119 w 271091"/>
                <a:gd name="connsiteY14" fmla="*/ 110884 h 271075"/>
                <a:gd name="connsiteX15" fmla="*/ 0 w 271091"/>
                <a:gd name="connsiteY15" fmla="*/ 190988 h 271075"/>
                <a:gd name="connsiteX16" fmla="*/ 80088 w 271091"/>
                <a:gd name="connsiteY16" fmla="*/ 271076 h 271075"/>
                <a:gd name="connsiteX17" fmla="*/ 110884 w 271091"/>
                <a:gd name="connsiteY17" fmla="*/ 271076 h 271075"/>
                <a:gd name="connsiteX18" fmla="*/ 110884 w 271091"/>
                <a:gd name="connsiteY18" fmla="*/ 227944 h 271075"/>
                <a:gd name="connsiteX19" fmla="*/ 80088 w 271091"/>
                <a:gd name="connsiteY19" fmla="*/ 227944 h 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1091" h="271075">
                  <a:moveTo>
                    <a:pt x="80088" y="227960"/>
                  </a:moveTo>
                  <a:cubicBezTo>
                    <a:pt x="59700" y="227960"/>
                    <a:pt x="43116" y="211376"/>
                    <a:pt x="43116" y="190988"/>
                  </a:cubicBezTo>
                  <a:cubicBezTo>
                    <a:pt x="43116" y="170600"/>
                    <a:pt x="59700" y="154016"/>
                    <a:pt x="80088" y="154016"/>
                  </a:cubicBezTo>
                  <a:lnTo>
                    <a:pt x="113367" y="154016"/>
                  </a:lnTo>
                  <a:cubicBezTo>
                    <a:pt x="119145" y="134519"/>
                    <a:pt x="134503" y="119145"/>
                    <a:pt x="154016" y="113367"/>
                  </a:cubicBezTo>
                  <a:lnTo>
                    <a:pt x="154016" y="80088"/>
                  </a:lnTo>
                  <a:cubicBezTo>
                    <a:pt x="154016" y="59700"/>
                    <a:pt x="170600" y="43116"/>
                    <a:pt x="190988" y="43116"/>
                  </a:cubicBezTo>
                  <a:lnTo>
                    <a:pt x="227960" y="43116"/>
                  </a:lnTo>
                  <a:lnTo>
                    <a:pt x="227960" y="110884"/>
                  </a:lnTo>
                  <a:lnTo>
                    <a:pt x="271092" y="110884"/>
                  </a:lnTo>
                  <a:lnTo>
                    <a:pt x="271092" y="0"/>
                  </a:lnTo>
                  <a:lnTo>
                    <a:pt x="191004" y="0"/>
                  </a:lnTo>
                  <a:cubicBezTo>
                    <a:pt x="146774" y="0"/>
                    <a:pt x="110916" y="35858"/>
                    <a:pt x="110916" y="80088"/>
                  </a:cubicBezTo>
                  <a:lnTo>
                    <a:pt x="110916" y="110884"/>
                  </a:lnTo>
                  <a:lnTo>
                    <a:pt x="80119" y="110884"/>
                  </a:lnTo>
                  <a:cubicBezTo>
                    <a:pt x="35858" y="110900"/>
                    <a:pt x="0" y="146758"/>
                    <a:pt x="0" y="190988"/>
                  </a:cubicBezTo>
                  <a:cubicBezTo>
                    <a:pt x="0" y="235218"/>
                    <a:pt x="35858" y="271076"/>
                    <a:pt x="80088" y="271076"/>
                  </a:cubicBezTo>
                  <a:lnTo>
                    <a:pt x="110884" y="271076"/>
                  </a:lnTo>
                  <a:lnTo>
                    <a:pt x="110884" y="227944"/>
                  </a:lnTo>
                  <a:lnTo>
                    <a:pt x="80088" y="227944"/>
                  </a:lnTo>
                  <a:close/>
                </a:path>
              </a:pathLst>
            </a:custGeom>
            <a:gradFill>
              <a:gsLst>
                <a:gs pos="0">
                  <a:srgbClr val="6F79BD">
                    <a:alpha val="0"/>
                  </a:srgbClr>
                </a:gs>
                <a:gs pos="11000">
                  <a:srgbClr val="6F79BD">
                    <a:alpha val="4706"/>
                  </a:srgbClr>
                </a:gs>
                <a:gs pos="28000">
                  <a:srgbClr val="6F79BD">
                    <a:alpha val="17647"/>
                  </a:srgbClr>
                </a:gs>
                <a:gs pos="51000">
                  <a:srgbClr val="6F79BD">
                    <a:alpha val="40000"/>
                  </a:srgbClr>
                </a:gs>
                <a:gs pos="77000">
                  <a:srgbClr val="6F79BD">
                    <a:alpha val="70980"/>
                  </a:srgbClr>
                </a:gs>
                <a:gs pos="100000">
                  <a:srgbClr val="6F79BD"/>
                </a:gs>
              </a:gsLst>
              <a:lin ang="18900000" scaled="1"/>
            </a:gradFill>
            <a:ln w="1590" cap="flat">
              <a:noFill/>
              <a:prstDash val="solid"/>
              <a:miter/>
            </a:ln>
          </p:spPr>
          <p:txBody>
            <a:bodyPr rtlCol="0" anchor="ctr"/>
            <a:lstStyle/>
            <a:p>
              <a:endParaRPr lang="en-GB" dirty="0"/>
            </a:p>
          </p:txBody>
        </p:sp>
        <p:grpSp>
          <p:nvGrpSpPr>
            <p:cNvPr id="15" name="Graphic 57">
              <a:extLst>
                <a:ext uri="{FF2B5EF4-FFF2-40B4-BE49-F238E27FC236}">
                  <a16:creationId xmlns:a16="http://schemas.microsoft.com/office/drawing/2014/main" id="{58B82228-AD66-4FC9-EE8E-4CDF59791B1D}"/>
                </a:ext>
              </a:extLst>
            </p:cNvPr>
            <p:cNvGrpSpPr/>
            <p:nvPr/>
          </p:nvGrpSpPr>
          <p:grpSpPr>
            <a:xfrm>
              <a:off x="11066903" y="6396734"/>
              <a:ext cx="160191" cy="160191"/>
              <a:chOff x="11066903" y="6396734"/>
              <a:chExt cx="160191" cy="160191"/>
            </a:xfrm>
            <a:solidFill>
              <a:srgbClr val="BBDDE6"/>
            </a:solidFill>
          </p:grpSpPr>
          <p:sp>
            <p:nvSpPr>
              <p:cNvPr id="16" name="Freeform: Shape 15">
                <a:extLst>
                  <a:ext uri="{FF2B5EF4-FFF2-40B4-BE49-F238E27FC236}">
                    <a16:creationId xmlns:a16="http://schemas.microsoft.com/office/drawing/2014/main" id="{34E56B4B-A384-9B86-223F-61B8970DA99B}"/>
                  </a:ext>
                </a:extLst>
              </p:cNvPr>
              <p:cNvSpPr/>
              <p:nvPr/>
            </p:nvSpPr>
            <p:spPr>
              <a:xfrm>
                <a:off x="11069370" y="6399217"/>
                <a:ext cx="40648" cy="40648"/>
              </a:xfrm>
              <a:custGeom>
                <a:avLst/>
                <a:gdLst>
                  <a:gd name="connsiteX0" fmla="*/ 40649 w 40648"/>
                  <a:gd name="connsiteY0" fmla="*/ 0 h 40648"/>
                  <a:gd name="connsiteX1" fmla="*/ 0 w 40648"/>
                  <a:gd name="connsiteY1" fmla="*/ 40649 h 40648"/>
                  <a:gd name="connsiteX2" fmla="*/ 40649 w 40648"/>
                  <a:gd name="connsiteY2" fmla="*/ 40649 h 40648"/>
                  <a:gd name="connsiteX3" fmla="*/ 40649 w 40648"/>
                  <a:gd name="connsiteY3" fmla="*/ 0 h 40648"/>
                </a:gdLst>
                <a:ahLst/>
                <a:cxnLst>
                  <a:cxn ang="0">
                    <a:pos x="connsiteX0" y="connsiteY0"/>
                  </a:cxn>
                  <a:cxn ang="0">
                    <a:pos x="connsiteX1" y="connsiteY1"/>
                  </a:cxn>
                  <a:cxn ang="0">
                    <a:pos x="connsiteX2" y="connsiteY2"/>
                  </a:cxn>
                  <a:cxn ang="0">
                    <a:pos x="connsiteX3" y="connsiteY3"/>
                  </a:cxn>
                </a:cxnLst>
                <a:rect l="l" t="t" r="r" b="b"/>
                <a:pathLst>
                  <a:path w="40648" h="40648">
                    <a:moveTo>
                      <a:pt x="40649" y="0"/>
                    </a:moveTo>
                    <a:cubicBezTo>
                      <a:pt x="21152" y="5777"/>
                      <a:pt x="5777" y="21136"/>
                      <a:pt x="0" y="40649"/>
                    </a:cubicBezTo>
                    <a:lnTo>
                      <a:pt x="40649" y="40649"/>
                    </a:lnTo>
                    <a:lnTo>
                      <a:pt x="40649" y="0"/>
                    </a:lnTo>
                    <a:close/>
                  </a:path>
                </a:pathLst>
              </a:custGeom>
              <a:solidFill>
                <a:srgbClr val="BBDDE6"/>
              </a:solidFill>
              <a:ln w="159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6D29E043-A1B0-7D55-13E6-AC8DE9714E8D}"/>
                  </a:ext>
                </a:extLst>
              </p:cNvPr>
              <p:cNvSpPr/>
              <p:nvPr/>
            </p:nvSpPr>
            <p:spPr>
              <a:xfrm>
                <a:off x="11183963" y="6396734"/>
                <a:ext cx="43131" cy="43131"/>
              </a:xfrm>
              <a:custGeom>
                <a:avLst/>
                <a:gdLst>
                  <a:gd name="connsiteX0" fmla="*/ 0 w 43131"/>
                  <a:gd name="connsiteY0" fmla="*/ 0 h 43131"/>
                  <a:gd name="connsiteX1" fmla="*/ 43131 w 43131"/>
                  <a:gd name="connsiteY1" fmla="*/ 0 h 43131"/>
                  <a:gd name="connsiteX2" fmla="*/ 43131 w 43131"/>
                  <a:gd name="connsiteY2" fmla="*/ 43131 h 43131"/>
                  <a:gd name="connsiteX3" fmla="*/ 0 w 43131"/>
                  <a:gd name="connsiteY3" fmla="*/ 43131 h 43131"/>
                </a:gdLst>
                <a:ahLst/>
                <a:cxnLst>
                  <a:cxn ang="0">
                    <a:pos x="connsiteX0" y="connsiteY0"/>
                  </a:cxn>
                  <a:cxn ang="0">
                    <a:pos x="connsiteX1" y="connsiteY1"/>
                  </a:cxn>
                  <a:cxn ang="0">
                    <a:pos x="connsiteX2" y="connsiteY2"/>
                  </a:cxn>
                  <a:cxn ang="0">
                    <a:pos x="connsiteX3" y="connsiteY3"/>
                  </a:cxn>
                </a:cxnLst>
                <a:rect l="l" t="t" r="r" b="b"/>
                <a:pathLst>
                  <a:path w="43131" h="43131">
                    <a:moveTo>
                      <a:pt x="0" y="0"/>
                    </a:moveTo>
                    <a:lnTo>
                      <a:pt x="43131" y="0"/>
                    </a:lnTo>
                    <a:lnTo>
                      <a:pt x="43131" y="43131"/>
                    </a:lnTo>
                    <a:lnTo>
                      <a:pt x="0" y="43131"/>
                    </a:lnTo>
                    <a:close/>
                  </a:path>
                </a:pathLst>
              </a:custGeom>
              <a:solidFill>
                <a:srgbClr val="BBDDE6"/>
              </a:solidFill>
              <a:ln w="159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83B2FABD-BE16-A9B0-5E04-BC886D741171}"/>
                  </a:ext>
                </a:extLst>
              </p:cNvPr>
              <p:cNvSpPr/>
              <p:nvPr/>
            </p:nvSpPr>
            <p:spPr>
              <a:xfrm>
                <a:off x="11066903" y="6513794"/>
                <a:ext cx="43131" cy="43131"/>
              </a:xfrm>
              <a:custGeom>
                <a:avLst/>
                <a:gdLst>
                  <a:gd name="connsiteX0" fmla="*/ 0 w 43131"/>
                  <a:gd name="connsiteY0" fmla="*/ 0 h 43131"/>
                  <a:gd name="connsiteX1" fmla="*/ 43131 w 43131"/>
                  <a:gd name="connsiteY1" fmla="*/ 0 h 43131"/>
                  <a:gd name="connsiteX2" fmla="*/ 43131 w 43131"/>
                  <a:gd name="connsiteY2" fmla="*/ 43131 h 43131"/>
                  <a:gd name="connsiteX3" fmla="*/ 0 w 43131"/>
                  <a:gd name="connsiteY3" fmla="*/ 43131 h 43131"/>
                </a:gdLst>
                <a:ahLst/>
                <a:cxnLst>
                  <a:cxn ang="0">
                    <a:pos x="connsiteX0" y="connsiteY0"/>
                  </a:cxn>
                  <a:cxn ang="0">
                    <a:pos x="connsiteX1" y="connsiteY1"/>
                  </a:cxn>
                  <a:cxn ang="0">
                    <a:pos x="connsiteX2" y="connsiteY2"/>
                  </a:cxn>
                  <a:cxn ang="0">
                    <a:pos x="connsiteX3" y="connsiteY3"/>
                  </a:cxn>
                </a:cxnLst>
                <a:rect l="l" t="t" r="r" b="b"/>
                <a:pathLst>
                  <a:path w="43131" h="43131">
                    <a:moveTo>
                      <a:pt x="0" y="0"/>
                    </a:moveTo>
                    <a:lnTo>
                      <a:pt x="43131" y="0"/>
                    </a:lnTo>
                    <a:lnTo>
                      <a:pt x="43131" y="43131"/>
                    </a:lnTo>
                    <a:lnTo>
                      <a:pt x="0" y="43131"/>
                    </a:lnTo>
                    <a:close/>
                  </a:path>
                </a:pathLst>
              </a:custGeom>
              <a:solidFill>
                <a:srgbClr val="BBDDE6"/>
              </a:solidFill>
              <a:ln w="159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284C4CFD-C632-04F6-09F4-03798873678D}"/>
                  </a:ext>
                </a:extLst>
              </p:cNvPr>
              <p:cNvSpPr/>
              <p:nvPr/>
            </p:nvSpPr>
            <p:spPr>
              <a:xfrm>
                <a:off x="11183963" y="6513778"/>
                <a:ext cx="40648" cy="40648"/>
              </a:xfrm>
              <a:custGeom>
                <a:avLst/>
                <a:gdLst>
                  <a:gd name="connsiteX0" fmla="*/ 0 w 40648"/>
                  <a:gd name="connsiteY0" fmla="*/ 40649 h 40648"/>
                  <a:gd name="connsiteX1" fmla="*/ 40649 w 40648"/>
                  <a:gd name="connsiteY1" fmla="*/ 0 h 40648"/>
                  <a:gd name="connsiteX2" fmla="*/ 0 w 40648"/>
                  <a:gd name="connsiteY2" fmla="*/ 0 h 40648"/>
                  <a:gd name="connsiteX3" fmla="*/ 0 w 40648"/>
                  <a:gd name="connsiteY3" fmla="*/ 40649 h 40648"/>
                </a:gdLst>
                <a:ahLst/>
                <a:cxnLst>
                  <a:cxn ang="0">
                    <a:pos x="connsiteX0" y="connsiteY0"/>
                  </a:cxn>
                  <a:cxn ang="0">
                    <a:pos x="connsiteX1" y="connsiteY1"/>
                  </a:cxn>
                  <a:cxn ang="0">
                    <a:pos x="connsiteX2" y="connsiteY2"/>
                  </a:cxn>
                  <a:cxn ang="0">
                    <a:pos x="connsiteX3" y="connsiteY3"/>
                  </a:cxn>
                </a:cxnLst>
                <a:rect l="l" t="t" r="r" b="b"/>
                <a:pathLst>
                  <a:path w="40648" h="40648">
                    <a:moveTo>
                      <a:pt x="0" y="40649"/>
                    </a:moveTo>
                    <a:cubicBezTo>
                      <a:pt x="19497" y="34871"/>
                      <a:pt x="34871" y="19513"/>
                      <a:pt x="40649" y="0"/>
                    </a:cubicBezTo>
                    <a:lnTo>
                      <a:pt x="0" y="0"/>
                    </a:lnTo>
                    <a:lnTo>
                      <a:pt x="0" y="40649"/>
                    </a:lnTo>
                    <a:close/>
                  </a:path>
                </a:pathLst>
              </a:custGeom>
              <a:solidFill>
                <a:srgbClr val="BBDDE6"/>
              </a:solidFill>
              <a:ln w="1590" cap="flat">
                <a:noFill/>
                <a:prstDash val="solid"/>
                <a:miter/>
              </a:ln>
            </p:spPr>
            <p:txBody>
              <a:bodyPr rtlCol="0" anchor="ctr"/>
              <a:lstStyle/>
              <a:p>
                <a:endParaRPr lang="en-GB" dirty="0"/>
              </a:p>
            </p:txBody>
          </p:sp>
        </p:grpSp>
      </p:grpSp>
    </p:spTree>
    <p:extLst>
      <p:ext uri="{BB962C8B-B14F-4D97-AF65-F5344CB8AC3E}">
        <p14:creationId xmlns:p14="http://schemas.microsoft.com/office/powerpoint/2010/main" val="30136850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941047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03381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6D9B6-7F67-DADB-199D-C7FBC386DC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6F377B-2CD2-F35D-CD66-8C5330538D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A841A5-EF4C-DB3B-C821-36378F2EEE16}"/>
              </a:ext>
            </a:extLst>
          </p:cNvPr>
          <p:cNvSpPr>
            <a:spLocks noGrp="1"/>
          </p:cNvSpPr>
          <p:nvPr>
            <p:ph type="dt" sz="half" idx="10"/>
          </p:nvPr>
        </p:nvSpPr>
        <p:spPr/>
        <p:txBody>
          <a:bodyPr/>
          <a:lstStyle/>
          <a:p>
            <a:fld id="{0B2770FD-756C-9C4D-AA43-9A635EB75578}" type="datetimeFigureOut">
              <a:rPr lang="en-US" smtClean="0"/>
              <a:t>10/10/2024</a:t>
            </a:fld>
            <a:endParaRPr lang="en-US"/>
          </a:p>
        </p:txBody>
      </p:sp>
      <p:sp>
        <p:nvSpPr>
          <p:cNvPr id="5" name="Footer Placeholder 4">
            <a:extLst>
              <a:ext uri="{FF2B5EF4-FFF2-40B4-BE49-F238E27FC236}">
                <a16:creationId xmlns:a16="http://schemas.microsoft.com/office/drawing/2014/main" id="{82447290-059F-9D7A-B5D9-E7F2548F4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9FB5E-2152-CE70-425D-2EB1A78AB344}"/>
              </a:ext>
            </a:extLst>
          </p:cNvPr>
          <p:cNvSpPr>
            <a:spLocks noGrp="1"/>
          </p:cNvSpPr>
          <p:nvPr>
            <p:ph type="sldNum" sz="quarter" idx="12"/>
          </p:nvPr>
        </p:nvSpPr>
        <p:spPr/>
        <p:txBody>
          <a:bodyPr/>
          <a:lstStyle/>
          <a:p>
            <a:fld id="{6D9A6720-5C30-EB40-94C0-B2C25CEC45FD}" type="slidenum">
              <a:rPr lang="en-US" smtClean="0"/>
              <a:t>‹#›</a:t>
            </a:fld>
            <a:endParaRPr lang="en-US"/>
          </a:p>
        </p:txBody>
      </p:sp>
    </p:spTree>
    <p:extLst>
      <p:ext uri="{BB962C8B-B14F-4D97-AF65-F5344CB8AC3E}">
        <p14:creationId xmlns:p14="http://schemas.microsoft.com/office/powerpoint/2010/main" val="3651210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B2E37-2D33-BBF5-0ADC-AE51ABAC91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CD7636-A098-F1D7-0647-95B5473CCC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E574C-6ED9-EE5A-D19D-50B4050EDB28}"/>
              </a:ext>
            </a:extLst>
          </p:cNvPr>
          <p:cNvSpPr>
            <a:spLocks noGrp="1"/>
          </p:cNvSpPr>
          <p:nvPr>
            <p:ph type="dt" sz="half" idx="10"/>
          </p:nvPr>
        </p:nvSpPr>
        <p:spPr/>
        <p:txBody>
          <a:bodyPr/>
          <a:lstStyle/>
          <a:p>
            <a:fld id="{0B2770FD-756C-9C4D-AA43-9A635EB75578}" type="datetimeFigureOut">
              <a:rPr lang="en-US" smtClean="0"/>
              <a:t>10/10/2024</a:t>
            </a:fld>
            <a:endParaRPr lang="en-US"/>
          </a:p>
        </p:txBody>
      </p:sp>
      <p:sp>
        <p:nvSpPr>
          <p:cNvPr id="5" name="Footer Placeholder 4">
            <a:extLst>
              <a:ext uri="{FF2B5EF4-FFF2-40B4-BE49-F238E27FC236}">
                <a16:creationId xmlns:a16="http://schemas.microsoft.com/office/drawing/2014/main" id="{C75BDF02-3175-AB2C-2DDF-B0BC1C432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F3AE4-907F-30BA-4F2C-AB0C3AED2ADC}"/>
              </a:ext>
            </a:extLst>
          </p:cNvPr>
          <p:cNvSpPr>
            <a:spLocks noGrp="1"/>
          </p:cNvSpPr>
          <p:nvPr>
            <p:ph type="sldNum" sz="quarter" idx="12"/>
          </p:nvPr>
        </p:nvSpPr>
        <p:spPr/>
        <p:txBody>
          <a:bodyPr/>
          <a:lstStyle/>
          <a:p>
            <a:fld id="{6D9A6720-5C30-EB40-94C0-B2C25CEC45FD}" type="slidenum">
              <a:rPr lang="en-US" smtClean="0"/>
              <a:t>‹#›</a:t>
            </a:fld>
            <a:endParaRPr lang="en-US"/>
          </a:p>
        </p:txBody>
      </p:sp>
    </p:spTree>
    <p:extLst>
      <p:ext uri="{BB962C8B-B14F-4D97-AF65-F5344CB8AC3E}">
        <p14:creationId xmlns:p14="http://schemas.microsoft.com/office/powerpoint/2010/main" val="42625828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1854D-0C12-3D77-97EF-6484B54F68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E47078-24DB-EA9C-B54E-07C21C1F435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898CE1-200E-9AAB-C44F-6477B755AEC4}"/>
              </a:ext>
            </a:extLst>
          </p:cNvPr>
          <p:cNvSpPr>
            <a:spLocks noGrp="1"/>
          </p:cNvSpPr>
          <p:nvPr>
            <p:ph type="dt" sz="half" idx="10"/>
          </p:nvPr>
        </p:nvSpPr>
        <p:spPr/>
        <p:txBody>
          <a:bodyPr/>
          <a:lstStyle/>
          <a:p>
            <a:fld id="{0B2770FD-756C-9C4D-AA43-9A635EB75578}" type="datetimeFigureOut">
              <a:rPr lang="en-US" smtClean="0"/>
              <a:t>10/10/2024</a:t>
            </a:fld>
            <a:endParaRPr lang="en-US"/>
          </a:p>
        </p:txBody>
      </p:sp>
      <p:sp>
        <p:nvSpPr>
          <p:cNvPr id="5" name="Footer Placeholder 4">
            <a:extLst>
              <a:ext uri="{FF2B5EF4-FFF2-40B4-BE49-F238E27FC236}">
                <a16:creationId xmlns:a16="http://schemas.microsoft.com/office/drawing/2014/main" id="{1B4AF010-AC90-4F1C-AECC-6D1719C7E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E78C78-468A-DA5C-047B-ADEBFC619E88}"/>
              </a:ext>
            </a:extLst>
          </p:cNvPr>
          <p:cNvSpPr>
            <a:spLocks noGrp="1"/>
          </p:cNvSpPr>
          <p:nvPr>
            <p:ph type="sldNum" sz="quarter" idx="12"/>
          </p:nvPr>
        </p:nvSpPr>
        <p:spPr/>
        <p:txBody>
          <a:bodyPr/>
          <a:lstStyle/>
          <a:p>
            <a:fld id="{6D9A6720-5C30-EB40-94C0-B2C25CEC45FD}" type="slidenum">
              <a:rPr lang="en-US" smtClean="0"/>
              <a:t>‹#›</a:t>
            </a:fld>
            <a:endParaRPr lang="en-US"/>
          </a:p>
        </p:txBody>
      </p:sp>
    </p:spTree>
    <p:extLst>
      <p:ext uri="{BB962C8B-B14F-4D97-AF65-F5344CB8AC3E}">
        <p14:creationId xmlns:p14="http://schemas.microsoft.com/office/powerpoint/2010/main" val="6097275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8A2EA-6BB5-129C-0E20-68001C904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FA03C8-90C4-90EF-7CEB-4168CC4CC6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343C29-B65F-0FCF-99E2-9782124D54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B34C73-27A0-D704-040B-FFEC5A203716}"/>
              </a:ext>
            </a:extLst>
          </p:cNvPr>
          <p:cNvSpPr>
            <a:spLocks noGrp="1"/>
          </p:cNvSpPr>
          <p:nvPr>
            <p:ph type="dt" sz="half" idx="10"/>
          </p:nvPr>
        </p:nvSpPr>
        <p:spPr/>
        <p:txBody>
          <a:bodyPr/>
          <a:lstStyle/>
          <a:p>
            <a:fld id="{0B2770FD-756C-9C4D-AA43-9A635EB75578}" type="datetimeFigureOut">
              <a:rPr lang="en-US" smtClean="0"/>
              <a:t>10/10/2024</a:t>
            </a:fld>
            <a:endParaRPr lang="en-US"/>
          </a:p>
        </p:txBody>
      </p:sp>
      <p:sp>
        <p:nvSpPr>
          <p:cNvPr id="6" name="Footer Placeholder 5">
            <a:extLst>
              <a:ext uri="{FF2B5EF4-FFF2-40B4-BE49-F238E27FC236}">
                <a16:creationId xmlns:a16="http://schemas.microsoft.com/office/drawing/2014/main" id="{A22DC4A2-B97A-3E21-5125-8DEB052BD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2CD3B1-BD9C-272C-013F-56E33935EB85}"/>
              </a:ext>
            </a:extLst>
          </p:cNvPr>
          <p:cNvSpPr>
            <a:spLocks noGrp="1"/>
          </p:cNvSpPr>
          <p:nvPr>
            <p:ph type="sldNum" sz="quarter" idx="12"/>
          </p:nvPr>
        </p:nvSpPr>
        <p:spPr/>
        <p:txBody>
          <a:bodyPr/>
          <a:lstStyle/>
          <a:p>
            <a:fld id="{6D9A6720-5C30-EB40-94C0-B2C25CEC45FD}" type="slidenum">
              <a:rPr lang="en-US" smtClean="0"/>
              <a:t>‹#›</a:t>
            </a:fld>
            <a:endParaRPr lang="en-US"/>
          </a:p>
        </p:txBody>
      </p:sp>
    </p:spTree>
    <p:extLst>
      <p:ext uri="{BB962C8B-B14F-4D97-AF65-F5344CB8AC3E}">
        <p14:creationId xmlns:p14="http://schemas.microsoft.com/office/powerpoint/2010/main" val="23735085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DECCF-65E6-4DFC-CAFB-837D4F34BE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76B835-CC93-204A-A21C-2E095A4B36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10AD51-5138-93F0-7354-E18EE29FEC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CAAC35-6FC3-5549-DE12-03DD6B24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0BFFDC-6B05-68CE-FE39-F1D22C08B5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DD3107-354F-9EBC-ADB9-5F1E29DCB14D}"/>
              </a:ext>
            </a:extLst>
          </p:cNvPr>
          <p:cNvSpPr>
            <a:spLocks noGrp="1"/>
          </p:cNvSpPr>
          <p:nvPr>
            <p:ph type="dt" sz="half" idx="10"/>
          </p:nvPr>
        </p:nvSpPr>
        <p:spPr/>
        <p:txBody>
          <a:bodyPr/>
          <a:lstStyle/>
          <a:p>
            <a:fld id="{0B2770FD-756C-9C4D-AA43-9A635EB75578}" type="datetimeFigureOut">
              <a:rPr lang="en-US" smtClean="0"/>
              <a:t>10/10/2024</a:t>
            </a:fld>
            <a:endParaRPr lang="en-US"/>
          </a:p>
        </p:txBody>
      </p:sp>
      <p:sp>
        <p:nvSpPr>
          <p:cNvPr id="8" name="Footer Placeholder 7">
            <a:extLst>
              <a:ext uri="{FF2B5EF4-FFF2-40B4-BE49-F238E27FC236}">
                <a16:creationId xmlns:a16="http://schemas.microsoft.com/office/drawing/2014/main" id="{4C22ECBA-A69A-8903-8C8E-A558CA6E2B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D700EA-B859-97F8-DC44-685502B1172B}"/>
              </a:ext>
            </a:extLst>
          </p:cNvPr>
          <p:cNvSpPr>
            <a:spLocks noGrp="1"/>
          </p:cNvSpPr>
          <p:nvPr>
            <p:ph type="sldNum" sz="quarter" idx="12"/>
          </p:nvPr>
        </p:nvSpPr>
        <p:spPr/>
        <p:txBody>
          <a:bodyPr/>
          <a:lstStyle/>
          <a:p>
            <a:fld id="{6D9A6720-5C30-EB40-94C0-B2C25CEC45FD}" type="slidenum">
              <a:rPr lang="en-US" smtClean="0"/>
              <a:t>‹#›</a:t>
            </a:fld>
            <a:endParaRPr lang="en-US"/>
          </a:p>
        </p:txBody>
      </p:sp>
    </p:spTree>
    <p:extLst>
      <p:ext uri="{BB962C8B-B14F-4D97-AF65-F5344CB8AC3E}">
        <p14:creationId xmlns:p14="http://schemas.microsoft.com/office/powerpoint/2010/main" val="9581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418042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5A572-A05F-73FD-9F56-ADD823F2E7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3372C5-41FF-C58F-A9CF-C985DDA15B3C}"/>
              </a:ext>
            </a:extLst>
          </p:cNvPr>
          <p:cNvSpPr>
            <a:spLocks noGrp="1"/>
          </p:cNvSpPr>
          <p:nvPr>
            <p:ph type="dt" sz="half" idx="10"/>
          </p:nvPr>
        </p:nvSpPr>
        <p:spPr/>
        <p:txBody>
          <a:bodyPr/>
          <a:lstStyle/>
          <a:p>
            <a:fld id="{0B2770FD-756C-9C4D-AA43-9A635EB75578}" type="datetimeFigureOut">
              <a:rPr lang="en-US" smtClean="0"/>
              <a:t>10/10/2024</a:t>
            </a:fld>
            <a:endParaRPr lang="en-US"/>
          </a:p>
        </p:txBody>
      </p:sp>
      <p:sp>
        <p:nvSpPr>
          <p:cNvPr id="4" name="Footer Placeholder 3">
            <a:extLst>
              <a:ext uri="{FF2B5EF4-FFF2-40B4-BE49-F238E27FC236}">
                <a16:creationId xmlns:a16="http://schemas.microsoft.com/office/drawing/2014/main" id="{DC8FABE3-1145-2CF2-FB44-F9A451006B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364EEF-D23C-7ED0-4EA7-4DBFFF76C493}"/>
              </a:ext>
            </a:extLst>
          </p:cNvPr>
          <p:cNvSpPr>
            <a:spLocks noGrp="1"/>
          </p:cNvSpPr>
          <p:nvPr>
            <p:ph type="sldNum" sz="quarter" idx="12"/>
          </p:nvPr>
        </p:nvSpPr>
        <p:spPr/>
        <p:txBody>
          <a:bodyPr/>
          <a:lstStyle/>
          <a:p>
            <a:fld id="{6D9A6720-5C30-EB40-94C0-B2C25CEC45FD}" type="slidenum">
              <a:rPr lang="en-US" smtClean="0"/>
              <a:t>‹#›</a:t>
            </a:fld>
            <a:endParaRPr lang="en-US"/>
          </a:p>
        </p:txBody>
      </p:sp>
    </p:spTree>
    <p:extLst>
      <p:ext uri="{BB962C8B-B14F-4D97-AF65-F5344CB8AC3E}">
        <p14:creationId xmlns:p14="http://schemas.microsoft.com/office/powerpoint/2010/main" val="3683342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9149B9-49C7-A5ED-129C-8149530B5097}"/>
              </a:ext>
            </a:extLst>
          </p:cNvPr>
          <p:cNvSpPr>
            <a:spLocks noGrp="1"/>
          </p:cNvSpPr>
          <p:nvPr>
            <p:ph type="dt" sz="half" idx="10"/>
          </p:nvPr>
        </p:nvSpPr>
        <p:spPr/>
        <p:txBody>
          <a:bodyPr/>
          <a:lstStyle/>
          <a:p>
            <a:fld id="{0B2770FD-756C-9C4D-AA43-9A635EB75578}" type="datetimeFigureOut">
              <a:rPr lang="en-US" smtClean="0"/>
              <a:t>10/10/2024</a:t>
            </a:fld>
            <a:endParaRPr lang="en-US"/>
          </a:p>
        </p:txBody>
      </p:sp>
      <p:sp>
        <p:nvSpPr>
          <p:cNvPr id="3" name="Footer Placeholder 2">
            <a:extLst>
              <a:ext uri="{FF2B5EF4-FFF2-40B4-BE49-F238E27FC236}">
                <a16:creationId xmlns:a16="http://schemas.microsoft.com/office/drawing/2014/main" id="{F9B927AA-51C8-EFA6-0FF8-D6836FFDA4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D84543-D3D8-7C42-CFB2-7984AF08EA95}"/>
              </a:ext>
            </a:extLst>
          </p:cNvPr>
          <p:cNvSpPr>
            <a:spLocks noGrp="1"/>
          </p:cNvSpPr>
          <p:nvPr>
            <p:ph type="sldNum" sz="quarter" idx="12"/>
          </p:nvPr>
        </p:nvSpPr>
        <p:spPr/>
        <p:txBody>
          <a:bodyPr/>
          <a:lstStyle/>
          <a:p>
            <a:fld id="{6D9A6720-5C30-EB40-94C0-B2C25CEC45FD}" type="slidenum">
              <a:rPr lang="en-US" smtClean="0"/>
              <a:t>‹#›</a:t>
            </a:fld>
            <a:endParaRPr lang="en-US"/>
          </a:p>
        </p:txBody>
      </p:sp>
    </p:spTree>
    <p:extLst>
      <p:ext uri="{BB962C8B-B14F-4D97-AF65-F5344CB8AC3E}">
        <p14:creationId xmlns:p14="http://schemas.microsoft.com/office/powerpoint/2010/main" val="26695215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72297-60E5-89A2-2BAC-5A327D49E0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55B66F-B818-B23A-0F3F-17D100D10B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116223-D9A7-E2DA-681A-5CC43B768B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862400-3295-D736-FF83-ED89705C08EE}"/>
              </a:ext>
            </a:extLst>
          </p:cNvPr>
          <p:cNvSpPr>
            <a:spLocks noGrp="1"/>
          </p:cNvSpPr>
          <p:nvPr>
            <p:ph type="dt" sz="half" idx="10"/>
          </p:nvPr>
        </p:nvSpPr>
        <p:spPr/>
        <p:txBody>
          <a:bodyPr/>
          <a:lstStyle/>
          <a:p>
            <a:fld id="{0B2770FD-756C-9C4D-AA43-9A635EB75578}" type="datetimeFigureOut">
              <a:rPr lang="en-US" smtClean="0"/>
              <a:t>10/10/2024</a:t>
            </a:fld>
            <a:endParaRPr lang="en-US"/>
          </a:p>
        </p:txBody>
      </p:sp>
      <p:sp>
        <p:nvSpPr>
          <p:cNvPr id="6" name="Footer Placeholder 5">
            <a:extLst>
              <a:ext uri="{FF2B5EF4-FFF2-40B4-BE49-F238E27FC236}">
                <a16:creationId xmlns:a16="http://schemas.microsoft.com/office/drawing/2014/main" id="{AB110F32-EAB0-542C-89A4-56755B002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7B5F9F-A905-0766-0231-47C5D15616F0}"/>
              </a:ext>
            </a:extLst>
          </p:cNvPr>
          <p:cNvSpPr>
            <a:spLocks noGrp="1"/>
          </p:cNvSpPr>
          <p:nvPr>
            <p:ph type="sldNum" sz="quarter" idx="12"/>
          </p:nvPr>
        </p:nvSpPr>
        <p:spPr/>
        <p:txBody>
          <a:bodyPr/>
          <a:lstStyle/>
          <a:p>
            <a:fld id="{6D9A6720-5C30-EB40-94C0-B2C25CEC45FD}" type="slidenum">
              <a:rPr lang="en-US" smtClean="0"/>
              <a:t>‹#›</a:t>
            </a:fld>
            <a:endParaRPr lang="en-US"/>
          </a:p>
        </p:txBody>
      </p:sp>
    </p:spTree>
    <p:extLst>
      <p:ext uri="{BB962C8B-B14F-4D97-AF65-F5344CB8AC3E}">
        <p14:creationId xmlns:p14="http://schemas.microsoft.com/office/powerpoint/2010/main" val="7748623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13C75-DF7B-4363-9167-DEAE62DD9F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FA267B-02F3-B162-662C-D549EA28B4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942E77-EE43-6149-C98F-2939E9BB77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57D7C5-33A1-C382-4BAA-53C104D14D72}"/>
              </a:ext>
            </a:extLst>
          </p:cNvPr>
          <p:cNvSpPr>
            <a:spLocks noGrp="1"/>
          </p:cNvSpPr>
          <p:nvPr>
            <p:ph type="dt" sz="half" idx="10"/>
          </p:nvPr>
        </p:nvSpPr>
        <p:spPr/>
        <p:txBody>
          <a:bodyPr/>
          <a:lstStyle/>
          <a:p>
            <a:fld id="{0B2770FD-756C-9C4D-AA43-9A635EB75578}" type="datetimeFigureOut">
              <a:rPr lang="en-US" smtClean="0"/>
              <a:t>10/10/2024</a:t>
            </a:fld>
            <a:endParaRPr lang="en-US"/>
          </a:p>
        </p:txBody>
      </p:sp>
      <p:sp>
        <p:nvSpPr>
          <p:cNvPr id="6" name="Footer Placeholder 5">
            <a:extLst>
              <a:ext uri="{FF2B5EF4-FFF2-40B4-BE49-F238E27FC236}">
                <a16:creationId xmlns:a16="http://schemas.microsoft.com/office/drawing/2014/main" id="{9D9AED7B-989B-1DF0-B353-3F61CFBE55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012387-A0C8-2C22-03A2-CC1C9FF34F6F}"/>
              </a:ext>
            </a:extLst>
          </p:cNvPr>
          <p:cNvSpPr>
            <a:spLocks noGrp="1"/>
          </p:cNvSpPr>
          <p:nvPr>
            <p:ph type="sldNum" sz="quarter" idx="12"/>
          </p:nvPr>
        </p:nvSpPr>
        <p:spPr/>
        <p:txBody>
          <a:bodyPr/>
          <a:lstStyle/>
          <a:p>
            <a:fld id="{6D9A6720-5C30-EB40-94C0-B2C25CEC45FD}" type="slidenum">
              <a:rPr lang="en-US" smtClean="0"/>
              <a:t>‹#›</a:t>
            </a:fld>
            <a:endParaRPr lang="en-US"/>
          </a:p>
        </p:txBody>
      </p:sp>
    </p:spTree>
    <p:extLst>
      <p:ext uri="{BB962C8B-B14F-4D97-AF65-F5344CB8AC3E}">
        <p14:creationId xmlns:p14="http://schemas.microsoft.com/office/powerpoint/2010/main" val="21490730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484A-A456-8051-3A9E-998905E7D0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3E1A64-53B7-2FBD-2216-0B71D6712C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C2819-539E-4CCB-7EC7-40A212EBF86C}"/>
              </a:ext>
            </a:extLst>
          </p:cNvPr>
          <p:cNvSpPr>
            <a:spLocks noGrp="1"/>
          </p:cNvSpPr>
          <p:nvPr>
            <p:ph type="dt" sz="half" idx="10"/>
          </p:nvPr>
        </p:nvSpPr>
        <p:spPr/>
        <p:txBody>
          <a:bodyPr/>
          <a:lstStyle/>
          <a:p>
            <a:fld id="{0B2770FD-756C-9C4D-AA43-9A635EB75578}" type="datetimeFigureOut">
              <a:rPr lang="en-US" smtClean="0"/>
              <a:t>10/10/2024</a:t>
            </a:fld>
            <a:endParaRPr lang="en-US"/>
          </a:p>
        </p:txBody>
      </p:sp>
      <p:sp>
        <p:nvSpPr>
          <p:cNvPr id="5" name="Footer Placeholder 4">
            <a:extLst>
              <a:ext uri="{FF2B5EF4-FFF2-40B4-BE49-F238E27FC236}">
                <a16:creationId xmlns:a16="http://schemas.microsoft.com/office/drawing/2014/main" id="{EE9AC7A8-396B-2D7A-7900-91378E4868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7C8419-B9EE-690A-C9AF-C5EE799F6B57}"/>
              </a:ext>
            </a:extLst>
          </p:cNvPr>
          <p:cNvSpPr>
            <a:spLocks noGrp="1"/>
          </p:cNvSpPr>
          <p:nvPr>
            <p:ph type="sldNum" sz="quarter" idx="12"/>
          </p:nvPr>
        </p:nvSpPr>
        <p:spPr/>
        <p:txBody>
          <a:bodyPr/>
          <a:lstStyle/>
          <a:p>
            <a:fld id="{6D9A6720-5C30-EB40-94C0-B2C25CEC45FD}" type="slidenum">
              <a:rPr lang="en-US" smtClean="0"/>
              <a:t>‹#›</a:t>
            </a:fld>
            <a:endParaRPr lang="en-US"/>
          </a:p>
        </p:txBody>
      </p:sp>
    </p:spTree>
    <p:extLst>
      <p:ext uri="{BB962C8B-B14F-4D97-AF65-F5344CB8AC3E}">
        <p14:creationId xmlns:p14="http://schemas.microsoft.com/office/powerpoint/2010/main" val="39058698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641CAF-C421-C623-78E4-3F7BD831D7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F7900A-7874-01B2-14F8-C979D2BDBC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003B4B-EBA9-B459-7EF1-85B672518ECC}"/>
              </a:ext>
            </a:extLst>
          </p:cNvPr>
          <p:cNvSpPr>
            <a:spLocks noGrp="1"/>
          </p:cNvSpPr>
          <p:nvPr>
            <p:ph type="dt" sz="half" idx="10"/>
          </p:nvPr>
        </p:nvSpPr>
        <p:spPr/>
        <p:txBody>
          <a:bodyPr/>
          <a:lstStyle/>
          <a:p>
            <a:fld id="{0B2770FD-756C-9C4D-AA43-9A635EB75578}" type="datetimeFigureOut">
              <a:rPr lang="en-US" smtClean="0"/>
              <a:t>10/10/2024</a:t>
            </a:fld>
            <a:endParaRPr lang="en-US"/>
          </a:p>
        </p:txBody>
      </p:sp>
      <p:sp>
        <p:nvSpPr>
          <p:cNvPr id="5" name="Footer Placeholder 4">
            <a:extLst>
              <a:ext uri="{FF2B5EF4-FFF2-40B4-BE49-F238E27FC236}">
                <a16:creationId xmlns:a16="http://schemas.microsoft.com/office/drawing/2014/main" id="{BA1AF2FF-9ABB-48F8-F6A5-C064DC0CF8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B0E1DB-3969-721A-DF7E-7F074C450D12}"/>
              </a:ext>
            </a:extLst>
          </p:cNvPr>
          <p:cNvSpPr>
            <a:spLocks noGrp="1"/>
          </p:cNvSpPr>
          <p:nvPr>
            <p:ph type="sldNum" sz="quarter" idx="12"/>
          </p:nvPr>
        </p:nvSpPr>
        <p:spPr/>
        <p:txBody>
          <a:bodyPr/>
          <a:lstStyle/>
          <a:p>
            <a:fld id="{6D9A6720-5C30-EB40-94C0-B2C25CEC45FD}" type="slidenum">
              <a:rPr lang="en-US" smtClean="0"/>
              <a:t>‹#›</a:t>
            </a:fld>
            <a:endParaRPr lang="en-US"/>
          </a:p>
        </p:txBody>
      </p:sp>
    </p:spTree>
    <p:extLst>
      <p:ext uri="{BB962C8B-B14F-4D97-AF65-F5344CB8AC3E}">
        <p14:creationId xmlns:p14="http://schemas.microsoft.com/office/powerpoint/2010/main" val="8413733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1">
  <p:cSld name="Blank 1">
    <p:bg>
      <p:bgPr>
        <a:solidFill>
          <a:schemeClr val="accent4"/>
        </a:solidFill>
        <a:effectLst/>
      </p:bgPr>
    </p:bg>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30574585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Big Fact">
  <p:cSld name="Big Fact">
    <p:bg>
      <p:bgPr>
        <a:solidFill>
          <a:srgbClr val="227AAF"/>
        </a:solidFill>
        <a:effectLst/>
      </p:bgPr>
    </p:bg>
    <p:spTree>
      <p:nvGrpSpPr>
        <p:cNvPr id="1" name="Shape 323"/>
        <p:cNvGrpSpPr/>
        <p:nvPr/>
      </p:nvGrpSpPr>
      <p:grpSpPr>
        <a:xfrm>
          <a:off x="0" y="0"/>
          <a:ext cx="0" cy="0"/>
          <a:chOff x="0" y="0"/>
          <a:chExt cx="0" cy="0"/>
        </a:xfrm>
      </p:grpSpPr>
      <p:sp>
        <p:nvSpPr>
          <p:cNvPr id="324" name="Google Shape;324;p72"/>
          <p:cNvSpPr txBox="1">
            <a:spLocks noGrp="1"/>
          </p:cNvSpPr>
          <p:nvPr>
            <p:ph type="body" idx="1"/>
          </p:nvPr>
        </p:nvSpPr>
        <p:spPr>
          <a:xfrm>
            <a:off x="863600" y="4305983"/>
            <a:ext cx="10464800" cy="454400"/>
          </a:xfrm>
          <a:prstGeom prst="rect">
            <a:avLst/>
          </a:prstGeom>
          <a:noFill/>
          <a:ln>
            <a:noFill/>
          </a:ln>
        </p:spPr>
        <p:txBody>
          <a:bodyPr spcFirstLastPara="1" wrap="square" lIns="19050" tIns="19050" rIns="19050" bIns="19050" anchor="t" anchorCtr="0">
            <a:normAutofit/>
          </a:bodyPr>
          <a:lstStyle>
            <a:lvl1pPr marL="609585" lvl="0" indent="-304792" algn="ctr">
              <a:lnSpc>
                <a:spcPct val="90000"/>
              </a:lnSpc>
              <a:spcBef>
                <a:spcPts val="1067"/>
              </a:spcBef>
              <a:spcAft>
                <a:spcPts val="0"/>
              </a:spcAft>
              <a:buClr>
                <a:srgbClr val="F0EBE0"/>
              </a:buClr>
              <a:buSzPts val="1700"/>
              <a:buFont typeface="Arial"/>
              <a:buNone/>
              <a:defRPr>
                <a:solidFill>
                  <a:srgbClr val="F0EBE0"/>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cxnSp>
        <p:nvCxnSpPr>
          <p:cNvPr id="325" name="Google Shape;325;p72"/>
          <p:cNvCxnSpPr/>
          <p:nvPr/>
        </p:nvCxnSpPr>
        <p:spPr>
          <a:xfrm>
            <a:off x="431800" y="6426200"/>
            <a:ext cx="11328400" cy="0"/>
          </a:xfrm>
          <a:prstGeom prst="straightConnector1">
            <a:avLst/>
          </a:prstGeom>
          <a:noFill/>
          <a:ln w="12700" cap="flat" cmpd="sng">
            <a:solidFill>
              <a:srgbClr val="EFEBDF"/>
            </a:solidFill>
            <a:prstDash val="solid"/>
            <a:miter lim="400000"/>
            <a:headEnd type="none" w="sm" len="sm"/>
            <a:tailEnd type="none" w="sm" len="sm"/>
          </a:ln>
        </p:spPr>
      </p:cxnSp>
      <p:cxnSp>
        <p:nvCxnSpPr>
          <p:cNvPr id="326" name="Google Shape;326;p72"/>
          <p:cNvCxnSpPr/>
          <p:nvPr/>
        </p:nvCxnSpPr>
        <p:spPr>
          <a:xfrm>
            <a:off x="431800" y="444500"/>
            <a:ext cx="11328400" cy="0"/>
          </a:xfrm>
          <a:prstGeom prst="straightConnector1">
            <a:avLst/>
          </a:prstGeom>
          <a:noFill/>
          <a:ln w="50800" cap="flat" cmpd="sng">
            <a:solidFill>
              <a:srgbClr val="EFEBDF"/>
            </a:solidFill>
            <a:prstDash val="solid"/>
            <a:miter lim="400000"/>
            <a:headEnd type="none" w="sm" len="sm"/>
            <a:tailEnd type="none" w="sm" len="sm"/>
          </a:ln>
        </p:spPr>
      </p:cxnSp>
      <p:sp>
        <p:nvSpPr>
          <p:cNvPr id="327" name="Google Shape;327;p72"/>
          <p:cNvSpPr txBox="1">
            <a:spLocks noGrp="1"/>
          </p:cNvSpPr>
          <p:nvPr>
            <p:ph type="body" idx="2"/>
          </p:nvPr>
        </p:nvSpPr>
        <p:spPr>
          <a:xfrm>
            <a:off x="863600" y="549312"/>
            <a:ext cx="10464800" cy="3730400"/>
          </a:xfrm>
          <a:prstGeom prst="rect">
            <a:avLst/>
          </a:prstGeom>
          <a:noFill/>
          <a:ln>
            <a:noFill/>
          </a:ln>
        </p:spPr>
        <p:txBody>
          <a:bodyPr spcFirstLastPara="1" wrap="square" lIns="19050" tIns="19050" rIns="19050" bIns="19050" anchor="b" anchorCtr="0">
            <a:normAutofit/>
          </a:bodyPr>
          <a:lstStyle>
            <a:lvl1pPr marL="609585" lvl="0" indent="-304792"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1pPr>
            <a:lvl2pPr marL="1219170" lvl="1" indent="-304792"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2pPr>
            <a:lvl3pPr marL="1828754" lvl="2" indent="-304792"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3pPr>
            <a:lvl4pPr marL="2438339" lvl="3" indent="-304792"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4pPr>
            <a:lvl5pPr marL="3047924" lvl="4" indent="-304792"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328" name="Google Shape;328;p72"/>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1pPr>
            <a:lvl2pPr marL="0" marR="0" lvl="1"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2pPr>
            <a:lvl3pPr marL="0" marR="0" lvl="2"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3pPr>
            <a:lvl4pPr marL="0" marR="0" lvl="3"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4pPr>
            <a:lvl5pPr marL="0" marR="0" lvl="4"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5pPr>
            <a:lvl6pPr marL="0" marR="0" lvl="5"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6pPr>
            <a:lvl7pPr marL="0" marR="0" lvl="6"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7pPr>
            <a:lvl8pPr marL="0" marR="0" lvl="7"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8pPr>
            <a:lvl9pPr marL="0" marR="0" lvl="8"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9pPr>
          </a:lstStyle>
          <a:p>
            <a:fld id="{00000000-1234-1234-1234-123412341234}" type="slidenum">
              <a:rPr lang="en" smtClean="0"/>
              <a:pPr/>
              <a:t>‹#›</a:t>
            </a:fld>
            <a:endParaRPr lang="en">
              <a:solidFill>
                <a:srgbClr val="227AAF"/>
              </a:solidFill>
            </a:endParaRPr>
          </a:p>
        </p:txBody>
      </p:sp>
    </p:spTree>
    <p:extLst>
      <p:ext uri="{BB962C8B-B14F-4D97-AF65-F5344CB8AC3E}">
        <p14:creationId xmlns:p14="http://schemas.microsoft.com/office/powerpoint/2010/main" val="194827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38"/>
        <p:cNvGrpSpPr/>
        <p:nvPr/>
      </p:nvGrpSpPr>
      <p:grpSpPr>
        <a:xfrm>
          <a:off x="0" y="0"/>
          <a:ext cx="0" cy="0"/>
          <a:chOff x="0" y="0"/>
          <a:chExt cx="0" cy="0"/>
        </a:xfrm>
      </p:grpSpPr>
      <p:sp>
        <p:nvSpPr>
          <p:cNvPr id="239" name="Google Shape;239;p53"/>
          <p:cNvSpPr txBox="1">
            <a:spLocks noGrp="1"/>
          </p:cNvSpPr>
          <p:nvPr>
            <p:ph type="title"/>
          </p:nvPr>
        </p:nvSpPr>
        <p:spPr>
          <a:xfrm>
            <a:off x="863600" y="869951"/>
            <a:ext cx="10464800" cy="1612800"/>
          </a:xfrm>
          <a:prstGeom prst="rect">
            <a:avLst/>
          </a:prstGeom>
          <a:noFill/>
          <a:ln>
            <a:noFill/>
          </a:ln>
        </p:spPr>
        <p:txBody>
          <a:bodyPr spcFirstLastPara="1" wrap="square" lIns="19050" tIns="19050" rIns="19050" bIns="19050" anchor="t" anchorCtr="0">
            <a:normAutofit/>
          </a:bodyPr>
          <a:lstStyle>
            <a:lvl1pPr lvl="0" algn="ctr" rtl="0">
              <a:lnSpc>
                <a:spcPct val="80000"/>
              </a:lnSpc>
              <a:spcBef>
                <a:spcPts val="0"/>
              </a:spcBef>
              <a:spcAft>
                <a:spcPts val="0"/>
              </a:spcAft>
              <a:buClr>
                <a:srgbClr val="4A4A4A"/>
              </a:buClr>
              <a:buSzPts val="700"/>
              <a:buNone/>
              <a:defRPr/>
            </a:lvl1pPr>
            <a:lvl2pPr lvl="1" algn="ctr" rtl="0">
              <a:lnSpc>
                <a:spcPct val="80000"/>
              </a:lnSpc>
              <a:spcBef>
                <a:spcPts val="0"/>
              </a:spcBef>
              <a:spcAft>
                <a:spcPts val="0"/>
              </a:spcAft>
              <a:buClr>
                <a:srgbClr val="4A4A4A"/>
              </a:buClr>
              <a:buSzPts val="700"/>
              <a:buNone/>
              <a:defRPr/>
            </a:lvl2pPr>
            <a:lvl3pPr lvl="2" algn="ctr" rtl="0">
              <a:lnSpc>
                <a:spcPct val="80000"/>
              </a:lnSpc>
              <a:spcBef>
                <a:spcPts val="0"/>
              </a:spcBef>
              <a:spcAft>
                <a:spcPts val="0"/>
              </a:spcAft>
              <a:buClr>
                <a:srgbClr val="4A4A4A"/>
              </a:buClr>
              <a:buSzPts val="700"/>
              <a:buNone/>
              <a:defRPr/>
            </a:lvl3pPr>
            <a:lvl4pPr lvl="3" algn="ctr" rtl="0">
              <a:lnSpc>
                <a:spcPct val="80000"/>
              </a:lnSpc>
              <a:spcBef>
                <a:spcPts val="0"/>
              </a:spcBef>
              <a:spcAft>
                <a:spcPts val="0"/>
              </a:spcAft>
              <a:buClr>
                <a:srgbClr val="4A4A4A"/>
              </a:buClr>
              <a:buSzPts val="700"/>
              <a:buNone/>
              <a:defRPr/>
            </a:lvl4pPr>
            <a:lvl5pPr lvl="4" algn="ctr" rtl="0">
              <a:lnSpc>
                <a:spcPct val="80000"/>
              </a:lnSpc>
              <a:spcBef>
                <a:spcPts val="0"/>
              </a:spcBef>
              <a:spcAft>
                <a:spcPts val="0"/>
              </a:spcAft>
              <a:buClr>
                <a:srgbClr val="4A4A4A"/>
              </a:buClr>
              <a:buSzPts val="700"/>
              <a:buNone/>
              <a:defRPr/>
            </a:lvl5pPr>
            <a:lvl6pPr lvl="5" algn="ctr" rtl="0">
              <a:lnSpc>
                <a:spcPct val="80000"/>
              </a:lnSpc>
              <a:spcBef>
                <a:spcPts val="0"/>
              </a:spcBef>
              <a:spcAft>
                <a:spcPts val="0"/>
              </a:spcAft>
              <a:buClr>
                <a:srgbClr val="4A4A4A"/>
              </a:buClr>
              <a:buSzPts val="700"/>
              <a:buNone/>
              <a:defRPr/>
            </a:lvl6pPr>
            <a:lvl7pPr lvl="6" algn="ctr" rtl="0">
              <a:lnSpc>
                <a:spcPct val="80000"/>
              </a:lnSpc>
              <a:spcBef>
                <a:spcPts val="0"/>
              </a:spcBef>
              <a:spcAft>
                <a:spcPts val="0"/>
              </a:spcAft>
              <a:buClr>
                <a:srgbClr val="4A4A4A"/>
              </a:buClr>
              <a:buSzPts val="700"/>
              <a:buNone/>
              <a:defRPr/>
            </a:lvl7pPr>
            <a:lvl8pPr lvl="7" algn="ctr" rtl="0">
              <a:lnSpc>
                <a:spcPct val="80000"/>
              </a:lnSpc>
              <a:spcBef>
                <a:spcPts val="0"/>
              </a:spcBef>
              <a:spcAft>
                <a:spcPts val="0"/>
              </a:spcAft>
              <a:buClr>
                <a:srgbClr val="4A4A4A"/>
              </a:buClr>
              <a:buSzPts val="700"/>
              <a:buNone/>
              <a:defRPr/>
            </a:lvl8pPr>
            <a:lvl9pPr lvl="8" algn="ctr" rtl="0">
              <a:lnSpc>
                <a:spcPct val="80000"/>
              </a:lnSpc>
              <a:spcBef>
                <a:spcPts val="0"/>
              </a:spcBef>
              <a:spcAft>
                <a:spcPts val="0"/>
              </a:spcAft>
              <a:buClr>
                <a:srgbClr val="4A4A4A"/>
              </a:buClr>
              <a:buSzPts val="700"/>
              <a:buNone/>
              <a:defRPr/>
            </a:lvl9pPr>
          </a:lstStyle>
          <a:p>
            <a:endParaRPr/>
          </a:p>
        </p:txBody>
      </p:sp>
      <p:sp>
        <p:nvSpPr>
          <p:cNvPr id="240" name="Google Shape;240;p53"/>
          <p:cNvSpPr txBox="1">
            <a:spLocks noGrp="1"/>
          </p:cNvSpPr>
          <p:nvPr>
            <p:ph type="body" idx="1"/>
          </p:nvPr>
        </p:nvSpPr>
        <p:spPr>
          <a:xfrm>
            <a:off x="863600" y="501651"/>
            <a:ext cx="10464800" cy="241200"/>
          </a:xfrm>
          <a:prstGeom prst="rect">
            <a:avLst/>
          </a:prstGeom>
          <a:noFill/>
          <a:ln>
            <a:noFill/>
          </a:ln>
        </p:spPr>
        <p:txBody>
          <a:bodyPr spcFirstLastPara="1" wrap="square" lIns="19050" tIns="19050" rIns="19050" bIns="19050" anchor="ctr" anchorCtr="0">
            <a:normAutofit/>
          </a:bodyPr>
          <a:lstStyle>
            <a:lvl1pPr marL="609585" lvl="0" indent="-304792" algn="ctr" rtl="0">
              <a:lnSpc>
                <a:spcPct val="100000"/>
              </a:lnSpc>
              <a:spcBef>
                <a:spcPts val="0"/>
              </a:spcBef>
              <a:spcAft>
                <a:spcPts val="0"/>
              </a:spcAft>
              <a:buClr>
                <a:srgbClr val="227AAF"/>
              </a:buClr>
              <a:buSzPts val="800"/>
              <a:buFont typeface="Arial"/>
              <a:buNone/>
              <a:defRPr sz="1067" b="1" cap="none">
                <a:solidFill>
                  <a:srgbClr val="227AAF"/>
                </a:solidFill>
              </a:defRPr>
            </a:lvl1pPr>
            <a:lvl2pPr marL="1219170" lvl="1" indent="-304792" algn="ctr" rtl="0">
              <a:lnSpc>
                <a:spcPct val="90000"/>
              </a:lnSpc>
              <a:spcBef>
                <a:spcPts val="0"/>
              </a:spcBef>
              <a:spcAft>
                <a:spcPts val="0"/>
              </a:spcAft>
              <a:buClr>
                <a:srgbClr val="227AAE"/>
              </a:buClr>
              <a:buSzPts val="700"/>
              <a:buNone/>
              <a:defRPr/>
            </a:lvl2pPr>
            <a:lvl3pPr marL="1828754" lvl="2" indent="-304792" algn="ctr" rtl="0">
              <a:lnSpc>
                <a:spcPct val="90000"/>
              </a:lnSpc>
              <a:spcBef>
                <a:spcPts val="0"/>
              </a:spcBef>
              <a:spcAft>
                <a:spcPts val="0"/>
              </a:spcAft>
              <a:buClr>
                <a:srgbClr val="227AAE"/>
              </a:buClr>
              <a:buSzPts val="700"/>
              <a:buNone/>
              <a:defRPr/>
            </a:lvl3pPr>
            <a:lvl4pPr marL="2438339" lvl="3" indent="-304792" algn="ctr" rtl="0">
              <a:lnSpc>
                <a:spcPct val="90000"/>
              </a:lnSpc>
              <a:spcBef>
                <a:spcPts val="0"/>
              </a:spcBef>
              <a:spcAft>
                <a:spcPts val="0"/>
              </a:spcAft>
              <a:buClr>
                <a:srgbClr val="227AAE"/>
              </a:buClr>
              <a:buSzPts val="700"/>
              <a:buNone/>
              <a:defRPr/>
            </a:lvl4pPr>
            <a:lvl5pPr marL="3047924" lvl="4" indent="-304792" algn="ctr" rtl="0">
              <a:lnSpc>
                <a:spcPct val="90000"/>
              </a:lnSpc>
              <a:spcBef>
                <a:spcPts val="0"/>
              </a:spcBef>
              <a:spcAft>
                <a:spcPts val="0"/>
              </a:spcAft>
              <a:buClr>
                <a:srgbClr val="227AAE"/>
              </a:buClr>
              <a:buSzPts val="700"/>
              <a:buNone/>
              <a:defRPr/>
            </a:lvl5pPr>
            <a:lvl6pPr marL="3657509" lvl="5" indent="-304792" algn="ctr" rtl="0">
              <a:lnSpc>
                <a:spcPct val="90000"/>
              </a:lnSpc>
              <a:spcBef>
                <a:spcPts val="0"/>
              </a:spcBef>
              <a:spcAft>
                <a:spcPts val="0"/>
              </a:spcAft>
              <a:buClr>
                <a:srgbClr val="227AAE"/>
              </a:buClr>
              <a:buSzPts val="700"/>
              <a:buNone/>
              <a:defRPr/>
            </a:lvl6pPr>
            <a:lvl7pPr marL="4267093" lvl="6" indent="-304792" algn="ctr" rtl="0">
              <a:lnSpc>
                <a:spcPct val="90000"/>
              </a:lnSpc>
              <a:spcBef>
                <a:spcPts val="0"/>
              </a:spcBef>
              <a:spcAft>
                <a:spcPts val="0"/>
              </a:spcAft>
              <a:buClr>
                <a:srgbClr val="227AAE"/>
              </a:buClr>
              <a:buSzPts val="700"/>
              <a:buNone/>
              <a:defRPr/>
            </a:lvl7pPr>
            <a:lvl8pPr marL="4876678" lvl="7" indent="-304792" algn="ctr" rtl="0">
              <a:lnSpc>
                <a:spcPct val="90000"/>
              </a:lnSpc>
              <a:spcBef>
                <a:spcPts val="0"/>
              </a:spcBef>
              <a:spcAft>
                <a:spcPts val="0"/>
              </a:spcAft>
              <a:buClr>
                <a:srgbClr val="227AAE"/>
              </a:buClr>
              <a:buSzPts val="700"/>
              <a:buNone/>
              <a:defRPr/>
            </a:lvl8pPr>
            <a:lvl9pPr marL="5486263" lvl="8" indent="-304792" algn="ctr" rtl="0">
              <a:lnSpc>
                <a:spcPct val="90000"/>
              </a:lnSpc>
              <a:spcBef>
                <a:spcPts val="0"/>
              </a:spcBef>
              <a:spcAft>
                <a:spcPts val="0"/>
              </a:spcAft>
              <a:buClr>
                <a:srgbClr val="227AAE"/>
              </a:buClr>
              <a:buSzPts val="700"/>
              <a:buNone/>
              <a:defRPr/>
            </a:lvl9pPr>
          </a:lstStyle>
          <a:p>
            <a:endParaRPr/>
          </a:p>
        </p:txBody>
      </p:sp>
      <p:sp>
        <p:nvSpPr>
          <p:cNvPr id="241" name="Google Shape;241;p53"/>
          <p:cNvSpPr txBox="1">
            <a:spLocks noGrp="1"/>
          </p:cNvSpPr>
          <p:nvPr>
            <p:ph type="body" idx="2"/>
          </p:nvPr>
        </p:nvSpPr>
        <p:spPr>
          <a:xfrm>
            <a:off x="863600" y="2482851"/>
            <a:ext cx="10464800" cy="3082800"/>
          </a:xfrm>
          <a:prstGeom prst="rect">
            <a:avLst/>
          </a:prstGeom>
          <a:noFill/>
          <a:ln>
            <a:noFill/>
          </a:ln>
        </p:spPr>
        <p:txBody>
          <a:bodyPr spcFirstLastPara="1" wrap="square" lIns="19050" tIns="19050" rIns="19050" bIns="19050" anchor="t" anchorCtr="0">
            <a:normAutofit/>
          </a:bodyPr>
          <a:lstStyle>
            <a:lvl1pPr marL="609585" lvl="0" indent="-423323" algn="l" rtl="0">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1pPr>
            <a:lvl2pPr marL="1219170" lvl="1" indent="-423323" algn="l" rtl="0">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2pPr>
            <a:lvl3pPr marL="1828754" lvl="2" indent="-423323" algn="l" rtl="0">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3pPr>
            <a:lvl4pPr marL="2438339" lvl="3" indent="-423323" algn="l" rtl="0">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4pPr>
            <a:lvl5pPr marL="3047924" lvl="4" indent="-423323" algn="l" rtl="0">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5pPr>
            <a:lvl6pPr marL="3657509" lvl="5" indent="-304792" algn="ctr" rtl="0">
              <a:lnSpc>
                <a:spcPct val="90000"/>
              </a:lnSpc>
              <a:spcBef>
                <a:spcPts val="0"/>
              </a:spcBef>
              <a:spcAft>
                <a:spcPts val="0"/>
              </a:spcAft>
              <a:buClr>
                <a:srgbClr val="227AAE"/>
              </a:buClr>
              <a:buSzPts val="700"/>
              <a:buNone/>
              <a:defRPr/>
            </a:lvl6pPr>
            <a:lvl7pPr marL="4267093" lvl="6" indent="-304792" algn="ctr" rtl="0">
              <a:lnSpc>
                <a:spcPct val="90000"/>
              </a:lnSpc>
              <a:spcBef>
                <a:spcPts val="0"/>
              </a:spcBef>
              <a:spcAft>
                <a:spcPts val="0"/>
              </a:spcAft>
              <a:buClr>
                <a:srgbClr val="227AAE"/>
              </a:buClr>
              <a:buSzPts val="700"/>
              <a:buNone/>
              <a:defRPr/>
            </a:lvl7pPr>
            <a:lvl8pPr marL="4876678" lvl="7" indent="-304792" algn="ctr" rtl="0">
              <a:lnSpc>
                <a:spcPct val="90000"/>
              </a:lnSpc>
              <a:spcBef>
                <a:spcPts val="0"/>
              </a:spcBef>
              <a:spcAft>
                <a:spcPts val="0"/>
              </a:spcAft>
              <a:buClr>
                <a:srgbClr val="227AAE"/>
              </a:buClr>
              <a:buSzPts val="700"/>
              <a:buNone/>
              <a:defRPr/>
            </a:lvl8pPr>
            <a:lvl9pPr marL="5486263" lvl="8" indent="-304792" algn="ctr" rtl="0">
              <a:lnSpc>
                <a:spcPct val="90000"/>
              </a:lnSpc>
              <a:spcBef>
                <a:spcPts val="0"/>
              </a:spcBef>
              <a:spcAft>
                <a:spcPts val="0"/>
              </a:spcAft>
              <a:buClr>
                <a:srgbClr val="227AAE"/>
              </a:buClr>
              <a:buSzPts val="700"/>
              <a:buNone/>
              <a:defRPr/>
            </a:lvl9pPr>
          </a:lstStyle>
          <a:p>
            <a:endParaRPr/>
          </a:p>
        </p:txBody>
      </p:sp>
      <p:sp>
        <p:nvSpPr>
          <p:cNvPr id="242" name="Google Shape;242;p53"/>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409887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9"/>
        <p:cNvGrpSpPr/>
        <p:nvPr/>
      </p:nvGrpSpPr>
      <p:grpSpPr>
        <a:xfrm>
          <a:off x="0" y="0"/>
          <a:ext cx="0" cy="0"/>
          <a:chOff x="0" y="0"/>
          <a:chExt cx="0" cy="0"/>
        </a:xfrm>
      </p:grpSpPr>
      <p:sp>
        <p:nvSpPr>
          <p:cNvPr id="20" name="Google Shape;20;p53"/>
          <p:cNvSpPr txBox="1">
            <a:spLocks noGrp="1"/>
          </p:cNvSpPr>
          <p:nvPr>
            <p:ph type="title"/>
          </p:nvPr>
        </p:nvSpPr>
        <p:spPr>
          <a:xfrm>
            <a:off x="863600" y="869951"/>
            <a:ext cx="10464800" cy="1612800"/>
          </a:xfrm>
          <a:prstGeom prst="rect">
            <a:avLst/>
          </a:prstGeom>
          <a:noFill/>
          <a:ln>
            <a:noFill/>
          </a:ln>
        </p:spPr>
        <p:txBody>
          <a:bodyPr spcFirstLastPara="1" wrap="square" lIns="19050" tIns="19050" rIns="19050" bIns="19050" anchor="t" anchorCtr="0">
            <a:normAutofit/>
          </a:bodyPr>
          <a:lstStyle>
            <a:lvl1pPr lvl="0" algn="ctr">
              <a:lnSpc>
                <a:spcPct val="80000"/>
              </a:lnSpc>
              <a:spcBef>
                <a:spcPts val="0"/>
              </a:spcBef>
              <a:spcAft>
                <a:spcPts val="0"/>
              </a:spcAft>
              <a:buClr>
                <a:srgbClr val="4A4A4A"/>
              </a:buClr>
              <a:buSzPts val="700"/>
              <a:buNone/>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21" name="Google Shape;21;p53"/>
          <p:cNvSpPr txBox="1">
            <a:spLocks noGrp="1"/>
          </p:cNvSpPr>
          <p:nvPr>
            <p:ph type="body" idx="1"/>
          </p:nvPr>
        </p:nvSpPr>
        <p:spPr>
          <a:xfrm>
            <a:off x="863600" y="501651"/>
            <a:ext cx="10464800" cy="241200"/>
          </a:xfrm>
          <a:prstGeom prst="rect">
            <a:avLst/>
          </a:prstGeom>
          <a:noFill/>
          <a:ln>
            <a:noFill/>
          </a:ln>
        </p:spPr>
        <p:txBody>
          <a:bodyPr spcFirstLastPara="1" wrap="square" lIns="19050" tIns="19050" rIns="19050" bIns="19050" anchor="ctr" anchorCtr="0">
            <a:normAutofit/>
          </a:bodyPr>
          <a:lstStyle>
            <a:lvl1pPr marL="609585" lvl="0" indent="-304792" algn="ctr">
              <a:lnSpc>
                <a:spcPct val="100000"/>
              </a:lnSpc>
              <a:spcBef>
                <a:spcPts val="0"/>
              </a:spcBef>
              <a:spcAft>
                <a:spcPts val="0"/>
              </a:spcAft>
              <a:buClr>
                <a:srgbClr val="227AAF"/>
              </a:buClr>
              <a:buSzPts val="800"/>
              <a:buFont typeface="Arial"/>
              <a:buNone/>
              <a:defRPr sz="1067" b="1" cap="none">
                <a:solidFill>
                  <a:srgbClr val="227AAF"/>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22" name="Google Shape;22;p53"/>
          <p:cNvSpPr txBox="1">
            <a:spLocks noGrp="1"/>
          </p:cNvSpPr>
          <p:nvPr>
            <p:ph type="body" idx="2"/>
          </p:nvPr>
        </p:nvSpPr>
        <p:spPr>
          <a:xfrm>
            <a:off x="863600" y="2482851"/>
            <a:ext cx="10464800" cy="3082800"/>
          </a:xfrm>
          <a:prstGeom prst="rect">
            <a:avLst/>
          </a:prstGeom>
          <a:noFill/>
          <a:ln>
            <a:noFill/>
          </a:ln>
        </p:spPr>
        <p:txBody>
          <a:bodyPr spcFirstLastPara="1" wrap="square" lIns="19050" tIns="19050" rIns="19050" bIns="19050" anchor="t" anchorCtr="0">
            <a:normAutofit/>
          </a:bodyPr>
          <a:lstStyle>
            <a:lvl1pPr marL="609585" lvl="0"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1pPr>
            <a:lvl2pPr marL="1219170" lvl="1"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2pPr>
            <a:lvl3pPr marL="1828754" lvl="2"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3pPr>
            <a:lvl4pPr marL="2438339" lvl="3"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4pPr>
            <a:lvl5pPr marL="3047924" lvl="4"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23" name="Google Shape;23;p53"/>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2806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382761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1">
  <p:cSld name="Blank 1">
    <p:bg>
      <p:bgPr>
        <a:solidFill>
          <a:schemeClr val="accent4"/>
        </a:solidFill>
        <a:effectLst/>
      </p:bgPr>
    </p:bg>
    <p:spTree>
      <p:nvGrpSpPr>
        <p:cNvPr id="1" name="Shape 29"/>
        <p:cNvGrpSpPr/>
        <p:nvPr/>
      </p:nvGrpSpPr>
      <p:grpSpPr>
        <a:xfrm>
          <a:off x="0" y="0"/>
          <a:ext cx="0" cy="0"/>
          <a:chOff x="0" y="0"/>
          <a:chExt cx="0" cy="0"/>
        </a:xfrm>
      </p:grpSpPr>
    </p:spTree>
    <p:extLst>
      <p:ext uri="{BB962C8B-B14F-4D97-AF65-F5344CB8AC3E}">
        <p14:creationId xmlns:p14="http://schemas.microsoft.com/office/powerpoint/2010/main" val="15032466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Agenda" type="tx">
  <p:cSld name="Agenda">
    <p:spTree>
      <p:nvGrpSpPr>
        <p:cNvPr id="1" name="Shape 30"/>
        <p:cNvGrpSpPr/>
        <p:nvPr/>
      </p:nvGrpSpPr>
      <p:grpSpPr>
        <a:xfrm>
          <a:off x="0" y="0"/>
          <a:ext cx="0" cy="0"/>
          <a:chOff x="0" y="0"/>
          <a:chExt cx="0" cy="0"/>
        </a:xfrm>
      </p:grpSpPr>
      <p:sp>
        <p:nvSpPr>
          <p:cNvPr id="31" name="Google Shape;31;p56"/>
          <p:cNvSpPr txBox="1">
            <a:spLocks noGrp="1"/>
          </p:cNvSpPr>
          <p:nvPr>
            <p:ph type="title"/>
          </p:nvPr>
        </p:nvSpPr>
        <p:spPr>
          <a:xfrm>
            <a:off x="863600" y="869951"/>
            <a:ext cx="10464800" cy="1650000"/>
          </a:xfrm>
          <a:prstGeom prst="rect">
            <a:avLst/>
          </a:prstGeom>
          <a:noFill/>
          <a:ln>
            <a:noFill/>
          </a:ln>
        </p:spPr>
        <p:txBody>
          <a:bodyPr spcFirstLastPara="1" wrap="square" lIns="19050" tIns="19050" rIns="19050" bIns="19050" anchor="t" anchorCtr="0">
            <a:normAutofit/>
          </a:bodyPr>
          <a:lstStyle>
            <a:lvl1pPr lvl="0" algn="ctr">
              <a:lnSpc>
                <a:spcPct val="80000"/>
              </a:lnSpc>
              <a:spcBef>
                <a:spcPts val="0"/>
              </a:spcBef>
              <a:spcAft>
                <a:spcPts val="0"/>
              </a:spcAft>
              <a:buClr>
                <a:srgbClr val="4A4A4A"/>
              </a:buClr>
              <a:buSzPts val="700"/>
              <a:buNone/>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32" name="Google Shape;32;p56"/>
          <p:cNvSpPr txBox="1">
            <a:spLocks noGrp="1"/>
          </p:cNvSpPr>
          <p:nvPr>
            <p:ph type="body" idx="1"/>
          </p:nvPr>
        </p:nvSpPr>
        <p:spPr>
          <a:xfrm>
            <a:off x="863600" y="2521629"/>
            <a:ext cx="10464800" cy="3086000"/>
          </a:xfrm>
          <a:prstGeom prst="rect">
            <a:avLst/>
          </a:prstGeom>
          <a:noFill/>
          <a:ln>
            <a:noFill/>
          </a:ln>
        </p:spPr>
        <p:txBody>
          <a:bodyPr spcFirstLastPara="1" wrap="square" lIns="19050" tIns="19050" rIns="19050" bIns="19050" anchor="t" anchorCtr="0">
            <a:normAutofit/>
          </a:bodyPr>
          <a:lstStyle>
            <a:lvl1pPr marL="609585" lvl="0"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1pPr>
            <a:lvl2pPr marL="1219170" lvl="1"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2pPr>
            <a:lvl3pPr marL="1828754" lvl="2"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3pPr>
            <a:lvl4pPr marL="2438339" lvl="3"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4pPr>
            <a:lvl5pPr marL="3047924" lvl="4"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33" name="Google Shape;33;p56"/>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062552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tatement">
  <p:cSld name="1_Statement">
    <p:spTree>
      <p:nvGrpSpPr>
        <p:cNvPr id="1" name="Shape 40"/>
        <p:cNvGrpSpPr/>
        <p:nvPr/>
      </p:nvGrpSpPr>
      <p:grpSpPr>
        <a:xfrm>
          <a:off x="0" y="0"/>
          <a:ext cx="0" cy="0"/>
          <a:chOff x="0" y="0"/>
          <a:chExt cx="0" cy="0"/>
        </a:xfrm>
      </p:grpSpPr>
      <p:sp>
        <p:nvSpPr>
          <p:cNvPr id="41" name="Google Shape;41;p58"/>
          <p:cNvSpPr txBox="1">
            <a:spLocks noGrp="1"/>
          </p:cNvSpPr>
          <p:nvPr>
            <p:ph type="body" idx="1"/>
          </p:nvPr>
        </p:nvSpPr>
        <p:spPr>
          <a:xfrm>
            <a:off x="863600" y="2640943"/>
            <a:ext cx="10464800" cy="1568400"/>
          </a:xfrm>
          <a:prstGeom prst="rect">
            <a:avLst/>
          </a:prstGeom>
          <a:noFill/>
          <a:ln>
            <a:noFill/>
          </a:ln>
        </p:spPr>
        <p:txBody>
          <a:bodyPr spcFirstLastPara="1" wrap="square" lIns="19050" tIns="19050" rIns="19050" bIns="19050" anchor="ctr" anchorCtr="0">
            <a:normAutofit/>
          </a:bodyPr>
          <a:lstStyle>
            <a:lvl1pPr marL="609585" lvl="0" indent="-304792" algn="ctr">
              <a:lnSpc>
                <a:spcPct val="80000"/>
              </a:lnSpc>
              <a:spcBef>
                <a:spcPts val="0"/>
              </a:spcBef>
              <a:spcAft>
                <a:spcPts val="0"/>
              </a:spcAft>
              <a:buClr>
                <a:srgbClr val="4A4A4A"/>
              </a:buClr>
              <a:buSzPts val="3200"/>
              <a:buFont typeface="Arial"/>
              <a:buNone/>
              <a:defRPr sz="4267">
                <a:solidFill>
                  <a:srgbClr val="4A4A4A"/>
                </a:solidFill>
                <a:latin typeface="Arial"/>
                <a:ea typeface="Arial"/>
                <a:cs typeface="Arial"/>
                <a:sym typeface="Arial"/>
              </a:defRPr>
            </a:lvl1pPr>
            <a:lvl2pPr marL="1219170" lvl="1" indent="-304792" algn="ctr">
              <a:lnSpc>
                <a:spcPct val="80000"/>
              </a:lnSpc>
              <a:spcBef>
                <a:spcPts val="0"/>
              </a:spcBef>
              <a:spcAft>
                <a:spcPts val="0"/>
              </a:spcAft>
              <a:buClr>
                <a:srgbClr val="4A4A4A"/>
              </a:buClr>
              <a:buSzPts val="3200"/>
              <a:buFont typeface="Arial"/>
              <a:buNone/>
              <a:defRPr sz="4267">
                <a:solidFill>
                  <a:srgbClr val="4A4A4A"/>
                </a:solidFill>
                <a:latin typeface="Arial"/>
                <a:ea typeface="Arial"/>
                <a:cs typeface="Arial"/>
                <a:sym typeface="Arial"/>
              </a:defRPr>
            </a:lvl2pPr>
            <a:lvl3pPr marL="1828754" lvl="2" indent="-304792" algn="ctr">
              <a:lnSpc>
                <a:spcPct val="80000"/>
              </a:lnSpc>
              <a:spcBef>
                <a:spcPts val="0"/>
              </a:spcBef>
              <a:spcAft>
                <a:spcPts val="0"/>
              </a:spcAft>
              <a:buClr>
                <a:srgbClr val="4A4A4A"/>
              </a:buClr>
              <a:buSzPts val="3200"/>
              <a:buFont typeface="Arial"/>
              <a:buNone/>
              <a:defRPr sz="4267">
                <a:solidFill>
                  <a:srgbClr val="4A4A4A"/>
                </a:solidFill>
                <a:latin typeface="Arial"/>
                <a:ea typeface="Arial"/>
                <a:cs typeface="Arial"/>
                <a:sym typeface="Arial"/>
              </a:defRPr>
            </a:lvl3pPr>
            <a:lvl4pPr marL="2438339" lvl="3" indent="-304792" algn="ctr">
              <a:lnSpc>
                <a:spcPct val="80000"/>
              </a:lnSpc>
              <a:spcBef>
                <a:spcPts val="0"/>
              </a:spcBef>
              <a:spcAft>
                <a:spcPts val="0"/>
              </a:spcAft>
              <a:buClr>
                <a:srgbClr val="4A4A4A"/>
              </a:buClr>
              <a:buSzPts val="3200"/>
              <a:buFont typeface="Arial"/>
              <a:buNone/>
              <a:defRPr sz="4267">
                <a:solidFill>
                  <a:srgbClr val="4A4A4A"/>
                </a:solidFill>
                <a:latin typeface="Arial"/>
                <a:ea typeface="Arial"/>
                <a:cs typeface="Arial"/>
                <a:sym typeface="Arial"/>
              </a:defRPr>
            </a:lvl4pPr>
            <a:lvl5pPr marL="3047924" lvl="4" indent="-304792" algn="ctr">
              <a:lnSpc>
                <a:spcPct val="80000"/>
              </a:lnSpc>
              <a:spcBef>
                <a:spcPts val="0"/>
              </a:spcBef>
              <a:spcAft>
                <a:spcPts val="0"/>
              </a:spcAft>
              <a:buClr>
                <a:srgbClr val="4A4A4A"/>
              </a:buClr>
              <a:buSzPts val="3200"/>
              <a:buFont typeface="Arial"/>
              <a:buNone/>
              <a:defRPr sz="4267">
                <a:solidFill>
                  <a:srgbClr val="4A4A4A"/>
                </a:solidFill>
                <a:latin typeface="Arial"/>
                <a:ea typeface="Arial"/>
                <a:cs typeface="Arial"/>
                <a:sym typeface="Arial"/>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42" name="Google Shape;42;p58"/>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898917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43"/>
        <p:cNvGrpSpPr/>
        <p:nvPr/>
      </p:nvGrpSpPr>
      <p:grpSpPr>
        <a:xfrm>
          <a:off x="0" y="0"/>
          <a:ext cx="0" cy="0"/>
          <a:chOff x="0" y="0"/>
          <a:chExt cx="0" cy="0"/>
        </a:xfrm>
      </p:grpSpPr>
      <p:sp>
        <p:nvSpPr>
          <p:cNvPr id="44" name="Google Shape;44;p59"/>
          <p:cNvSpPr>
            <a:spLocks noGrp="1"/>
          </p:cNvSpPr>
          <p:nvPr>
            <p:ph type="pic" idx="2"/>
          </p:nvPr>
        </p:nvSpPr>
        <p:spPr>
          <a:xfrm>
            <a:off x="-12700" y="-2679700"/>
            <a:ext cx="12211200" cy="12211200"/>
          </a:xfrm>
          <a:prstGeom prst="rect">
            <a:avLst/>
          </a:prstGeom>
          <a:noFill/>
          <a:ln>
            <a:noFill/>
          </a:ln>
        </p:spPr>
      </p:sp>
      <p:sp>
        <p:nvSpPr>
          <p:cNvPr id="45" name="Google Shape;45;p59"/>
          <p:cNvSpPr txBox="1">
            <a:spLocks noGrp="1"/>
          </p:cNvSpPr>
          <p:nvPr>
            <p:ph type="body" idx="1"/>
          </p:nvPr>
        </p:nvSpPr>
        <p:spPr>
          <a:xfrm>
            <a:off x="704851" y="1059941"/>
            <a:ext cx="5387600" cy="968400"/>
          </a:xfrm>
          <a:prstGeom prst="rect">
            <a:avLst/>
          </a:prstGeom>
          <a:noFill/>
          <a:ln>
            <a:noFill/>
          </a:ln>
        </p:spPr>
        <p:txBody>
          <a:bodyPr spcFirstLastPara="1" wrap="square" lIns="19050" tIns="19050" rIns="19050" bIns="19050" anchor="t" anchorCtr="0">
            <a:normAutofit/>
          </a:bodyPr>
          <a:lstStyle>
            <a:lvl1pPr marL="609585" lvl="0" indent="-304792" algn="ctr">
              <a:lnSpc>
                <a:spcPct val="90000"/>
              </a:lnSpc>
              <a:spcBef>
                <a:spcPts val="0"/>
              </a:spcBef>
              <a:spcAft>
                <a:spcPts val="0"/>
              </a:spcAft>
              <a:buClr>
                <a:srgbClr val="247AB0"/>
              </a:buClr>
              <a:buSzPts val="2200"/>
              <a:buFont typeface="Arial"/>
              <a:buNone/>
              <a:defRPr sz="2933">
                <a:solidFill>
                  <a:srgbClr val="247AB0"/>
                </a:solidFill>
                <a:latin typeface="Arial"/>
                <a:ea typeface="Arial"/>
                <a:cs typeface="Arial"/>
                <a:sym typeface="Arial"/>
              </a:defRPr>
            </a:lvl1pPr>
            <a:lvl2pPr marL="1219170" lvl="1" indent="-304792" algn="ctr">
              <a:lnSpc>
                <a:spcPct val="90000"/>
              </a:lnSpc>
              <a:spcBef>
                <a:spcPts val="0"/>
              </a:spcBef>
              <a:spcAft>
                <a:spcPts val="0"/>
              </a:spcAft>
              <a:buClr>
                <a:srgbClr val="247AB0"/>
              </a:buClr>
              <a:buSzPts val="2200"/>
              <a:buFont typeface="Arial"/>
              <a:buNone/>
              <a:defRPr sz="2933">
                <a:solidFill>
                  <a:srgbClr val="247AB0"/>
                </a:solidFill>
                <a:latin typeface="Arial"/>
                <a:ea typeface="Arial"/>
                <a:cs typeface="Arial"/>
                <a:sym typeface="Arial"/>
              </a:defRPr>
            </a:lvl2pPr>
            <a:lvl3pPr marL="1828754" lvl="2" indent="-304792" algn="ctr">
              <a:lnSpc>
                <a:spcPct val="90000"/>
              </a:lnSpc>
              <a:spcBef>
                <a:spcPts val="0"/>
              </a:spcBef>
              <a:spcAft>
                <a:spcPts val="0"/>
              </a:spcAft>
              <a:buClr>
                <a:srgbClr val="247AB0"/>
              </a:buClr>
              <a:buSzPts val="2200"/>
              <a:buFont typeface="Arial"/>
              <a:buNone/>
              <a:defRPr sz="2933">
                <a:solidFill>
                  <a:srgbClr val="247AB0"/>
                </a:solidFill>
                <a:latin typeface="Arial"/>
                <a:ea typeface="Arial"/>
                <a:cs typeface="Arial"/>
                <a:sym typeface="Arial"/>
              </a:defRPr>
            </a:lvl3pPr>
            <a:lvl4pPr marL="2438339" lvl="3" indent="-304792" algn="ctr">
              <a:lnSpc>
                <a:spcPct val="90000"/>
              </a:lnSpc>
              <a:spcBef>
                <a:spcPts val="0"/>
              </a:spcBef>
              <a:spcAft>
                <a:spcPts val="0"/>
              </a:spcAft>
              <a:buClr>
                <a:srgbClr val="247AB0"/>
              </a:buClr>
              <a:buSzPts val="2200"/>
              <a:buFont typeface="Arial"/>
              <a:buNone/>
              <a:defRPr sz="2933">
                <a:solidFill>
                  <a:srgbClr val="247AB0"/>
                </a:solidFill>
                <a:latin typeface="Arial"/>
                <a:ea typeface="Arial"/>
                <a:cs typeface="Arial"/>
                <a:sym typeface="Arial"/>
              </a:defRPr>
            </a:lvl4pPr>
            <a:lvl5pPr marL="3047924" lvl="4" indent="-304792" algn="ctr">
              <a:lnSpc>
                <a:spcPct val="90000"/>
              </a:lnSpc>
              <a:spcBef>
                <a:spcPts val="0"/>
              </a:spcBef>
              <a:spcAft>
                <a:spcPts val="0"/>
              </a:spcAft>
              <a:buClr>
                <a:srgbClr val="247AB0"/>
              </a:buClr>
              <a:buSzPts val="2200"/>
              <a:buFont typeface="Arial"/>
              <a:buNone/>
              <a:defRPr sz="2933">
                <a:solidFill>
                  <a:srgbClr val="247AB0"/>
                </a:solidFill>
                <a:latin typeface="Arial"/>
                <a:ea typeface="Arial"/>
                <a:cs typeface="Arial"/>
                <a:sym typeface="Arial"/>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cxnSp>
        <p:nvCxnSpPr>
          <p:cNvPr id="46" name="Google Shape;46;p59"/>
          <p:cNvCxnSpPr/>
          <p:nvPr/>
        </p:nvCxnSpPr>
        <p:spPr>
          <a:xfrm>
            <a:off x="431800" y="444500"/>
            <a:ext cx="11328400" cy="0"/>
          </a:xfrm>
          <a:prstGeom prst="straightConnector1">
            <a:avLst/>
          </a:prstGeom>
          <a:noFill/>
          <a:ln w="50800" cap="flat" cmpd="sng">
            <a:solidFill>
              <a:srgbClr val="227AAF"/>
            </a:solidFill>
            <a:prstDash val="solid"/>
            <a:miter lim="400000"/>
            <a:headEnd type="none" w="sm" len="sm"/>
            <a:tailEnd type="none" w="sm" len="sm"/>
          </a:ln>
        </p:spPr>
      </p:cxnSp>
      <p:cxnSp>
        <p:nvCxnSpPr>
          <p:cNvPr id="47" name="Google Shape;47;p59"/>
          <p:cNvCxnSpPr/>
          <p:nvPr/>
        </p:nvCxnSpPr>
        <p:spPr>
          <a:xfrm>
            <a:off x="431800" y="6426200"/>
            <a:ext cx="11328400" cy="0"/>
          </a:xfrm>
          <a:prstGeom prst="straightConnector1">
            <a:avLst/>
          </a:prstGeom>
          <a:noFill/>
          <a:ln w="12700" cap="flat" cmpd="sng">
            <a:solidFill>
              <a:srgbClr val="227AAF"/>
            </a:solidFill>
            <a:prstDash val="solid"/>
            <a:miter lim="400000"/>
            <a:headEnd type="none" w="sm" len="sm"/>
            <a:tailEnd type="none" w="sm" len="sm"/>
          </a:ln>
        </p:spPr>
      </p:cxnSp>
      <p:sp>
        <p:nvSpPr>
          <p:cNvPr id="48" name="Google Shape;48;p59"/>
          <p:cNvSpPr txBox="1">
            <a:spLocks noGrp="1"/>
          </p:cNvSpPr>
          <p:nvPr>
            <p:ph type="body" idx="3"/>
          </p:nvPr>
        </p:nvSpPr>
        <p:spPr>
          <a:xfrm>
            <a:off x="704851" y="2025727"/>
            <a:ext cx="5387600" cy="271600"/>
          </a:xfrm>
          <a:prstGeom prst="rect">
            <a:avLst/>
          </a:prstGeom>
          <a:noFill/>
          <a:ln>
            <a:noFill/>
          </a:ln>
        </p:spPr>
        <p:txBody>
          <a:bodyPr spcFirstLastPara="1" wrap="square" lIns="19050" tIns="19050" rIns="19050" bIns="19050" anchor="ctr" anchorCtr="0">
            <a:normAutofit/>
          </a:bodyPr>
          <a:lstStyle>
            <a:lvl1pPr marL="609585" lvl="0" indent="-304792" algn="ctr">
              <a:lnSpc>
                <a:spcPct val="100000"/>
              </a:lnSpc>
              <a:spcBef>
                <a:spcPts val="0"/>
              </a:spcBef>
              <a:spcAft>
                <a:spcPts val="0"/>
              </a:spcAft>
              <a:buClr>
                <a:srgbClr val="227AAF"/>
              </a:buClr>
              <a:buSzPts val="900"/>
              <a:buFont typeface="Arial"/>
              <a:buNone/>
              <a:defRPr sz="1200">
                <a:solidFill>
                  <a:srgbClr val="227AAF"/>
                </a:solidFill>
                <a:latin typeface="Arial"/>
                <a:ea typeface="Arial"/>
                <a:cs typeface="Arial"/>
                <a:sym typeface="Aria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49" name="Google Shape;49;p59"/>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0045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0"/>
        <p:cNvGrpSpPr/>
        <p:nvPr/>
      </p:nvGrpSpPr>
      <p:grpSpPr>
        <a:xfrm>
          <a:off x="0" y="0"/>
          <a:ext cx="0" cy="0"/>
          <a:chOff x="0" y="0"/>
          <a:chExt cx="0" cy="0"/>
        </a:xfrm>
      </p:grpSpPr>
      <p:sp>
        <p:nvSpPr>
          <p:cNvPr id="51" name="Google Shape;51;p60"/>
          <p:cNvSpPr txBox="1">
            <a:spLocks noGrp="1"/>
          </p:cNvSpPr>
          <p:nvPr>
            <p:ph type="body" idx="1"/>
          </p:nvPr>
        </p:nvSpPr>
        <p:spPr>
          <a:xfrm>
            <a:off x="863600" y="501651"/>
            <a:ext cx="10464800" cy="241200"/>
          </a:xfrm>
          <a:prstGeom prst="rect">
            <a:avLst/>
          </a:prstGeom>
          <a:noFill/>
          <a:ln>
            <a:noFill/>
          </a:ln>
        </p:spPr>
        <p:txBody>
          <a:bodyPr spcFirstLastPara="1" wrap="square" lIns="19050" tIns="19050" rIns="19050" bIns="19050" anchor="ctr" anchorCtr="0">
            <a:normAutofit/>
          </a:bodyPr>
          <a:lstStyle>
            <a:lvl1pPr marL="609585" lvl="0" indent="-304792" algn="ctr">
              <a:lnSpc>
                <a:spcPct val="100000"/>
              </a:lnSpc>
              <a:spcBef>
                <a:spcPts val="0"/>
              </a:spcBef>
              <a:spcAft>
                <a:spcPts val="0"/>
              </a:spcAft>
              <a:buClr>
                <a:srgbClr val="227AAF"/>
              </a:buClr>
              <a:buSzPts val="800"/>
              <a:buFont typeface="Arial"/>
              <a:buNone/>
              <a:defRPr sz="1067" b="1" cap="none">
                <a:solidFill>
                  <a:srgbClr val="227AAF"/>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52" name="Google Shape;52;p60"/>
          <p:cNvSpPr txBox="1">
            <a:spLocks noGrp="1"/>
          </p:cNvSpPr>
          <p:nvPr>
            <p:ph type="title"/>
          </p:nvPr>
        </p:nvSpPr>
        <p:spPr>
          <a:xfrm>
            <a:off x="863600" y="2214240"/>
            <a:ext cx="10464800" cy="1398800"/>
          </a:xfrm>
          <a:prstGeom prst="rect">
            <a:avLst/>
          </a:prstGeom>
          <a:noFill/>
          <a:ln>
            <a:noFill/>
          </a:ln>
        </p:spPr>
        <p:txBody>
          <a:bodyPr spcFirstLastPara="1" wrap="square" lIns="19050" tIns="19050" rIns="19050" bIns="19050" anchor="b" anchorCtr="0">
            <a:normAutofit/>
          </a:bodyPr>
          <a:lstStyle>
            <a:lvl1pPr lvl="0" algn="ctr">
              <a:lnSpc>
                <a:spcPct val="80000"/>
              </a:lnSpc>
              <a:spcBef>
                <a:spcPts val="0"/>
              </a:spcBef>
              <a:spcAft>
                <a:spcPts val="0"/>
              </a:spcAft>
              <a:buClr>
                <a:srgbClr val="4A4A4A"/>
              </a:buClr>
              <a:buSzPts val="700"/>
              <a:buNone/>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53" name="Google Shape;53;p60"/>
          <p:cNvSpPr txBox="1">
            <a:spLocks noGrp="1"/>
          </p:cNvSpPr>
          <p:nvPr>
            <p:ph type="body" idx="2"/>
          </p:nvPr>
        </p:nvSpPr>
        <p:spPr>
          <a:xfrm>
            <a:off x="863600" y="3625851"/>
            <a:ext cx="10464800" cy="1019200"/>
          </a:xfrm>
          <a:prstGeom prst="rect">
            <a:avLst/>
          </a:prstGeom>
          <a:noFill/>
          <a:ln>
            <a:noFill/>
          </a:ln>
        </p:spPr>
        <p:txBody>
          <a:bodyPr spcFirstLastPara="1" wrap="square" lIns="19050" tIns="19050" rIns="19050" bIns="19050" anchor="t" anchorCtr="0">
            <a:normAutofit/>
          </a:bodyPr>
          <a:lstStyle>
            <a:lvl1pPr marL="609585" lvl="0" indent="-304792" algn="ctr">
              <a:lnSpc>
                <a:spcPct val="90000"/>
              </a:lnSpc>
              <a:spcBef>
                <a:spcPts val="0"/>
              </a:spcBef>
              <a:spcAft>
                <a:spcPts val="0"/>
              </a:spcAft>
              <a:buClr>
                <a:srgbClr val="227AAE"/>
              </a:buClr>
              <a:buSzPts val="700"/>
              <a:buNone/>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54" name="Google Shape;54;p60"/>
          <p:cNvSpPr txBox="1">
            <a:spLocks noGrp="1"/>
          </p:cNvSpPr>
          <p:nvPr>
            <p:ph type="sldNum" idx="12"/>
          </p:nvPr>
        </p:nvSpPr>
        <p:spPr>
          <a:xfrm>
            <a:off x="5999416"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743108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amp; Photo">
  <p:cSld name="Title &amp; Photo">
    <p:spTree>
      <p:nvGrpSpPr>
        <p:cNvPr id="1" name="Shape 55"/>
        <p:cNvGrpSpPr/>
        <p:nvPr/>
      </p:nvGrpSpPr>
      <p:grpSpPr>
        <a:xfrm>
          <a:off x="0" y="0"/>
          <a:ext cx="0" cy="0"/>
          <a:chOff x="0" y="0"/>
          <a:chExt cx="0" cy="0"/>
        </a:xfrm>
      </p:grpSpPr>
      <p:sp>
        <p:nvSpPr>
          <p:cNvPr id="56" name="Google Shape;56;p61"/>
          <p:cNvSpPr>
            <a:spLocks noGrp="1"/>
          </p:cNvSpPr>
          <p:nvPr>
            <p:ph type="pic" idx="2"/>
          </p:nvPr>
        </p:nvSpPr>
        <p:spPr>
          <a:xfrm>
            <a:off x="0" y="-1263649"/>
            <a:ext cx="12192000" cy="8128000"/>
          </a:xfrm>
          <a:prstGeom prst="rect">
            <a:avLst/>
          </a:prstGeom>
          <a:noFill/>
          <a:ln>
            <a:noFill/>
          </a:ln>
        </p:spPr>
      </p:sp>
      <p:sp>
        <p:nvSpPr>
          <p:cNvPr id="57" name="Google Shape;57;p61"/>
          <p:cNvSpPr txBox="1">
            <a:spLocks noGrp="1"/>
          </p:cNvSpPr>
          <p:nvPr>
            <p:ph type="body" idx="1"/>
          </p:nvPr>
        </p:nvSpPr>
        <p:spPr>
          <a:xfrm>
            <a:off x="863600" y="5359400"/>
            <a:ext cx="10464800" cy="1012800"/>
          </a:xfrm>
          <a:prstGeom prst="rect">
            <a:avLst/>
          </a:prstGeom>
          <a:noFill/>
          <a:ln>
            <a:noFill/>
          </a:ln>
        </p:spPr>
        <p:txBody>
          <a:bodyPr spcFirstLastPara="1" wrap="square" lIns="19050" tIns="19050" rIns="19050" bIns="19050" anchor="t" anchorCtr="0">
            <a:normAutofit/>
          </a:bodyPr>
          <a:lstStyle>
            <a:lvl1pPr marL="609585" lvl="0" indent="-304792" algn="ctr">
              <a:lnSpc>
                <a:spcPct val="90000"/>
              </a:lnSpc>
              <a:spcBef>
                <a:spcPts val="1067"/>
              </a:spcBef>
              <a:spcAft>
                <a:spcPts val="0"/>
              </a:spcAft>
              <a:buClr>
                <a:srgbClr val="F0EBE0"/>
              </a:buClr>
              <a:buSzPts val="1700"/>
              <a:buFont typeface="Arial"/>
              <a:buNone/>
              <a:defRPr>
                <a:solidFill>
                  <a:srgbClr val="F0EBE0"/>
                </a:solidFill>
              </a:defRPr>
            </a:lvl1pPr>
            <a:lvl2pPr marL="1219170" lvl="1" indent="-304792" algn="ctr">
              <a:lnSpc>
                <a:spcPct val="90000"/>
              </a:lnSpc>
              <a:spcBef>
                <a:spcPts val="1067"/>
              </a:spcBef>
              <a:spcAft>
                <a:spcPts val="0"/>
              </a:spcAft>
              <a:buClr>
                <a:srgbClr val="F0EBE0"/>
              </a:buClr>
              <a:buSzPts val="1700"/>
              <a:buFont typeface="Arial"/>
              <a:buNone/>
              <a:defRPr>
                <a:solidFill>
                  <a:srgbClr val="F0EBE0"/>
                </a:solidFill>
              </a:defRPr>
            </a:lvl2pPr>
            <a:lvl3pPr marL="1828754" lvl="2" indent="-304792" algn="ctr">
              <a:lnSpc>
                <a:spcPct val="90000"/>
              </a:lnSpc>
              <a:spcBef>
                <a:spcPts val="1067"/>
              </a:spcBef>
              <a:spcAft>
                <a:spcPts val="0"/>
              </a:spcAft>
              <a:buClr>
                <a:srgbClr val="F0EBE0"/>
              </a:buClr>
              <a:buSzPts val="1700"/>
              <a:buFont typeface="Arial"/>
              <a:buNone/>
              <a:defRPr>
                <a:solidFill>
                  <a:srgbClr val="F0EBE0"/>
                </a:solidFill>
              </a:defRPr>
            </a:lvl3pPr>
            <a:lvl4pPr marL="2438339" lvl="3" indent="-304792" algn="ctr">
              <a:lnSpc>
                <a:spcPct val="90000"/>
              </a:lnSpc>
              <a:spcBef>
                <a:spcPts val="1067"/>
              </a:spcBef>
              <a:spcAft>
                <a:spcPts val="0"/>
              </a:spcAft>
              <a:buClr>
                <a:srgbClr val="F0EBE0"/>
              </a:buClr>
              <a:buSzPts val="1700"/>
              <a:buFont typeface="Arial"/>
              <a:buNone/>
              <a:defRPr>
                <a:solidFill>
                  <a:srgbClr val="F0EBE0"/>
                </a:solidFill>
              </a:defRPr>
            </a:lvl4pPr>
            <a:lvl5pPr marL="3047924" lvl="4" indent="-304792" algn="ctr">
              <a:lnSpc>
                <a:spcPct val="90000"/>
              </a:lnSpc>
              <a:spcBef>
                <a:spcPts val="1067"/>
              </a:spcBef>
              <a:spcAft>
                <a:spcPts val="0"/>
              </a:spcAft>
              <a:buClr>
                <a:srgbClr val="F0EBE0"/>
              </a:buClr>
              <a:buSzPts val="1700"/>
              <a:buFont typeface="Arial"/>
              <a:buNone/>
              <a:defRPr>
                <a:solidFill>
                  <a:srgbClr val="F0EBE0"/>
                </a:solidFill>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58" name="Google Shape;58;p61"/>
          <p:cNvSpPr txBox="1">
            <a:spLocks noGrp="1"/>
          </p:cNvSpPr>
          <p:nvPr>
            <p:ph type="title"/>
          </p:nvPr>
        </p:nvSpPr>
        <p:spPr>
          <a:xfrm>
            <a:off x="863600" y="3908623"/>
            <a:ext cx="10464800" cy="1400000"/>
          </a:xfrm>
          <a:prstGeom prst="rect">
            <a:avLst/>
          </a:prstGeom>
          <a:noFill/>
          <a:ln>
            <a:noFill/>
          </a:ln>
        </p:spPr>
        <p:txBody>
          <a:bodyPr spcFirstLastPara="1" wrap="square" lIns="19050" tIns="19050" rIns="19050" bIns="19050" anchor="b" anchorCtr="0">
            <a:normAutofit/>
          </a:bodyPr>
          <a:lstStyle>
            <a:lvl1pPr lvl="0" algn="ctr">
              <a:lnSpc>
                <a:spcPct val="80000"/>
              </a:lnSpc>
              <a:spcBef>
                <a:spcPts val="0"/>
              </a:spcBef>
              <a:spcAft>
                <a:spcPts val="0"/>
              </a:spcAft>
              <a:buClr>
                <a:srgbClr val="FFFFFF"/>
              </a:buClr>
              <a:buSzPts val="3200"/>
              <a:buFont typeface="Arial"/>
              <a:buNone/>
              <a:defRPr>
                <a:solidFill>
                  <a:srgbClr val="FFFFFF"/>
                </a:solidFill>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59" name="Google Shape;59;p61"/>
          <p:cNvSpPr txBox="1">
            <a:spLocks noGrp="1"/>
          </p:cNvSpPr>
          <p:nvPr>
            <p:ph type="body" idx="3"/>
          </p:nvPr>
        </p:nvSpPr>
        <p:spPr>
          <a:xfrm>
            <a:off x="863600" y="501651"/>
            <a:ext cx="10464800" cy="240000"/>
          </a:xfrm>
          <a:prstGeom prst="rect">
            <a:avLst/>
          </a:prstGeom>
          <a:noFill/>
          <a:ln>
            <a:noFill/>
          </a:ln>
        </p:spPr>
        <p:txBody>
          <a:bodyPr spcFirstLastPara="1" wrap="square" lIns="19050" tIns="19050" rIns="19050" bIns="19050" anchor="ctr" anchorCtr="0">
            <a:normAutofit/>
          </a:bodyPr>
          <a:lstStyle>
            <a:lvl1pPr marL="609585" lvl="0" indent="-304792" algn="ctr">
              <a:lnSpc>
                <a:spcPct val="100000"/>
              </a:lnSpc>
              <a:spcBef>
                <a:spcPts val="0"/>
              </a:spcBef>
              <a:spcAft>
                <a:spcPts val="0"/>
              </a:spcAft>
              <a:buClr>
                <a:srgbClr val="F0EBE0"/>
              </a:buClr>
              <a:buSzPts val="800"/>
              <a:buFont typeface="Arial"/>
              <a:buNone/>
              <a:defRPr sz="1067" b="1" cap="none">
                <a:solidFill>
                  <a:srgbClr val="F0EBE0"/>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cxnSp>
        <p:nvCxnSpPr>
          <p:cNvPr id="60" name="Google Shape;60;p61"/>
          <p:cNvCxnSpPr/>
          <p:nvPr/>
        </p:nvCxnSpPr>
        <p:spPr>
          <a:xfrm>
            <a:off x="431800" y="6426200"/>
            <a:ext cx="11328400" cy="0"/>
          </a:xfrm>
          <a:prstGeom prst="straightConnector1">
            <a:avLst/>
          </a:prstGeom>
          <a:noFill/>
          <a:ln w="12700" cap="flat" cmpd="sng">
            <a:solidFill>
              <a:srgbClr val="FFFFFF">
                <a:alpha val="29019"/>
              </a:srgbClr>
            </a:solidFill>
            <a:prstDash val="solid"/>
            <a:miter lim="400000"/>
            <a:headEnd type="none" w="sm" len="sm"/>
            <a:tailEnd type="none" w="sm" len="sm"/>
          </a:ln>
        </p:spPr>
      </p:cxnSp>
      <p:cxnSp>
        <p:nvCxnSpPr>
          <p:cNvPr id="61" name="Google Shape;61;p61"/>
          <p:cNvCxnSpPr/>
          <p:nvPr/>
        </p:nvCxnSpPr>
        <p:spPr>
          <a:xfrm>
            <a:off x="431800" y="444500"/>
            <a:ext cx="11328400" cy="0"/>
          </a:xfrm>
          <a:prstGeom prst="straightConnector1">
            <a:avLst/>
          </a:prstGeom>
          <a:noFill/>
          <a:ln w="50800" cap="flat" cmpd="sng">
            <a:solidFill>
              <a:srgbClr val="FFFFFF">
                <a:alpha val="29019"/>
              </a:srgbClr>
            </a:solidFill>
            <a:prstDash val="solid"/>
            <a:miter lim="400000"/>
            <a:headEnd type="none" w="sm" len="sm"/>
            <a:tailEnd type="none" w="sm" len="sm"/>
          </a:ln>
        </p:spPr>
      </p:cxnSp>
      <p:sp>
        <p:nvSpPr>
          <p:cNvPr id="62" name="Google Shape;62;p61"/>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1pPr>
            <a:lvl2pPr marL="0" marR="0" lvl="1"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2pPr>
            <a:lvl3pPr marL="0" marR="0" lvl="2"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3pPr>
            <a:lvl4pPr marL="0" marR="0" lvl="3"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4pPr>
            <a:lvl5pPr marL="0" marR="0" lvl="4"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5pPr>
            <a:lvl6pPr marL="0" marR="0" lvl="5"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6pPr>
            <a:lvl7pPr marL="0" marR="0" lvl="6"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7pPr>
            <a:lvl8pPr marL="0" marR="0" lvl="7"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8pPr>
            <a:lvl9pPr marL="0" marR="0" lvl="8"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9pPr>
          </a:lstStyle>
          <a:p>
            <a:fld id="{00000000-1234-1234-1234-123412341234}" type="slidenum">
              <a:rPr lang="en" smtClean="0"/>
              <a:pPr/>
              <a:t>‹#›</a:t>
            </a:fld>
            <a:endParaRPr lang="en">
              <a:solidFill>
                <a:srgbClr val="227AAF"/>
              </a:solidFill>
            </a:endParaRPr>
          </a:p>
        </p:txBody>
      </p:sp>
    </p:spTree>
    <p:extLst>
      <p:ext uri="{BB962C8B-B14F-4D97-AF65-F5344CB8AC3E}">
        <p14:creationId xmlns:p14="http://schemas.microsoft.com/office/powerpoint/2010/main" val="14132256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Title &amp; Photo Alt">
  <p:cSld name="Title &amp; Photo Alt">
    <p:spTree>
      <p:nvGrpSpPr>
        <p:cNvPr id="1" name="Shape 63"/>
        <p:cNvGrpSpPr/>
        <p:nvPr/>
      </p:nvGrpSpPr>
      <p:grpSpPr>
        <a:xfrm>
          <a:off x="0" y="0"/>
          <a:ext cx="0" cy="0"/>
          <a:chOff x="0" y="0"/>
          <a:chExt cx="0" cy="0"/>
        </a:xfrm>
      </p:grpSpPr>
      <p:sp>
        <p:nvSpPr>
          <p:cNvPr id="64" name="Google Shape;64;p62"/>
          <p:cNvSpPr>
            <a:spLocks noGrp="1"/>
          </p:cNvSpPr>
          <p:nvPr>
            <p:ph type="pic" idx="2"/>
          </p:nvPr>
        </p:nvSpPr>
        <p:spPr>
          <a:xfrm>
            <a:off x="-1676400" y="0"/>
            <a:ext cx="8001200" cy="6858000"/>
          </a:xfrm>
          <a:prstGeom prst="rect">
            <a:avLst/>
          </a:prstGeom>
          <a:noFill/>
          <a:ln>
            <a:noFill/>
          </a:ln>
        </p:spPr>
      </p:sp>
      <p:sp>
        <p:nvSpPr>
          <p:cNvPr id="65" name="Google Shape;65;p62"/>
          <p:cNvSpPr txBox="1">
            <a:spLocks noGrp="1"/>
          </p:cNvSpPr>
          <p:nvPr>
            <p:ph type="title"/>
          </p:nvPr>
        </p:nvSpPr>
        <p:spPr>
          <a:xfrm>
            <a:off x="6832600" y="2197100"/>
            <a:ext cx="4635600" cy="127000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4A4A4A"/>
              </a:buClr>
              <a:buSzPts val="3000"/>
              <a:buFont typeface="Arial"/>
              <a:buNone/>
              <a:defRPr sz="4000"/>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66" name="Google Shape;66;p62"/>
          <p:cNvSpPr txBox="1">
            <a:spLocks noGrp="1"/>
          </p:cNvSpPr>
          <p:nvPr>
            <p:ph type="body" idx="1"/>
          </p:nvPr>
        </p:nvSpPr>
        <p:spPr>
          <a:xfrm>
            <a:off x="6832600" y="3505200"/>
            <a:ext cx="4635600" cy="1156400"/>
          </a:xfrm>
          <a:prstGeom prst="rect">
            <a:avLst/>
          </a:prstGeom>
          <a:noFill/>
          <a:ln>
            <a:noFill/>
          </a:ln>
        </p:spPr>
        <p:txBody>
          <a:bodyPr spcFirstLastPara="1" wrap="square" lIns="19050" tIns="19050" rIns="19050" bIns="19050" anchor="t" anchorCtr="0">
            <a:normAutofit/>
          </a:bodyPr>
          <a:lstStyle>
            <a:lvl1pPr marL="609585" lvl="0" indent="-304792" algn="l">
              <a:lnSpc>
                <a:spcPct val="80000"/>
              </a:lnSpc>
              <a:spcBef>
                <a:spcPts val="0"/>
              </a:spcBef>
              <a:spcAft>
                <a:spcPts val="0"/>
              </a:spcAft>
              <a:buClr>
                <a:srgbClr val="227AAE"/>
              </a:buClr>
              <a:buSzPts val="700"/>
              <a:buNone/>
              <a:defRPr/>
            </a:lvl1pPr>
            <a:lvl2pPr marL="1219170" lvl="1" indent="-304792" algn="l">
              <a:lnSpc>
                <a:spcPct val="80000"/>
              </a:lnSpc>
              <a:spcBef>
                <a:spcPts val="0"/>
              </a:spcBef>
              <a:spcAft>
                <a:spcPts val="0"/>
              </a:spcAft>
              <a:buClr>
                <a:srgbClr val="227AAE"/>
              </a:buClr>
              <a:buSzPts val="700"/>
              <a:buNone/>
              <a:defRPr/>
            </a:lvl2pPr>
            <a:lvl3pPr marL="1828754" lvl="2" indent="-304792" algn="l">
              <a:lnSpc>
                <a:spcPct val="80000"/>
              </a:lnSpc>
              <a:spcBef>
                <a:spcPts val="0"/>
              </a:spcBef>
              <a:spcAft>
                <a:spcPts val="0"/>
              </a:spcAft>
              <a:buClr>
                <a:srgbClr val="227AAE"/>
              </a:buClr>
              <a:buSzPts val="700"/>
              <a:buNone/>
              <a:defRPr/>
            </a:lvl3pPr>
            <a:lvl4pPr marL="2438339" lvl="3" indent="-304792" algn="l">
              <a:lnSpc>
                <a:spcPct val="80000"/>
              </a:lnSpc>
              <a:spcBef>
                <a:spcPts val="0"/>
              </a:spcBef>
              <a:spcAft>
                <a:spcPts val="0"/>
              </a:spcAft>
              <a:buClr>
                <a:srgbClr val="227AAE"/>
              </a:buClr>
              <a:buSzPts val="700"/>
              <a:buNone/>
              <a:defRPr/>
            </a:lvl4pPr>
            <a:lvl5pPr marL="3047924" lvl="4" indent="-304792" algn="l">
              <a:lnSpc>
                <a:spcPct val="8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67" name="Google Shape;67;p62"/>
          <p:cNvSpPr txBox="1">
            <a:spLocks noGrp="1"/>
          </p:cNvSpPr>
          <p:nvPr>
            <p:ph type="body" idx="3"/>
          </p:nvPr>
        </p:nvSpPr>
        <p:spPr>
          <a:xfrm>
            <a:off x="6832600" y="1873251"/>
            <a:ext cx="4635600" cy="241200"/>
          </a:xfrm>
          <a:prstGeom prst="rect">
            <a:avLst/>
          </a:prstGeom>
          <a:noFill/>
          <a:ln>
            <a:noFill/>
          </a:ln>
        </p:spPr>
        <p:txBody>
          <a:bodyPr spcFirstLastPara="1" wrap="square" lIns="19050" tIns="19050" rIns="19050" bIns="19050" anchor="ctr" anchorCtr="0">
            <a:normAutofit/>
          </a:bodyPr>
          <a:lstStyle>
            <a:lvl1pPr marL="609585" lvl="0" indent="-304792" algn="l">
              <a:lnSpc>
                <a:spcPct val="100000"/>
              </a:lnSpc>
              <a:spcBef>
                <a:spcPts val="0"/>
              </a:spcBef>
              <a:spcAft>
                <a:spcPts val="0"/>
              </a:spcAft>
              <a:buClr>
                <a:srgbClr val="227AAF"/>
              </a:buClr>
              <a:buSzPts val="800"/>
              <a:buFont typeface="Arial"/>
              <a:buNone/>
              <a:defRPr sz="1067" b="1" cap="none">
                <a:solidFill>
                  <a:srgbClr val="227AAF"/>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cxnSp>
        <p:nvCxnSpPr>
          <p:cNvPr id="68" name="Google Shape;68;p62"/>
          <p:cNvCxnSpPr/>
          <p:nvPr/>
        </p:nvCxnSpPr>
        <p:spPr>
          <a:xfrm>
            <a:off x="6832600" y="1860551"/>
            <a:ext cx="4642000" cy="0"/>
          </a:xfrm>
          <a:prstGeom prst="straightConnector1">
            <a:avLst/>
          </a:prstGeom>
          <a:noFill/>
          <a:ln w="50800" cap="flat" cmpd="sng">
            <a:solidFill>
              <a:srgbClr val="227AAF"/>
            </a:solidFill>
            <a:prstDash val="solid"/>
            <a:miter lim="400000"/>
            <a:headEnd type="none" w="sm" len="sm"/>
            <a:tailEnd type="none" w="sm" len="sm"/>
          </a:ln>
        </p:spPr>
      </p:cxnSp>
      <p:cxnSp>
        <p:nvCxnSpPr>
          <p:cNvPr id="69" name="Google Shape;69;p62"/>
          <p:cNvCxnSpPr/>
          <p:nvPr/>
        </p:nvCxnSpPr>
        <p:spPr>
          <a:xfrm>
            <a:off x="6832600" y="4762500"/>
            <a:ext cx="4642000" cy="0"/>
          </a:xfrm>
          <a:prstGeom prst="straightConnector1">
            <a:avLst/>
          </a:prstGeom>
          <a:noFill/>
          <a:ln w="12700" cap="flat" cmpd="sng">
            <a:solidFill>
              <a:srgbClr val="227AAF"/>
            </a:solidFill>
            <a:prstDash val="solid"/>
            <a:miter lim="400000"/>
            <a:headEnd type="none" w="sm" len="sm"/>
            <a:tailEnd type="none" w="sm" len="sm"/>
          </a:ln>
        </p:spPr>
      </p:cxnSp>
      <p:sp>
        <p:nvSpPr>
          <p:cNvPr id="70" name="Google Shape;70;p62"/>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42205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71"/>
        <p:cNvGrpSpPr/>
        <p:nvPr/>
      </p:nvGrpSpPr>
      <p:grpSpPr>
        <a:xfrm>
          <a:off x="0" y="0"/>
          <a:ext cx="0" cy="0"/>
          <a:chOff x="0" y="0"/>
          <a:chExt cx="0" cy="0"/>
        </a:xfrm>
      </p:grpSpPr>
      <p:sp>
        <p:nvSpPr>
          <p:cNvPr id="72" name="Google Shape;72;p63"/>
          <p:cNvSpPr txBox="1">
            <a:spLocks noGrp="1"/>
          </p:cNvSpPr>
          <p:nvPr>
            <p:ph type="body" idx="1"/>
          </p:nvPr>
        </p:nvSpPr>
        <p:spPr>
          <a:xfrm>
            <a:off x="863600" y="2482851"/>
            <a:ext cx="10464800" cy="3082800"/>
          </a:xfrm>
          <a:prstGeom prst="rect">
            <a:avLst/>
          </a:prstGeom>
          <a:noFill/>
          <a:ln>
            <a:noFill/>
          </a:ln>
        </p:spPr>
        <p:txBody>
          <a:bodyPr spcFirstLastPara="1" wrap="square" lIns="19050" tIns="19050" rIns="19050" bIns="19050" anchor="t" anchorCtr="0">
            <a:normAutofit/>
          </a:bodyPr>
          <a:lstStyle>
            <a:lvl1pPr marL="609585" lvl="0"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1pPr>
            <a:lvl2pPr marL="1219170" lvl="1"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2pPr>
            <a:lvl3pPr marL="1828754" lvl="2"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3pPr>
            <a:lvl4pPr marL="2438339" lvl="3"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4pPr>
            <a:lvl5pPr marL="3047924" lvl="4"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73" name="Google Shape;73;p63"/>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43552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Bullets &amp; Live Video Small">
  <p:cSld name="Title, Bullets &amp; Live Video Small">
    <p:spTree>
      <p:nvGrpSpPr>
        <p:cNvPr id="1" name="Shape 74"/>
        <p:cNvGrpSpPr/>
        <p:nvPr/>
      </p:nvGrpSpPr>
      <p:grpSpPr>
        <a:xfrm>
          <a:off x="0" y="0"/>
          <a:ext cx="0" cy="0"/>
          <a:chOff x="0" y="0"/>
          <a:chExt cx="0" cy="0"/>
        </a:xfrm>
      </p:grpSpPr>
      <p:sp>
        <p:nvSpPr>
          <p:cNvPr id="75" name="Google Shape;75;p64"/>
          <p:cNvSpPr txBox="1">
            <a:spLocks noGrp="1"/>
          </p:cNvSpPr>
          <p:nvPr>
            <p:ph type="body" idx="1"/>
          </p:nvPr>
        </p:nvSpPr>
        <p:spPr>
          <a:xfrm>
            <a:off x="6832600" y="3817937"/>
            <a:ext cx="4635600" cy="2284400"/>
          </a:xfrm>
          <a:prstGeom prst="rect">
            <a:avLst/>
          </a:prstGeom>
          <a:noFill/>
          <a:ln>
            <a:noFill/>
          </a:ln>
        </p:spPr>
        <p:txBody>
          <a:bodyPr spcFirstLastPara="1" wrap="square" lIns="19050" tIns="19050" rIns="19050" bIns="19050" anchor="t" anchorCtr="0">
            <a:normAutofit/>
          </a:bodyPr>
          <a:lstStyle>
            <a:lvl1pPr marL="609585" lvl="0"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1pPr>
            <a:lvl2pPr marL="1219170" lvl="1"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2pPr>
            <a:lvl3pPr marL="1828754" lvl="2"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3pPr>
            <a:lvl4pPr marL="2438339" lvl="3"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4pPr>
            <a:lvl5pPr marL="3047924" lvl="4"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76" name="Google Shape;76;p64"/>
          <p:cNvSpPr txBox="1">
            <a:spLocks noGrp="1"/>
          </p:cNvSpPr>
          <p:nvPr>
            <p:ph type="title"/>
          </p:nvPr>
        </p:nvSpPr>
        <p:spPr>
          <a:xfrm>
            <a:off x="6832600" y="2197100"/>
            <a:ext cx="4635600" cy="127000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4A4A4A"/>
              </a:buClr>
              <a:buSzPts val="3000"/>
              <a:buFont typeface="Arial"/>
              <a:buNone/>
              <a:defRPr sz="4000"/>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77" name="Google Shape;77;p64"/>
          <p:cNvSpPr txBox="1">
            <a:spLocks noGrp="1"/>
          </p:cNvSpPr>
          <p:nvPr>
            <p:ph type="body" idx="2"/>
          </p:nvPr>
        </p:nvSpPr>
        <p:spPr>
          <a:xfrm>
            <a:off x="6832600" y="1870305"/>
            <a:ext cx="4635600" cy="241200"/>
          </a:xfrm>
          <a:prstGeom prst="rect">
            <a:avLst/>
          </a:prstGeom>
          <a:noFill/>
          <a:ln>
            <a:noFill/>
          </a:ln>
        </p:spPr>
        <p:txBody>
          <a:bodyPr spcFirstLastPara="1" wrap="square" lIns="19050" tIns="19050" rIns="19050" bIns="19050" anchor="ctr" anchorCtr="0">
            <a:normAutofit/>
          </a:bodyPr>
          <a:lstStyle>
            <a:lvl1pPr marL="609585" lvl="0" indent="-304792" algn="l">
              <a:lnSpc>
                <a:spcPct val="100000"/>
              </a:lnSpc>
              <a:spcBef>
                <a:spcPts val="0"/>
              </a:spcBef>
              <a:spcAft>
                <a:spcPts val="0"/>
              </a:spcAft>
              <a:buClr>
                <a:srgbClr val="227AAF"/>
              </a:buClr>
              <a:buSzPts val="800"/>
              <a:buFont typeface="Arial"/>
              <a:buNone/>
              <a:defRPr sz="1067" b="1" cap="none">
                <a:solidFill>
                  <a:srgbClr val="227AAF"/>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cxnSp>
        <p:nvCxnSpPr>
          <p:cNvPr id="78" name="Google Shape;78;p64"/>
          <p:cNvCxnSpPr/>
          <p:nvPr/>
        </p:nvCxnSpPr>
        <p:spPr>
          <a:xfrm>
            <a:off x="6832600" y="1860551"/>
            <a:ext cx="4642000" cy="0"/>
          </a:xfrm>
          <a:prstGeom prst="straightConnector1">
            <a:avLst/>
          </a:prstGeom>
          <a:noFill/>
          <a:ln w="50800" cap="flat" cmpd="sng">
            <a:solidFill>
              <a:srgbClr val="227AAF"/>
            </a:solidFill>
            <a:prstDash val="solid"/>
            <a:miter lim="400000"/>
            <a:headEnd type="none" w="sm" len="sm"/>
            <a:tailEnd type="none" w="sm" len="sm"/>
          </a:ln>
        </p:spPr>
      </p:cxnSp>
      <p:cxnSp>
        <p:nvCxnSpPr>
          <p:cNvPr id="79" name="Google Shape;79;p64"/>
          <p:cNvCxnSpPr/>
          <p:nvPr/>
        </p:nvCxnSpPr>
        <p:spPr>
          <a:xfrm>
            <a:off x="6832600" y="3505200"/>
            <a:ext cx="4642000" cy="0"/>
          </a:xfrm>
          <a:prstGeom prst="straightConnector1">
            <a:avLst/>
          </a:prstGeom>
          <a:noFill/>
          <a:ln w="12700" cap="flat" cmpd="sng">
            <a:solidFill>
              <a:srgbClr val="227AAF"/>
            </a:solidFill>
            <a:prstDash val="solid"/>
            <a:miter lim="400000"/>
            <a:headEnd type="none" w="sm" len="sm"/>
            <a:tailEnd type="none" w="sm" len="sm"/>
          </a:ln>
        </p:spPr>
      </p:cxnSp>
      <p:sp>
        <p:nvSpPr>
          <p:cNvPr id="80" name="Google Shape;80;p64"/>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11592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itle, Bullets &amp; Live Video Large">
  <p:cSld name="Title, Bullets &amp; Live Video Large">
    <p:spTree>
      <p:nvGrpSpPr>
        <p:cNvPr id="1" name="Shape 81"/>
        <p:cNvGrpSpPr/>
        <p:nvPr/>
      </p:nvGrpSpPr>
      <p:grpSpPr>
        <a:xfrm>
          <a:off x="0" y="0"/>
          <a:ext cx="0" cy="0"/>
          <a:chOff x="0" y="0"/>
          <a:chExt cx="0" cy="0"/>
        </a:xfrm>
      </p:grpSpPr>
      <p:sp>
        <p:nvSpPr>
          <p:cNvPr id="82" name="Google Shape;82;p65"/>
          <p:cNvSpPr txBox="1">
            <a:spLocks noGrp="1"/>
          </p:cNvSpPr>
          <p:nvPr>
            <p:ph type="body" idx="1"/>
          </p:nvPr>
        </p:nvSpPr>
        <p:spPr>
          <a:xfrm>
            <a:off x="6832600" y="3817937"/>
            <a:ext cx="4635600" cy="2284400"/>
          </a:xfrm>
          <a:prstGeom prst="rect">
            <a:avLst/>
          </a:prstGeom>
          <a:noFill/>
          <a:ln>
            <a:noFill/>
          </a:ln>
        </p:spPr>
        <p:txBody>
          <a:bodyPr spcFirstLastPara="1" wrap="square" lIns="19050" tIns="19050" rIns="19050" bIns="19050" anchor="t" anchorCtr="0">
            <a:normAutofit/>
          </a:bodyPr>
          <a:lstStyle>
            <a:lvl1pPr marL="609585" lvl="0"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1pPr>
            <a:lvl2pPr marL="1219170" lvl="1"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2pPr>
            <a:lvl3pPr marL="1828754" lvl="2"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3pPr>
            <a:lvl4pPr marL="2438339" lvl="3"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4pPr>
            <a:lvl5pPr marL="3047924" lvl="4"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83" name="Google Shape;83;p65"/>
          <p:cNvSpPr txBox="1">
            <a:spLocks noGrp="1"/>
          </p:cNvSpPr>
          <p:nvPr>
            <p:ph type="title"/>
          </p:nvPr>
        </p:nvSpPr>
        <p:spPr>
          <a:xfrm>
            <a:off x="6832600" y="2197100"/>
            <a:ext cx="4635600" cy="127000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4A4A4A"/>
              </a:buClr>
              <a:buSzPts val="3000"/>
              <a:buFont typeface="Arial"/>
              <a:buNone/>
              <a:defRPr sz="4000"/>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84" name="Google Shape;84;p65"/>
          <p:cNvSpPr txBox="1">
            <a:spLocks noGrp="1"/>
          </p:cNvSpPr>
          <p:nvPr>
            <p:ph type="body" idx="2"/>
          </p:nvPr>
        </p:nvSpPr>
        <p:spPr>
          <a:xfrm>
            <a:off x="6832600" y="1870305"/>
            <a:ext cx="4635600" cy="241200"/>
          </a:xfrm>
          <a:prstGeom prst="rect">
            <a:avLst/>
          </a:prstGeom>
          <a:noFill/>
          <a:ln>
            <a:noFill/>
          </a:ln>
        </p:spPr>
        <p:txBody>
          <a:bodyPr spcFirstLastPara="1" wrap="square" lIns="19050" tIns="19050" rIns="19050" bIns="19050" anchor="ctr" anchorCtr="0">
            <a:normAutofit/>
          </a:bodyPr>
          <a:lstStyle>
            <a:lvl1pPr marL="609585" lvl="0" indent="-304792" algn="l">
              <a:lnSpc>
                <a:spcPct val="100000"/>
              </a:lnSpc>
              <a:spcBef>
                <a:spcPts val="0"/>
              </a:spcBef>
              <a:spcAft>
                <a:spcPts val="0"/>
              </a:spcAft>
              <a:buClr>
                <a:srgbClr val="227AAF"/>
              </a:buClr>
              <a:buSzPts val="800"/>
              <a:buFont typeface="Arial"/>
              <a:buNone/>
              <a:defRPr sz="1067" b="1" cap="none">
                <a:solidFill>
                  <a:srgbClr val="227AAF"/>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cxnSp>
        <p:nvCxnSpPr>
          <p:cNvPr id="85" name="Google Shape;85;p65"/>
          <p:cNvCxnSpPr/>
          <p:nvPr/>
        </p:nvCxnSpPr>
        <p:spPr>
          <a:xfrm>
            <a:off x="6832600" y="1860551"/>
            <a:ext cx="4642000" cy="0"/>
          </a:xfrm>
          <a:prstGeom prst="straightConnector1">
            <a:avLst/>
          </a:prstGeom>
          <a:noFill/>
          <a:ln w="50800" cap="flat" cmpd="sng">
            <a:solidFill>
              <a:srgbClr val="227AAF"/>
            </a:solidFill>
            <a:prstDash val="solid"/>
            <a:miter lim="400000"/>
            <a:headEnd type="none" w="sm" len="sm"/>
            <a:tailEnd type="none" w="sm" len="sm"/>
          </a:ln>
        </p:spPr>
      </p:cxnSp>
      <p:cxnSp>
        <p:nvCxnSpPr>
          <p:cNvPr id="86" name="Google Shape;86;p65"/>
          <p:cNvCxnSpPr/>
          <p:nvPr/>
        </p:nvCxnSpPr>
        <p:spPr>
          <a:xfrm>
            <a:off x="6832600" y="3505200"/>
            <a:ext cx="4642000" cy="0"/>
          </a:xfrm>
          <a:prstGeom prst="straightConnector1">
            <a:avLst/>
          </a:prstGeom>
          <a:noFill/>
          <a:ln w="12700" cap="flat" cmpd="sng">
            <a:solidFill>
              <a:srgbClr val="227AAF"/>
            </a:solidFill>
            <a:prstDash val="solid"/>
            <a:miter lim="400000"/>
            <a:headEnd type="none" w="sm" len="sm"/>
            <a:tailEnd type="none" w="sm" len="sm"/>
          </a:ln>
        </p:spPr>
      </p:cxnSp>
      <p:sp>
        <p:nvSpPr>
          <p:cNvPr id="87" name="Google Shape;87;p65"/>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8015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176482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Section">
  <p:cSld name="Section">
    <p:bg>
      <p:bgPr>
        <a:solidFill>
          <a:srgbClr val="227AAF"/>
        </a:solidFill>
        <a:effectLst/>
      </p:bgPr>
    </p:bg>
    <p:spTree>
      <p:nvGrpSpPr>
        <p:cNvPr id="1" name="Shape 88"/>
        <p:cNvGrpSpPr/>
        <p:nvPr/>
      </p:nvGrpSpPr>
      <p:grpSpPr>
        <a:xfrm>
          <a:off x="0" y="0"/>
          <a:ext cx="0" cy="0"/>
          <a:chOff x="0" y="0"/>
          <a:chExt cx="0" cy="0"/>
        </a:xfrm>
      </p:grpSpPr>
      <p:sp>
        <p:nvSpPr>
          <p:cNvPr id="89" name="Google Shape;89;p66"/>
          <p:cNvSpPr txBox="1">
            <a:spLocks noGrp="1"/>
          </p:cNvSpPr>
          <p:nvPr>
            <p:ph type="title"/>
          </p:nvPr>
        </p:nvSpPr>
        <p:spPr>
          <a:xfrm>
            <a:off x="863600" y="2705100"/>
            <a:ext cx="10464800" cy="1270000"/>
          </a:xfrm>
          <a:prstGeom prst="rect">
            <a:avLst/>
          </a:prstGeom>
          <a:noFill/>
          <a:ln>
            <a:noFill/>
          </a:ln>
        </p:spPr>
        <p:txBody>
          <a:bodyPr spcFirstLastPara="1" wrap="square" lIns="19050" tIns="19050" rIns="19050" bIns="19050" anchor="ctr" anchorCtr="0">
            <a:normAutofit/>
          </a:bodyPr>
          <a:lstStyle>
            <a:lvl1pPr lvl="0" algn="l">
              <a:lnSpc>
                <a:spcPct val="80000"/>
              </a:lnSpc>
              <a:spcBef>
                <a:spcPts val="0"/>
              </a:spcBef>
              <a:spcAft>
                <a:spcPts val="0"/>
              </a:spcAft>
              <a:buClr>
                <a:srgbClr val="FFFFFF"/>
              </a:buClr>
              <a:buSzPts val="3200"/>
              <a:buFont typeface="Arial"/>
              <a:buNone/>
              <a:defRPr>
                <a:solidFill>
                  <a:srgbClr val="FFFFFF"/>
                </a:solidFill>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cxnSp>
        <p:nvCxnSpPr>
          <p:cNvPr id="90" name="Google Shape;90;p66"/>
          <p:cNvCxnSpPr/>
          <p:nvPr/>
        </p:nvCxnSpPr>
        <p:spPr>
          <a:xfrm>
            <a:off x="431800" y="6426200"/>
            <a:ext cx="11328400" cy="0"/>
          </a:xfrm>
          <a:prstGeom prst="straightConnector1">
            <a:avLst/>
          </a:prstGeom>
          <a:noFill/>
          <a:ln w="12700" cap="flat" cmpd="sng">
            <a:solidFill>
              <a:srgbClr val="EFEBDF"/>
            </a:solidFill>
            <a:prstDash val="solid"/>
            <a:miter lim="400000"/>
            <a:headEnd type="none" w="sm" len="sm"/>
            <a:tailEnd type="none" w="sm" len="sm"/>
          </a:ln>
        </p:spPr>
      </p:cxnSp>
      <p:cxnSp>
        <p:nvCxnSpPr>
          <p:cNvPr id="91" name="Google Shape;91;p66"/>
          <p:cNvCxnSpPr/>
          <p:nvPr/>
        </p:nvCxnSpPr>
        <p:spPr>
          <a:xfrm>
            <a:off x="431800" y="444500"/>
            <a:ext cx="11328400" cy="0"/>
          </a:xfrm>
          <a:prstGeom prst="straightConnector1">
            <a:avLst/>
          </a:prstGeom>
          <a:noFill/>
          <a:ln w="50800" cap="flat" cmpd="sng">
            <a:solidFill>
              <a:srgbClr val="EFEBDF"/>
            </a:solidFill>
            <a:prstDash val="solid"/>
            <a:miter lim="400000"/>
            <a:headEnd type="none" w="sm" len="sm"/>
            <a:tailEnd type="none" w="sm" len="sm"/>
          </a:ln>
        </p:spPr>
      </p:cxnSp>
      <p:sp>
        <p:nvSpPr>
          <p:cNvPr id="92" name="Google Shape;92;p66"/>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1pPr>
            <a:lvl2pPr marL="0" marR="0" lvl="1"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2pPr>
            <a:lvl3pPr marL="0" marR="0" lvl="2"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3pPr>
            <a:lvl4pPr marL="0" marR="0" lvl="3"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4pPr>
            <a:lvl5pPr marL="0" marR="0" lvl="4"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5pPr>
            <a:lvl6pPr marL="0" marR="0" lvl="5"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6pPr>
            <a:lvl7pPr marL="0" marR="0" lvl="6"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7pPr>
            <a:lvl8pPr marL="0" marR="0" lvl="7"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8pPr>
            <a:lvl9pPr marL="0" marR="0" lvl="8"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9pPr>
          </a:lstStyle>
          <a:p>
            <a:fld id="{00000000-1234-1234-1234-123412341234}" type="slidenum">
              <a:rPr lang="en" smtClean="0"/>
              <a:pPr/>
              <a:t>‹#›</a:t>
            </a:fld>
            <a:endParaRPr lang="en">
              <a:solidFill>
                <a:srgbClr val="227AAF"/>
              </a:solidFill>
            </a:endParaRPr>
          </a:p>
        </p:txBody>
      </p:sp>
    </p:spTree>
    <p:extLst>
      <p:ext uri="{BB962C8B-B14F-4D97-AF65-F5344CB8AC3E}">
        <p14:creationId xmlns:p14="http://schemas.microsoft.com/office/powerpoint/2010/main" val="16462066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3"/>
        <p:cNvGrpSpPr/>
        <p:nvPr/>
      </p:nvGrpSpPr>
      <p:grpSpPr>
        <a:xfrm>
          <a:off x="0" y="0"/>
          <a:ext cx="0" cy="0"/>
          <a:chOff x="0" y="0"/>
          <a:chExt cx="0" cy="0"/>
        </a:xfrm>
      </p:grpSpPr>
      <p:sp>
        <p:nvSpPr>
          <p:cNvPr id="94" name="Google Shape;94;p67"/>
          <p:cNvSpPr txBox="1">
            <a:spLocks noGrp="1"/>
          </p:cNvSpPr>
          <p:nvPr>
            <p:ph type="title"/>
          </p:nvPr>
        </p:nvSpPr>
        <p:spPr>
          <a:xfrm>
            <a:off x="863600" y="869951"/>
            <a:ext cx="10464800" cy="1614800"/>
          </a:xfrm>
          <a:prstGeom prst="rect">
            <a:avLst/>
          </a:prstGeom>
          <a:noFill/>
          <a:ln>
            <a:noFill/>
          </a:ln>
        </p:spPr>
        <p:txBody>
          <a:bodyPr spcFirstLastPara="1" wrap="square" lIns="19050" tIns="19050" rIns="19050" bIns="19050" anchor="t" anchorCtr="0">
            <a:normAutofit/>
          </a:bodyPr>
          <a:lstStyle>
            <a:lvl1pPr lvl="0" algn="ctr">
              <a:lnSpc>
                <a:spcPct val="80000"/>
              </a:lnSpc>
              <a:spcBef>
                <a:spcPts val="0"/>
              </a:spcBef>
              <a:spcAft>
                <a:spcPts val="0"/>
              </a:spcAft>
              <a:buClr>
                <a:srgbClr val="4A4A4A"/>
              </a:buClr>
              <a:buSzPts val="700"/>
              <a:buNone/>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95" name="Google Shape;95;p67"/>
          <p:cNvSpPr txBox="1">
            <a:spLocks noGrp="1"/>
          </p:cNvSpPr>
          <p:nvPr>
            <p:ph type="body" idx="1"/>
          </p:nvPr>
        </p:nvSpPr>
        <p:spPr>
          <a:xfrm>
            <a:off x="863600" y="501651"/>
            <a:ext cx="10464800" cy="241200"/>
          </a:xfrm>
          <a:prstGeom prst="rect">
            <a:avLst/>
          </a:prstGeom>
          <a:noFill/>
          <a:ln>
            <a:noFill/>
          </a:ln>
        </p:spPr>
        <p:txBody>
          <a:bodyPr spcFirstLastPara="1" wrap="square" lIns="19050" tIns="19050" rIns="19050" bIns="19050" anchor="ctr" anchorCtr="0">
            <a:normAutofit/>
          </a:bodyPr>
          <a:lstStyle>
            <a:lvl1pPr marL="609585" lvl="0" indent="-304792" algn="ctr">
              <a:lnSpc>
                <a:spcPct val="100000"/>
              </a:lnSpc>
              <a:spcBef>
                <a:spcPts val="0"/>
              </a:spcBef>
              <a:spcAft>
                <a:spcPts val="0"/>
              </a:spcAft>
              <a:buClr>
                <a:srgbClr val="227AAF"/>
              </a:buClr>
              <a:buSzPts val="800"/>
              <a:buFont typeface="Arial"/>
              <a:buNone/>
              <a:defRPr sz="1067" b="1" cap="none">
                <a:solidFill>
                  <a:srgbClr val="227AAF"/>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96" name="Google Shape;96;p67"/>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45232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Photo - 3 Up">
  <p:cSld name="Photo - 3 Up">
    <p:spTree>
      <p:nvGrpSpPr>
        <p:cNvPr id="1" name="Shape 97"/>
        <p:cNvGrpSpPr/>
        <p:nvPr/>
      </p:nvGrpSpPr>
      <p:grpSpPr>
        <a:xfrm>
          <a:off x="0" y="0"/>
          <a:ext cx="0" cy="0"/>
          <a:chOff x="0" y="0"/>
          <a:chExt cx="0" cy="0"/>
        </a:xfrm>
      </p:grpSpPr>
      <p:sp>
        <p:nvSpPr>
          <p:cNvPr id="98" name="Google Shape;98;p68"/>
          <p:cNvSpPr>
            <a:spLocks noGrp="1"/>
          </p:cNvSpPr>
          <p:nvPr>
            <p:ph type="pic" idx="2"/>
          </p:nvPr>
        </p:nvSpPr>
        <p:spPr>
          <a:xfrm>
            <a:off x="7363621" y="2809099"/>
            <a:ext cx="3938800" cy="3938800"/>
          </a:xfrm>
          <a:prstGeom prst="rect">
            <a:avLst/>
          </a:prstGeom>
          <a:noFill/>
          <a:ln>
            <a:noFill/>
          </a:ln>
        </p:spPr>
      </p:sp>
      <p:sp>
        <p:nvSpPr>
          <p:cNvPr id="99" name="Google Shape;99;p68"/>
          <p:cNvSpPr>
            <a:spLocks noGrp="1"/>
          </p:cNvSpPr>
          <p:nvPr>
            <p:ph type="pic" idx="3"/>
          </p:nvPr>
        </p:nvSpPr>
        <p:spPr>
          <a:xfrm>
            <a:off x="7350108" y="755651"/>
            <a:ext cx="3972000" cy="2648000"/>
          </a:xfrm>
          <a:prstGeom prst="rect">
            <a:avLst/>
          </a:prstGeom>
          <a:noFill/>
          <a:ln>
            <a:noFill/>
          </a:ln>
        </p:spPr>
      </p:sp>
      <p:sp>
        <p:nvSpPr>
          <p:cNvPr id="100" name="Google Shape;100;p68"/>
          <p:cNvSpPr>
            <a:spLocks noGrp="1"/>
          </p:cNvSpPr>
          <p:nvPr>
            <p:ph type="pic" idx="4"/>
          </p:nvPr>
        </p:nvSpPr>
        <p:spPr>
          <a:xfrm>
            <a:off x="889000" y="673100"/>
            <a:ext cx="6426400" cy="5508000"/>
          </a:xfrm>
          <a:prstGeom prst="rect">
            <a:avLst/>
          </a:prstGeom>
          <a:noFill/>
          <a:ln>
            <a:noFill/>
          </a:ln>
        </p:spPr>
      </p:sp>
      <p:sp>
        <p:nvSpPr>
          <p:cNvPr id="101" name="Google Shape;101;p68"/>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52710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Photo">
  <p:cSld name="Photo">
    <p:spTree>
      <p:nvGrpSpPr>
        <p:cNvPr id="1" name="Shape 102"/>
        <p:cNvGrpSpPr/>
        <p:nvPr/>
      </p:nvGrpSpPr>
      <p:grpSpPr>
        <a:xfrm>
          <a:off x="0" y="0"/>
          <a:ext cx="0" cy="0"/>
          <a:chOff x="0" y="0"/>
          <a:chExt cx="0" cy="0"/>
        </a:xfrm>
      </p:grpSpPr>
      <p:sp>
        <p:nvSpPr>
          <p:cNvPr id="103" name="Google Shape;103;p69"/>
          <p:cNvSpPr>
            <a:spLocks noGrp="1"/>
          </p:cNvSpPr>
          <p:nvPr>
            <p:ph type="pic" idx="2"/>
          </p:nvPr>
        </p:nvSpPr>
        <p:spPr>
          <a:xfrm>
            <a:off x="863600" y="-711200"/>
            <a:ext cx="10655200" cy="7994800"/>
          </a:xfrm>
          <a:prstGeom prst="rect">
            <a:avLst/>
          </a:prstGeom>
          <a:noFill/>
          <a:ln>
            <a:noFill/>
          </a:ln>
        </p:spPr>
      </p:sp>
      <p:sp>
        <p:nvSpPr>
          <p:cNvPr id="104" name="Google Shape;104;p69"/>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607358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Agenda">
  <p:cSld name="1_Agenda">
    <p:spTree>
      <p:nvGrpSpPr>
        <p:cNvPr id="1" name="Shape 105"/>
        <p:cNvGrpSpPr/>
        <p:nvPr/>
      </p:nvGrpSpPr>
      <p:grpSpPr>
        <a:xfrm>
          <a:off x="0" y="0"/>
          <a:ext cx="0" cy="0"/>
          <a:chOff x="0" y="0"/>
          <a:chExt cx="0" cy="0"/>
        </a:xfrm>
      </p:grpSpPr>
      <p:cxnSp>
        <p:nvCxnSpPr>
          <p:cNvPr id="106" name="Google Shape;106;p70"/>
          <p:cNvCxnSpPr/>
          <p:nvPr/>
        </p:nvCxnSpPr>
        <p:spPr>
          <a:xfrm>
            <a:off x="431800" y="444500"/>
            <a:ext cx="11328400" cy="0"/>
          </a:xfrm>
          <a:prstGeom prst="straightConnector1">
            <a:avLst/>
          </a:prstGeom>
          <a:noFill/>
          <a:ln w="50800" cap="flat" cmpd="sng">
            <a:solidFill>
              <a:srgbClr val="227AAF"/>
            </a:solidFill>
            <a:prstDash val="solid"/>
            <a:miter lim="400000"/>
            <a:headEnd type="none" w="sm" len="sm"/>
            <a:tailEnd type="none" w="sm" len="sm"/>
          </a:ln>
        </p:spPr>
      </p:cxnSp>
      <p:cxnSp>
        <p:nvCxnSpPr>
          <p:cNvPr id="107" name="Google Shape;107;p70"/>
          <p:cNvCxnSpPr/>
          <p:nvPr/>
        </p:nvCxnSpPr>
        <p:spPr>
          <a:xfrm>
            <a:off x="431800" y="6426200"/>
            <a:ext cx="11328400" cy="0"/>
          </a:xfrm>
          <a:prstGeom prst="straightConnector1">
            <a:avLst/>
          </a:prstGeom>
          <a:noFill/>
          <a:ln w="12700" cap="flat" cmpd="sng">
            <a:solidFill>
              <a:srgbClr val="227AAF"/>
            </a:solidFill>
            <a:prstDash val="solid"/>
            <a:miter lim="400000"/>
            <a:headEnd type="none" w="sm" len="sm"/>
            <a:tailEnd type="none" w="sm" len="sm"/>
          </a:ln>
        </p:spPr>
      </p:cxnSp>
      <p:sp>
        <p:nvSpPr>
          <p:cNvPr id="108" name="Google Shape;108;p70"/>
          <p:cNvSpPr txBox="1">
            <a:spLocks noGrp="1"/>
          </p:cNvSpPr>
          <p:nvPr>
            <p:ph type="title"/>
          </p:nvPr>
        </p:nvSpPr>
        <p:spPr>
          <a:xfrm>
            <a:off x="863600" y="869951"/>
            <a:ext cx="10464800" cy="1650000"/>
          </a:xfrm>
          <a:prstGeom prst="rect">
            <a:avLst/>
          </a:prstGeom>
          <a:noFill/>
          <a:ln>
            <a:noFill/>
          </a:ln>
        </p:spPr>
        <p:txBody>
          <a:bodyPr spcFirstLastPara="1" wrap="square" lIns="19050" tIns="19050" rIns="19050" bIns="19050" anchor="t" anchorCtr="0">
            <a:normAutofit/>
          </a:bodyPr>
          <a:lstStyle>
            <a:lvl1pPr lvl="0" algn="ctr">
              <a:lnSpc>
                <a:spcPct val="80000"/>
              </a:lnSpc>
              <a:spcBef>
                <a:spcPts val="0"/>
              </a:spcBef>
              <a:spcAft>
                <a:spcPts val="0"/>
              </a:spcAft>
              <a:buClr>
                <a:srgbClr val="4A4A4A"/>
              </a:buClr>
              <a:buSzPts val="3200"/>
              <a:buFont typeface="Arial"/>
              <a:buNone/>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109" name="Google Shape;109;p70"/>
          <p:cNvSpPr txBox="1">
            <a:spLocks noGrp="1"/>
          </p:cNvSpPr>
          <p:nvPr>
            <p:ph type="body" idx="1"/>
          </p:nvPr>
        </p:nvSpPr>
        <p:spPr>
          <a:xfrm>
            <a:off x="863600" y="2521629"/>
            <a:ext cx="10464800" cy="3086000"/>
          </a:xfrm>
          <a:prstGeom prst="rect">
            <a:avLst/>
          </a:prstGeom>
          <a:noFill/>
          <a:ln>
            <a:noFill/>
          </a:ln>
        </p:spPr>
        <p:txBody>
          <a:bodyPr spcFirstLastPara="1" wrap="square" lIns="19050" tIns="19050" rIns="19050" bIns="19050" anchor="t" anchorCtr="0">
            <a:normAutofit/>
          </a:bodyPr>
          <a:lstStyle>
            <a:lvl1pPr marL="609585" lvl="0"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1pPr>
            <a:lvl2pPr marL="1219170" lvl="1"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2pPr>
            <a:lvl3pPr marL="1828754" lvl="2"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3pPr>
            <a:lvl4pPr marL="2438339" lvl="3"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4pPr>
            <a:lvl5pPr marL="3047924" lvl="4"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110" name="Google Shape;110;p70"/>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65069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Big Fact">
  <p:cSld name="Big Fact">
    <p:bg>
      <p:bgPr>
        <a:solidFill>
          <a:srgbClr val="227AAF"/>
        </a:solidFill>
        <a:effectLst/>
      </p:bgPr>
    </p:bg>
    <p:spTree>
      <p:nvGrpSpPr>
        <p:cNvPr id="1" name="Shape 323"/>
        <p:cNvGrpSpPr/>
        <p:nvPr/>
      </p:nvGrpSpPr>
      <p:grpSpPr>
        <a:xfrm>
          <a:off x="0" y="0"/>
          <a:ext cx="0" cy="0"/>
          <a:chOff x="0" y="0"/>
          <a:chExt cx="0" cy="0"/>
        </a:xfrm>
      </p:grpSpPr>
      <p:sp>
        <p:nvSpPr>
          <p:cNvPr id="324" name="Google Shape;324;p72"/>
          <p:cNvSpPr txBox="1">
            <a:spLocks noGrp="1"/>
          </p:cNvSpPr>
          <p:nvPr>
            <p:ph type="body" idx="1"/>
          </p:nvPr>
        </p:nvSpPr>
        <p:spPr>
          <a:xfrm>
            <a:off x="863600" y="4305983"/>
            <a:ext cx="10464800" cy="454400"/>
          </a:xfrm>
          <a:prstGeom prst="rect">
            <a:avLst/>
          </a:prstGeom>
          <a:noFill/>
          <a:ln>
            <a:noFill/>
          </a:ln>
        </p:spPr>
        <p:txBody>
          <a:bodyPr spcFirstLastPara="1" wrap="square" lIns="19050" tIns="19050" rIns="19050" bIns="19050" anchor="t" anchorCtr="0">
            <a:normAutofit/>
          </a:bodyPr>
          <a:lstStyle>
            <a:lvl1pPr marL="609570" lvl="0" indent="-304784" algn="ctr">
              <a:lnSpc>
                <a:spcPct val="90000"/>
              </a:lnSpc>
              <a:spcBef>
                <a:spcPts val="1067"/>
              </a:spcBef>
              <a:spcAft>
                <a:spcPts val="0"/>
              </a:spcAft>
              <a:buClr>
                <a:srgbClr val="F0EBE0"/>
              </a:buClr>
              <a:buSzPts val="1700"/>
              <a:buFont typeface="Arial"/>
              <a:buNone/>
              <a:defRPr>
                <a:solidFill>
                  <a:srgbClr val="F0EBE0"/>
                </a:solidFill>
              </a:defRPr>
            </a:lvl1pPr>
            <a:lvl2pPr marL="1219140" lvl="1" indent="-304784" algn="ctr">
              <a:lnSpc>
                <a:spcPct val="90000"/>
              </a:lnSpc>
              <a:spcBef>
                <a:spcPts val="0"/>
              </a:spcBef>
              <a:spcAft>
                <a:spcPts val="0"/>
              </a:spcAft>
              <a:buClr>
                <a:srgbClr val="227AAE"/>
              </a:buClr>
              <a:buSzPts val="700"/>
              <a:buNone/>
              <a:defRPr/>
            </a:lvl2pPr>
            <a:lvl3pPr marL="1828709" lvl="2" indent="-304784" algn="ctr">
              <a:lnSpc>
                <a:spcPct val="90000"/>
              </a:lnSpc>
              <a:spcBef>
                <a:spcPts val="0"/>
              </a:spcBef>
              <a:spcAft>
                <a:spcPts val="0"/>
              </a:spcAft>
              <a:buClr>
                <a:srgbClr val="227AAE"/>
              </a:buClr>
              <a:buSzPts val="700"/>
              <a:buNone/>
              <a:defRPr/>
            </a:lvl3pPr>
            <a:lvl4pPr marL="2438278" lvl="3" indent="-304784" algn="ctr">
              <a:lnSpc>
                <a:spcPct val="90000"/>
              </a:lnSpc>
              <a:spcBef>
                <a:spcPts val="0"/>
              </a:spcBef>
              <a:spcAft>
                <a:spcPts val="0"/>
              </a:spcAft>
              <a:buClr>
                <a:srgbClr val="227AAE"/>
              </a:buClr>
              <a:buSzPts val="700"/>
              <a:buNone/>
              <a:defRPr/>
            </a:lvl4pPr>
            <a:lvl5pPr marL="3047848" lvl="4" indent="-304784" algn="ctr">
              <a:lnSpc>
                <a:spcPct val="90000"/>
              </a:lnSpc>
              <a:spcBef>
                <a:spcPts val="0"/>
              </a:spcBef>
              <a:spcAft>
                <a:spcPts val="0"/>
              </a:spcAft>
              <a:buClr>
                <a:srgbClr val="227AAE"/>
              </a:buClr>
              <a:buSzPts val="700"/>
              <a:buNone/>
              <a:defRPr/>
            </a:lvl5pPr>
            <a:lvl6pPr marL="3657418" lvl="5" indent="-304784" algn="ctr">
              <a:lnSpc>
                <a:spcPct val="90000"/>
              </a:lnSpc>
              <a:spcBef>
                <a:spcPts val="0"/>
              </a:spcBef>
              <a:spcAft>
                <a:spcPts val="0"/>
              </a:spcAft>
              <a:buClr>
                <a:srgbClr val="227AAE"/>
              </a:buClr>
              <a:buSzPts val="700"/>
              <a:buNone/>
              <a:defRPr/>
            </a:lvl6pPr>
            <a:lvl7pPr marL="4266987" lvl="6" indent="-304784" algn="ctr">
              <a:lnSpc>
                <a:spcPct val="90000"/>
              </a:lnSpc>
              <a:spcBef>
                <a:spcPts val="0"/>
              </a:spcBef>
              <a:spcAft>
                <a:spcPts val="0"/>
              </a:spcAft>
              <a:buClr>
                <a:srgbClr val="227AAE"/>
              </a:buClr>
              <a:buSzPts val="700"/>
              <a:buNone/>
              <a:defRPr/>
            </a:lvl7pPr>
            <a:lvl8pPr marL="4876557" lvl="7" indent="-304784" algn="ctr">
              <a:lnSpc>
                <a:spcPct val="90000"/>
              </a:lnSpc>
              <a:spcBef>
                <a:spcPts val="0"/>
              </a:spcBef>
              <a:spcAft>
                <a:spcPts val="0"/>
              </a:spcAft>
              <a:buClr>
                <a:srgbClr val="227AAE"/>
              </a:buClr>
              <a:buSzPts val="700"/>
              <a:buNone/>
              <a:defRPr/>
            </a:lvl8pPr>
            <a:lvl9pPr marL="5486126" lvl="8" indent="-304784" algn="ctr">
              <a:lnSpc>
                <a:spcPct val="90000"/>
              </a:lnSpc>
              <a:spcBef>
                <a:spcPts val="0"/>
              </a:spcBef>
              <a:spcAft>
                <a:spcPts val="0"/>
              </a:spcAft>
              <a:buClr>
                <a:srgbClr val="227AAE"/>
              </a:buClr>
              <a:buSzPts val="700"/>
              <a:buNone/>
              <a:defRPr/>
            </a:lvl9pPr>
          </a:lstStyle>
          <a:p>
            <a:endParaRPr/>
          </a:p>
        </p:txBody>
      </p:sp>
      <p:cxnSp>
        <p:nvCxnSpPr>
          <p:cNvPr id="325" name="Google Shape;325;p72"/>
          <p:cNvCxnSpPr/>
          <p:nvPr/>
        </p:nvCxnSpPr>
        <p:spPr>
          <a:xfrm>
            <a:off x="431800" y="6426200"/>
            <a:ext cx="11328400" cy="0"/>
          </a:xfrm>
          <a:prstGeom prst="straightConnector1">
            <a:avLst/>
          </a:prstGeom>
          <a:noFill/>
          <a:ln w="12700" cap="flat" cmpd="sng">
            <a:solidFill>
              <a:srgbClr val="EFEBDF"/>
            </a:solidFill>
            <a:prstDash val="solid"/>
            <a:miter lim="400000"/>
            <a:headEnd type="none" w="sm" len="sm"/>
            <a:tailEnd type="none" w="sm" len="sm"/>
          </a:ln>
        </p:spPr>
      </p:cxnSp>
      <p:cxnSp>
        <p:nvCxnSpPr>
          <p:cNvPr id="326" name="Google Shape;326;p72"/>
          <p:cNvCxnSpPr/>
          <p:nvPr/>
        </p:nvCxnSpPr>
        <p:spPr>
          <a:xfrm>
            <a:off x="431800" y="444500"/>
            <a:ext cx="11328400" cy="0"/>
          </a:xfrm>
          <a:prstGeom prst="straightConnector1">
            <a:avLst/>
          </a:prstGeom>
          <a:noFill/>
          <a:ln w="50800" cap="flat" cmpd="sng">
            <a:solidFill>
              <a:srgbClr val="EFEBDF"/>
            </a:solidFill>
            <a:prstDash val="solid"/>
            <a:miter lim="400000"/>
            <a:headEnd type="none" w="sm" len="sm"/>
            <a:tailEnd type="none" w="sm" len="sm"/>
          </a:ln>
        </p:spPr>
      </p:cxnSp>
      <p:sp>
        <p:nvSpPr>
          <p:cNvPr id="327" name="Google Shape;327;p72"/>
          <p:cNvSpPr txBox="1">
            <a:spLocks noGrp="1"/>
          </p:cNvSpPr>
          <p:nvPr>
            <p:ph type="body" idx="2"/>
          </p:nvPr>
        </p:nvSpPr>
        <p:spPr>
          <a:xfrm>
            <a:off x="863600" y="549312"/>
            <a:ext cx="10464800" cy="3730400"/>
          </a:xfrm>
          <a:prstGeom prst="rect">
            <a:avLst/>
          </a:prstGeom>
          <a:noFill/>
          <a:ln>
            <a:noFill/>
          </a:ln>
        </p:spPr>
        <p:txBody>
          <a:bodyPr spcFirstLastPara="1" wrap="square" lIns="19050" tIns="19050" rIns="19050" bIns="19050" anchor="b" anchorCtr="0">
            <a:normAutofit/>
          </a:bodyPr>
          <a:lstStyle>
            <a:lvl1pPr marL="609570" lvl="0" indent="-304784"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1pPr>
            <a:lvl2pPr marL="1219140" lvl="1" indent="-304784"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2pPr>
            <a:lvl3pPr marL="1828709" lvl="2" indent="-304784"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3pPr>
            <a:lvl4pPr marL="2438278" lvl="3" indent="-304784"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4pPr>
            <a:lvl5pPr marL="3047848" lvl="4" indent="-304784"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5pPr>
            <a:lvl6pPr marL="3657418" lvl="5" indent="-304784" algn="ctr">
              <a:lnSpc>
                <a:spcPct val="90000"/>
              </a:lnSpc>
              <a:spcBef>
                <a:spcPts val="0"/>
              </a:spcBef>
              <a:spcAft>
                <a:spcPts val="0"/>
              </a:spcAft>
              <a:buClr>
                <a:srgbClr val="227AAE"/>
              </a:buClr>
              <a:buSzPts val="700"/>
              <a:buNone/>
              <a:defRPr/>
            </a:lvl6pPr>
            <a:lvl7pPr marL="4266987" lvl="6" indent="-304784" algn="ctr">
              <a:lnSpc>
                <a:spcPct val="90000"/>
              </a:lnSpc>
              <a:spcBef>
                <a:spcPts val="0"/>
              </a:spcBef>
              <a:spcAft>
                <a:spcPts val="0"/>
              </a:spcAft>
              <a:buClr>
                <a:srgbClr val="227AAE"/>
              </a:buClr>
              <a:buSzPts val="700"/>
              <a:buNone/>
              <a:defRPr/>
            </a:lvl7pPr>
            <a:lvl8pPr marL="4876557" lvl="7" indent="-304784" algn="ctr">
              <a:lnSpc>
                <a:spcPct val="90000"/>
              </a:lnSpc>
              <a:spcBef>
                <a:spcPts val="0"/>
              </a:spcBef>
              <a:spcAft>
                <a:spcPts val="0"/>
              </a:spcAft>
              <a:buClr>
                <a:srgbClr val="227AAE"/>
              </a:buClr>
              <a:buSzPts val="700"/>
              <a:buNone/>
              <a:defRPr/>
            </a:lvl8pPr>
            <a:lvl9pPr marL="5486126" lvl="8" indent="-304784" algn="ctr">
              <a:lnSpc>
                <a:spcPct val="90000"/>
              </a:lnSpc>
              <a:spcBef>
                <a:spcPts val="0"/>
              </a:spcBef>
              <a:spcAft>
                <a:spcPts val="0"/>
              </a:spcAft>
              <a:buClr>
                <a:srgbClr val="227AAE"/>
              </a:buClr>
              <a:buSzPts val="700"/>
              <a:buNone/>
              <a:defRPr/>
            </a:lvl9pPr>
          </a:lstStyle>
          <a:p>
            <a:endParaRPr/>
          </a:p>
        </p:txBody>
      </p:sp>
      <p:sp>
        <p:nvSpPr>
          <p:cNvPr id="328" name="Google Shape;328;p72"/>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1pPr>
            <a:lvl2pPr marL="0" marR="0" lvl="1"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2pPr>
            <a:lvl3pPr marL="0" marR="0" lvl="2"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3pPr>
            <a:lvl4pPr marL="0" marR="0" lvl="3"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4pPr>
            <a:lvl5pPr marL="0" marR="0" lvl="4"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5pPr>
            <a:lvl6pPr marL="0" marR="0" lvl="5"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6pPr>
            <a:lvl7pPr marL="0" marR="0" lvl="6"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7pPr>
            <a:lvl8pPr marL="0" marR="0" lvl="7"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8pPr>
            <a:lvl9pPr marL="0" marR="0" lvl="8"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9pPr>
          </a:lstStyle>
          <a:p>
            <a:fld id="{00000000-1234-1234-1234-123412341234}" type="slidenum">
              <a:rPr lang="en" smtClean="0"/>
              <a:pPr/>
              <a:t>‹#›</a:t>
            </a:fld>
            <a:endParaRPr lang="en">
              <a:solidFill>
                <a:srgbClr val="227AAF"/>
              </a:solidFill>
            </a:endParaRPr>
          </a:p>
        </p:txBody>
      </p:sp>
    </p:spTree>
    <p:extLst>
      <p:ext uri="{BB962C8B-B14F-4D97-AF65-F5344CB8AC3E}">
        <p14:creationId xmlns:p14="http://schemas.microsoft.com/office/powerpoint/2010/main" val="39884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20"/>
        <p:cNvGrpSpPr/>
        <p:nvPr/>
      </p:nvGrpSpPr>
      <p:grpSpPr>
        <a:xfrm>
          <a:off x="0" y="0"/>
          <a:ext cx="0" cy="0"/>
          <a:chOff x="0" y="0"/>
          <a:chExt cx="0" cy="0"/>
        </a:xfrm>
      </p:grpSpPr>
      <p:sp>
        <p:nvSpPr>
          <p:cNvPr id="121" name="Google Shape;121;p30"/>
          <p:cNvSpPr txBox="1">
            <a:spLocks noGrp="1"/>
          </p:cNvSpPr>
          <p:nvPr>
            <p:ph type="title"/>
          </p:nvPr>
        </p:nvSpPr>
        <p:spPr>
          <a:xfrm>
            <a:off x="863600" y="869951"/>
            <a:ext cx="10464800" cy="1612679"/>
          </a:xfrm>
          <a:prstGeom prst="rect">
            <a:avLst/>
          </a:prstGeom>
          <a:noFill/>
          <a:ln>
            <a:noFill/>
          </a:ln>
        </p:spPr>
        <p:txBody>
          <a:bodyPr spcFirstLastPara="1" wrap="square" lIns="19050" tIns="19050" rIns="19050" bIns="19050" anchor="t" anchorCtr="0">
            <a:normAutofit/>
          </a:bodyPr>
          <a:lstStyle>
            <a:lvl1pPr lvl="0" algn="ctr">
              <a:lnSpc>
                <a:spcPct val="80000"/>
              </a:lnSpc>
              <a:spcBef>
                <a:spcPts val="0"/>
              </a:spcBef>
              <a:spcAft>
                <a:spcPts val="0"/>
              </a:spcAft>
              <a:buClr>
                <a:srgbClr val="4A4A4A"/>
              </a:buClr>
              <a:buSzPts val="700"/>
              <a:buNone/>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122" name="Google Shape;122;p30"/>
          <p:cNvSpPr txBox="1">
            <a:spLocks noGrp="1"/>
          </p:cNvSpPr>
          <p:nvPr>
            <p:ph type="body" idx="1"/>
          </p:nvPr>
        </p:nvSpPr>
        <p:spPr>
          <a:xfrm>
            <a:off x="863600" y="501651"/>
            <a:ext cx="10464800" cy="241300"/>
          </a:xfrm>
          <a:prstGeom prst="rect">
            <a:avLst/>
          </a:prstGeom>
          <a:noFill/>
          <a:ln>
            <a:noFill/>
          </a:ln>
        </p:spPr>
        <p:txBody>
          <a:bodyPr spcFirstLastPara="1" wrap="square" lIns="19050" tIns="19050" rIns="19050" bIns="19050" anchor="ctr" anchorCtr="0">
            <a:normAutofit/>
          </a:bodyPr>
          <a:lstStyle>
            <a:lvl1pPr marL="609585" lvl="0" indent="-304792" algn="ctr">
              <a:lnSpc>
                <a:spcPct val="100000"/>
              </a:lnSpc>
              <a:spcBef>
                <a:spcPts val="0"/>
              </a:spcBef>
              <a:spcAft>
                <a:spcPts val="0"/>
              </a:spcAft>
              <a:buClr>
                <a:srgbClr val="227AAF"/>
              </a:buClr>
              <a:buSzPts val="800"/>
              <a:buFont typeface="Arial"/>
              <a:buNone/>
              <a:defRPr sz="1067" b="1" cap="none">
                <a:solidFill>
                  <a:srgbClr val="227AAF"/>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123" name="Google Shape;123;p30"/>
          <p:cNvSpPr txBox="1">
            <a:spLocks noGrp="1"/>
          </p:cNvSpPr>
          <p:nvPr>
            <p:ph type="body" idx="2"/>
          </p:nvPr>
        </p:nvSpPr>
        <p:spPr>
          <a:xfrm>
            <a:off x="863600" y="2482851"/>
            <a:ext cx="10464800" cy="3082925"/>
          </a:xfrm>
          <a:prstGeom prst="rect">
            <a:avLst/>
          </a:prstGeom>
          <a:noFill/>
          <a:ln>
            <a:noFill/>
          </a:ln>
        </p:spPr>
        <p:txBody>
          <a:bodyPr spcFirstLastPara="1" wrap="square" lIns="19050" tIns="19050" rIns="19050" bIns="19050" anchor="t" anchorCtr="0">
            <a:normAutofit/>
          </a:bodyPr>
          <a:lstStyle>
            <a:lvl1pPr marL="609585" lvl="0"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1pPr>
            <a:lvl2pPr marL="1219170" lvl="1"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2pPr>
            <a:lvl3pPr marL="1828754" lvl="2"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3pPr>
            <a:lvl4pPr marL="2438339" lvl="3"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4pPr>
            <a:lvl5pPr marL="3047924" lvl="4"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124" name="Google Shape;124;p30"/>
          <p:cNvSpPr txBox="1">
            <a:spLocks noGrp="1"/>
          </p:cNvSpPr>
          <p:nvPr>
            <p:ph type="sldNum" idx="12"/>
          </p:nvPr>
        </p:nvSpPr>
        <p:spPr>
          <a:xfrm>
            <a:off x="6000751"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156693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Agenda" type="tx">
  <p:cSld name="Agenda">
    <p:spTree>
      <p:nvGrpSpPr>
        <p:cNvPr id="1" name="Shape 142"/>
        <p:cNvGrpSpPr/>
        <p:nvPr/>
      </p:nvGrpSpPr>
      <p:grpSpPr>
        <a:xfrm>
          <a:off x="0" y="0"/>
          <a:ext cx="0" cy="0"/>
          <a:chOff x="0" y="0"/>
          <a:chExt cx="0" cy="0"/>
        </a:xfrm>
      </p:grpSpPr>
      <p:sp>
        <p:nvSpPr>
          <p:cNvPr id="143" name="Google Shape;143;p35"/>
          <p:cNvSpPr txBox="1">
            <a:spLocks noGrp="1"/>
          </p:cNvSpPr>
          <p:nvPr>
            <p:ph type="title"/>
          </p:nvPr>
        </p:nvSpPr>
        <p:spPr>
          <a:xfrm>
            <a:off x="863600" y="869952"/>
            <a:ext cx="10464800" cy="1650057"/>
          </a:xfrm>
          <a:prstGeom prst="rect">
            <a:avLst/>
          </a:prstGeom>
          <a:noFill/>
          <a:ln>
            <a:noFill/>
          </a:ln>
        </p:spPr>
        <p:txBody>
          <a:bodyPr spcFirstLastPara="1" wrap="square" lIns="19050" tIns="19050" rIns="19050" bIns="19050" anchor="t" anchorCtr="0">
            <a:normAutofit/>
          </a:bodyPr>
          <a:lstStyle>
            <a:lvl1pPr lvl="0" algn="ctr">
              <a:lnSpc>
                <a:spcPct val="80000"/>
              </a:lnSpc>
              <a:spcBef>
                <a:spcPts val="0"/>
              </a:spcBef>
              <a:spcAft>
                <a:spcPts val="0"/>
              </a:spcAft>
              <a:buClr>
                <a:srgbClr val="4A4A4A"/>
              </a:buClr>
              <a:buSzPts val="700"/>
              <a:buNone/>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144" name="Google Shape;144;p35"/>
          <p:cNvSpPr txBox="1">
            <a:spLocks noGrp="1"/>
          </p:cNvSpPr>
          <p:nvPr>
            <p:ph type="body" idx="1"/>
          </p:nvPr>
        </p:nvSpPr>
        <p:spPr>
          <a:xfrm>
            <a:off x="863600" y="2521630"/>
            <a:ext cx="10464800" cy="3086100"/>
          </a:xfrm>
          <a:prstGeom prst="rect">
            <a:avLst/>
          </a:prstGeom>
          <a:noFill/>
          <a:ln>
            <a:noFill/>
          </a:ln>
        </p:spPr>
        <p:txBody>
          <a:bodyPr spcFirstLastPara="1" wrap="square" lIns="19050" tIns="19050" rIns="19050" bIns="19050" anchor="t" anchorCtr="0">
            <a:normAutofit/>
          </a:bodyPr>
          <a:lstStyle>
            <a:lvl1pPr marL="609585" lvl="0"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1pPr>
            <a:lvl2pPr marL="1219170" lvl="1"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2pPr>
            <a:lvl3pPr marL="1828754" lvl="2"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3pPr>
            <a:lvl4pPr marL="2438339" lvl="3"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4pPr>
            <a:lvl5pPr marL="3047924" lvl="4"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145" name="Google Shape;145;p35"/>
          <p:cNvSpPr txBox="1">
            <a:spLocks noGrp="1"/>
          </p:cNvSpPr>
          <p:nvPr>
            <p:ph type="sldNum" idx="12"/>
          </p:nvPr>
        </p:nvSpPr>
        <p:spPr>
          <a:xfrm>
            <a:off x="6000751"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195246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47"/>
        <p:cNvGrpSpPr/>
        <p:nvPr/>
      </p:nvGrpSpPr>
      <p:grpSpPr>
        <a:xfrm>
          <a:off x="0" y="0"/>
          <a:ext cx="0" cy="0"/>
          <a:chOff x="0" y="0"/>
          <a:chExt cx="0" cy="0"/>
        </a:xfrm>
      </p:grpSpPr>
      <p:sp>
        <p:nvSpPr>
          <p:cNvPr id="148" name="Google Shape;148;p37"/>
          <p:cNvSpPr>
            <a:spLocks noGrp="1"/>
          </p:cNvSpPr>
          <p:nvPr>
            <p:ph type="pic" idx="2"/>
          </p:nvPr>
        </p:nvSpPr>
        <p:spPr>
          <a:xfrm>
            <a:off x="-12700" y="-2679700"/>
            <a:ext cx="12211051" cy="12211051"/>
          </a:xfrm>
          <a:prstGeom prst="rect">
            <a:avLst/>
          </a:prstGeom>
          <a:noFill/>
          <a:ln>
            <a:noFill/>
          </a:ln>
        </p:spPr>
      </p:sp>
      <p:sp>
        <p:nvSpPr>
          <p:cNvPr id="149" name="Google Shape;149;p37"/>
          <p:cNvSpPr txBox="1">
            <a:spLocks noGrp="1"/>
          </p:cNvSpPr>
          <p:nvPr>
            <p:ph type="body" idx="1"/>
          </p:nvPr>
        </p:nvSpPr>
        <p:spPr>
          <a:xfrm>
            <a:off x="704851" y="1059943"/>
            <a:ext cx="5387792" cy="968208"/>
          </a:xfrm>
          <a:prstGeom prst="rect">
            <a:avLst/>
          </a:prstGeom>
          <a:noFill/>
          <a:ln>
            <a:noFill/>
          </a:ln>
        </p:spPr>
        <p:txBody>
          <a:bodyPr spcFirstLastPara="1" wrap="square" lIns="19050" tIns="19050" rIns="19050" bIns="19050" anchor="t" anchorCtr="0">
            <a:normAutofit/>
          </a:bodyPr>
          <a:lstStyle>
            <a:lvl1pPr marL="609585" lvl="0" indent="-304792" algn="ctr">
              <a:lnSpc>
                <a:spcPct val="90000"/>
              </a:lnSpc>
              <a:spcBef>
                <a:spcPts val="0"/>
              </a:spcBef>
              <a:spcAft>
                <a:spcPts val="0"/>
              </a:spcAft>
              <a:buClr>
                <a:srgbClr val="247AB0"/>
              </a:buClr>
              <a:buSzPts val="2200"/>
              <a:buFont typeface="Arial"/>
              <a:buNone/>
              <a:defRPr sz="2933">
                <a:solidFill>
                  <a:srgbClr val="247AB0"/>
                </a:solidFill>
                <a:latin typeface="Arial"/>
                <a:ea typeface="Arial"/>
                <a:cs typeface="Arial"/>
                <a:sym typeface="Arial"/>
              </a:defRPr>
            </a:lvl1pPr>
            <a:lvl2pPr marL="1219170" lvl="1" indent="-304792" algn="ctr">
              <a:lnSpc>
                <a:spcPct val="90000"/>
              </a:lnSpc>
              <a:spcBef>
                <a:spcPts val="0"/>
              </a:spcBef>
              <a:spcAft>
                <a:spcPts val="0"/>
              </a:spcAft>
              <a:buClr>
                <a:srgbClr val="247AB0"/>
              </a:buClr>
              <a:buSzPts val="2200"/>
              <a:buFont typeface="Arial"/>
              <a:buNone/>
              <a:defRPr sz="2933">
                <a:solidFill>
                  <a:srgbClr val="247AB0"/>
                </a:solidFill>
                <a:latin typeface="Arial"/>
                <a:ea typeface="Arial"/>
                <a:cs typeface="Arial"/>
                <a:sym typeface="Arial"/>
              </a:defRPr>
            </a:lvl2pPr>
            <a:lvl3pPr marL="1828754" lvl="2" indent="-304792" algn="ctr">
              <a:lnSpc>
                <a:spcPct val="90000"/>
              </a:lnSpc>
              <a:spcBef>
                <a:spcPts val="0"/>
              </a:spcBef>
              <a:spcAft>
                <a:spcPts val="0"/>
              </a:spcAft>
              <a:buClr>
                <a:srgbClr val="247AB0"/>
              </a:buClr>
              <a:buSzPts val="2200"/>
              <a:buFont typeface="Arial"/>
              <a:buNone/>
              <a:defRPr sz="2933">
                <a:solidFill>
                  <a:srgbClr val="247AB0"/>
                </a:solidFill>
                <a:latin typeface="Arial"/>
                <a:ea typeface="Arial"/>
                <a:cs typeface="Arial"/>
                <a:sym typeface="Arial"/>
              </a:defRPr>
            </a:lvl3pPr>
            <a:lvl4pPr marL="2438339" lvl="3" indent="-304792" algn="ctr">
              <a:lnSpc>
                <a:spcPct val="90000"/>
              </a:lnSpc>
              <a:spcBef>
                <a:spcPts val="0"/>
              </a:spcBef>
              <a:spcAft>
                <a:spcPts val="0"/>
              </a:spcAft>
              <a:buClr>
                <a:srgbClr val="247AB0"/>
              </a:buClr>
              <a:buSzPts val="2200"/>
              <a:buFont typeface="Arial"/>
              <a:buNone/>
              <a:defRPr sz="2933">
                <a:solidFill>
                  <a:srgbClr val="247AB0"/>
                </a:solidFill>
                <a:latin typeface="Arial"/>
                <a:ea typeface="Arial"/>
                <a:cs typeface="Arial"/>
                <a:sym typeface="Arial"/>
              </a:defRPr>
            </a:lvl4pPr>
            <a:lvl5pPr marL="3047924" lvl="4" indent="-304792" algn="ctr">
              <a:lnSpc>
                <a:spcPct val="90000"/>
              </a:lnSpc>
              <a:spcBef>
                <a:spcPts val="0"/>
              </a:spcBef>
              <a:spcAft>
                <a:spcPts val="0"/>
              </a:spcAft>
              <a:buClr>
                <a:srgbClr val="247AB0"/>
              </a:buClr>
              <a:buSzPts val="2200"/>
              <a:buFont typeface="Arial"/>
              <a:buNone/>
              <a:defRPr sz="2933">
                <a:solidFill>
                  <a:srgbClr val="247AB0"/>
                </a:solidFill>
                <a:latin typeface="Arial"/>
                <a:ea typeface="Arial"/>
                <a:cs typeface="Arial"/>
                <a:sym typeface="Arial"/>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cxnSp>
        <p:nvCxnSpPr>
          <p:cNvPr id="150" name="Google Shape;150;p37"/>
          <p:cNvCxnSpPr/>
          <p:nvPr/>
        </p:nvCxnSpPr>
        <p:spPr>
          <a:xfrm>
            <a:off x="431800" y="444500"/>
            <a:ext cx="11328400" cy="0"/>
          </a:xfrm>
          <a:prstGeom prst="straightConnector1">
            <a:avLst/>
          </a:prstGeom>
          <a:noFill/>
          <a:ln w="50800" cap="flat" cmpd="sng">
            <a:solidFill>
              <a:srgbClr val="227AAF"/>
            </a:solidFill>
            <a:prstDash val="solid"/>
            <a:miter lim="400000"/>
            <a:headEnd type="none" w="sm" len="sm"/>
            <a:tailEnd type="none" w="sm" len="sm"/>
          </a:ln>
        </p:spPr>
      </p:cxnSp>
      <p:cxnSp>
        <p:nvCxnSpPr>
          <p:cNvPr id="151" name="Google Shape;151;p37"/>
          <p:cNvCxnSpPr/>
          <p:nvPr/>
        </p:nvCxnSpPr>
        <p:spPr>
          <a:xfrm>
            <a:off x="431800" y="6426200"/>
            <a:ext cx="11328400" cy="0"/>
          </a:xfrm>
          <a:prstGeom prst="straightConnector1">
            <a:avLst/>
          </a:prstGeom>
          <a:noFill/>
          <a:ln w="12700" cap="flat" cmpd="sng">
            <a:solidFill>
              <a:srgbClr val="227AAF"/>
            </a:solidFill>
            <a:prstDash val="solid"/>
            <a:miter lim="400000"/>
            <a:headEnd type="none" w="sm" len="sm"/>
            <a:tailEnd type="none" w="sm" len="sm"/>
          </a:ln>
        </p:spPr>
      </p:cxnSp>
      <p:sp>
        <p:nvSpPr>
          <p:cNvPr id="152" name="Google Shape;152;p37"/>
          <p:cNvSpPr txBox="1">
            <a:spLocks noGrp="1"/>
          </p:cNvSpPr>
          <p:nvPr>
            <p:ph type="body" idx="3"/>
          </p:nvPr>
        </p:nvSpPr>
        <p:spPr>
          <a:xfrm>
            <a:off x="704851" y="2025727"/>
            <a:ext cx="5387792" cy="271527"/>
          </a:xfrm>
          <a:prstGeom prst="rect">
            <a:avLst/>
          </a:prstGeom>
          <a:noFill/>
          <a:ln>
            <a:noFill/>
          </a:ln>
        </p:spPr>
        <p:txBody>
          <a:bodyPr spcFirstLastPara="1" wrap="square" lIns="19050" tIns="19050" rIns="19050" bIns="19050" anchor="ctr" anchorCtr="0">
            <a:normAutofit/>
          </a:bodyPr>
          <a:lstStyle>
            <a:lvl1pPr marL="609585" lvl="0" indent="-304792" algn="ctr">
              <a:lnSpc>
                <a:spcPct val="100000"/>
              </a:lnSpc>
              <a:spcBef>
                <a:spcPts val="0"/>
              </a:spcBef>
              <a:spcAft>
                <a:spcPts val="0"/>
              </a:spcAft>
              <a:buClr>
                <a:srgbClr val="227AAF"/>
              </a:buClr>
              <a:buSzPts val="900"/>
              <a:buFont typeface="Arial"/>
              <a:buNone/>
              <a:defRPr sz="1200">
                <a:solidFill>
                  <a:srgbClr val="227AAF"/>
                </a:solidFill>
                <a:latin typeface="Arial"/>
                <a:ea typeface="Arial"/>
                <a:cs typeface="Arial"/>
                <a:sym typeface="Aria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153" name="Google Shape;153;p37"/>
          <p:cNvSpPr txBox="1">
            <a:spLocks noGrp="1"/>
          </p:cNvSpPr>
          <p:nvPr>
            <p:ph type="sldNum" idx="12"/>
          </p:nvPr>
        </p:nvSpPr>
        <p:spPr>
          <a:xfrm>
            <a:off x="6000751"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341105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154"/>
        <p:cNvGrpSpPr/>
        <p:nvPr/>
      </p:nvGrpSpPr>
      <p:grpSpPr>
        <a:xfrm>
          <a:off x="0" y="0"/>
          <a:ext cx="0" cy="0"/>
          <a:chOff x="0" y="0"/>
          <a:chExt cx="0" cy="0"/>
        </a:xfrm>
      </p:grpSpPr>
      <p:sp>
        <p:nvSpPr>
          <p:cNvPr id="155" name="Google Shape;155;p38"/>
          <p:cNvSpPr txBox="1">
            <a:spLocks noGrp="1"/>
          </p:cNvSpPr>
          <p:nvPr>
            <p:ph type="ctrTitle"/>
          </p:nvPr>
        </p:nvSpPr>
        <p:spPr>
          <a:xfrm>
            <a:off x="415611" y="992767"/>
            <a:ext cx="11360800" cy="2736800"/>
          </a:xfrm>
          <a:prstGeom prst="rect">
            <a:avLst/>
          </a:prstGeom>
          <a:noFill/>
          <a:ln>
            <a:noFill/>
          </a:ln>
        </p:spPr>
        <p:txBody>
          <a:bodyPr spcFirstLastPara="1" wrap="square" lIns="19050" tIns="19050" rIns="19050" bIns="19050" anchor="b" anchorCtr="0">
            <a:normAutofit/>
          </a:bodyPr>
          <a:lstStyle>
            <a:lvl1pPr lvl="0" algn="ctr">
              <a:lnSpc>
                <a:spcPct val="80000"/>
              </a:lnSpc>
              <a:spcBef>
                <a:spcPts val="0"/>
              </a:spcBef>
              <a:spcAft>
                <a:spcPts val="0"/>
              </a:spcAft>
              <a:buSzPts val="5200"/>
              <a:buNone/>
              <a:defRPr sz="6933"/>
            </a:lvl1pPr>
            <a:lvl2pPr lvl="1" algn="ctr">
              <a:lnSpc>
                <a:spcPct val="80000"/>
              </a:lnSpc>
              <a:spcBef>
                <a:spcPts val="0"/>
              </a:spcBef>
              <a:spcAft>
                <a:spcPts val="0"/>
              </a:spcAft>
              <a:buSzPts val="5200"/>
              <a:buNone/>
              <a:defRPr sz="6933"/>
            </a:lvl2pPr>
            <a:lvl3pPr lvl="2" algn="ctr">
              <a:lnSpc>
                <a:spcPct val="80000"/>
              </a:lnSpc>
              <a:spcBef>
                <a:spcPts val="0"/>
              </a:spcBef>
              <a:spcAft>
                <a:spcPts val="0"/>
              </a:spcAft>
              <a:buSzPts val="5200"/>
              <a:buNone/>
              <a:defRPr sz="6933"/>
            </a:lvl3pPr>
            <a:lvl4pPr lvl="3" algn="ctr">
              <a:lnSpc>
                <a:spcPct val="80000"/>
              </a:lnSpc>
              <a:spcBef>
                <a:spcPts val="0"/>
              </a:spcBef>
              <a:spcAft>
                <a:spcPts val="0"/>
              </a:spcAft>
              <a:buSzPts val="5200"/>
              <a:buNone/>
              <a:defRPr sz="6933"/>
            </a:lvl4pPr>
            <a:lvl5pPr lvl="4" algn="ctr">
              <a:lnSpc>
                <a:spcPct val="80000"/>
              </a:lnSpc>
              <a:spcBef>
                <a:spcPts val="0"/>
              </a:spcBef>
              <a:spcAft>
                <a:spcPts val="0"/>
              </a:spcAft>
              <a:buSzPts val="5200"/>
              <a:buNone/>
              <a:defRPr sz="6933"/>
            </a:lvl5pPr>
            <a:lvl6pPr lvl="5" algn="ctr">
              <a:lnSpc>
                <a:spcPct val="80000"/>
              </a:lnSpc>
              <a:spcBef>
                <a:spcPts val="0"/>
              </a:spcBef>
              <a:spcAft>
                <a:spcPts val="0"/>
              </a:spcAft>
              <a:buSzPts val="5200"/>
              <a:buNone/>
              <a:defRPr sz="6933"/>
            </a:lvl6pPr>
            <a:lvl7pPr lvl="6" algn="ctr">
              <a:lnSpc>
                <a:spcPct val="80000"/>
              </a:lnSpc>
              <a:spcBef>
                <a:spcPts val="0"/>
              </a:spcBef>
              <a:spcAft>
                <a:spcPts val="0"/>
              </a:spcAft>
              <a:buSzPts val="5200"/>
              <a:buNone/>
              <a:defRPr sz="6933"/>
            </a:lvl7pPr>
            <a:lvl8pPr lvl="7" algn="ctr">
              <a:lnSpc>
                <a:spcPct val="80000"/>
              </a:lnSpc>
              <a:spcBef>
                <a:spcPts val="0"/>
              </a:spcBef>
              <a:spcAft>
                <a:spcPts val="0"/>
              </a:spcAft>
              <a:buSzPts val="5200"/>
              <a:buNone/>
              <a:defRPr sz="6933"/>
            </a:lvl8pPr>
            <a:lvl9pPr lvl="8" algn="ctr">
              <a:lnSpc>
                <a:spcPct val="80000"/>
              </a:lnSpc>
              <a:spcBef>
                <a:spcPts val="0"/>
              </a:spcBef>
              <a:spcAft>
                <a:spcPts val="0"/>
              </a:spcAft>
              <a:buSzPts val="5200"/>
              <a:buNone/>
              <a:defRPr sz="6933"/>
            </a:lvl9pPr>
          </a:lstStyle>
          <a:p>
            <a:endParaRPr/>
          </a:p>
        </p:txBody>
      </p:sp>
      <p:sp>
        <p:nvSpPr>
          <p:cNvPr id="156" name="Google Shape;156;p38"/>
          <p:cNvSpPr txBox="1">
            <a:spLocks noGrp="1"/>
          </p:cNvSpPr>
          <p:nvPr>
            <p:ph type="subTitle" idx="1"/>
          </p:nvPr>
        </p:nvSpPr>
        <p:spPr>
          <a:xfrm>
            <a:off x="415600" y="3778833"/>
            <a:ext cx="11360800" cy="1056800"/>
          </a:xfrm>
          <a:prstGeom prst="rect">
            <a:avLst/>
          </a:prstGeom>
          <a:noFill/>
          <a:ln>
            <a:noFill/>
          </a:ln>
        </p:spPr>
        <p:txBody>
          <a:bodyPr spcFirstLastPara="1" wrap="square" lIns="19050" tIns="19050" rIns="19050" bIns="19050"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57" name="Google Shape;157;p38"/>
          <p:cNvSpPr txBox="1">
            <a:spLocks noGrp="1"/>
          </p:cNvSpPr>
          <p:nvPr>
            <p:ph type="sldNum" idx="12"/>
          </p:nvPr>
        </p:nvSpPr>
        <p:spPr>
          <a:xfrm>
            <a:off x="11296611" y="6230385"/>
            <a:ext cx="7316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111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1"/>
          <p:cNvSpPr>
            <a:spLocks noGrp="1"/>
          </p:cNvSpPr>
          <p:nvPr>
            <p:ph type="pic" idx="2"/>
          </p:nvPr>
        </p:nvSpPr>
        <p:spPr>
          <a:xfrm>
            <a:off x="5183188" y="987425"/>
            <a:ext cx="6172200" cy="4873625"/>
          </a:xfrm>
          <a:prstGeom prst="rect">
            <a:avLst/>
          </a:prstGeom>
          <a:noFill/>
          <a:ln>
            <a:noFill/>
          </a:ln>
        </p:spPr>
      </p:sp>
      <p:sp>
        <p:nvSpPr>
          <p:cNvPr id="74" name="Google Shape;74;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985184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63"/>
        <p:cNvGrpSpPr/>
        <p:nvPr/>
      </p:nvGrpSpPr>
      <p:grpSpPr>
        <a:xfrm>
          <a:off x="0" y="0"/>
          <a:ext cx="0" cy="0"/>
          <a:chOff x="0" y="0"/>
          <a:chExt cx="0" cy="0"/>
        </a:xfrm>
      </p:grpSpPr>
      <p:sp>
        <p:nvSpPr>
          <p:cNvPr id="164" name="Google Shape;164;p40"/>
          <p:cNvSpPr txBox="1">
            <a:spLocks noGrp="1"/>
          </p:cNvSpPr>
          <p:nvPr>
            <p:ph type="body" idx="1"/>
          </p:nvPr>
        </p:nvSpPr>
        <p:spPr>
          <a:xfrm>
            <a:off x="863600" y="501651"/>
            <a:ext cx="10464800" cy="241300"/>
          </a:xfrm>
          <a:prstGeom prst="rect">
            <a:avLst/>
          </a:prstGeom>
          <a:noFill/>
          <a:ln>
            <a:noFill/>
          </a:ln>
        </p:spPr>
        <p:txBody>
          <a:bodyPr spcFirstLastPara="1" wrap="square" lIns="19050" tIns="19050" rIns="19050" bIns="19050" anchor="ctr" anchorCtr="0">
            <a:normAutofit/>
          </a:bodyPr>
          <a:lstStyle>
            <a:lvl1pPr marL="609585" lvl="0" indent="-304792" algn="ctr">
              <a:lnSpc>
                <a:spcPct val="100000"/>
              </a:lnSpc>
              <a:spcBef>
                <a:spcPts val="0"/>
              </a:spcBef>
              <a:spcAft>
                <a:spcPts val="0"/>
              </a:spcAft>
              <a:buClr>
                <a:srgbClr val="227AAF"/>
              </a:buClr>
              <a:buSzPts val="800"/>
              <a:buFont typeface="Arial"/>
              <a:buNone/>
              <a:defRPr sz="1067" b="1" cap="none">
                <a:solidFill>
                  <a:srgbClr val="227AAF"/>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165" name="Google Shape;165;p40"/>
          <p:cNvSpPr txBox="1">
            <a:spLocks noGrp="1"/>
          </p:cNvSpPr>
          <p:nvPr>
            <p:ph type="title"/>
          </p:nvPr>
        </p:nvSpPr>
        <p:spPr>
          <a:xfrm>
            <a:off x="863600" y="2214241"/>
            <a:ext cx="10464800" cy="1398911"/>
          </a:xfrm>
          <a:prstGeom prst="rect">
            <a:avLst/>
          </a:prstGeom>
          <a:noFill/>
          <a:ln>
            <a:noFill/>
          </a:ln>
        </p:spPr>
        <p:txBody>
          <a:bodyPr spcFirstLastPara="1" wrap="square" lIns="19050" tIns="19050" rIns="19050" bIns="19050" anchor="b" anchorCtr="0">
            <a:normAutofit/>
          </a:bodyPr>
          <a:lstStyle>
            <a:lvl1pPr lvl="0" algn="ctr">
              <a:lnSpc>
                <a:spcPct val="80000"/>
              </a:lnSpc>
              <a:spcBef>
                <a:spcPts val="0"/>
              </a:spcBef>
              <a:spcAft>
                <a:spcPts val="0"/>
              </a:spcAft>
              <a:buClr>
                <a:srgbClr val="4A4A4A"/>
              </a:buClr>
              <a:buSzPts val="700"/>
              <a:buNone/>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166" name="Google Shape;166;p40"/>
          <p:cNvSpPr txBox="1">
            <a:spLocks noGrp="1"/>
          </p:cNvSpPr>
          <p:nvPr>
            <p:ph type="body" idx="2"/>
          </p:nvPr>
        </p:nvSpPr>
        <p:spPr>
          <a:xfrm>
            <a:off x="863600" y="3625851"/>
            <a:ext cx="10464800" cy="1019143"/>
          </a:xfrm>
          <a:prstGeom prst="rect">
            <a:avLst/>
          </a:prstGeom>
          <a:noFill/>
          <a:ln>
            <a:noFill/>
          </a:ln>
        </p:spPr>
        <p:txBody>
          <a:bodyPr spcFirstLastPara="1" wrap="square" lIns="19050" tIns="19050" rIns="19050" bIns="19050" anchor="t" anchorCtr="0">
            <a:normAutofit/>
          </a:bodyPr>
          <a:lstStyle>
            <a:lvl1pPr marL="609585" lvl="0" indent="-304792" algn="ctr">
              <a:lnSpc>
                <a:spcPct val="90000"/>
              </a:lnSpc>
              <a:spcBef>
                <a:spcPts val="0"/>
              </a:spcBef>
              <a:spcAft>
                <a:spcPts val="0"/>
              </a:spcAft>
              <a:buClr>
                <a:srgbClr val="227AAE"/>
              </a:buClr>
              <a:buSzPts val="700"/>
              <a:buNone/>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167" name="Google Shape;167;p40"/>
          <p:cNvSpPr txBox="1">
            <a:spLocks noGrp="1"/>
          </p:cNvSpPr>
          <p:nvPr>
            <p:ph type="sldNum" idx="12"/>
          </p:nvPr>
        </p:nvSpPr>
        <p:spPr>
          <a:xfrm>
            <a:off x="5999416"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594296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Title &amp; Photo">
  <p:cSld name="Title &amp; Photo">
    <p:spTree>
      <p:nvGrpSpPr>
        <p:cNvPr id="1" name="Shape 168"/>
        <p:cNvGrpSpPr/>
        <p:nvPr/>
      </p:nvGrpSpPr>
      <p:grpSpPr>
        <a:xfrm>
          <a:off x="0" y="0"/>
          <a:ext cx="0" cy="0"/>
          <a:chOff x="0" y="0"/>
          <a:chExt cx="0" cy="0"/>
        </a:xfrm>
      </p:grpSpPr>
      <p:sp>
        <p:nvSpPr>
          <p:cNvPr id="169" name="Google Shape;169;p41"/>
          <p:cNvSpPr>
            <a:spLocks noGrp="1"/>
          </p:cNvSpPr>
          <p:nvPr>
            <p:ph type="pic" idx="2"/>
          </p:nvPr>
        </p:nvSpPr>
        <p:spPr>
          <a:xfrm>
            <a:off x="0" y="-1263649"/>
            <a:ext cx="12192000" cy="8128000"/>
          </a:xfrm>
          <a:prstGeom prst="rect">
            <a:avLst/>
          </a:prstGeom>
          <a:noFill/>
          <a:ln>
            <a:noFill/>
          </a:ln>
        </p:spPr>
      </p:sp>
      <p:sp>
        <p:nvSpPr>
          <p:cNvPr id="170" name="Google Shape;170;p41"/>
          <p:cNvSpPr txBox="1">
            <a:spLocks noGrp="1"/>
          </p:cNvSpPr>
          <p:nvPr>
            <p:ph type="body" idx="1"/>
          </p:nvPr>
        </p:nvSpPr>
        <p:spPr>
          <a:xfrm>
            <a:off x="863600" y="5359401"/>
            <a:ext cx="10464800" cy="1012825"/>
          </a:xfrm>
          <a:prstGeom prst="rect">
            <a:avLst/>
          </a:prstGeom>
          <a:noFill/>
          <a:ln>
            <a:noFill/>
          </a:ln>
        </p:spPr>
        <p:txBody>
          <a:bodyPr spcFirstLastPara="1" wrap="square" lIns="19050" tIns="19050" rIns="19050" bIns="19050" anchor="t" anchorCtr="0">
            <a:normAutofit/>
          </a:bodyPr>
          <a:lstStyle>
            <a:lvl1pPr marL="609585" lvl="0" indent="-304792" algn="ctr">
              <a:lnSpc>
                <a:spcPct val="90000"/>
              </a:lnSpc>
              <a:spcBef>
                <a:spcPts val="1067"/>
              </a:spcBef>
              <a:spcAft>
                <a:spcPts val="0"/>
              </a:spcAft>
              <a:buClr>
                <a:srgbClr val="F0EBE0"/>
              </a:buClr>
              <a:buSzPts val="1700"/>
              <a:buFont typeface="Arial"/>
              <a:buNone/>
              <a:defRPr>
                <a:solidFill>
                  <a:srgbClr val="F0EBE0"/>
                </a:solidFill>
              </a:defRPr>
            </a:lvl1pPr>
            <a:lvl2pPr marL="1219170" lvl="1" indent="-304792" algn="ctr">
              <a:lnSpc>
                <a:spcPct val="90000"/>
              </a:lnSpc>
              <a:spcBef>
                <a:spcPts val="1067"/>
              </a:spcBef>
              <a:spcAft>
                <a:spcPts val="0"/>
              </a:spcAft>
              <a:buClr>
                <a:srgbClr val="F0EBE0"/>
              </a:buClr>
              <a:buSzPts val="1700"/>
              <a:buFont typeface="Arial"/>
              <a:buNone/>
              <a:defRPr>
                <a:solidFill>
                  <a:srgbClr val="F0EBE0"/>
                </a:solidFill>
              </a:defRPr>
            </a:lvl2pPr>
            <a:lvl3pPr marL="1828754" lvl="2" indent="-304792" algn="ctr">
              <a:lnSpc>
                <a:spcPct val="90000"/>
              </a:lnSpc>
              <a:spcBef>
                <a:spcPts val="1067"/>
              </a:spcBef>
              <a:spcAft>
                <a:spcPts val="0"/>
              </a:spcAft>
              <a:buClr>
                <a:srgbClr val="F0EBE0"/>
              </a:buClr>
              <a:buSzPts val="1700"/>
              <a:buFont typeface="Arial"/>
              <a:buNone/>
              <a:defRPr>
                <a:solidFill>
                  <a:srgbClr val="F0EBE0"/>
                </a:solidFill>
              </a:defRPr>
            </a:lvl3pPr>
            <a:lvl4pPr marL="2438339" lvl="3" indent="-304792" algn="ctr">
              <a:lnSpc>
                <a:spcPct val="90000"/>
              </a:lnSpc>
              <a:spcBef>
                <a:spcPts val="1067"/>
              </a:spcBef>
              <a:spcAft>
                <a:spcPts val="0"/>
              </a:spcAft>
              <a:buClr>
                <a:srgbClr val="F0EBE0"/>
              </a:buClr>
              <a:buSzPts val="1700"/>
              <a:buFont typeface="Arial"/>
              <a:buNone/>
              <a:defRPr>
                <a:solidFill>
                  <a:srgbClr val="F0EBE0"/>
                </a:solidFill>
              </a:defRPr>
            </a:lvl4pPr>
            <a:lvl5pPr marL="3047924" lvl="4" indent="-304792" algn="ctr">
              <a:lnSpc>
                <a:spcPct val="90000"/>
              </a:lnSpc>
              <a:spcBef>
                <a:spcPts val="1067"/>
              </a:spcBef>
              <a:spcAft>
                <a:spcPts val="0"/>
              </a:spcAft>
              <a:buClr>
                <a:srgbClr val="F0EBE0"/>
              </a:buClr>
              <a:buSzPts val="1700"/>
              <a:buFont typeface="Arial"/>
              <a:buNone/>
              <a:defRPr>
                <a:solidFill>
                  <a:srgbClr val="F0EBE0"/>
                </a:solidFill>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171" name="Google Shape;171;p41"/>
          <p:cNvSpPr txBox="1">
            <a:spLocks noGrp="1"/>
          </p:cNvSpPr>
          <p:nvPr>
            <p:ph type="title"/>
          </p:nvPr>
        </p:nvSpPr>
        <p:spPr>
          <a:xfrm>
            <a:off x="863600" y="3908624"/>
            <a:ext cx="10464800" cy="1399977"/>
          </a:xfrm>
          <a:prstGeom prst="rect">
            <a:avLst/>
          </a:prstGeom>
          <a:noFill/>
          <a:ln>
            <a:noFill/>
          </a:ln>
        </p:spPr>
        <p:txBody>
          <a:bodyPr spcFirstLastPara="1" wrap="square" lIns="19050" tIns="19050" rIns="19050" bIns="19050" anchor="b" anchorCtr="0">
            <a:normAutofit/>
          </a:bodyPr>
          <a:lstStyle>
            <a:lvl1pPr lvl="0" algn="ctr">
              <a:lnSpc>
                <a:spcPct val="80000"/>
              </a:lnSpc>
              <a:spcBef>
                <a:spcPts val="0"/>
              </a:spcBef>
              <a:spcAft>
                <a:spcPts val="0"/>
              </a:spcAft>
              <a:buClr>
                <a:srgbClr val="FFFFFF"/>
              </a:buClr>
              <a:buSzPts val="3200"/>
              <a:buFont typeface="Arial"/>
              <a:buNone/>
              <a:defRPr>
                <a:solidFill>
                  <a:srgbClr val="FFFFFF"/>
                </a:solidFill>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172" name="Google Shape;172;p41"/>
          <p:cNvSpPr txBox="1">
            <a:spLocks noGrp="1"/>
          </p:cNvSpPr>
          <p:nvPr>
            <p:ph type="body" idx="3"/>
          </p:nvPr>
        </p:nvSpPr>
        <p:spPr>
          <a:xfrm>
            <a:off x="863600" y="501651"/>
            <a:ext cx="10464800" cy="240031"/>
          </a:xfrm>
          <a:prstGeom prst="rect">
            <a:avLst/>
          </a:prstGeom>
          <a:noFill/>
          <a:ln>
            <a:noFill/>
          </a:ln>
        </p:spPr>
        <p:txBody>
          <a:bodyPr spcFirstLastPara="1" wrap="square" lIns="19050" tIns="19050" rIns="19050" bIns="19050" anchor="ctr" anchorCtr="0">
            <a:normAutofit/>
          </a:bodyPr>
          <a:lstStyle>
            <a:lvl1pPr marL="609585" lvl="0" indent="-304792" algn="ctr">
              <a:lnSpc>
                <a:spcPct val="100000"/>
              </a:lnSpc>
              <a:spcBef>
                <a:spcPts val="0"/>
              </a:spcBef>
              <a:spcAft>
                <a:spcPts val="0"/>
              </a:spcAft>
              <a:buClr>
                <a:srgbClr val="F0EBE0"/>
              </a:buClr>
              <a:buSzPts val="800"/>
              <a:buFont typeface="Arial"/>
              <a:buNone/>
              <a:defRPr sz="1067" b="1" cap="none">
                <a:solidFill>
                  <a:srgbClr val="F0EBE0"/>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cxnSp>
        <p:nvCxnSpPr>
          <p:cNvPr id="173" name="Google Shape;173;p41"/>
          <p:cNvCxnSpPr/>
          <p:nvPr/>
        </p:nvCxnSpPr>
        <p:spPr>
          <a:xfrm>
            <a:off x="431800" y="6426200"/>
            <a:ext cx="11328400" cy="0"/>
          </a:xfrm>
          <a:prstGeom prst="straightConnector1">
            <a:avLst/>
          </a:prstGeom>
          <a:noFill/>
          <a:ln w="12700" cap="flat" cmpd="sng">
            <a:solidFill>
              <a:srgbClr val="FFFFFF">
                <a:alpha val="29019"/>
              </a:srgbClr>
            </a:solidFill>
            <a:prstDash val="solid"/>
            <a:miter lim="400000"/>
            <a:headEnd type="none" w="sm" len="sm"/>
            <a:tailEnd type="none" w="sm" len="sm"/>
          </a:ln>
        </p:spPr>
      </p:cxnSp>
      <p:cxnSp>
        <p:nvCxnSpPr>
          <p:cNvPr id="174" name="Google Shape;174;p41"/>
          <p:cNvCxnSpPr/>
          <p:nvPr/>
        </p:nvCxnSpPr>
        <p:spPr>
          <a:xfrm>
            <a:off x="431800" y="444500"/>
            <a:ext cx="11328400" cy="0"/>
          </a:xfrm>
          <a:prstGeom prst="straightConnector1">
            <a:avLst/>
          </a:prstGeom>
          <a:noFill/>
          <a:ln w="50800" cap="flat" cmpd="sng">
            <a:solidFill>
              <a:srgbClr val="FFFFFF">
                <a:alpha val="29019"/>
              </a:srgbClr>
            </a:solidFill>
            <a:prstDash val="solid"/>
            <a:miter lim="400000"/>
            <a:headEnd type="none" w="sm" len="sm"/>
            <a:tailEnd type="none" w="sm" len="sm"/>
          </a:ln>
        </p:spPr>
      </p:cxnSp>
      <p:sp>
        <p:nvSpPr>
          <p:cNvPr id="175" name="Google Shape;175;p41"/>
          <p:cNvSpPr txBox="1">
            <a:spLocks noGrp="1"/>
          </p:cNvSpPr>
          <p:nvPr>
            <p:ph type="sldNum" idx="12"/>
          </p:nvPr>
        </p:nvSpPr>
        <p:spPr>
          <a:xfrm>
            <a:off x="6000751"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1pPr>
            <a:lvl2pPr marL="0" marR="0" lvl="1"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2pPr>
            <a:lvl3pPr marL="0" marR="0" lvl="2"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3pPr>
            <a:lvl4pPr marL="0" marR="0" lvl="3"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4pPr>
            <a:lvl5pPr marL="0" marR="0" lvl="4"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5pPr>
            <a:lvl6pPr marL="0" marR="0" lvl="5"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6pPr>
            <a:lvl7pPr marL="0" marR="0" lvl="6"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7pPr>
            <a:lvl8pPr marL="0" marR="0" lvl="7"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8pPr>
            <a:lvl9pPr marL="0" marR="0" lvl="8"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9pPr>
          </a:lstStyle>
          <a:p>
            <a:fld id="{00000000-1234-1234-1234-123412341234}" type="slidenum">
              <a:rPr lang="en" smtClean="0"/>
              <a:pPr/>
              <a:t>‹#›</a:t>
            </a:fld>
            <a:endParaRPr lang="en">
              <a:solidFill>
                <a:srgbClr val="227AAF"/>
              </a:solidFill>
            </a:endParaRPr>
          </a:p>
        </p:txBody>
      </p:sp>
    </p:spTree>
    <p:extLst>
      <p:ext uri="{BB962C8B-B14F-4D97-AF65-F5344CB8AC3E}">
        <p14:creationId xmlns:p14="http://schemas.microsoft.com/office/powerpoint/2010/main" val="19383017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amp; Photo Alt">
  <p:cSld name="Title &amp; Photo Alt">
    <p:spTree>
      <p:nvGrpSpPr>
        <p:cNvPr id="1" name="Shape 176"/>
        <p:cNvGrpSpPr/>
        <p:nvPr/>
      </p:nvGrpSpPr>
      <p:grpSpPr>
        <a:xfrm>
          <a:off x="0" y="0"/>
          <a:ext cx="0" cy="0"/>
          <a:chOff x="0" y="0"/>
          <a:chExt cx="0" cy="0"/>
        </a:xfrm>
      </p:grpSpPr>
      <p:sp>
        <p:nvSpPr>
          <p:cNvPr id="177" name="Google Shape;177;p42"/>
          <p:cNvSpPr>
            <a:spLocks noGrp="1"/>
          </p:cNvSpPr>
          <p:nvPr>
            <p:ph type="pic" idx="2"/>
          </p:nvPr>
        </p:nvSpPr>
        <p:spPr>
          <a:xfrm>
            <a:off x="-1676400" y="0"/>
            <a:ext cx="8001000" cy="6858000"/>
          </a:xfrm>
          <a:prstGeom prst="rect">
            <a:avLst/>
          </a:prstGeom>
          <a:noFill/>
          <a:ln>
            <a:noFill/>
          </a:ln>
        </p:spPr>
      </p:sp>
      <p:sp>
        <p:nvSpPr>
          <p:cNvPr id="178" name="Google Shape;178;p42"/>
          <p:cNvSpPr txBox="1">
            <a:spLocks noGrp="1"/>
          </p:cNvSpPr>
          <p:nvPr>
            <p:ph type="title"/>
          </p:nvPr>
        </p:nvSpPr>
        <p:spPr>
          <a:xfrm>
            <a:off x="6832601" y="2197100"/>
            <a:ext cx="4635500" cy="127000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4A4A4A"/>
              </a:buClr>
              <a:buSzPts val="3000"/>
              <a:buFont typeface="Arial"/>
              <a:buNone/>
              <a:defRPr sz="4000"/>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179" name="Google Shape;179;p42"/>
          <p:cNvSpPr txBox="1">
            <a:spLocks noGrp="1"/>
          </p:cNvSpPr>
          <p:nvPr>
            <p:ph type="body" idx="1"/>
          </p:nvPr>
        </p:nvSpPr>
        <p:spPr>
          <a:xfrm>
            <a:off x="6832601" y="3505201"/>
            <a:ext cx="4635500" cy="1156319"/>
          </a:xfrm>
          <a:prstGeom prst="rect">
            <a:avLst/>
          </a:prstGeom>
          <a:noFill/>
          <a:ln>
            <a:noFill/>
          </a:ln>
        </p:spPr>
        <p:txBody>
          <a:bodyPr spcFirstLastPara="1" wrap="square" lIns="19050" tIns="19050" rIns="19050" bIns="19050" anchor="t" anchorCtr="0">
            <a:normAutofit/>
          </a:bodyPr>
          <a:lstStyle>
            <a:lvl1pPr marL="609585" lvl="0" indent="-304792" algn="l">
              <a:lnSpc>
                <a:spcPct val="80000"/>
              </a:lnSpc>
              <a:spcBef>
                <a:spcPts val="0"/>
              </a:spcBef>
              <a:spcAft>
                <a:spcPts val="0"/>
              </a:spcAft>
              <a:buClr>
                <a:srgbClr val="227AAE"/>
              </a:buClr>
              <a:buSzPts val="700"/>
              <a:buNone/>
              <a:defRPr/>
            </a:lvl1pPr>
            <a:lvl2pPr marL="1219170" lvl="1" indent="-304792" algn="l">
              <a:lnSpc>
                <a:spcPct val="80000"/>
              </a:lnSpc>
              <a:spcBef>
                <a:spcPts val="0"/>
              </a:spcBef>
              <a:spcAft>
                <a:spcPts val="0"/>
              </a:spcAft>
              <a:buClr>
                <a:srgbClr val="227AAE"/>
              </a:buClr>
              <a:buSzPts val="700"/>
              <a:buNone/>
              <a:defRPr/>
            </a:lvl2pPr>
            <a:lvl3pPr marL="1828754" lvl="2" indent="-304792" algn="l">
              <a:lnSpc>
                <a:spcPct val="80000"/>
              </a:lnSpc>
              <a:spcBef>
                <a:spcPts val="0"/>
              </a:spcBef>
              <a:spcAft>
                <a:spcPts val="0"/>
              </a:spcAft>
              <a:buClr>
                <a:srgbClr val="227AAE"/>
              </a:buClr>
              <a:buSzPts val="700"/>
              <a:buNone/>
              <a:defRPr/>
            </a:lvl3pPr>
            <a:lvl4pPr marL="2438339" lvl="3" indent="-304792" algn="l">
              <a:lnSpc>
                <a:spcPct val="80000"/>
              </a:lnSpc>
              <a:spcBef>
                <a:spcPts val="0"/>
              </a:spcBef>
              <a:spcAft>
                <a:spcPts val="0"/>
              </a:spcAft>
              <a:buClr>
                <a:srgbClr val="227AAE"/>
              </a:buClr>
              <a:buSzPts val="700"/>
              <a:buNone/>
              <a:defRPr/>
            </a:lvl4pPr>
            <a:lvl5pPr marL="3047924" lvl="4" indent="-304792" algn="l">
              <a:lnSpc>
                <a:spcPct val="8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180" name="Google Shape;180;p42"/>
          <p:cNvSpPr txBox="1">
            <a:spLocks noGrp="1"/>
          </p:cNvSpPr>
          <p:nvPr>
            <p:ph type="body" idx="3"/>
          </p:nvPr>
        </p:nvSpPr>
        <p:spPr>
          <a:xfrm>
            <a:off x="6832601" y="1873251"/>
            <a:ext cx="4635500" cy="241300"/>
          </a:xfrm>
          <a:prstGeom prst="rect">
            <a:avLst/>
          </a:prstGeom>
          <a:noFill/>
          <a:ln>
            <a:noFill/>
          </a:ln>
        </p:spPr>
        <p:txBody>
          <a:bodyPr spcFirstLastPara="1" wrap="square" lIns="19050" tIns="19050" rIns="19050" bIns="19050" anchor="ctr" anchorCtr="0">
            <a:normAutofit/>
          </a:bodyPr>
          <a:lstStyle>
            <a:lvl1pPr marL="609585" lvl="0" indent="-304792" algn="l">
              <a:lnSpc>
                <a:spcPct val="100000"/>
              </a:lnSpc>
              <a:spcBef>
                <a:spcPts val="0"/>
              </a:spcBef>
              <a:spcAft>
                <a:spcPts val="0"/>
              </a:spcAft>
              <a:buClr>
                <a:srgbClr val="227AAF"/>
              </a:buClr>
              <a:buSzPts val="800"/>
              <a:buFont typeface="Arial"/>
              <a:buNone/>
              <a:defRPr sz="1067" b="1" cap="none">
                <a:solidFill>
                  <a:srgbClr val="227AAF"/>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cxnSp>
        <p:nvCxnSpPr>
          <p:cNvPr id="181" name="Google Shape;181;p42"/>
          <p:cNvCxnSpPr/>
          <p:nvPr/>
        </p:nvCxnSpPr>
        <p:spPr>
          <a:xfrm>
            <a:off x="6832600" y="1860551"/>
            <a:ext cx="4641851" cy="0"/>
          </a:xfrm>
          <a:prstGeom prst="straightConnector1">
            <a:avLst/>
          </a:prstGeom>
          <a:noFill/>
          <a:ln w="50800" cap="flat" cmpd="sng">
            <a:solidFill>
              <a:srgbClr val="227AAF"/>
            </a:solidFill>
            <a:prstDash val="solid"/>
            <a:miter lim="400000"/>
            <a:headEnd type="none" w="sm" len="sm"/>
            <a:tailEnd type="none" w="sm" len="sm"/>
          </a:ln>
        </p:spPr>
      </p:cxnSp>
      <p:cxnSp>
        <p:nvCxnSpPr>
          <p:cNvPr id="182" name="Google Shape;182;p42"/>
          <p:cNvCxnSpPr/>
          <p:nvPr/>
        </p:nvCxnSpPr>
        <p:spPr>
          <a:xfrm>
            <a:off x="6832600" y="4762500"/>
            <a:ext cx="4641851" cy="0"/>
          </a:xfrm>
          <a:prstGeom prst="straightConnector1">
            <a:avLst/>
          </a:prstGeom>
          <a:noFill/>
          <a:ln w="12700" cap="flat" cmpd="sng">
            <a:solidFill>
              <a:srgbClr val="227AAF"/>
            </a:solidFill>
            <a:prstDash val="solid"/>
            <a:miter lim="400000"/>
            <a:headEnd type="none" w="sm" len="sm"/>
            <a:tailEnd type="none" w="sm" len="sm"/>
          </a:ln>
        </p:spPr>
      </p:cxnSp>
      <p:sp>
        <p:nvSpPr>
          <p:cNvPr id="183" name="Google Shape;183;p42"/>
          <p:cNvSpPr txBox="1">
            <a:spLocks noGrp="1"/>
          </p:cNvSpPr>
          <p:nvPr>
            <p:ph type="sldNum" idx="12"/>
          </p:nvPr>
        </p:nvSpPr>
        <p:spPr>
          <a:xfrm>
            <a:off x="6000751"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30610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184"/>
        <p:cNvGrpSpPr/>
        <p:nvPr/>
      </p:nvGrpSpPr>
      <p:grpSpPr>
        <a:xfrm>
          <a:off x="0" y="0"/>
          <a:ext cx="0" cy="0"/>
          <a:chOff x="0" y="0"/>
          <a:chExt cx="0" cy="0"/>
        </a:xfrm>
      </p:grpSpPr>
      <p:sp>
        <p:nvSpPr>
          <p:cNvPr id="185" name="Google Shape;185;p43"/>
          <p:cNvSpPr txBox="1">
            <a:spLocks noGrp="1"/>
          </p:cNvSpPr>
          <p:nvPr>
            <p:ph type="body" idx="1"/>
          </p:nvPr>
        </p:nvSpPr>
        <p:spPr>
          <a:xfrm>
            <a:off x="863600" y="2482851"/>
            <a:ext cx="10464800" cy="3082925"/>
          </a:xfrm>
          <a:prstGeom prst="rect">
            <a:avLst/>
          </a:prstGeom>
          <a:noFill/>
          <a:ln>
            <a:noFill/>
          </a:ln>
        </p:spPr>
        <p:txBody>
          <a:bodyPr spcFirstLastPara="1" wrap="square" lIns="19050" tIns="19050" rIns="19050" bIns="19050" anchor="t" anchorCtr="0">
            <a:normAutofit/>
          </a:bodyPr>
          <a:lstStyle>
            <a:lvl1pPr marL="609585" lvl="0"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1pPr>
            <a:lvl2pPr marL="1219170" lvl="1"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2pPr>
            <a:lvl3pPr marL="1828754" lvl="2"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3pPr>
            <a:lvl4pPr marL="2438339" lvl="3"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4pPr>
            <a:lvl5pPr marL="3047924" lvl="4"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186" name="Google Shape;186;p43"/>
          <p:cNvSpPr txBox="1">
            <a:spLocks noGrp="1"/>
          </p:cNvSpPr>
          <p:nvPr>
            <p:ph type="sldNum" idx="12"/>
          </p:nvPr>
        </p:nvSpPr>
        <p:spPr>
          <a:xfrm>
            <a:off x="6000751"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97990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Title, Bullets &amp; Live Video Small">
  <p:cSld name="Title, Bullets &amp; Live Video Small">
    <p:spTree>
      <p:nvGrpSpPr>
        <p:cNvPr id="1" name="Shape 187"/>
        <p:cNvGrpSpPr/>
        <p:nvPr/>
      </p:nvGrpSpPr>
      <p:grpSpPr>
        <a:xfrm>
          <a:off x="0" y="0"/>
          <a:ext cx="0" cy="0"/>
          <a:chOff x="0" y="0"/>
          <a:chExt cx="0" cy="0"/>
        </a:xfrm>
      </p:grpSpPr>
      <p:sp>
        <p:nvSpPr>
          <p:cNvPr id="188" name="Google Shape;188;p44"/>
          <p:cNvSpPr txBox="1">
            <a:spLocks noGrp="1"/>
          </p:cNvSpPr>
          <p:nvPr>
            <p:ph type="body" idx="1"/>
          </p:nvPr>
        </p:nvSpPr>
        <p:spPr>
          <a:xfrm>
            <a:off x="6832601" y="3817938"/>
            <a:ext cx="4635500" cy="2284412"/>
          </a:xfrm>
          <a:prstGeom prst="rect">
            <a:avLst/>
          </a:prstGeom>
          <a:noFill/>
          <a:ln>
            <a:noFill/>
          </a:ln>
        </p:spPr>
        <p:txBody>
          <a:bodyPr spcFirstLastPara="1" wrap="square" lIns="19050" tIns="19050" rIns="19050" bIns="19050" anchor="t" anchorCtr="0">
            <a:normAutofit/>
          </a:bodyPr>
          <a:lstStyle>
            <a:lvl1pPr marL="609585" lvl="0"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1pPr>
            <a:lvl2pPr marL="1219170" lvl="1"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2pPr>
            <a:lvl3pPr marL="1828754" lvl="2"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3pPr>
            <a:lvl4pPr marL="2438339" lvl="3"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4pPr>
            <a:lvl5pPr marL="3047924" lvl="4"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189" name="Google Shape;189;p44"/>
          <p:cNvSpPr txBox="1">
            <a:spLocks noGrp="1"/>
          </p:cNvSpPr>
          <p:nvPr>
            <p:ph type="title"/>
          </p:nvPr>
        </p:nvSpPr>
        <p:spPr>
          <a:xfrm>
            <a:off x="6832601" y="2197100"/>
            <a:ext cx="4635500" cy="127000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4A4A4A"/>
              </a:buClr>
              <a:buSzPts val="3000"/>
              <a:buFont typeface="Arial"/>
              <a:buNone/>
              <a:defRPr sz="4000"/>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190" name="Google Shape;190;p44"/>
          <p:cNvSpPr txBox="1">
            <a:spLocks noGrp="1"/>
          </p:cNvSpPr>
          <p:nvPr>
            <p:ph type="body" idx="2"/>
          </p:nvPr>
        </p:nvSpPr>
        <p:spPr>
          <a:xfrm>
            <a:off x="6832601" y="1870306"/>
            <a:ext cx="4635500" cy="241300"/>
          </a:xfrm>
          <a:prstGeom prst="rect">
            <a:avLst/>
          </a:prstGeom>
          <a:noFill/>
          <a:ln>
            <a:noFill/>
          </a:ln>
        </p:spPr>
        <p:txBody>
          <a:bodyPr spcFirstLastPara="1" wrap="square" lIns="19050" tIns="19050" rIns="19050" bIns="19050" anchor="ctr" anchorCtr="0">
            <a:normAutofit/>
          </a:bodyPr>
          <a:lstStyle>
            <a:lvl1pPr marL="609585" lvl="0" indent="-304792" algn="l">
              <a:lnSpc>
                <a:spcPct val="100000"/>
              </a:lnSpc>
              <a:spcBef>
                <a:spcPts val="0"/>
              </a:spcBef>
              <a:spcAft>
                <a:spcPts val="0"/>
              </a:spcAft>
              <a:buClr>
                <a:srgbClr val="227AAF"/>
              </a:buClr>
              <a:buSzPts val="800"/>
              <a:buFont typeface="Arial"/>
              <a:buNone/>
              <a:defRPr sz="1067" b="1" cap="none">
                <a:solidFill>
                  <a:srgbClr val="227AAF"/>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cxnSp>
        <p:nvCxnSpPr>
          <p:cNvPr id="191" name="Google Shape;191;p44"/>
          <p:cNvCxnSpPr/>
          <p:nvPr/>
        </p:nvCxnSpPr>
        <p:spPr>
          <a:xfrm>
            <a:off x="6832600" y="1860551"/>
            <a:ext cx="4641851" cy="0"/>
          </a:xfrm>
          <a:prstGeom prst="straightConnector1">
            <a:avLst/>
          </a:prstGeom>
          <a:noFill/>
          <a:ln w="50800" cap="flat" cmpd="sng">
            <a:solidFill>
              <a:srgbClr val="227AAF"/>
            </a:solidFill>
            <a:prstDash val="solid"/>
            <a:miter lim="400000"/>
            <a:headEnd type="none" w="sm" len="sm"/>
            <a:tailEnd type="none" w="sm" len="sm"/>
          </a:ln>
        </p:spPr>
      </p:cxnSp>
      <p:cxnSp>
        <p:nvCxnSpPr>
          <p:cNvPr id="192" name="Google Shape;192;p44"/>
          <p:cNvCxnSpPr/>
          <p:nvPr/>
        </p:nvCxnSpPr>
        <p:spPr>
          <a:xfrm>
            <a:off x="6832600" y="3505200"/>
            <a:ext cx="4641851" cy="0"/>
          </a:xfrm>
          <a:prstGeom prst="straightConnector1">
            <a:avLst/>
          </a:prstGeom>
          <a:noFill/>
          <a:ln w="12700" cap="flat" cmpd="sng">
            <a:solidFill>
              <a:srgbClr val="227AAF"/>
            </a:solidFill>
            <a:prstDash val="solid"/>
            <a:miter lim="400000"/>
            <a:headEnd type="none" w="sm" len="sm"/>
            <a:tailEnd type="none" w="sm" len="sm"/>
          </a:ln>
        </p:spPr>
      </p:cxnSp>
      <p:sp>
        <p:nvSpPr>
          <p:cNvPr id="193" name="Google Shape;193;p44"/>
          <p:cNvSpPr txBox="1">
            <a:spLocks noGrp="1"/>
          </p:cNvSpPr>
          <p:nvPr>
            <p:ph type="sldNum" idx="12"/>
          </p:nvPr>
        </p:nvSpPr>
        <p:spPr>
          <a:xfrm>
            <a:off x="6000751"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838784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Title, Bullets &amp; Live Video Large">
  <p:cSld name="Title, Bullets &amp; Live Video Large">
    <p:spTree>
      <p:nvGrpSpPr>
        <p:cNvPr id="1" name="Shape 194"/>
        <p:cNvGrpSpPr/>
        <p:nvPr/>
      </p:nvGrpSpPr>
      <p:grpSpPr>
        <a:xfrm>
          <a:off x="0" y="0"/>
          <a:ext cx="0" cy="0"/>
          <a:chOff x="0" y="0"/>
          <a:chExt cx="0" cy="0"/>
        </a:xfrm>
      </p:grpSpPr>
      <p:sp>
        <p:nvSpPr>
          <p:cNvPr id="195" name="Google Shape;195;p45"/>
          <p:cNvSpPr txBox="1">
            <a:spLocks noGrp="1"/>
          </p:cNvSpPr>
          <p:nvPr>
            <p:ph type="body" idx="1"/>
          </p:nvPr>
        </p:nvSpPr>
        <p:spPr>
          <a:xfrm>
            <a:off x="6832601" y="3817938"/>
            <a:ext cx="4635500" cy="2284412"/>
          </a:xfrm>
          <a:prstGeom prst="rect">
            <a:avLst/>
          </a:prstGeom>
          <a:noFill/>
          <a:ln>
            <a:noFill/>
          </a:ln>
        </p:spPr>
        <p:txBody>
          <a:bodyPr spcFirstLastPara="1" wrap="square" lIns="19050" tIns="19050" rIns="19050" bIns="19050" anchor="t" anchorCtr="0">
            <a:normAutofit/>
          </a:bodyPr>
          <a:lstStyle>
            <a:lvl1pPr marL="609585" lvl="0"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1pPr>
            <a:lvl2pPr marL="1219170" lvl="1"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2pPr>
            <a:lvl3pPr marL="1828754" lvl="2"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3pPr>
            <a:lvl4pPr marL="2438339" lvl="3"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4pPr>
            <a:lvl5pPr marL="3047924" lvl="4" indent="-423323" algn="l">
              <a:lnSpc>
                <a:spcPct val="80000"/>
              </a:lnSpc>
              <a:spcBef>
                <a:spcPts val="1200"/>
              </a:spcBef>
              <a:spcAft>
                <a:spcPts val="0"/>
              </a:spcAft>
              <a:buClr>
                <a:srgbClr val="4A4A4A"/>
              </a:buClr>
              <a:buSzPts val="1400"/>
              <a:buFont typeface="Avenir"/>
              <a:buChar char="•"/>
              <a:defRPr sz="1867">
                <a:solidFill>
                  <a:srgbClr val="4A4A4A"/>
                </a:solidFill>
                <a:latin typeface="Avenir"/>
                <a:ea typeface="Avenir"/>
                <a:cs typeface="Avenir"/>
                <a:sym typeface="Avenir"/>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196" name="Google Shape;196;p45"/>
          <p:cNvSpPr txBox="1">
            <a:spLocks noGrp="1"/>
          </p:cNvSpPr>
          <p:nvPr>
            <p:ph type="title"/>
          </p:nvPr>
        </p:nvSpPr>
        <p:spPr>
          <a:xfrm>
            <a:off x="6832601" y="2197100"/>
            <a:ext cx="4635500" cy="127000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4A4A4A"/>
              </a:buClr>
              <a:buSzPts val="3000"/>
              <a:buFont typeface="Arial"/>
              <a:buNone/>
              <a:defRPr sz="4000"/>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197" name="Google Shape;197;p45"/>
          <p:cNvSpPr txBox="1">
            <a:spLocks noGrp="1"/>
          </p:cNvSpPr>
          <p:nvPr>
            <p:ph type="body" idx="2"/>
          </p:nvPr>
        </p:nvSpPr>
        <p:spPr>
          <a:xfrm>
            <a:off x="6832601" y="1870306"/>
            <a:ext cx="4635500" cy="241300"/>
          </a:xfrm>
          <a:prstGeom prst="rect">
            <a:avLst/>
          </a:prstGeom>
          <a:noFill/>
          <a:ln>
            <a:noFill/>
          </a:ln>
        </p:spPr>
        <p:txBody>
          <a:bodyPr spcFirstLastPara="1" wrap="square" lIns="19050" tIns="19050" rIns="19050" bIns="19050" anchor="ctr" anchorCtr="0">
            <a:normAutofit/>
          </a:bodyPr>
          <a:lstStyle>
            <a:lvl1pPr marL="609585" lvl="0" indent="-304792" algn="l">
              <a:lnSpc>
                <a:spcPct val="100000"/>
              </a:lnSpc>
              <a:spcBef>
                <a:spcPts val="0"/>
              </a:spcBef>
              <a:spcAft>
                <a:spcPts val="0"/>
              </a:spcAft>
              <a:buClr>
                <a:srgbClr val="227AAF"/>
              </a:buClr>
              <a:buSzPts val="800"/>
              <a:buFont typeface="Arial"/>
              <a:buNone/>
              <a:defRPr sz="1067" b="1" cap="none">
                <a:solidFill>
                  <a:srgbClr val="227AAF"/>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cxnSp>
        <p:nvCxnSpPr>
          <p:cNvPr id="198" name="Google Shape;198;p45"/>
          <p:cNvCxnSpPr/>
          <p:nvPr/>
        </p:nvCxnSpPr>
        <p:spPr>
          <a:xfrm>
            <a:off x="6832600" y="1860551"/>
            <a:ext cx="4641851" cy="0"/>
          </a:xfrm>
          <a:prstGeom prst="straightConnector1">
            <a:avLst/>
          </a:prstGeom>
          <a:noFill/>
          <a:ln w="50800" cap="flat" cmpd="sng">
            <a:solidFill>
              <a:srgbClr val="227AAF"/>
            </a:solidFill>
            <a:prstDash val="solid"/>
            <a:miter lim="400000"/>
            <a:headEnd type="none" w="sm" len="sm"/>
            <a:tailEnd type="none" w="sm" len="sm"/>
          </a:ln>
        </p:spPr>
      </p:cxnSp>
      <p:cxnSp>
        <p:nvCxnSpPr>
          <p:cNvPr id="199" name="Google Shape;199;p45"/>
          <p:cNvCxnSpPr/>
          <p:nvPr/>
        </p:nvCxnSpPr>
        <p:spPr>
          <a:xfrm>
            <a:off x="6832600" y="3505200"/>
            <a:ext cx="4641851" cy="0"/>
          </a:xfrm>
          <a:prstGeom prst="straightConnector1">
            <a:avLst/>
          </a:prstGeom>
          <a:noFill/>
          <a:ln w="12700" cap="flat" cmpd="sng">
            <a:solidFill>
              <a:srgbClr val="227AAF"/>
            </a:solidFill>
            <a:prstDash val="solid"/>
            <a:miter lim="400000"/>
            <a:headEnd type="none" w="sm" len="sm"/>
            <a:tailEnd type="none" w="sm" len="sm"/>
          </a:ln>
        </p:spPr>
      </p:cxnSp>
      <p:sp>
        <p:nvSpPr>
          <p:cNvPr id="200" name="Google Shape;200;p45"/>
          <p:cNvSpPr txBox="1">
            <a:spLocks noGrp="1"/>
          </p:cNvSpPr>
          <p:nvPr>
            <p:ph type="sldNum" idx="12"/>
          </p:nvPr>
        </p:nvSpPr>
        <p:spPr>
          <a:xfrm>
            <a:off x="6000751"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06425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Section">
  <p:cSld name="Section">
    <p:bg>
      <p:bgPr>
        <a:solidFill>
          <a:srgbClr val="227AAF"/>
        </a:solidFill>
        <a:effectLst/>
      </p:bgPr>
    </p:bg>
    <p:spTree>
      <p:nvGrpSpPr>
        <p:cNvPr id="1" name="Shape 201"/>
        <p:cNvGrpSpPr/>
        <p:nvPr/>
      </p:nvGrpSpPr>
      <p:grpSpPr>
        <a:xfrm>
          <a:off x="0" y="0"/>
          <a:ext cx="0" cy="0"/>
          <a:chOff x="0" y="0"/>
          <a:chExt cx="0" cy="0"/>
        </a:xfrm>
      </p:grpSpPr>
      <p:sp>
        <p:nvSpPr>
          <p:cNvPr id="202" name="Google Shape;202;p46"/>
          <p:cNvSpPr txBox="1">
            <a:spLocks noGrp="1"/>
          </p:cNvSpPr>
          <p:nvPr>
            <p:ph type="title"/>
          </p:nvPr>
        </p:nvSpPr>
        <p:spPr>
          <a:xfrm>
            <a:off x="863600" y="2705100"/>
            <a:ext cx="10464800" cy="1270000"/>
          </a:xfrm>
          <a:prstGeom prst="rect">
            <a:avLst/>
          </a:prstGeom>
          <a:noFill/>
          <a:ln>
            <a:noFill/>
          </a:ln>
        </p:spPr>
        <p:txBody>
          <a:bodyPr spcFirstLastPara="1" wrap="square" lIns="19050" tIns="19050" rIns="19050" bIns="19050" anchor="ctr" anchorCtr="0">
            <a:normAutofit/>
          </a:bodyPr>
          <a:lstStyle>
            <a:lvl1pPr lvl="0" algn="l">
              <a:lnSpc>
                <a:spcPct val="80000"/>
              </a:lnSpc>
              <a:spcBef>
                <a:spcPts val="0"/>
              </a:spcBef>
              <a:spcAft>
                <a:spcPts val="0"/>
              </a:spcAft>
              <a:buClr>
                <a:srgbClr val="FFFFFF"/>
              </a:buClr>
              <a:buSzPts val="3200"/>
              <a:buFont typeface="Arial"/>
              <a:buNone/>
              <a:defRPr>
                <a:solidFill>
                  <a:srgbClr val="FFFFFF"/>
                </a:solidFill>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cxnSp>
        <p:nvCxnSpPr>
          <p:cNvPr id="203" name="Google Shape;203;p46"/>
          <p:cNvCxnSpPr/>
          <p:nvPr/>
        </p:nvCxnSpPr>
        <p:spPr>
          <a:xfrm>
            <a:off x="431800" y="6426200"/>
            <a:ext cx="11328400" cy="0"/>
          </a:xfrm>
          <a:prstGeom prst="straightConnector1">
            <a:avLst/>
          </a:prstGeom>
          <a:noFill/>
          <a:ln w="12700" cap="flat" cmpd="sng">
            <a:solidFill>
              <a:srgbClr val="EFEBDF"/>
            </a:solidFill>
            <a:prstDash val="solid"/>
            <a:miter lim="400000"/>
            <a:headEnd type="none" w="sm" len="sm"/>
            <a:tailEnd type="none" w="sm" len="sm"/>
          </a:ln>
        </p:spPr>
      </p:cxnSp>
      <p:cxnSp>
        <p:nvCxnSpPr>
          <p:cNvPr id="204" name="Google Shape;204;p46"/>
          <p:cNvCxnSpPr/>
          <p:nvPr/>
        </p:nvCxnSpPr>
        <p:spPr>
          <a:xfrm>
            <a:off x="431800" y="444500"/>
            <a:ext cx="11328400" cy="0"/>
          </a:xfrm>
          <a:prstGeom prst="straightConnector1">
            <a:avLst/>
          </a:prstGeom>
          <a:noFill/>
          <a:ln w="50800" cap="flat" cmpd="sng">
            <a:solidFill>
              <a:srgbClr val="EFEBDF"/>
            </a:solidFill>
            <a:prstDash val="solid"/>
            <a:miter lim="400000"/>
            <a:headEnd type="none" w="sm" len="sm"/>
            <a:tailEnd type="none" w="sm" len="sm"/>
          </a:ln>
        </p:spPr>
      </p:cxnSp>
      <p:sp>
        <p:nvSpPr>
          <p:cNvPr id="205" name="Google Shape;205;p46"/>
          <p:cNvSpPr txBox="1">
            <a:spLocks noGrp="1"/>
          </p:cNvSpPr>
          <p:nvPr>
            <p:ph type="sldNum" idx="12"/>
          </p:nvPr>
        </p:nvSpPr>
        <p:spPr>
          <a:xfrm>
            <a:off x="6000751"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1pPr>
            <a:lvl2pPr marL="0" marR="0" lvl="1"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2pPr>
            <a:lvl3pPr marL="0" marR="0" lvl="2"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3pPr>
            <a:lvl4pPr marL="0" marR="0" lvl="3"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4pPr>
            <a:lvl5pPr marL="0" marR="0" lvl="4"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5pPr>
            <a:lvl6pPr marL="0" marR="0" lvl="5"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6pPr>
            <a:lvl7pPr marL="0" marR="0" lvl="6"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7pPr>
            <a:lvl8pPr marL="0" marR="0" lvl="7"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8pPr>
            <a:lvl9pPr marL="0" marR="0" lvl="8"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9pPr>
          </a:lstStyle>
          <a:p>
            <a:fld id="{00000000-1234-1234-1234-123412341234}" type="slidenum">
              <a:rPr lang="en" smtClean="0"/>
              <a:pPr/>
              <a:t>‹#›</a:t>
            </a:fld>
            <a:endParaRPr lang="en">
              <a:solidFill>
                <a:srgbClr val="227AAF"/>
              </a:solidFill>
            </a:endParaRPr>
          </a:p>
        </p:txBody>
      </p:sp>
    </p:spTree>
    <p:extLst>
      <p:ext uri="{BB962C8B-B14F-4D97-AF65-F5344CB8AC3E}">
        <p14:creationId xmlns:p14="http://schemas.microsoft.com/office/powerpoint/2010/main" val="14679786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06"/>
        <p:cNvGrpSpPr/>
        <p:nvPr/>
      </p:nvGrpSpPr>
      <p:grpSpPr>
        <a:xfrm>
          <a:off x="0" y="0"/>
          <a:ext cx="0" cy="0"/>
          <a:chOff x="0" y="0"/>
          <a:chExt cx="0" cy="0"/>
        </a:xfrm>
      </p:grpSpPr>
      <p:sp>
        <p:nvSpPr>
          <p:cNvPr id="207" name="Google Shape;207;p47"/>
          <p:cNvSpPr txBox="1">
            <a:spLocks noGrp="1"/>
          </p:cNvSpPr>
          <p:nvPr>
            <p:ph type="title"/>
          </p:nvPr>
        </p:nvSpPr>
        <p:spPr>
          <a:xfrm>
            <a:off x="863600" y="869952"/>
            <a:ext cx="10464800" cy="1614785"/>
          </a:xfrm>
          <a:prstGeom prst="rect">
            <a:avLst/>
          </a:prstGeom>
          <a:noFill/>
          <a:ln>
            <a:noFill/>
          </a:ln>
        </p:spPr>
        <p:txBody>
          <a:bodyPr spcFirstLastPara="1" wrap="square" lIns="19050" tIns="19050" rIns="19050" bIns="19050" anchor="t" anchorCtr="0">
            <a:normAutofit/>
          </a:bodyPr>
          <a:lstStyle>
            <a:lvl1pPr lvl="0" algn="ctr">
              <a:lnSpc>
                <a:spcPct val="80000"/>
              </a:lnSpc>
              <a:spcBef>
                <a:spcPts val="0"/>
              </a:spcBef>
              <a:spcAft>
                <a:spcPts val="0"/>
              </a:spcAft>
              <a:buClr>
                <a:srgbClr val="4A4A4A"/>
              </a:buClr>
              <a:buSzPts val="700"/>
              <a:buNone/>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208" name="Google Shape;208;p47"/>
          <p:cNvSpPr txBox="1">
            <a:spLocks noGrp="1"/>
          </p:cNvSpPr>
          <p:nvPr>
            <p:ph type="body" idx="1"/>
          </p:nvPr>
        </p:nvSpPr>
        <p:spPr>
          <a:xfrm>
            <a:off x="863600" y="501651"/>
            <a:ext cx="10464800" cy="241300"/>
          </a:xfrm>
          <a:prstGeom prst="rect">
            <a:avLst/>
          </a:prstGeom>
          <a:noFill/>
          <a:ln>
            <a:noFill/>
          </a:ln>
        </p:spPr>
        <p:txBody>
          <a:bodyPr spcFirstLastPara="1" wrap="square" lIns="19050" tIns="19050" rIns="19050" bIns="19050" anchor="ctr" anchorCtr="0">
            <a:normAutofit/>
          </a:bodyPr>
          <a:lstStyle>
            <a:lvl1pPr marL="609585" lvl="0" indent="-304792" algn="ctr">
              <a:lnSpc>
                <a:spcPct val="100000"/>
              </a:lnSpc>
              <a:spcBef>
                <a:spcPts val="0"/>
              </a:spcBef>
              <a:spcAft>
                <a:spcPts val="0"/>
              </a:spcAft>
              <a:buClr>
                <a:srgbClr val="227AAF"/>
              </a:buClr>
              <a:buSzPts val="800"/>
              <a:buFont typeface="Arial"/>
              <a:buNone/>
              <a:defRPr sz="1067" b="1" cap="none">
                <a:solidFill>
                  <a:srgbClr val="227AAF"/>
                </a:solidFill>
              </a:defRPr>
            </a:lvl1pPr>
            <a:lvl2pPr marL="1219170" lvl="1" indent="-304792" algn="ctr">
              <a:lnSpc>
                <a:spcPct val="90000"/>
              </a:lnSpc>
              <a:spcBef>
                <a:spcPts val="0"/>
              </a:spcBef>
              <a:spcAft>
                <a:spcPts val="0"/>
              </a:spcAft>
              <a:buClr>
                <a:srgbClr val="227AAE"/>
              </a:buClr>
              <a:buSzPts val="700"/>
              <a:buNone/>
              <a:defRPr/>
            </a:lvl2pPr>
            <a:lvl3pPr marL="1828754" lvl="2" indent="-304792" algn="ctr">
              <a:lnSpc>
                <a:spcPct val="90000"/>
              </a:lnSpc>
              <a:spcBef>
                <a:spcPts val="0"/>
              </a:spcBef>
              <a:spcAft>
                <a:spcPts val="0"/>
              </a:spcAft>
              <a:buClr>
                <a:srgbClr val="227AAE"/>
              </a:buClr>
              <a:buSzPts val="700"/>
              <a:buNone/>
              <a:defRPr/>
            </a:lvl3pPr>
            <a:lvl4pPr marL="2438339" lvl="3" indent="-304792" algn="ctr">
              <a:lnSpc>
                <a:spcPct val="90000"/>
              </a:lnSpc>
              <a:spcBef>
                <a:spcPts val="0"/>
              </a:spcBef>
              <a:spcAft>
                <a:spcPts val="0"/>
              </a:spcAft>
              <a:buClr>
                <a:srgbClr val="227AAE"/>
              </a:buClr>
              <a:buSzPts val="700"/>
              <a:buNone/>
              <a:defRPr/>
            </a:lvl4pPr>
            <a:lvl5pPr marL="3047924" lvl="4" indent="-304792" algn="ctr">
              <a:lnSpc>
                <a:spcPct val="90000"/>
              </a:lnSpc>
              <a:spcBef>
                <a:spcPts val="0"/>
              </a:spcBef>
              <a:spcAft>
                <a:spcPts val="0"/>
              </a:spcAft>
              <a:buClr>
                <a:srgbClr val="227AAE"/>
              </a:buClr>
              <a:buSzPts val="700"/>
              <a:buNone/>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209" name="Google Shape;209;p47"/>
          <p:cNvSpPr txBox="1">
            <a:spLocks noGrp="1"/>
          </p:cNvSpPr>
          <p:nvPr>
            <p:ph type="sldNum" idx="12"/>
          </p:nvPr>
        </p:nvSpPr>
        <p:spPr>
          <a:xfrm>
            <a:off x="6000751"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98608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Photo - 3 Up">
  <p:cSld name="Photo - 3 Up">
    <p:spTree>
      <p:nvGrpSpPr>
        <p:cNvPr id="1" name="Shape 210"/>
        <p:cNvGrpSpPr/>
        <p:nvPr/>
      </p:nvGrpSpPr>
      <p:grpSpPr>
        <a:xfrm>
          <a:off x="0" y="0"/>
          <a:ext cx="0" cy="0"/>
          <a:chOff x="0" y="0"/>
          <a:chExt cx="0" cy="0"/>
        </a:xfrm>
      </p:grpSpPr>
      <p:sp>
        <p:nvSpPr>
          <p:cNvPr id="211" name="Google Shape;211;p48"/>
          <p:cNvSpPr>
            <a:spLocks noGrp="1"/>
          </p:cNvSpPr>
          <p:nvPr>
            <p:ph type="pic" idx="2"/>
          </p:nvPr>
        </p:nvSpPr>
        <p:spPr>
          <a:xfrm>
            <a:off x="7363621" y="2809099"/>
            <a:ext cx="3938731" cy="3938732"/>
          </a:xfrm>
          <a:prstGeom prst="rect">
            <a:avLst/>
          </a:prstGeom>
          <a:noFill/>
          <a:ln>
            <a:noFill/>
          </a:ln>
        </p:spPr>
      </p:sp>
      <p:sp>
        <p:nvSpPr>
          <p:cNvPr id="212" name="Google Shape;212;p48"/>
          <p:cNvSpPr>
            <a:spLocks noGrp="1"/>
          </p:cNvSpPr>
          <p:nvPr>
            <p:ph type="pic" idx="3"/>
          </p:nvPr>
        </p:nvSpPr>
        <p:spPr>
          <a:xfrm>
            <a:off x="7350108" y="755651"/>
            <a:ext cx="3971925" cy="2647951"/>
          </a:xfrm>
          <a:prstGeom prst="rect">
            <a:avLst/>
          </a:prstGeom>
          <a:noFill/>
          <a:ln>
            <a:noFill/>
          </a:ln>
        </p:spPr>
      </p:sp>
      <p:sp>
        <p:nvSpPr>
          <p:cNvPr id="213" name="Google Shape;213;p48"/>
          <p:cNvSpPr>
            <a:spLocks noGrp="1"/>
          </p:cNvSpPr>
          <p:nvPr>
            <p:ph type="pic" idx="4"/>
          </p:nvPr>
        </p:nvSpPr>
        <p:spPr>
          <a:xfrm>
            <a:off x="889000" y="673101"/>
            <a:ext cx="6426200" cy="5508172"/>
          </a:xfrm>
          <a:prstGeom prst="rect">
            <a:avLst/>
          </a:prstGeom>
          <a:noFill/>
          <a:ln>
            <a:noFill/>
          </a:ln>
        </p:spPr>
      </p:sp>
      <p:sp>
        <p:nvSpPr>
          <p:cNvPr id="214" name="Google Shape;214;p48"/>
          <p:cNvSpPr txBox="1">
            <a:spLocks noGrp="1"/>
          </p:cNvSpPr>
          <p:nvPr>
            <p:ph type="sldNum" idx="12"/>
          </p:nvPr>
        </p:nvSpPr>
        <p:spPr>
          <a:xfrm>
            <a:off x="6000751"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34722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Photo">
  <p:cSld name="Photo">
    <p:spTree>
      <p:nvGrpSpPr>
        <p:cNvPr id="1" name="Shape 215"/>
        <p:cNvGrpSpPr/>
        <p:nvPr/>
      </p:nvGrpSpPr>
      <p:grpSpPr>
        <a:xfrm>
          <a:off x="0" y="0"/>
          <a:ext cx="0" cy="0"/>
          <a:chOff x="0" y="0"/>
          <a:chExt cx="0" cy="0"/>
        </a:xfrm>
      </p:grpSpPr>
      <p:sp>
        <p:nvSpPr>
          <p:cNvPr id="216" name="Google Shape;216;p49"/>
          <p:cNvSpPr>
            <a:spLocks noGrp="1"/>
          </p:cNvSpPr>
          <p:nvPr>
            <p:ph type="pic" idx="2"/>
          </p:nvPr>
        </p:nvSpPr>
        <p:spPr>
          <a:xfrm>
            <a:off x="863601" y="-711200"/>
            <a:ext cx="10655300" cy="7994651"/>
          </a:xfrm>
          <a:prstGeom prst="rect">
            <a:avLst/>
          </a:prstGeom>
          <a:noFill/>
          <a:ln>
            <a:noFill/>
          </a:ln>
        </p:spPr>
      </p:sp>
      <p:sp>
        <p:nvSpPr>
          <p:cNvPr id="217" name="Google Shape;217;p49"/>
          <p:cNvSpPr txBox="1">
            <a:spLocks noGrp="1"/>
          </p:cNvSpPr>
          <p:nvPr>
            <p:ph type="sldNum" idx="12"/>
          </p:nvPr>
        </p:nvSpPr>
        <p:spPr>
          <a:xfrm>
            <a:off x="6000751"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93693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322431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Agenda">
  <p:cSld name="1_Agenda">
    <p:spTree>
      <p:nvGrpSpPr>
        <p:cNvPr id="1" name="Shape 218"/>
        <p:cNvGrpSpPr/>
        <p:nvPr/>
      </p:nvGrpSpPr>
      <p:grpSpPr>
        <a:xfrm>
          <a:off x="0" y="0"/>
          <a:ext cx="0" cy="0"/>
          <a:chOff x="0" y="0"/>
          <a:chExt cx="0" cy="0"/>
        </a:xfrm>
      </p:grpSpPr>
      <p:cxnSp>
        <p:nvCxnSpPr>
          <p:cNvPr id="219" name="Google Shape;219;p50"/>
          <p:cNvCxnSpPr/>
          <p:nvPr/>
        </p:nvCxnSpPr>
        <p:spPr>
          <a:xfrm>
            <a:off x="431800" y="444500"/>
            <a:ext cx="11328403" cy="0"/>
          </a:xfrm>
          <a:prstGeom prst="straightConnector1">
            <a:avLst/>
          </a:prstGeom>
          <a:noFill/>
          <a:ln w="50800" cap="flat" cmpd="sng">
            <a:solidFill>
              <a:srgbClr val="227AAF"/>
            </a:solidFill>
            <a:prstDash val="solid"/>
            <a:miter lim="400000"/>
            <a:headEnd type="none" w="sm" len="sm"/>
            <a:tailEnd type="none" w="sm" len="sm"/>
          </a:ln>
        </p:spPr>
      </p:cxnSp>
      <p:cxnSp>
        <p:nvCxnSpPr>
          <p:cNvPr id="220" name="Google Shape;220;p50"/>
          <p:cNvCxnSpPr/>
          <p:nvPr/>
        </p:nvCxnSpPr>
        <p:spPr>
          <a:xfrm>
            <a:off x="431800" y="6426200"/>
            <a:ext cx="11328403" cy="0"/>
          </a:xfrm>
          <a:prstGeom prst="straightConnector1">
            <a:avLst/>
          </a:prstGeom>
          <a:noFill/>
          <a:ln w="12700" cap="flat" cmpd="sng">
            <a:solidFill>
              <a:srgbClr val="227AAF"/>
            </a:solidFill>
            <a:prstDash val="solid"/>
            <a:miter lim="400000"/>
            <a:headEnd type="none" w="sm" len="sm"/>
            <a:tailEnd type="none" w="sm" len="sm"/>
          </a:ln>
        </p:spPr>
      </p:cxnSp>
      <p:sp>
        <p:nvSpPr>
          <p:cNvPr id="221" name="Google Shape;221;p50"/>
          <p:cNvSpPr txBox="1">
            <a:spLocks noGrp="1"/>
          </p:cNvSpPr>
          <p:nvPr>
            <p:ph type="title"/>
          </p:nvPr>
        </p:nvSpPr>
        <p:spPr>
          <a:xfrm>
            <a:off x="863600" y="869952"/>
            <a:ext cx="10464800" cy="1650057"/>
          </a:xfrm>
          <a:prstGeom prst="rect">
            <a:avLst/>
          </a:prstGeom>
          <a:noFill/>
          <a:ln>
            <a:noFill/>
          </a:ln>
        </p:spPr>
        <p:txBody>
          <a:bodyPr spcFirstLastPara="1" wrap="square" lIns="19050" tIns="19050" rIns="19050" bIns="19050" anchor="t" anchorCtr="0">
            <a:normAutofit/>
          </a:bodyPr>
          <a:lstStyle>
            <a:lvl1pPr lvl="0" algn="ctr">
              <a:lnSpc>
                <a:spcPct val="80000"/>
              </a:lnSpc>
              <a:spcBef>
                <a:spcPts val="0"/>
              </a:spcBef>
              <a:spcAft>
                <a:spcPts val="0"/>
              </a:spcAft>
              <a:buClr>
                <a:srgbClr val="4A4A4A"/>
              </a:buClr>
              <a:buSzPts val="3200"/>
              <a:buFont typeface="Arial"/>
              <a:buNone/>
              <a:defRPr/>
            </a:lvl1pPr>
            <a:lvl2pPr lvl="1" algn="ctr">
              <a:lnSpc>
                <a:spcPct val="80000"/>
              </a:lnSpc>
              <a:spcBef>
                <a:spcPts val="0"/>
              </a:spcBef>
              <a:spcAft>
                <a:spcPts val="0"/>
              </a:spcAft>
              <a:buClr>
                <a:srgbClr val="4A4A4A"/>
              </a:buClr>
              <a:buSzPts val="700"/>
              <a:buNone/>
              <a:defRPr/>
            </a:lvl2pPr>
            <a:lvl3pPr lvl="2" algn="ctr">
              <a:lnSpc>
                <a:spcPct val="80000"/>
              </a:lnSpc>
              <a:spcBef>
                <a:spcPts val="0"/>
              </a:spcBef>
              <a:spcAft>
                <a:spcPts val="0"/>
              </a:spcAft>
              <a:buClr>
                <a:srgbClr val="4A4A4A"/>
              </a:buClr>
              <a:buSzPts val="700"/>
              <a:buNone/>
              <a:defRPr/>
            </a:lvl3pPr>
            <a:lvl4pPr lvl="3" algn="ctr">
              <a:lnSpc>
                <a:spcPct val="80000"/>
              </a:lnSpc>
              <a:spcBef>
                <a:spcPts val="0"/>
              </a:spcBef>
              <a:spcAft>
                <a:spcPts val="0"/>
              </a:spcAft>
              <a:buClr>
                <a:srgbClr val="4A4A4A"/>
              </a:buClr>
              <a:buSzPts val="700"/>
              <a:buNone/>
              <a:defRPr/>
            </a:lvl4pPr>
            <a:lvl5pPr lvl="4" algn="ctr">
              <a:lnSpc>
                <a:spcPct val="80000"/>
              </a:lnSpc>
              <a:spcBef>
                <a:spcPts val="0"/>
              </a:spcBef>
              <a:spcAft>
                <a:spcPts val="0"/>
              </a:spcAft>
              <a:buClr>
                <a:srgbClr val="4A4A4A"/>
              </a:buClr>
              <a:buSzPts val="700"/>
              <a:buNone/>
              <a:defRPr/>
            </a:lvl5pPr>
            <a:lvl6pPr lvl="5" algn="ctr">
              <a:lnSpc>
                <a:spcPct val="80000"/>
              </a:lnSpc>
              <a:spcBef>
                <a:spcPts val="0"/>
              </a:spcBef>
              <a:spcAft>
                <a:spcPts val="0"/>
              </a:spcAft>
              <a:buClr>
                <a:srgbClr val="4A4A4A"/>
              </a:buClr>
              <a:buSzPts val="700"/>
              <a:buNone/>
              <a:defRPr/>
            </a:lvl6pPr>
            <a:lvl7pPr lvl="6" algn="ctr">
              <a:lnSpc>
                <a:spcPct val="80000"/>
              </a:lnSpc>
              <a:spcBef>
                <a:spcPts val="0"/>
              </a:spcBef>
              <a:spcAft>
                <a:spcPts val="0"/>
              </a:spcAft>
              <a:buClr>
                <a:srgbClr val="4A4A4A"/>
              </a:buClr>
              <a:buSzPts val="700"/>
              <a:buNone/>
              <a:defRPr/>
            </a:lvl7pPr>
            <a:lvl8pPr lvl="7" algn="ctr">
              <a:lnSpc>
                <a:spcPct val="80000"/>
              </a:lnSpc>
              <a:spcBef>
                <a:spcPts val="0"/>
              </a:spcBef>
              <a:spcAft>
                <a:spcPts val="0"/>
              </a:spcAft>
              <a:buClr>
                <a:srgbClr val="4A4A4A"/>
              </a:buClr>
              <a:buSzPts val="700"/>
              <a:buNone/>
              <a:defRPr/>
            </a:lvl8pPr>
            <a:lvl9pPr lvl="8" algn="ctr">
              <a:lnSpc>
                <a:spcPct val="80000"/>
              </a:lnSpc>
              <a:spcBef>
                <a:spcPts val="0"/>
              </a:spcBef>
              <a:spcAft>
                <a:spcPts val="0"/>
              </a:spcAft>
              <a:buClr>
                <a:srgbClr val="4A4A4A"/>
              </a:buClr>
              <a:buSzPts val="700"/>
              <a:buNone/>
              <a:defRPr/>
            </a:lvl9pPr>
          </a:lstStyle>
          <a:p>
            <a:endParaRPr/>
          </a:p>
        </p:txBody>
      </p:sp>
      <p:sp>
        <p:nvSpPr>
          <p:cNvPr id="222" name="Google Shape;222;p50"/>
          <p:cNvSpPr txBox="1">
            <a:spLocks noGrp="1"/>
          </p:cNvSpPr>
          <p:nvPr>
            <p:ph type="body" idx="1"/>
          </p:nvPr>
        </p:nvSpPr>
        <p:spPr>
          <a:xfrm>
            <a:off x="863600" y="2521629"/>
            <a:ext cx="10464800" cy="3086101"/>
          </a:xfrm>
          <a:prstGeom prst="rect">
            <a:avLst/>
          </a:prstGeom>
          <a:noFill/>
          <a:ln>
            <a:noFill/>
          </a:ln>
        </p:spPr>
        <p:txBody>
          <a:bodyPr spcFirstLastPara="1" wrap="square" lIns="19050" tIns="19050" rIns="19050" bIns="19050" anchor="t" anchorCtr="0">
            <a:normAutofit/>
          </a:bodyPr>
          <a:lstStyle>
            <a:lvl1pPr marL="609585" lvl="0"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1pPr>
            <a:lvl2pPr marL="1219170" lvl="1"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2pPr>
            <a:lvl3pPr marL="1828754" lvl="2"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3pPr>
            <a:lvl4pPr marL="2438339" lvl="3"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4pPr>
            <a:lvl5pPr marL="3047924" lvl="4" indent="-304792" algn="l">
              <a:lnSpc>
                <a:spcPct val="100000"/>
              </a:lnSpc>
              <a:spcBef>
                <a:spcPts val="1200"/>
              </a:spcBef>
              <a:spcAft>
                <a:spcPts val="0"/>
              </a:spcAft>
              <a:buClr>
                <a:srgbClr val="4A4A4A"/>
              </a:buClr>
              <a:buSzPts val="2100"/>
              <a:buFont typeface="Avenir"/>
              <a:buNone/>
              <a:defRPr sz="2800">
                <a:solidFill>
                  <a:srgbClr val="4A4A4A"/>
                </a:solidFill>
                <a:latin typeface="Avenir"/>
                <a:ea typeface="Avenir"/>
                <a:cs typeface="Avenir"/>
                <a:sym typeface="Avenir"/>
              </a:defRPr>
            </a:lvl5pPr>
            <a:lvl6pPr marL="3657509" lvl="5" indent="-304792" algn="ctr">
              <a:lnSpc>
                <a:spcPct val="90000"/>
              </a:lnSpc>
              <a:spcBef>
                <a:spcPts val="0"/>
              </a:spcBef>
              <a:spcAft>
                <a:spcPts val="0"/>
              </a:spcAft>
              <a:buClr>
                <a:srgbClr val="227AAE"/>
              </a:buClr>
              <a:buSzPts val="700"/>
              <a:buNone/>
              <a:defRPr/>
            </a:lvl6pPr>
            <a:lvl7pPr marL="4267093" lvl="6" indent="-304792" algn="ctr">
              <a:lnSpc>
                <a:spcPct val="90000"/>
              </a:lnSpc>
              <a:spcBef>
                <a:spcPts val="0"/>
              </a:spcBef>
              <a:spcAft>
                <a:spcPts val="0"/>
              </a:spcAft>
              <a:buClr>
                <a:srgbClr val="227AAE"/>
              </a:buClr>
              <a:buSzPts val="700"/>
              <a:buNone/>
              <a:defRPr/>
            </a:lvl7pPr>
            <a:lvl8pPr marL="4876678" lvl="7" indent="-304792" algn="ctr">
              <a:lnSpc>
                <a:spcPct val="90000"/>
              </a:lnSpc>
              <a:spcBef>
                <a:spcPts val="0"/>
              </a:spcBef>
              <a:spcAft>
                <a:spcPts val="0"/>
              </a:spcAft>
              <a:buClr>
                <a:srgbClr val="227AAE"/>
              </a:buClr>
              <a:buSzPts val="700"/>
              <a:buNone/>
              <a:defRPr/>
            </a:lvl8pPr>
            <a:lvl9pPr marL="5486263" lvl="8" indent="-304792" algn="ctr">
              <a:lnSpc>
                <a:spcPct val="90000"/>
              </a:lnSpc>
              <a:spcBef>
                <a:spcPts val="0"/>
              </a:spcBef>
              <a:spcAft>
                <a:spcPts val="0"/>
              </a:spcAft>
              <a:buClr>
                <a:srgbClr val="227AAE"/>
              </a:buClr>
              <a:buSzPts val="700"/>
              <a:buNone/>
              <a:defRPr/>
            </a:lvl9pPr>
          </a:lstStyle>
          <a:p>
            <a:endParaRPr/>
          </a:p>
        </p:txBody>
      </p:sp>
      <p:sp>
        <p:nvSpPr>
          <p:cNvPr id="223" name="Google Shape;223;p50"/>
          <p:cNvSpPr txBox="1">
            <a:spLocks noGrp="1"/>
          </p:cNvSpPr>
          <p:nvPr>
            <p:ph type="sldNum" idx="12"/>
          </p:nvPr>
        </p:nvSpPr>
        <p:spPr>
          <a:xfrm>
            <a:off x="6000751"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682758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224"/>
        <p:cNvGrpSpPr/>
        <p:nvPr/>
      </p:nvGrpSpPr>
      <p:grpSpPr>
        <a:xfrm>
          <a:off x="0" y="0"/>
          <a:ext cx="0" cy="0"/>
          <a:chOff x="0" y="0"/>
          <a:chExt cx="0" cy="0"/>
        </a:xfrm>
      </p:grpSpPr>
      <p:sp>
        <p:nvSpPr>
          <p:cNvPr id="225" name="Google Shape;225;p51"/>
          <p:cNvSpPr txBox="1">
            <a:spLocks noGrp="1"/>
          </p:cNvSpPr>
          <p:nvPr>
            <p:ph type="title"/>
          </p:nvPr>
        </p:nvSpPr>
        <p:spPr>
          <a:xfrm>
            <a:off x="334433" y="188915"/>
            <a:ext cx="11523200" cy="503600"/>
          </a:xfrm>
          <a:prstGeom prst="rect">
            <a:avLst/>
          </a:prstGeom>
          <a:solidFill>
            <a:srgbClr val="0072C6"/>
          </a:solidFill>
          <a:ln>
            <a:noFill/>
          </a:ln>
        </p:spPr>
        <p:txBody>
          <a:bodyPr spcFirstLastPara="1" wrap="square" lIns="68925" tIns="68925" rIns="68925" bIns="68925" anchor="ctr" anchorCtr="0">
            <a:normAutofit/>
          </a:bodyPr>
          <a:lstStyle>
            <a:lvl1pPr lvl="0" algn="l">
              <a:lnSpc>
                <a:spcPct val="90000"/>
              </a:lnSpc>
              <a:spcBef>
                <a:spcPts val="0"/>
              </a:spcBef>
              <a:spcAft>
                <a:spcPts val="0"/>
              </a:spcAft>
              <a:buClr>
                <a:schemeClr val="dk1"/>
              </a:buClr>
              <a:buSzPts val="3300"/>
              <a:buFont typeface="Calibri"/>
              <a:buNone/>
              <a:defRPr/>
            </a:lvl1pPr>
            <a:lvl2pPr lvl="1" algn="ctr">
              <a:lnSpc>
                <a:spcPct val="80000"/>
              </a:lnSpc>
              <a:spcBef>
                <a:spcPts val="0"/>
              </a:spcBef>
              <a:spcAft>
                <a:spcPts val="0"/>
              </a:spcAft>
              <a:buSzPts val="3200"/>
              <a:buNone/>
              <a:defRPr/>
            </a:lvl2pPr>
            <a:lvl3pPr lvl="2" algn="ctr">
              <a:lnSpc>
                <a:spcPct val="80000"/>
              </a:lnSpc>
              <a:spcBef>
                <a:spcPts val="0"/>
              </a:spcBef>
              <a:spcAft>
                <a:spcPts val="0"/>
              </a:spcAft>
              <a:buSzPts val="3200"/>
              <a:buNone/>
              <a:defRPr/>
            </a:lvl3pPr>
            <a:lvl4pPr lvl="3" algn="ctr">
              <a:lnSpc>
                <a:spcPct val="80000"/>
              </a:lnSpc>
              <a:spcBef>
                <a:spcPts val="0"/>
              </a:spcBef>
              <a:spcAft>
                <a:spcPts val="0"/>
              </a:spcAft>
              <a:buSzPts val="3200"/>
              <a:buNone/>
              <a:defRPr/>
            </a:lvl4pPr>
            <a:lvl5pPr lvl="4" algn="ctr">
              <a:lnSpc>
                <a:spcPct val="80000"/>
              </a:lnSpc>
              <a:spcBef>
                <a:spcPts val="0"/>
              </a:spcBef>
              <a:spcAft>
                <a:spcPts val="0"/>
              </a:spcAft>
              <a:buSzPts val="3200"/>
              <a:buNone/>
              <a:defRPr/>
            </a:lvl5pPr>
            <a:lvl6pPr lvl="5" algn="ctr">
              <a:lnSpc>
                <a:spcPct val="80000"/>
              </a:lnSpc>
              <a:spcBef>
                <a:spcPts val="0"/>
              </a:spcBef>
              <a:spcAft>
                <a:spcPts val="0"/>
              </a:spcAft>
              <a:buSzPts val="3200"/>
              <a:buNone/>
              <a:defRPr/>
            </a:lvl6pPr>
            <a:lvl7pPr lvl="6" algn="ctr">
              <a:lnSpc>
                <a:spcPct val="80000"/>
              </a:lnSpc>
              <a:spcBef>
                <a:spcPts val="0"/>
              </a:spcBef>
              <a:spcAft>
                <a:spcPts val="0"/>
              </a:spcAft>
              <a:buSzPts val="3200"/>
              <a:buNone/>
              <a:defRPr/>
            </a:lvl7pPr>
            <a:lvl8pPr lvl="7" algn="ctr">
              <a:lnSpc>
                <a:spcPct val="80000"/>
              </a:lnSpc>
              <a:spcBef>
                <a:spcPts val="0"/>
              </a:spcBef>
              <a:spcAft>
                <a:spcPts val="0"/>
              </a:spcAft>
              <a:buSzPts val="3200"/>
              <a:buNone/>
              <a:defRPr/>
            </a:lvl8pPr>
            <a:lvl9pPr lvl="8" algn="ctr">
              <a:lnSpc>
                <a:spcPct val="80000"/>
              </a:lnSpc>
              <a:spcBef>
                <a:spcPts val="0"/>
              </a:spcBef>
              <a:spcAft>
                <a:spcPts val="0"/>
              </a:spcAft>
              <a:buSzPts val="3200"/>
              <a:buNone/>
              <a:defRPr/>
            </a:lvl9pPr>
          </a:lstStyle>
          <a:p>
            <a:endParaRPr/>
          </a:p>
        </p:txBody>
      </p:sp>
      <p:sp>
        <p:nvSpPr>
          <p:cNvPr id="226" name="Google Shape;226;p51"/>
          <p:cNvSpPr txBox="1">
            <a:spLocks noGrp="1"/>
          </p:cNvSpPr>
          <p:nvPr>
            <p:ph type="body" idx="1"/>
          </p:nvPr>
        </p:nvSpPr>
        <p:spPr>
          <a:xfrm>
            <a:off x="334433" y="692695"/>
            <a:ext cx="11523200" cy="432000"/>
          </a:xfrm>
          <a:prstGeom prst="rect">
            <a:avLst/>
          </a:prstGeom>
          <a:noFill/>
          <a:ln>
            <a:noFill/>
          </a:ln>
        </p:spPr>
        <p:txBody>
          <a:bodyPr spcFirstLastPara="1" wrap="square" lIns="68925" tIns="68925" rIns="68925" bIns="68925" anchor="t" anchorCtr="0">
            <a:normAutofit/>
          </a:bodyPr>
          <a:lstStyle>
            <a:lvl1pPr marL="609585" lvl="0" indent="-304792" algn="l">
              <a:lnSpc>
                <a:spcPct val="90000"/>
              </a:lnSpc>
              <a:spcBef>
                <a:spcPts val="0"/>
              </a:spcBef>
              <a:spcAft>
                <a:spcPts val="0"/>
              </a:spcAft>
              <a:buClr>
                <a:schemeClr val="dk1"/>
              </a:buClr>
              <a:buSzPts val="2100"/>
              <a:buNone/>
              <a:defRPr/>
            </a:lvl1pPr>
            <a:lvl2pPr marL="1219170" lvl="1" indent="-304792" algn="l">
              <a:lnSpc>
                <a:spcPct val="90000"/>
              </a:lnSpc>
              <a:spcBef>
                <a:spcPts val="0"/>
              </a:spcBef>
              <a:spcAft>
                <a:spcPts val="0"/>
              </a:spcAft>
              <a:buClr>
                <a:schemeClr val="dk1"/>
              </a:buClr>
              <a:buSzPts val="1800"/>
              <a:buNone/>
              <a:defRPr/>
            </a:lvl2pPr>
            <a:lvl3pPr marL="1828754" lvl="2" indent="-304792" algn="l">
              <a:lnSpc>
                <a:spcPct val="90000"/>
              </a:lnSpc>
              <a:spcBef>
                <a:spcPts val="0"/>
              </a:spcBef>
              <a:spcAft>
                <a:spcPts val="0"/>
              </a:spcAft>
              <a:buClr>
                <a:schemeClr val="dk1"/>
              </a:buClr>
              <a:buSzPts val="1500"/>
              <a:buNone/>
              <a:defRPr/>
            </a:lvl3pPr>
            <a:lvl4pPr marL="2438339" lvl="3" indent="-304792" algn="l">
              <a:lnSpc>
                <a:spcPct val="90000"/>
              </a:lnSpc>
              <a:spcBef>
                <a:spcPts val="0"/>
              </a:spcBef>
              <a:spcAft>
                <a:spcPts val="0"/>
              </a:spcAft>
              <a:buClr>
                <a:schemeClr val="dk1"/>
              </a:buClr>
              <a:buSzPts val="1400"/>
              <a:buNone/>
              <a:defRPr/>
            </a:lvl4pPr>
            <a:lvl5pPr marL="3047924" lvl="4" indent="-304792" algn="l">
              <a:lnSpc>
                <a:spcPct val="90000"/>
              </a:lnSpc>
              <a:spcBef>
                <a:spcPts val="0"/>
              </a:spcBef>
              <a:spcAft>
                <a:spcPts val="0"/>
              </a:spcAft>
              <a:buClr>
                <a:schemeClr val="dk1"/>
              </a:buClr>
              <a:buSzPts val="1400"/>
              <a:buNone/>
              <a:defRPr/>
            </a:lvl5pPr>
            <a:lvl6pPr marL="3657509" lvl="5" indent="-304792" algn="l">
              <a:lnSpc>
                <a:spcPct val="90000"/>
              </a:lnSpc>
              <a:spcBef>
                <a:spcPts val="0"/>
              </a:spcBef>
              <a:spcAft>
                <a:spcPts val="0"/>
              </a:spcAft>
              <a:buClr>
                <a:schemeClr val="dk1"/>
              </a:buClr>
              <a:buSzPts val="1400"/>
              <a:buNone/>
              <a:defRPr/>
            </a:lvl6pPr>
            <a:lvl7pPr marL="4267093" lvl="6" indent="-304792" algn="l">
              <a:lnSpc>
                <a:spcPct val="90000"/>
              </a:lnSpc>
              <a:spcBef>
                <a:spcPts val="0"/>
              </a:spcBef>
              <a:spcAft>
                <a:spcPts val="0"/>
              </a:spcAft>
              <a:buClr>
                <a:schemeClr val="dk1"/>
              </a:buClr>
              <a:buSzPts val="1400"/>
              <a:buNone/>
              <a:defRPr/>
            </a:lvl7pPr>
            <a:lvl8pPr marL="4876678" lvl="7" indent="-304792" algn="l">
              <a:lnSpc>
                <a:spcPct val="90000"/>
              </a:lnSpc>
              <a:spcBef>
                <a:spcPts val="0"/>
              </a:spcBef>
              <a:spcAft>
                <a:spcPts val="0"/>
              </a:spcAft>
              <a:buClr>
                <a:schemeClr val="dk1"/>
              </a:buClr>
              <a:buSzPts val="1400"/>
              <a:buNone/>
              <a:defRPr/>
            </a:lvl8pPr>
            <a:lvl9pPr marL="5486263" lvl="8" indent="-304792" algn="l">
              <a:lnSpc>
                <a:spcPct val="90000"/>
              </a:lnSpc>
              <a:spcBef>
                <a:spcPts val="0"/>
              </a:spcBef>
              <a:spcAft>
                <a:spcPts val="0"/>
              </a:spcAft>
              <a:buClr>
                <a:schemeClr val="dk1"/>
              </a:buClr>
              <a:buSzPts val="1400"/>
              <a:buNone/>
              <a:defRPr/>
            </a:lvl9pPr>
          </a:lstStyle>
          <a:p>
            <a:endParaRPr/>
          </a:p>
        </p:txBody>
      </p:sp>
      <p:sp>
        <p:nvSpPr>
          <p:cNvPr id="227" name="Google Shape;227;p51"/>
          <p:cNvSpPr txBox="1">
            <a:spLocks noGrp="1"/>
          </p:cNvSpPr>
          <p:nvPr>
            <p:ph type="body" idx="2"/>
          </p:nvPr>
        </p:nvSpPr>
        <p:spPr>
          <a:xfrm>
            <a:off x="334433" y="1341439"/>
            <a:ext cx="11523200" cy="5040000"/>
          </a:xfrm>
          <a:prstGeom prst="rect">
            <a:avLst/>
          </a:prstGeom>
          <a:noFill/>
          <a:ln>
            <a:noFill/>
          </a:ln>
        </p:spPr>
        <p:txBody>
          <a:bodyPr spcFirstLastPara="1" wrap="square" lIns="68925" tIns="68925" rIns="68925" bIns="68925" anchor="t" anchorCtr="0">
            <a:normAutofit/>
          </a:bodyPr>
          <a:lstStyle>
            <a:lvl1pPr marL="609585" lvl="0" indent="-482588" algn="l">
              <a:lnSpc>
                <a:spcPct val="90000"/>
              </a:lnSpc>
              <a:spcBef>
                <a:spcPts val="800"/>
              </a:spcBef>
              <a:spcAft>
                <a:spcPts val="0"/>
              </a:spcAft>
              <a:buClr>
                <a:schemeClr val="dk1"/>
              </a:buClr>
              <a:buSzPts val="2100"/>
              <a:buFont typeface="Arial"/>
              <a:buChar char="•"/>
              <a:defRPr/>
            </a:lvl1pPr>
            <a:lvl2pPr marL="1219170" lvl="1" indent="-457189" algn="l">
              <a:lnSpc>
                <a:spcPct val="90000"/>
              </a:lnSpc>
              <a:spcBef>
                <a:spcPts val="400"/>
              </a:spcBef>
              <a:spcAft>
                <a:spcPts val="0"/>
              </a:spcAft>
              <a:buClr>
                <a:schemeClr val="dk1"/>
              </a:buClr>
              <a:buSzPts val="1800"/>
              <a:buFont typeface="Arial"/>
              <a:buChar char="•"/>
              <a:defRPr/>
            </a:lvl2pPr>
            <a:lvl3pPr marL="1828754" lvl="2" indent="-431789" algn="l">
              <a:lnSpc>
                <a:spcPct val="90000"/>
              </a:lnSpc>
              <a:spcBef>
                <a:spcPts val="400"/>
              </a:spcBef>
              <a:spcAft>
                <a:spcPts val="0"/>
              </a:spcAft>
              <a:buClr>
                <a:schemeClr val="dk1"/>
              </a:buClr>
              <a:buSzPts val="1500"/>
              <a:buFont typeface="Arial"/>
              <a:buChar char="•"/>
              <a:defRPr/>
            </a:lvl3pPr>
            <a:lvl4pPr marL="2438339" lvl="3" indent="-423323" algn="l">
              <a:lnSpc>
                <a:spcPct val="90000"/>
              </a:lnSpc>
              <a:spcBef>
                <a:spcPts val="400"/>
              </a:spcBef>
              <a:spcAft>
                <a:spcPts val="0"/>
              </a:spcAft>
              <a:buClr>
                <a:schemeClr val="dk1"/>
              </a:buClr>
              <a:buSzPts val="1400"/>
              <a:buFont typeface="Arial"/>
              <a:buChar char="•"/>
              <a:defRPr/>
            </a:lvl4pPr>
            <a:lvl5pPr marL="3047924" lvl="4" indent="-423323" algn="l">
              <a:lnSpc>
                <a:spcPct val="90000"/>
              </a:lnSpc>
              <a:spcBef>
                <a:spcPts val="400"/>
              </a:spcBef>
              <a:spcAft>
                <a:spcPts val="0"/>
              </a:spcAft>
              <a:buClr>
                <a:schemeClr val="dk1"/>
              </a:buClr>
              <a:buSzPts val="1400"/>
              <a:buFont typeface="Arial"/>
              <a:buChar char="•"/>
              <a:defRPr/>
            </a:lvl5pPr>
            <a:lvl6pPr marL="3657509" lvl="5" indent="-423323" algn="l">
              <a:lnSpc>
                <a:spcPct val="90000"/>
              </a:lnSpc>
              <a:spcBef>
                <a:spcPts val="400"/>
              </a:spcBef>
              <a:spcAft>
                <a:spcPts val="0"/>
              </a:spcAft>
              <a:buClr>
                <a:schemeClr val="dk1"/>
              </a:buClr>
              <a:buSzPts val="1400"/>
              <a:buFont typeface="Arial"/>
              <a:buChar char="•"/>
              <a:defRPr/>
            </a:lvl6pPr>
            <a:lvl7pPr marL="4267093" lvl="6" indent="-423323" algn="l">
              <a:lnSpc>
                <a:spcPct val="90000"/>
              </a:lnSpc>
              <a:spcBef>
                <a:spcPts val="400"/>
              </a:spcBef>
              <a:spcAft>
                <a:spcPts val="0"/>
              </a:spcAft>
              <a:buClr>
                <a:schemeClr val="dk1"/>
              </a:buClr>
              <a:buSzPts val="1400"/>
              <a:buFont typeface="Arial"/>
              <a:buChar char="•"/>
              <a:defRPr/>
            </a:lvl7pPr>
            <a:lvl8pPr marL="4876678" lvl="7" indent="-423323" algn="l">
              <a:lnSpc>
                <a:spcPct val="90000"/>
              </a:lnSpc>
              <a:spcBef>
                <a:spcPts val="400"/>
              </a:spcBef>
              <a:spcAft>
                <a:spcPts val="0"/>
              </a:spcAft>
              <a:buClr>
                <a:schemeClr val="dk1"/>
              </a:buClr>
              <a:buSzPts val="1400"/>
              <a:buFont typeface="Arial"/>
              <a:buChar char="•"/>
              <a:defRPr/>
            </a:lvl8pPr>
            <a:lvl9pPr marL="5486263" lvl="8" indent="-423323" algn="l">
              <a:lnSpc>
                <a:spcPct val="90000"/>
              </a:lnSpc>
              <a:spcBef>
                <a:spcPts val="400"/>
              </a:spcBef>
              <a:spcAft>
                <a:spcPts val="0"/>
              </a:spcAft>
              <a:buClr>
                <a:schemeClr val="dk1"/>
              </a:buClr>
              <a:buSzPts val="1400"/>
              <a:buFont typeface="Arial"/>
              <a:buChar char="•"/>
              <a:defRPr/>
            </a:lvl9pPr>
          </a:lstStyle>
          <a:p>
            <a:endParaRPr/>
          </a:p>
        </p:txBody>
      </p:sp>
      <p:sp>
        <p:nvSpPr>
          <p:cNvPr id="228" name="Google Shape;228;p51"/>
          <p:cNvSpPr txBox="1">
            <a:spLocks noGrp="1"/>
          </p:cNvSpPr>
          <p:nvPr>
            <p:ph type="sldNum" idx="12"/>
          </p:nvPr>
        </p:nvSpPr>
        <p:spPr>
          <a:xfrm>
            <a:off x="8610603" y="6356351"/>
            <a:ext cx="2743200" cy="365200"/>
          </a:xfrm>
          <a:prstGeom prst="rect">
            <a:avLst/>
          </a:prstGeom>
          <a:noFill/>
          <a:ln>
            <a:noFill/>
          </a:ln>
        </p:spPr>
        <p:txBody>
          <a:bodyPr spcFirstLastPara="1" wrap="square" lIns="68925" tIns="34475" rIns="68925" bIns="34475" anchor="ctr" anchorCtr="0">
            <a:noAutofit/>
          </a:bodyPr>
          <a:lstStyle>
            <a:lvl1pPr marL="0" marR="0" lvl="0" indent="0" algn="r">
              <a:lnSpc>
                <a:spcPct val="100000"/>
              </a:lnSpc>
              <a:spcBef>
                <a:spcPts val="0"/>
              </a:spcBef>
              <a:spcAft>
                <a:spcPts val="0"/>
              </a:spcAft>
              <a:buClr>
                <a:srgbClr val="227AAF"/>
              </a:buClr>
              <a:buSzPts val="700"/>
              <a:buFont typeface="Avenir"/>
              <a:buNone/>
              <a:defRPr sz="933"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227AAF"/>
              </a:buClr>
              <a:buSzPts val="700"/>
              <a:buFont typeface="Avenir"/>
              <a:buNone/>
              <a:defRPr sz="933"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227AAF"/>
              </a:buClr>
              <a:buSzPts val="700"/>
              <a:buFont typeface="Avenir"/>
              <a:buNone/>
              <a:defRPr sz="933"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227AAF"/>
              </a:buClr>
              <a:buSzPts val="700"/>
              <a:buFont typeface="Avenir"/>
              <a:buNone/>
              <a:defRPr sz="933"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227AAF"/>
              </a:buClr>
              <a:buSzPts val="700"/>
              <a:buFont typeface="Avenir"/>
              <a:buNone/>
              <a:defRPr sz="933"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227AAF"/>
              </a:buClr>
              <a:buSzPts val="700"/>
              <a:buFont typeface="Avenir"/>
              <a:buNone/>
              <a:defRPr sz="933"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227AAF"/>
              </a:buClr>
              <a:buSzPts val="700"/>
              <a:buFont typeface="Avenir"/>
              <a:buNone/>
              <a:defRPr sz="933"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227AAF"/>
              </a:buClr>
              <a:buSzPts val="700"/>
              <a:buFont typeface="Avenir"/>
              <a:buNone/>
              <a:defRPr sz="933"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227AAF"/>
              </a:buClr>
              <a:buSzPts val="700"/>
              <a:buFont typeface="Avenir"/>
              <a:buNone/>
              <a:defRPr sz="933"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157732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29"/>
        <p:cNvGrpSpPr/>
        <p:nvPr/>
      </p:nvGrpSpPr>
      <p:grpSpPr>
        <a:xfrm>
          <a:off x="0" y="0"/>
          <a:ext cx="0" cy="0"/>
          <a:chOff x="0" y="0"/>
          <a:chExt cx="0" cy="0"/>
        </a:xfrm>
      </p:grpSpPr>
      <p:sp>
        <p:nvSpPr>
          <p:cNvPr id="230" name="Google Shape;230;p52"/>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400"/>
              <a:buNone/>
              <a:defRPr/>
            </a:lvl1pPr>
            <a:lvl2pPr marL="1219170" lvl="1" indent="-304792" algn="l">
              <a:lnSpc>
                <a:spcPct val="90000"/>
              </a:lnSpc>
              <a:spcBef>
                <a:spcPts val="533"/>
              </a:spcBef>
              <a:spcAft>
                <a:spcPts val="0"/>
              </a:spcAft>
              <a:buClr>
                <a:schemeClr val="dk1"/>
              </a:buClr>
              <a:buSzPts val="1400"/>
              <a:buNone/>
              <a:defRPr/>
            </a:lvl2pPr>
            <a:lvl3pPr marL="1828754" lvl="2" indent="-304792" algn="l">
              <a:lnSpc>
                <a:spcPct val="90000"/>
              </a:lnSpc>
              <a:spcBef>
                <a:spcPts val="533"/>
              </a:spcBef>
              <a:spcAft>
                <a:spcPts val="0"/>
              </a:spcAft>
              <a:buClr>
                <a:schemeClr val="dk1"/>
              </a:buClr>
              <a:buSzPts val="1400"/>
              <a:buNone/>
              <a:defRPr/>
            </a:lvl3pPr>
            <a:lvl4pPr marL="2438339" lvl="3" indent="-304792" algn="l">
              <a:lnSpc>
                <a:spcPct val="90000"/>
              </a:lnSpc>
              <a:spcBef>
                <a:spcPts val="533"/>
              </a:spcBef>
              <a:spcAft>
                <a:spcPts val="0"/>
              </a:spcAft>
              <a:buClr>
                <a:schemeClr val="dk1"/>
              </a:buClr>
              <a:buSzPts val="1400"/>
              <a:buNone/>
              <a:defRPr/>
            </a:lvl4pPr>
            <a:lvl5pPr marL="3047924" lvl="4" indent="-304792" algn="l">
              <a:lnSpc>
                <a:spcPct val="90000"/>
              </a:lnSpc>
              <a:spcBef>
                <a:spcPts val="533"/>
              </a:spcBef>
              <a:spcAft>
                <a:spcPts val="0"/>
              </a:spcAft>
              <a:buClr>
                <a:schemeClr val="dk1"/>
              </a:buClr>
              <a:buSzPts val="1400"/>
              <a:buNone/>
              <a:defRPr/>
            </a:lvl5pPr>
            <a:lvl6pPr marL="3657509" lvl="5" indent="-304792" algn="l">
              <a:lnSpc>
                <a:spcPct val="90000"/>
              </a:lnSpc>
              <a:spcBef>
                <a:spcPts val="533"/>
              </a:spcBef>
              <a:spcAft>
                <a:spcPts val="0"/>
              </a:spcAft>
              <a:buClr>
                <a:schemeClr val="dk1"/>
              </a:buClr>
              <a:buSzPts val="1400"/>
              <a:buNone/>
              <a:defRPr/>
            </a:lvl6pPr>
            <a:lvl7pPr marL="4267093" lvl="6" indent="-304792" algn="l">
              <a:lnSpc>
                <a:spcPct val="90000"/>
              </a:lnSpc>
              <a:spcBef>
                <a:spcPts val="533"/>
              </a:spcBef>
              <a:spcAft>
                <a:spcPts val="0"/>
              </a:spcAft>
              <a:buClr>
                <a:schemeClr val="dk1"/>
              </a:buClr>
              <a:buSzPts val="1400"/>
              <a:buNone/>
              <a:defRPr/>
            </a:lvl7pPr>
            <a:lvl8pPr marL="4876678" lvl="7" indent="-304792" algn="l">
              <a:lnSpc>
                <a:spcPct val="90000"/>
              </a:lnSpc>
              <a:spcBef>
                <a:spcPts val="533"/>
              </a:spcBef>
              <a:spcAft>
                <a:spcPts val="0"/>
              </a:spcAft>
              <a:buClr>
                <a:schemeClr val="dk1"/>
              </a:buClr>
              <a:buSzPts val="1400"/>
              <a:buNone/>
              <a:defRPr/>
            </a:lvl8pPr>
            <a:lvl9pPr marL="5486263" lvl="8" indent="-304792" algn="l">
              <a:lnSpc>
                <a:spcPct val="90000"/>
              </a:lnSpc>
              <a:spcBef>
                <a:spcPts val="533"/>
              </a:spcBef>
              <a:spcAft>
                <a:spcPts val="0"/>
              </a:spcAft>
              <a:buClr>
                <a:schemeClr val="dk1"/>
              </a:buClr>
              <a:buSzPts val="1400"/>
              <a:buNone/>
              <a:defRPr/>
            </a:lvl9pPr>
          </a:lstStyle>
          <a:p>
            <a:endParaRPr/>
          </a:p>
        </p:txBody>
      </p:sp>
      <p:sp>
        <p:nvSpPr>
          <p:cNvPr id="231" name="Google Shape;231;p52"/>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232" name="Google Shape;232;p52"/>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67" b="0" i="0" u="none" strike="noStrike" cap="none">
                <a:solidFill>
                  <a:srgbClr val="000000"/>
                </a:solidFill>
                <a:latin typeface="Arial"/>
                <a:ea typeface="Arial"/>
                <a:cs typeface="Arial"/>
                <a:sym typeface="Arial"/>
              </a:defRPr>
            </a:lvl9pPr>
          </a:lstStyle>
          <a:p>
            <a:endParaRPr/>
          </a:p>
        </p:txBody>
      </p:sp>
      <p:sp>
        <p:nvSpPr>
          <p:cNvPr id="233" name="Google Shape;233;p52"/>
          <p:cNvSpPr txBox="1">
            <a:spLocks noGrp="1"/>
          </p:cNvSpPr>
          <p:nvPr>
            <p:ph type="sldNum" idx="12"/>
          </p:nvPr>
        </p:nvSpPr>
        <p:spPr>
          <a:xfrm>
            <a:off x="8610600" y="6367960"/>
            <a:ext cx="2743200" cy="212785"/>
          </a:xfrm>
          <a:prstGeom prst="rect">
            <a:avLst/>
          </a:prstGeom>
          <a:noFill/>
          <a:ln>
            <a:noFill/>
          </a:ln>
        </p:spPr>
        <p:txBody>
          <a:bodyPr spcFirstLastPara="1" wrap="square" lIns="68575" tIns="34275" rIns="68575" bIns="34275" anchor="ctr" anchorCtr="0">
            <a:spAutoFit/>
          </a:bodyPr>
          <a:lstStyle>
            <a:lvl1pPr marL="0" marR="0" lvl="0" indent="0" algn="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r">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951194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24"/>
        <p:cNvGrpSpPr/>
        <p:nvPr/>
      </p:nvGrpSpPr>
      <p:grpSpPr>
        <a:xfrm>
          <a:off x="0" y="0"/>
          <a:ext cx="0" cy="0"/>
          <a:chOff x="0" y="0"/>
          <a:chExt cx="0" cy="0"/>
        </a:xfrm>
      </p:grpSpPr>
      <p:pic>
        <p:nvPicPr>
          <p:cNvPr id="25" name="Google Shape;25;p19" descr="A group of people riding horses&#10;&#10;Description automatically generated with medium confidence"/>
          <p:cNvPicPr preferRelativeResize="0"/>
          <p:nvPr/>
        </p:nvPicPr>
        <p:blipFill rotWithShape="1">
          <a:blip r:embed="rId2">
            <a:alphaModFix/>
          </a:blip>
          <a:srcRect/>
          <a:stretch/>
        </p:blipFill>
        <p:spPr>
          <a:xfrm>
            <a:off x="5603285" y="0"/>
            <a:ext cx="6588715" cy="6858000"/>
          </a:xfrm>
          <a:prstGeom prst="rect">
            <a:avLst/>
          </a:prstGeom>
          <a:noFill/>
          <a:ln>
            <a:noFill/>
          </a:ln>
        </p:spPr>
      </p:pic>
      <p:sp>
        <p:nvSpPr>
          <p:cNvPr id="26" name="Google Shape;26;p19"/>
          <p:cNvSpPr txBox="1">
            <a:spLocks noGrp="1"/>
          </p:cNvSpPr>
          <p:nvPr>
            <p:ph type="title"/>
          </p:nvPr>
        </p:nvSpPr>
        <p:spPr>
          <a:xfrm>
            <a:off x="1162049" y="523875"/>
            <a:ext cx="3975803" cy="1514476"/>
          </a:xfrm>
          <a:prstGeom prst="rect">
            <a:avLst/>
          </a:prstGeom>
          <a:noFill/>
          <a:ln>
            <a:noFill/>
          </a:ln>
        </p:spPr>
        <p:txBody>
          <a:bodyPr spcFirstLastPara="1" wrap="square" lIns="0" tIns="45700" rIns="0" bIns="45700" anchor="b" anchorCtr="0">
            <a:normAutofit/>
          </a:bodyPr>
          <a:lstStyle>
            <a:lvl1pPr lvl="0" algn="l">
              <a:lnSpc>
                <a:spcPct val="90000"/>
              </a:lnSpc>
              <a:spcBef>
                <a:spcPts val="0"/>
              </a:spcBef>
              <a:spcAft>
                <a:spcPts val="0"/>
              </a:spcAft>
              <a:buClr>
                <a:schemeClr val="accent1"/>
              </a:buClr>
              <a:buSzPts val="4400"/>
              <a:buFont typeface="Bodoni"/>
              <a:buNone/>
              <a:defRPr>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9"/>
          <p:cNvSpPr txBox="1">
            <a:spLocks noGrp="1"/>
          </p:cNvSpPr>
          <p:nvPr>
            <p:ph type="body" idx="1"/>
          </p:nvPr>
        </p:nvSpPr>
        <p:spPr>
          <a:xfrm>
            <a:off x="1162051" y="4662487"/>
            <a:ext cx="3975804" cy="1514476"/>
          </a:xfrm>
          <a:prstGeom prst="rect">
            <a:avLst/>
          </a:prstGeom>
          <a:noFill/>
          <a:ln>
            <a:noFill/>
          </a:ln>
        </p:spPr>
        <p:txBody>
          <a:bodyPr spcFirstLastPara="1" wrap="square" lIns="0" tIns="45700" rIns="0" bIns="45700" anchor="t" anchorCtr="0">
            <a:normAutofit/>
          </a:bodyPr>
          <a:lstStyle>
            <a:lvl1pPr marL="457189" lvl="0" indent="-228594" algn="l">
              <a:lnSpc>
                <a:spcPct val="141666"/>
              </a:lnSpc>
              <a:spcBef>
                <a:spcPts val="1000"/>
              </a:spcBef>
              <a:spcAft>
                <a:spcPts val="0"/>
              </a:spcAft>
              <a:buClr>
                <a:schemeClr val="accent1"/>
              </a:buClr>
              <a:buSzPts val="1200"/>
              <a:buNone/>
              <a:defRPr sz="1200">
                <a:solidFill>
                  <a:schemeClr val="accent1"/>
                </a:solidFill>
              </a:defRPr>
            </a:lvl1pPr>
            <a:lvl2pPr marL="914377" lvl="1" indent="-380990" algn="l">
              <a:lnSpc>
                <a:spcPct val="90000"/>
              </a:lnSpc>
              <a:spcBef>
                <a:spcPts val="500"/>
              </a:spcBef>
              <a:spcAft>
                <a:spcPts val="0"/>
              </a:spcAft>
              <a:buClr>
                <a:schemeClr val="accent1"/>
              </a:buClr>
              <a:buSzPts val="2400"/>
              <a:buChar char="•"/>
              <a:defRPr>
                <a:solidFill>
                  <a:schemeClr val="accent1"/>
                </a:solidFill>
              </a:defRPr>
            </a:lvl2pPr>
            <a:lvl3pPr marL="1371566" lvl="2" indent="-355591" algn="l">
              <a:lnSpc>
                <a:spcPct val="90000"/>
              </a:lnSpc>
              <a:spcBef>
                <a:spcPts val="500"/>
              </a:spcBef>
              <a:spcAft>
                <a:spcPts val="0"/>
              </a:spcAft>
              <a:buClr>
                <a:schemeClr val="accent1"/>
              </a:buClr>
              <a:buSzPts val="2000"/>
              <a:buChar char="•"/>
              <a:defRPr>
                <a:solidFill>
                  <a:schemeClr val="accent1"/>
                </a:solidFill>
              </a:defRPr>
            </a:lvl3pPr>
            <a:lvl4pPr marL="1828754" lvl="3" indent="-342891" algn="l">
              <a:lnSpc>
                <a:spcPct val="90000"/>
              </a:lnSpc>
              <a:spcBef>
                <a:spcPts val="500"/>
              </a:spcBef>
              <a:spcAft>
                <a:spcPts val="0"/>
              </a:spcAft>
              <a:buClr>
                <a:schemeClr val="accent1"/>
              </a:buClr>
              <a:buSzPts val="1800"/>
              <a:buChar char="•"/>
              <a:defRPr>
                <a:solidFill>
                  <a:schemeClr val="accent1"/>
                </a:solidFill>
              </a:defRPr>
            </a:lvl4pPr>
            <a:lvl5pPr marL="2285943" lvl="4" indent="-342891" algn="l">
              <a:lnSpc>
                <a:spcPct val="90000"/>
              </a:lnSpc>
              <a:spcBef>
                <a:spcPts val="500"/>
              </a:spcBef>
              <a:spcAft>
                <a:spcPts val="0"/>
              </a:spcAft>
              <a:buClr>
                <a:schemeClr val="accent1"/>
              </a:buClr>
              <a:buSzPts val="1800"/>
              <a:buChar char="•"/>
              <a:defRPr>
                <a:solidFill>
                  <a:schemeClr val="accent1"/>
                </a:solidFill>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8" name="Google Shape;28;p1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accent1"/>
                </a:solidFill>
                <a:latin typeface="Arial"/>
                <a:ea typeface="Arial"/>
                <a:cs typeface="Arial"/>
                <a:sym typeface="Arial"/>
              </a:defRPr>
            </a:lvl1pPr>
            <a:lvl2pPr marL="0" lvl="1" indent="0" algn="r">
              <a:spcBef>
                <a:spcPts val="0"/>
              </a:spcBef>
              <a:buNone/>
              <a:defRPr sz="900">
                <a:solidFill>
                  <a:schemeClr val="accent1"/>
                </a:solidFill>
                <a:latin typeface="Arial"/>
                <a:ea typeface="Arial"/>
                <a:cs typeface="Arial"/>
                <a:sym typeface="Arial"/>
              </a:defRPr>
            </a:lvl2pPr>
            <a:lvl3pPr marL="0" lvl="2" indent="0" algn="r">
              <a:spcBef>
                <a:spcPts val="0"/>
              </a:spcBef>
              <a:buNone/>
              <a:defRPr sz="900">
                <a:solidFill>
                  <a:schemeClr val="accent1"/>
                </a:solidFill>
                <a:latin typeface="Arial"/>
                <a:ea typeface="Arial"/>
                <a:cs typeface="Arial"/>
                <a:sym typeface="Arial"/>
              </a:defRPr>
            </a:lvl3pPr>
            <a:lvl4pPr marL="0" lvl="3" indent="0" algn="r">
              <a:spcBef>
                <a:spcPts val="0"/>
              </a:spcBef>
              <a:buNone/>
              <a:defRPr sz="900">
                <a:solidFill>
                  <a:schemeClr val="accent1"/>
                </a:solidFill>
                <a:latin typeface="Arial"/>
                <a:ea typeface="Arial"/>
                <a:cs typeface="Arial"/>
                <a:sym typeface="Arial"/>
              </a:defRPr>
            </a:lvl4pPr>
            <a:lvl5pPr marL="0" lvl="4" indent="0" algn="r">
              <a:spcBef>
                <a:spcPts val="0"/>
              </a:spcBef>
              <a:buNone/>
              <a:defRPr sz="900">
                <a:solidFill>
                  <a:schemeClr val="accent1"/>
                </a:solidFill>
                <a:latin typeface="Arial"/>
                <a:ea typeface="Arial"/>
                <a:cs typeface="Arial"/>
                <a:sym typeface="Arial"/>
              </a:defRPr>
            </a:lvl5pPr>
            <a:lvl6pPr marL="0" lvl="5" indent="0" algn="r">
              <a:spcBef>
                <a:spcPts val="0"/>
              </a:spcBef>
              <a:buNone/>
              <a:defRPr sz="900">
                <a:solidFill>
                  <a:schemeClr val="accent1"/>
                </a:solidFill>
                <a:latin typeface="Arial"/>
                <a:ea typeface="Arial"/>
                <a:cs typeface="Arial"/>
                <a:sym typeface="Arial"/>
              </a:defRPr>
            </a:lvl6pPr>
            <a:lvl7pPr marL="0" lvl="6" indent="0" algn="r">
              <a:spcBef>
                <a:spcPts val="0"/>
              </a:spcBef>
              <a:buNone/>
              <a:defRPr sz="900">
                <a:solidFill>
                  <a:schemeClr val="accent1"/>
                </a:solidFill>
                <a:latin typeface="Arial"/>
                <a:ea typeface="Arial"/>
                <a:cs typeface="Arial"/>
                <a:sym typeface="Arial"/>
              </a:defRPr>
            </a:lvl7pPr>
            <a:lvl8pPr marL="0" lvl="7" indent="0" algn="r">
              <a:spcBef>
                <a:spcPts val="0"/>
              </a:spcBef>
              <a:buNone/>
              <a:defRPr sz="900">
                <a:solidFill>
                  <a:schemeClr val="accent1"/>
                </a:solidFill>
                <a:latin typeface="Arial"/>
                <a:ea typeface="Arial"/>
                <a:cs typeface="Arial"/>
                <a:sym typeface="Arial"/>
              </a:defRPr>
            </a:lvl8pPr>
            <a:lvl9pPr marL="0" lvl="8" indent="0" algn="r">
              <a:spcBef>
                <a:spcPts val="0"/>
              </a:spcBef>
              <a:buNone/>
              <a:defRPr sz="900">
                <a:solidFill>
                  <a:schemeClr val="accent1"/>
                </a:solidFill>
                <a:latin typeface="Arial"/>
                <a:ea typeface="Arial"/>
                <a:cs typeface="Arial"/>
                <a:sym typeface="Arial"/>
              </a:defRPr>
            </a:lvl9pPr>
          </a:lstStyle>
          <a:p>
            <a:fld id="{00000000-1234-1234-1234-123412341234}" type="slidenum">
              <a:rPr lang="en-US" smtClean="0"/>
              <a:pPr/>
              <a:t>‹#›</a:t>
            </a:fld>
            <a:endParaRPr lang="en-US"/>
          </a:p>
        </p:txBody>
      </p:sp>
      <p:sp>
        <p:nvSpPr>
          <p:cNvPr id="31" name="Google Shape;31;p19"/>
          <p:cNvSpPr>
            <a:spLocks noGrp="1"/>
          </p:cNvSpPr>
          <p:nvPr>
            <p:ph type="pic" idx="2"/>
          </p:nvPr>
        </p:nvSpPr>
        <p:spPr>
          <a:xfrm>
            <a:off x="6068717" y="523875"/>
            <a:ext cx="5657851" cy="5810251"/>
          </a:xfrm>
          <a:prstGeom prst="rect">
            <a:avLst/>
          </a:prstGeom>
          <a:noFill/>
          <a:ln>
            <a:noFill/>
          </a:ln>
        </p:spPr>
      </p:sp>
      <p:cxnSp>
        <p:nvCxnSpPr>
          <p:cNvPr id="32" name="Google Shape;32;p19"/>
          <p:cNvCxnSpPr/>
          <p:nvPr/>
        </p:nvCxnSpPr>
        <p:spPr>
          <a:xfrm>
            <a:off x="1162051" y="2333625"/>
            <a:ext cx="0" cy="2000251"/>
          </a:xfrm>
          <a:prstGeom prst="straightConnector1">
            <a:avLst/>
          </a:prstGeom>
          <a:noFill/>
          <a:ln w="9525" cap="flat" cmpd="sng">
            <a:solidFill>
              <a:schemeClr val="accent1"/>
            </a:solidFill>
            <a:prstDash val="solid"/>
            <a:miter lim="800000"/>
            <a:headEnd type="none" w="sm" len="sm"/>
            <a:tailEnd type="none" w="sm" len="sm"/>
          </a:ln>
        </p:spPr>
      </p:cxnSp>
      <p:sp>
        <p:nvSpPr>
          <p:cNvPr id="33" name="Google Shape;33;p19"/>
          <p:cNvSpPr/>
          <p:nvPr/>
        </p:nvSpPr>
        <p:spPr>
          <a:xfrm>
            <a:off x="640080" y="768096"/>
            <a:ext cx="1856232" cy="1856232"/>
          </a:xfrm>
          <a:prstGeom prst="rect">
            <a:avLst/>
          </a:prstGeom>
        </p:spPr>
        <p:txBody>
          <a:bodyPr>
            <a:prstTxWarp prst="textPlain">
              <a:avLst/>
            </a:prstTxWarp>
          </a:bodyPr>
          <a:lstStyle/>
          <a:p>
            <a:pPr lvl="0" algn="ctr"/>
            <a:r>
              <a:rPr sz="1400" b="0" i="0">
                <a:ln>
                  <a:noFill/>
                </a:ln>
                <a:solidFill>
                  <a:srgbClr val="C3B09A"/>
                </a:solidFill>
                <a:latin typeface="Arial"/>
              </a:rPr>
              <a:t>Click to edit Master text styles</a:t>
            </a:r>
          </a:p>
        </p:txBody>
      </p:sp>
    </p:spTree>
    <p:extLst>
      <p:ext uri="{BB962C8B-B14F-4D97-AF65-F5344CB8AC3E}">
        <p14:creationId xmlns:p14="http://schemas.microsoft.com/office/powerpoint/2010/main" val="30351685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1">
  <p:cSld name="Blank 1">
    <p:bg>
      <p:bgPr>
        <a:solidFill>
          <a:schemeClr val="accent4"/>
        </a:solidFill>
        <a:effectLst/>
      </p:bgPr>
    </p:bg>
    <p:spTree>
      <p:nvGrpSpPr>
        <p:cNvPr id="1" name="Shape 146"/>
        <p:cNvGrpSpPr/>
        <p:nvPr/>
      </p:nvGrpSpPr>
      <p:grpSpPr>
        <a:xfrm>
          <a:off x="0" y="0"/>
          <a:ext cx="0" cy="0"/>
          <a:chOff x="0" y="0"/>
          <a:chExt cx="0" cy="0"/>
        </a:xfrm>
      </p:grpSpPr>
    </p:spTree>
    <p:extLst>
      <p:ext uri="{BB962C8B-B14F-4D97-AF65-F5344CB8AC3E}">
        <p14:creationId xmlns:p14="http://schemas.microsoft.com/office/powerpoint/2010/main" val="18025609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1 1">
  <p:cSld name="Title slide 1 1">
    <p:bg>
      <p:bgPr>
        <a:noFill/>
        <a:effectLst/>
      </p:bgPr>
    </p:bg>
    <p:spTree>
      <p:nvGrpSpPr>
        <p:cNvPr id="1" name="Shape 341"/>
        <p:cNvGrpSpPr/>
        <p:nvPr/>
      </p:nvGrpSpPr>
      <p:grpSpPr>
        <a:xfrm>
          <a:off x="0" y="0"/>
          <a:ext cx="0" cy="0"/>
          <a:chOff x="0" y="0"/>
          <a:chExt cx="0" cy="0"/>
        </a:xfrm>
      </p:grpSpPr>
      <p:pic>
        <p:nvPicPr>
          <p:cNvPr id="342" name="Google Shape;342;p73"/>
          <p:cNvPicPr preferRelativeResize="0"/>
          <p:nvPr/>
        </p:nvPicPr>
        <p:blipFill>
          <a:blip r:embed="rId2">
            <a:alphaModFix/>
          </a:blip>
          <a:stretch>
            <a:fillRect/>
          </a:stretch>
        </p:blipFill>
        <p:spPr>
          <a:xfrm rot="10800000">
            <a:off x="-3" y="17"/>
            <a:ext cx="12192004" cy="6857971"/>
          </a:xfrm>
          <a:prstGeom prst="rect">
            <a:avLst/>
          </a:prstGeom>
          <a:noFill/>
          <a:ln>
            <a:noFill/>
          </a:ln>
        </p:spPr>
      </p:pic>
      <p:sp>
        <p:nvSpPr>
          <p:cNvPr id="343" name="Google Shape;343;p73"/>
          <p:cNvSpPr txBox="1">
            <a:spLocks noGrp="1"/>
          </p:cNvSpPr>
          <p:nvPr>
            <p:ph type="title"/>
          </p:nvPr>
        </p:nvSpPr>
        <p:spPr>
          <a:xfrm>
            <a:off x="610767" y="735433"/>
            <a:ext cx="10982400" cy="8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600"/>
              <a:buFont typeface="Poppins Medium"/>
              <a:buNone/>
              <a:defRPr sz="3467">
                <a:solidFill>
                  <a:schemeClr val="lt1"/>
                </a:solidFill>
                <a:latin typeface="Poppins Medium"/>
                <a:ea typeface="Poppins Medium"/>
                <a:cs typeface="Poppins Medium"/>
                <a:sym typeface="Poppins Medium"/>
              </a:defRPr>
            </a:lvl1pPr>
            <a:lvl2pPr lvl="1" rtl="0">
              <a:spcBef>
                <a:spcPts val="0"/>
              </a:spcBef>
              <a:spcAft>
                <a:spcPts val="0"/>
              </a:spcAft>
              <a:buClr>
                <a:schemeClr val="lt1"/>
              </a:buClr>
              <a:buSzPts val="3500"/>
              <a:buFont typeface="Overpass SemiBold"/>
              <a:buNone/>
              <a:defRPr sz="4667">
                <a:solidFill>
                  <a:schemeClr val="lt1"/>
                </a:solidFill>
                <a:latin typeface="Overpass SemiBold"/>
                <a:ea typeface="Overpass SemiBold"/>
                <a:cs typeface="Overpass SemiBold"/>
                <a:sym typeface="Overpass SemiBold"/>
              </a:defRPr>
            </a:lvl2pPr>
            <a:lvl3pPr lvl="2" rtl="0">
              <a:spcBef>
                <a:spcPts val="0"/>
              </a:spcBef>
              <a:spcAft>
                <a:spcPts val="0"/>
              </a:spcAft>
              <a:buClr>
                <a:schemeClr val="lt1"/>
              </a:buClr>
              <a:buSzPts val="3500"/>
              <a:buFont typeface="Overpass SemiBold"/>
              <a:buNone/>
              <a:defRPr sz="4667">
                <a:solidFill>
                  <a:schemeClr val="lt1"/>
                </a:solidFill>
                <a:latin typeface="Overpass SemiBold"/>
                <a:ea typeface="Overpass SemiBold"/>
                <a:cs typeface="Overpass SemiBold"/>
                <a:sym typeface="Overpass SemiBold"/>
              </a:defRPr>
            </a:lvl3pPr>
            <a:lvl4pPr lvl="3" rtl="0">
              <a:spcBef>
                <a:spcPts val="0"/>
              </a:spcBef>
              <a:spcAft>
                <a:spcPts val="0"/>
              </a:spcAft>
              <a:buClr>
                <a:schemeClr val="lt1"/>
              </a:buClr>
              <a:buSzPts val="3500"/>
              <a:buFont typeface="Overpass SemiBold"/>
              <a:buNone/>
              <a:defRPr sz="4667">
                <a:solidFill>
                  <a:schemeClr val="lt1"/>
                </a:solidFill>
                <a:latin typeface="Overpass SemiBold"/>
                <a:ea typeface="Overpass SemiBold"/>
                <a:cs typeface="Overpass SemiBold"/>
                <a:sym typeface="Overpass SemiBold"/>
              </a:defRPr>
            </a:lvl4pPr>
            <a:lvl5pPr lvl="4" rtl="0">
              <a:spcBef>
                <a:spcPts val="0"/>
              </a:spcBef>
              <a:spcAft>
                <a:spcPts val="0"/>
              </a:spcAft>
              <a:buClr>
                <a:schemeClr val="lt1"/>
              </a:buClr>
              <a:buSzPts val="3500"/>
              <a:buFont typeface="Overpass SemiBold"/>
              <a:buNone/>
              <a:defRPr sz="4667">
                <a:solidFill>
                  <a:schemeClr val="lt1"/>
                </a:solidFill>
                <a:latin typeface="Overpass SemiBold"/>
                <a:ea typeface="Overpass SemiBold"/>
                <a:cs typeface="Overpass SemiBold"/>
                <a:sym typeface="Overpass SemiBold"/>
              </a:defRPr>
            </a:lvl5pPr>
            <a:lvl6pPr lvl="5" rtl="0">
              <a:spcBef>
                <a:spcPts val="0"/>
              </a:spcBef>
              <a:spcAft>
                <a:spcPts val="0"/>
              </a:spcAft>
              <a:buClr>
                <a:schemeClr val="lt1"/>
              </a:buClr>
              <a:buSzPts val="3500"/>
              <a:buFont typeface="Overpass SemiBold"/>
              <a:buNone/>
              <a:defRPr sz="4667">
                <a:solidFill>
                  <a:schemeClr val="lt1"/>
                </a:solidFill>
                <a:latin typeface="Overpass SemiBold"/>
                <a:ea typeface="Overpass SemiBold"/>
                <a:cs typeface="Overpass SemiBold"/>
                <a:sym typeface="Overpass SemiBold"/>
              </a:defRPr>
            </a:lvl6pPr>
            <a:lvl7pPr lvl="6" rtl="0">
              <a:spcBef>
                <a:spcPts val="0"/>
              </a:spcBef>
              <a:spcAft>
                <a:spcPts val="0"/>
              </a:spcAft>
              <a:buClr>
                <a:schemeClr val="lt1"/>
              </a:buClr>
              <a:buSzPts val="3500"/>
              <a:buFont typeface="Overpass SemiBold"/>
              <a:buNone/>
              <a:defRPr sz="4667">
                <a:solidFill>
                  <a:schemeClr val="lt1"/>
                </a:solidFill>
                <a:latin typeface="Overpass SemiBold"/>
                <a:ea typeface="Overpass SemiBold"/>
                <a:cs typeface="Overpass SemiBold"/>
                <a:sym typeface="Overpass SemiBold"/>
              </a:defRPr>
            </a:lvl7pPr>
            <a:lvl8pPr lvl="7" rtl="0">
              <a:spcBef>
                <a:spcPts val="0"/>
              </a:spcBef>
              <a:spcAft>
                <a:spcPts val="0"/>
              </a:spcAft>
              <a:buClr>
                <a:schemeClr val="lt1"/>
              </a:buClr>
              <a:buSzPts val="3500"/>
              <a:buFont typeface="Overpass SemiBold"/>
              <a:buNone/>
              <a:defRPr sz="4667">
                <a:solidFill>
                  <a:schemeClr val="lt1"/>
                </a:solidFill>
                <a:latin typeface="Overpass SemiBold"/>
                <a:ea typeface="Overpass SemiBold"/>
                <a:cs typeface="Overpass SemiBold"/>
                <a:sym typeface="Overpass SemiBold"/>
              </a:defRPr>
            </a:lvl8pPr>
            <a:lvl9pPr lvl="8" rtl="0">
              <a:spcBef>
                <a:spcPts val="0"/>
              </a:spcBef>
              <a:spcAft>
                <a:spcPts val="0"/>
              </a:spcAft>
              <a:buClr>
                <a:schemeClr val="lt1"/>
              </a:buClr>
              <a:buSzPts val="3500"/>
              <a:buFont typeface="Overpass SemiBold"/>
              <a:buNone/>
              <a:defRPr sz="4667">
                <a:solidFill>
                  <a:schemeClr val="lt1"/>
                </a:solidFill>
                <a:latin typeface="Overpass SemiBold"/>
                <a:ea typeface="Overpass SemiBold"/>
                <a:cs typeface="Overpass SemiBold"/>
                <a:sym typeface="Overpass SemiBold"/>
              </a:defRPr>
            </a:lvl9pPr>
          </a:lstStyle>
          <a:p>
            <a:endParaRPr/>
          </a:p>
        </p:txBody>
      </p:sp>
    </p:spTree>
    <p:extLst>
      <p:ext uri="{BB962C8B-B14F-4D97-AF65-F5344CB8AC3E}">
        <p14:creationId xmlns:p14="http://schemas.microsoft.com/office/powerpoint/2010/main" val="2815913668"/>
      </p:ext>
    </p:extLst>
  </p:cSld>
  <p:clrMapOvr>
    <a:masterClrMapping/>
  </p:clrMapOvr>
  <p:extLst>
    <p:ext uri="{DCECCB84-F9BA-43D5-87BE-67443E8EF086}">
      <p15:sldGuideLst xmlns:p15="http://schemas.microsoft.com/office/powerpoint/2012/main">
        <p15:guide id="1" orient="horz" pos="1656">
          <p15:clr>
            <a:srgbClr val="FA7B17"/>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Big Fact">
  <p:cSld name="Big Fact">
    <p:bg>
      <p:bgPr>
        <a:solidFill>
          <a:srgbClr val="227AAF"/>
        </a:solidFill>
        <a:effectLst/>
      </p:bgPr>
    </p:bg>
    <p:spTree>
      <p:nvGrpSpPr>
        <p:cNvPr id="1" name="Shape 323"/>
        <p:cNvGrpSpPr/>
        <p:nvPr/>
      </p:nvGrpSpPr>
      <p:grpSpPr>
        <a:xfrm>
          <a:off x="0" y="0"/>
          <a:ext cx="0" cy="0"/>
          <a:chOff x="0" y="0"/>
          <a:chExt cx="0" cy="0"/>
        </a:xfrm>
      </p:grpSpPr>
      <p:sp>
        <p:nvSpPr>
          <p:cNvPr id="324" name="Google Shape;324;p72"/>
          <p:cNvSpPr txBox="1">
            <a:spLocks noGrp="1"/>
          </p:cNvSpPr>
          <p:nvPr>
            <p:ph type="body" idx="1"/>
          </p:nvPr>
        </p:nvSpPr>
        <p:spPr>
          <a:xfrm>
            <a:off x="863600" y="4305983"/>
            <a:ext cx="10464800" cy="454400"/>
          </a:xfrm>
          <a:prstGeom prst="rect">
            <a:avLst/>
          </a:prstGeom>
          <a:noFill/>
          <a:ln>
            <a:noFill/>
          </a:ln>
        </p:spPr>
        <p:txBody>
          <a:bodyPr spcFirstLastPara="1" wrap="square" lIns="19050" tIns="19050" rIns="19050" bIns="19050" anchor="t" anchorCtr="0">
            <a:normAutofit/>
          </a:bodyPr>
          <a:lstStyle>
            <a:lvl1pPr marL="609570" lvl="0" indent="-304784" algn="ctr">
              <a:lnSpc>
                <a:spcPct val="90000"/>
              </a:lnSpc>
              <a:spcBef>
                <a:spcPts val="1067"/>
              </a:spcBef>
              <a:spcAft>
                <a:spcPts val="0"/>
              </a:spcAft>
              <a:buClr>
                <a:srgbClr val="F0EBE0"/>
              </a:buClr>
              <a:buSzPts val="1700"/>
              <a:buFont typeface="Arial"/>
              <a:buNone/>
              <a:defRPr>
                <a:solidFill>
                  <a:srgbClr val="F0EBE0"/>
                </a:solidFill>
              </a:defRPr>
            </a:lvl1pPr>
            <a:lvl2pPr marL="1219140" lvl="1" indent="-304784" algn="ctr">
              <a:lnSpc>
                <a:spcPct val="90000"/>
              </a:lnSpc>
              <a:spcBef>
                <a:spcPts val="0"/>
              </a:spcBef>
              <a:spcAft>
                <a:spcPts val="0"/>
              </a:spcAft>
              <a:buClr>
                <a:srgbClr val="227AAE"/>
              </a:buClr>
              <a:buSzPts val="700"/>
              <a:buNone/>
              <a:defRPr/>
            </a:lvl2pPr>
            <a:lvl3pPr marL="1828709" lvl="2" indent="-304784" algn="ctr">
              <a:lnSpc>
                <a:spcPct val="90000"/>
              </a:lnSpc>
              <a:spcBef>
                <a:spcPts val="0"/>
              </a:spcBef>
              <a:spcAft>
                <a:spcPts val="0"/>
              </a:spcAft>
              <a:buClr>
                <a:srgbClr val="227AAE"/>
              </a:buClr>
              <a:buSzPts val="700"/>
              <a:buNone/>
              <a:defRPr/>
            </a:lvl3pPr>
            <a:lvl4pPr marL="2438278" lvl="3" indent="-304784" algn="ctr">
              <a:lnSpc>
                <a:spcPct val="90000"/>
              </a:lnSpc>
              <a:spcBef>
                <a:spcPts val="0"/>
              </a:spcBef>
              <a:spcAft>
                <a:spcPts val="0"/>
              </a:spcAft>
              <a:buClr>
                <a:srgbClr val="227AAE"/>
              </a:buClr>
              <a:buSzPts val="700"/>
              <a:buNone/>
              <a:defRPr/>
            </a:lvl4pPr>
            <a:lvl5pPr marL="3047848" lvl="4" indent="-304784" algn="ctr">
              <a:lnSpc>
                <a:spcPct val="90000"/>
              </a:lnSpc>
              <a:spcBef>
                <a:spcPts val="0"/>
              </a:spcBef>
              <a:spcAft>
                <a:spcPts val="0"/>
              </a:spcAft>
              <a:buClr>
                <a:srgbClr val="227AAE"/>
              </a:buClr>
              <a:buSzPts val="700"/>
              <a:buNone/>
              <a:defRPr/>
            </a:lvl5pPr>
            <a:lvl6pPr marL="3657418" lvl="5" indent="-304784" algn="ctr">
              <a:lnSpc>
                <a:spcPct val="90000"/>
              </a:lnSpc>
              <a:spcBef>
                <a:spcPts val="0"/>
              </a:spcBef>
              <a:spcAft>
                <a:spcPts val="0"/>
              </a:spcAft>
              <a:buClr>
                <a:srgbClr val="227AAE"/>
              </a:buClr>
              <a:buSzPts val="700"/>
              <a:buNone/>
              <a:defRPr/>
            </a:lvl6pPr>
            <a:lvl7pPr marL="4266987" lvl="6" indent="-304784" algn="ctr">
              <a:lnSpc>
                <a:spcPct val="90000"/>
              </a:lnSpc>
              <a:spcBef>
                <a:spcPts val="0"/>
              </a:spcBef>
              <a:spcAft>
                <a:spcPts val="0"/>
              </a:spcAft>
              <a:buClr>
                <a:srgbClr val="227AAE"/>
              </a:buClr>
              <a:buSzPts val="700"/>
              <a:buNone/>
              <a:defRPr/>
            </a:lvl7pPr>
            <a:lvl8pPr marL="4876557" lvl="7" indent="-304784" algn="ctr">
              <a:lnSpc>
                <a:spcPct val="90000"/>
              </a:lnSpc>
              <a:spcBef>
                <a:spcPts val="0"/>
              </a:spcBef>
              <a:spcAft>
                <a:spcPts val="0"/>
              </a:spcAft>
              <a:buClr>
                <a:srgbClr val="227AAE"/>
              </a:buClr>
              <a:buSzPts val="700"/>
              <a:buNone/>
              <a:defRPr/>
            </a:lvl8pPr>
            <a:lvl9pPr marL="5486126" lvl="8" indent="-304784" algn="ctr">
              <a:lnSpc>
                <a:spcPct val="90000"/>
              </a:lnSpc>
              <a:spcBef>
                <a:spcPts val="0"/>
              </a:spcBef>
              <a:spcAft>
                <a:spcPts val="0"/>
              </a:spcAft>
              <a:buClr>
                <a:srgbClr val="227AAE"/>
              </a:buClr>
              <a:buSzPts val="700"/>
              <a:buNone/>
              <a:defRPr/>
            </a:lvl9pPr>
          </a:lstStyle>
          <a:p>
            <a:endParaRPr/>
          </a:p>
        </p:txBody>
      </p:sp>
      <p:cxnSp>
        <p:nvCxnSpPr>
          <p:cNvPr id="325" name="Google Shape;325;p72"/>
          <p:cNvCxnSpPr/>
          <p:nvPr/>
        </p:nvCxnSpPr>
        <p:spPr>
          <a:xfrm>
            <a:off x="431800" y="6426200"/>
            <a:ext cx="11328400" cy="0"/>
          </a:xfrm>
          <a:prstGeom prst="straightConnector1">
            <a:avLst/>
          </a:prstGeom>
          <a:noFill/>
          <a:ln w="12700" cap="flat" cmpd="sng">
            <a:solidFill>
              <a:srgbClr val="EFEBDF"/>
            </a:solidFill>
            <a:prstDash val="solid"/>
            <a:miter lim="400000"/>
            <a:headEnd type="none" w="sm" len="sm"/>
            <a:tailEnd type="none" w="sm" len="sm"/>
          </a:ln>
        </p:spPr>
      </p:cxnSp>
      <p:cxnSp>
        <p:nvCxnSpPr>
          <p:cNvPr id="326" name="Google Shape;326;p72"/>
          <p:cNvCxnSpPr/>
          <p:nvPr/>
        </p:nvCxnSpPr>
        <p:spPr>
          <a:xfrm>
            <a:off x="431800" y="444500"/>
            <a:ext cx="11328400" cy="0"/>
          </a:xfrm>
          <a:prstGeom prst="straightConnector1">
            <a:avLst/>
          </a:prstGeom>
          <a:noFill/>
          <a:ln w="50800" cap="flat" cmpd="sng">
            <a:solidFill>
              <a:srgbClr val="EFEBDF"/>
            </a:solidFill>
            <a:prstDash val="solid"/>
            <a:miter lim="400000"/>
            <a:headEnd type="none" w="sm" len="sm"/>
            <a:tailEnd type="none" w="sm" len="sm"/>
          </a:ln>
        </p:spPr>
      </p:cxnSp>
      <p:sp>
        <p:nvSpPr>
          <p:cNvPr id="327" name="Google Shape;327;p72"/>
          <p:cNvSpPr txBox="1">
            <a:spLocks noGrp="1"/>
          </p:cNvSpPr>
          <p:nvPr>
            <p:ph type="body" idx="2"/>
          </p:nvPr>
        </p:nvSpPr>
        <p:spPr>
          <a:xfrm>
            <a:off x="863600" y="549312"/>
            <a:ext cx="10464800" cy="3730400"/>
          </a:xfrm>
          <a:prstGeom prst="rect">
            <a:avLst/>
          </a:prstGeom>
          <a:noFill/>
          <a:ln>
            <a:noFill/>
          </a:ln>
        </p:spPr>
        <p:txBody>
          <a:bodyPr spcFirstLastPara="1" wrap="square" lIns="19050" tIns="19050" rIns="19050" bIns="19050" anchor="b" anchorCtr="0">
            <a:normAutofit/>
          </a:bodyPr>
          <a:lstStyle>
            <a:lvl1pPr marL="609570" lvl="0" indent="-304784"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1pPr>
            <a:lvl2pPr marL="1219140" lvl="1" indent="-304784"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2pPr>
            <a:lvl3pPr marL="1828709" lvl="2" indent="-304784"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3pPr>
            <a:lvl4pPr marL="2438278" lvl="3" indent="-304784"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4pPr>
            <a:lvl5pPr marL="3047848" lvl="4" indent="-304784" algn="ctr">
              <a:lnSpc>
                <a:spcPct val="70000"/>
              </a:lnSpc>
              <a:spcBef>
                <a:spcPts val="0"/>
              </a:spcBef>
              <a:spcAft>
                <a:spcPts val="0"/>
              </a:spcAft>
              <a:buClr>
                <a:srgbClr val="FFFFFF"/>
              </a:buClr>
              <a:buSzPts val="11300"/>
              <a:buFont typeface="Arial"/>
              <a:buNone/>
              <a:defRPr sz="15066" b="1">
                <a:solidFill>
                  <a:srgbClr val="FFFFFF"/>
                </a:solidFill>
                <a:latin typeface="Arial"/>
                <a:ea typeface="Arial"/>
                <a:cs typeface="Arial"/>
                <a:sym typeface="Arial"/>
              </a:defRPr>
            </a:lvl5pPr>
            <a:lvl6pPr marL="3657418" lvl="5" indent="-304784" algn="ctr">
              <a:lnSpc>
                <a:spcPct val="90000"/>
              </a:lnSpc>
              <a:spcBef>
                <a:spcPts val="0"/>
              </a:spcBef>
              <a:spcAft>
                <a:spcPts val="0"/>
              </a:spcAft>
              <a:buClr>
                <a:srgbClr val="227AAE"/>
              </a:buClr>
              <a:buSzPts val="700"/>
              <a:buNone/>
              <a:defRPr/>
            </a:lvl6pPr>
            <a:lvl7pPr marL="4266987" lvl="6" indent="-304784" algn="ctr">
              <a:lnSpc>
                <a:spcPct val="90000"/>
              </a:lnSpc>
              <a:spcBef>
                <a:spcPts val="0"/>
              </a:spcBef>
              <a:spcAft>
                <a:spcPts val="0"/>
              </a:spcAft>
              <a:buClr>
                <a:srgbClr val="227AAE"/>
              </a:buClr>
              <a:buSzPts val="700"/>
              <a:buNone/>
              <a:defRPr/>
            </a:lvl7pPr>
            <a:lvl8pPr marL="4876557" lvl="7" indent="-304784" algn="ctr">
              <a:lnSpc>
                <a:spcPct val="90000"/>
              </a:lnSpc>
              <a:spcBef>
                <a:spcPts val="0"/>
              </a:spcBef>
              <a:spcAft>
                <a:spcPts val="0"/>
              </a:spcAft>
              <a:buClr>
                <a:srgbClr val="227AAE"/>
              </a:buClr>
              <a:buSzPts val="700"/>
              <a:buNone/>
              <a:defRPr/>
            </a:lvl8pPr>
            <a:lvl9pPr marL="5486126" lvl="8" indent="-304784" algn="ctr">
              <a:lnSpc>
                <a:spcPct val="90000"/>
              </a:lnSpc>
              <a:spcBef>
                <a:spcPts val="0"/>
              </a:spcBef>
              <a:spcAft>
                <a:spcPts val="0"/>
              </a:spcAft>
              <a:buClr>
                <a:srgbClr val="227AAE"/>
              </a:buClr>
              <a:buSzPts val="700"/>
              <a:buNone/>
              <a:defRPr/>
            </a:lvl9pPr>
          </a:lstStyle>
          <a:p>
            <a:endParaRPr/>
          </a:p>
        </p:txBody>
      </p:sp>
      <p:sp>
        <p:nvSpPr>
          <p:cNvPr id="328" name="Google Shape;328;p72"/>
          <p:cNvSpPr txBox="1">
            <a:spLocks noGrp="1"/>
          </p:cNvSpPr>
          <p:nvPr>
            <p:ph type="sldNum" idx="12"/>
          </p:nvPr>
        </p:nvSpPr>
        <p:spPr>
          <a:xfrm>
            <a:off x="6000751"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1pPr>
            <a:lvl2pPr marL="0" marR="0" lvl="1"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2pPr>
            <a:lvl3pPr marL="0" marR="0" lvl="2"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3pPr>
            <a:lvl4pPr marL="0" marR="0" lvl="3"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4pPr>
            <a:lvl5pPr marL="0" marR="0" lvl="4"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5pPr>
            <a:lvl6pPr marL="0" marR="0" lvl="5"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6pPr>
            <a:lvl7pPr marL="0" marR="0" lvl="6"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7pPr>
            <a:lvl8pPr marL="0" marR="0" lvl="7"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8pPr>
            <a:lvl9pPr marL="0" marR="0" lvl="8" indent="0" algn="ctr">
              <a:lnSpc>
                <a:spcPct val="100000"/>
              </a:lnSpc>
              <a:spcBef>
                <a:spcPts val="0"/>
              </a:spcBef>
              <a:spcAft>
                <a:spcPts val="0"/>
              </a:spcAft>
              <a:buClr>
                <a:srgbClr val="F0EBE0"/>
              </a:buClr>
              <a:buSzPts val="700"/>
              <a:buFont typeface="Avenir"/>
              <a:buNone/>
              <a:defRPr sz="933" b="0" i="0" u="none" strike="noStrike" cap="none">
                <a:solidFill>
                  <a:srgbClr val="F0EBE0"/>
                </a:solidFill>
                <a:latin typeface="Avenir"/>
                <a:ea typeface="Avenir"/>
                <a:cs typeface="Avenir"/>
                <a:sym typeface="Avenir"/>
              </a:defRPr>
            </a:lvl9pPr>
          </a:lstStyle>
          <a:p>
            <a:fld id="{00000000-1234-1234-1234-123412341234}" type="slidenum">
              <a:rPr lang="en" smtClean="0"/>
              <a:pPr/>
              <a:t>‹#›</a:t>
            </a:fld>
            <a:endParaRPr lang="en">
              <a:solidFill>
                <a:srgbClr val="227AAF"/>
              </a:solidFill>
            </a:endParaRPr>
          </a:p>
        </p:txBody>
      </p:sp>
    </p:spTree>
    <p:extLst>
      <p:ext uri="{BB962C8B-B14F-4D97-AF65-F5344CB8AC3E}">
        <p14:creationId xmlns:p14="http://schemas.microsoft.com/office/powerpoint/2010/main" val="27296401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6721" y="1113824"/>
            <a:ext cx="6740433" cy="2387600"/>
          </a:xfrm>
          <a:prstGeom prst="rect">
            <a:avLst/>
          </a:prstGeom>
        </p:spPr>
        <p:txBody>
          <a:bodyPr anchor="b"/>
          <a:lstStyle>
            <a:lvl1pPr algn="l">
              <a:defRPr sz="4800" b="1">
                <a:solidFill>
                  <a:schemeClr val="bg1"/>
                </a:solidFill>
                <a:latin typeface="Helvetica" panose="020B0604020202030204" pitchFamily="34" charset="0"/>
              </a:defRPr>
            </a:lvl1pPr>
          </a:lstStyle>
          <a:p>
            <a:r>
              <a:rPr lang="en-US"/>
              <a:t>Click to edit Master </a:t>
            </a:r>
            <a:br>
              <a:rPr lang="el-GR"/>
            </a:br>
            <a:r>
              <a:rPr lang="en-US"/>
              <a:t>title style</a:t>
            </a:r>
          </a:p>
        </p:txBody>
      </p:sp>
      <p:sp>
        <p:nvSpPr>
          <p:cNvPr id="3" name="Subtitle 2"/>
          <p:cNvSpPr>
            <a:spLocks noGrp="1"/>
          </p:cNvSpPr>
          <p:nvPr>
            <p:ph type="subTitle" idx="1"/>
          </p:nvPr>
        </p:nvSpPr>
        <p:spPr>
          <a:xfrm>
            <a:off x="467361" y="4018772"/>
            <a:ext cx="6740433" cy="1655762"/>
          </a:xfrm>
          <a:prstGeom prst="rect">
            <a:avLst/>
          </a:prstGeom>
        </p:spPr>
        <p:txBody>
          <a:bodyPr/>
          <a:lstStyle>
            <a:lvl1pPr marL="0" indent="0" algn="l">
              <a:buNone/>
              <a:defRPr sz="2400">
                <a:solidFill>
                  <a:schemeClr val="bg1"/>
                </a:solidFill>
                <a:latin typeface="Helvetica" panose="020B0604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 name="Straight Connector 4"/>
          <p:cNvCxnSpPr/>
          <p:nvPr userDrawn="1"/>
        </p:nvCxnSpPr>
        <p:spPr>
          <a:xfrm>
            <a:off x="426720" y="3728894"/>
            <a:ext cx="667076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5389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Main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116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2.xml"/><Relationship Id="rId7" Type="http://schemas.openxmlformats.org/officeDocument/2006/relationships/image" Target="../media/image17.pn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theme" Target="../theme/theme11.xml"/><Relationship Id="rId16" Type="http://schemas.openxmlformats.org/officeDocument/2006/relationships/image" Target="../media/image31.png"/><Relationship Id="rId20" Type="http://schemas.openxmlformats.org/officeDocument/2006/relationships/image" Target="../media/image17.png"/><Relationship Id="rId1" Type="http://schemas.openxmlformats.org/officeDocument/2006/relationships/slideLayout" Target="../slideLayouts/slideLayout10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6.xml"/><Relationship Id="rId7" Type="http://schemas.openxmlformats.org/officeDocument/2006/relationships/image" Target="../media/image36.jpeg"/><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image" Target="../media/image17.png"/><Relationship Id="rId5" Type="http://schemas.openxmlformats.org/officeDocument/2006/relationships/image" Target="../media/image35.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13.xml"/><Relationship Id="rId1"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8.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10.jpe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31.xml"/><Relationship Id="rId7" Type="http://schemas.openxmlformats.org/officeDocument/2006/relationships/oleObject" Target="../embeddings/oleObject1.bin"/><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ags" Target="../tags/tag1.xml"/><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image" Target="../media/image15.png"/><Relationship Id="rId5" Type="http://schemas.openxmlformats.org/officeDocument/2006/relationships/hyperlink" Target="http://www.exponential-e.com/" TargetMode="External"/><Relationship Id="rId4" Type="http://schemas.openxmlformats.org/officeDocument/2006/relationships/image" Target="../media/image1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7494018"/>
      </p:ext>
    </p:extLst>
  </p:cSld>
  <p:clrMap bg1="lt1" tx1="dk1" bg2="dk2" tx2="lt2" accent1="accent1" accent2="accent2" accent3="accent3" accent4="accent4" accent5="accent5" accent6="accent6" hlink="hlink" folHlink="folHlink"/>
  <p:sldLayoutIdLst>
    <p:sldLayoutId id="2147483762" r:id="rId1"/>
    <p:sldLayoutId id="2147490465" r:id="rId2"/>
    <p:sldLayoutId id="2147483764" r:id="rId3"/>
    <p:sldLayoutId id="2147483765" r:id="rId4"/>
    <p:sldLayoutId id="2147483766" r:id="rId5"/>
    <p:sldLayoutId id="2147483767" r:id="rId6"/>
    <p:sldLayoutId id="2147483768" r:id="rId7"/>
    <p:sldLayoutId id="2147483753" r:id="rId8"/>
    <p:sldLayoutId id="2147483754" r:id="rId9"/>
    <p:sldLayoutId id="2147483755" r:id="rId10"/>
    <p:sldLayoutId id="2147490474" r:id="rId11"/>
    <p:sldLayoutId id="2147490475" r:id="rId12"/>
    <p:sldLayoutId id="2147490476" r:id="rId13"/>
    <p:sldLayoutId id="2147483758" r:id="rId14"/>
    <p:sldLayoutId id="2147483738" r:id="rId15"/>
    <p:sldLayoutId id="2147483739" r:id="rId16"/>
    <p:sldLayoutId id="2147483740"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174A73"/>
            </a:gs>
            <a:gs pos="100000">
              <a:srgbClr val="004A87"/>
            </a:gs>
          </a:gsLst>
          <a:lin ang="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8F2B82-C320-4EBF-B73B-9FFDD1903EC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44000"/>
                    </a14:imgEffect>
                  </a14:imgLayer>
                </a14:imgProps>
              </a:ext>
              <a:ext uri="{28A0092B-C50C-407E-A947-70E740481C1C}">
                <a14:useLocalDpi xmlns:a14="http://schemas.microsoft.com/office/drawing/2010/main" val="0"/>
              </a:ext>
            </a:extLst>
          </a:blip>
          <a:stretch>
            <a:fillRect/>
          </a:stretch>
        </p:blipFill>
        <p:spPr>
          <a:xfrm>
            <a:off x="-38822" y="-39800"/>
            <a:ext cx="12198887" cy="6897800"/>
          </a:xfrm>
          <a:prstGeom prst="rect">
            <a:avLst/>
          </a:prstGeom>
          <a:effectLst>
            <a:outerShdw blurRad="50800" dist="50800" dir="5400000" algn="ctr" rotWithShape="0">
              <a:srgbClr val="000000"/>
            </a:outerShdw>
          </a:effectLst>
        </p:spPr>
      </p:pic>
      <p:grpSp>
        <p:nvGrpSpPr>
          <p:cNvPr id="2" name="Group 1">
            <a:extLst>
              <a:ext uri="{FF2B5EF4-FFF2-40B4-BE49-F238E27FC236}">
                <a16:creationId xmlns:a16="http://schemas.microsoft.com/office/drawing/2014/main" id="{7D3CCA4B-D904-FB99-B3DE-965AD2C5F4D6}"/>
              </a:ext>
            </a:extLst>
          </p:cNvPr>
          <p:cNvGrpSpPr/>
          <p:nvPr userDrawn="1"/>
        </p:nvGrpSpPr>
        <p:grpSpPr>
          <a:xfrm>
            <a:off x="-813454" y="112278"/>
            <a:ext cx="1462837" cy="624880"/>
            <a:chOff x="-706913" y="213301"/>
            <a:chExt cx="1883896" cy="804744"/>
          </a:xfrm>
        </p:grpSpPr>
        <p:sp>
          <p:nvSpPr>
            <p:cNvPr id="3" name="Rounded Rectangle 9">
              <a:extLst>
                <a:ext uri="{FF2B5EF4-FFF2-40B4-BE49-F238E27FC236}">
                  <a16:creationId xmlns:a16="http://schemas.microsoft.com/office/drawing/2014/main" id="{0544078F-FB95-3088-601C-8F5C2C56F1B6}"/>
                </a:ext>
              </a:extLst>
            </p:cNvPr>
            <p:cNvSpPr/>
            <p:nvPr userDrawn="1"/>
          </p:nvSpPr>
          <p:spPr>
            <a:xfrm>
              <a:off x="-706913" y="222445"/>
              <a:ext cx="1883896" cy="795600"/>
            </a:xfrm>
            <a:prstGeom prst="roundRect">
              <a:avLst>
                <a:gd name="adj" fmla="val 50000"/>
              </a:avLst>
            </a:prstGeom>
            <a:solidFill>
              <a:srgbClr val="105FA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3">
              <a:extLst>
                <a:ext uri="{FF2B5EF4-FFF2-40B4-BE49-F238E27FC236}">
                  <a16:creationId xmlns:a16="http://schemas.microsoft.com/office/drawing/2014/main" id="{BD769E2D-8550-74A0-EC6A-E200698B514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757" t="3110" r="90956" b="85289"/>
            <a:stretch/>
          </p:blipFill>
          <p:spPr>
            <a:xfrm>
              <a:off x="336176" y="213301"/>
              <a:ext cx="766483" cy="795600"/>
            </a:xfrm>
            <a:prstGeom prst="rect">
              <a:avLst/>
            </a:prstGeom>
          </p:spPr>
        </p:pic>
      </p:grpSp>
      <p:sp>
        <p:nvSpPr>
          <p:cNvPr id="6" name="Rounded Rectangle 9">
            <a:extLst>
              <a:ext uri="{FF2B5EF4-FFF2-40B4-BE49-F238E27FC236}">
                <a16:creationId xmlns:a16="http://schemas.microsoft.com/office/drawing/2014/main" id="{620746E0-0651-7743-303D-875698B5081E}"/>
              </a:ext>
            </a:extLst>
          </p:cNvPr>
          <p:cNvSpPr/>
          <p:nvPr userDrawn="1"/>
        </p:nvSpPr>
        <p:spPr>
          <a:xfrm>
            <a:off x="11033199" y="6160850"/>
            <a:ext cx="1462837" cy="617780"/>
          </a:xfrm>
          <a:prstGeom prst="roundRect">
            <a:avLst>
              <a:gd name="adj" fmla="val 50000"/>
            </a:avLst>
          </a:prstGeom>
          <a:solidFill>
            <a:srgbClr val="105FA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18978560"/>
      </p:ext>
    </p:extLst>
  </p:cSld>
  <p:clrMap bg1="lt1" tx1="dk1" bg2="lt2" tx2="dk2" accent1="accent1" accent2="accent2" accent3="accent3" accent4="accent4" accent5="accent5" accent6="accent6" hlink="hlink" folHlink="folHlink"/>
  <p:sldLayoutIdLst>
    <p:sldLayoutId id="2147483664" r:id="rId1"/>
    <p:sldLayoutId id="2147483673" r:id="rId2"/>
    <p:sldLayoutId id="2147483674" r:id="rId3"/>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497B"/>
        </a:solidFill>
        <a:effectLst/>
      </p:bgPr>
    </p:bg>
    <p:spTree>
      <p:nvGrpSpPr>
        <p:cNvPr id="1" name=""/>
        <p:cNvGrpSpPr/>
        <p:nvPr/>
      </p:nvGrpSpPr>
      <p:grpSpPr>
        <a:xfrm>
          <a:off x="0" y="0"/>
          <a:ext cx="0" cy="0"/>
          <a:chOff x="0" y="0"/>
          <a:chExt cx="0" cy="0"/>
        </a:xfrm>
      </p:grpSpPr>
      <p:sp>
        <p:nvSpPr>
          <p:cNvPr id="2" name="Rectangle 213">
            <a:extLst>
              <a:ext uri="{FF2B5EF4-FFF2-40B4-BE49-F238E27FC236}">
                <a16:creationId xmlns:a16="http://schemas.microsoft.com/office/drawing/2014/main" id="{2C30E11D-27B5-5C2B-02FA-EBA6CAE454FE}"/>
              </a:ext>
            </a:extLst>
          </p:cNvPr>
          <p:cNvSpPr/>
          <p:nvPr/>
        </p:nvSpPr>
        <p:spPr>
          <a:xfrm rot="16200004">
            <a:off x="2651156" y="-2653351"/>
            <a:ext cx="6887498" cy="12194200"/>
          </a:xfrm>
          <a:prstGeom prst="rect">
            <a:avLst/>
          </a:prstGeom>
          <a:gradFill>
            <a:gsLst>
              <a:gs pos="0">
                <a:srgbClr val="1A4F78"/>
              </a:gs>
              <a:gs pos="100000">
                <a:srgbClr val="078F97"/>
              </a:gs>
            </a:gsLst>
            <a:path path="circle">
              <a:fillToRect t="100000" r="100000"/>
            </a:path>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3" name="Picture 100">
            <a:extLst>
              <a:ext uri="{FF2B5EF4-FFF2-40B4-BE49-F238E27FC236}">
                <a16:creationId xmlns:a16="http://schemas.microsoft.com/office/drawing/2014/main" id="{2317DAB6-2AFF-D56F-464D-C7FC9F1DE1A3}"/>
              </a:ext>
            </a:extLst>
          </p:cNvPr>
          <p:cNvPicPr>
            <a:picLocks noChangeAspect="1"/>
          </p:cNvPicPr>
          <p:nvPr/>
        </p:nvPicPr>
        <p:blipFill>
          <a:blip r:embed="rId3"/>
          <a:srcRect l="68533" t="4761" r="26514" b="82370"/>
          <a:stretch>
            <a:fillRect/>
          </a:stretch>
        </p:blipFill>
        <p:spPr>
          <a:xfrm>
            <a:off x="9871094" y="176835"/>
            <a:ext cx="601885" cy="879680"/>
          </a:xfrm>
          <a:prstGeom prst="rect">
            <a:avLst/>
          </a:prstGeom>
          <a:noFill/>
          <a:ln cap="flat">
            <a:noFill/>
          </a:ln>
        </p:spPr>
      </p:pic>
      <p:pic>
        <p:nvPicPr>
          <p:cNvPr id="4" name="Picture 102">
            <a:extLst>
              <a:ext uri="{FF2B5EF4-FFF2-40B4-BE49-F238E27FC236}">
                <a16:creationId xmlns:a16="http://schemas.microsoft.com/office/drawing/2014/main" id="{E64BBC76-318D-C673-7674-F4EE14B0EAA5}"/>
              </a:ext>
            </a:extLst>
          </p:cNvPr>
          <p:cNvPicPr>
            <a:picLocks noChangeAspect="1"/>
          </p:cNvPicPr>
          <p:nvPr/>
        </p:nvPicPr>
        <p:blipFill>
          <a:blip r:embed="rId3"/>
          <a:srcRect l="70438" t="4761" r="16608" b="79152"/>
          <a:stretch>
            <a:fillRect/>
          </a:stretch>
        </p:blipFill>
        <p:spPr>
          <a:xfrm>
            <a:off x="10102583" y="176835"/>
            <a:ext cx="1574157" cy="1099593"/>
          </a:xfrm>
          <a:prstGeom prst="rect">
            <a:avLst/>
          </a:prstGeom>
          <a:noFill/>
          <a:ln cap="flat">
            <a:noFill/>
          </a:ln>
        </p:spPr>
      </p:pic>
      <p:grpSp>
        <p:nvGrpSpPr>
          <p:cNvPr id="5" name="Group 165">
            <a:extLst>
              <a:ext uri="{FF2B5EF4-FFF2-40B4-BE49-F238E27FC236}">
                <a16:creationId xmlns:a16="http://schemas.microsoft.com/office/drawing/2014/main" id="{7108AF5E-FB64-BE44-1EBB-80AD18CBACA2}"/>
              </a:ext>
            </a:extLst>
          </p:cNvPr>
          <p:cNvGrpSpPr/>
          <p:nvPr/>
        </p:nvGrpSpPr>
        <p:grpSpPr>
          <a:xfrm>
            <a:off x="10267367" y="1374900"/>
            <a:ext cx="1320814" cy="933191"/>
            <a:chOff x="10267367" y="1374900"/>
            <a:chExt cx="1320814" cy="933191"/>
          </a:xfrm>
        </p:grpSpPr>
        <p:pic>
          <p:nvPicPr>
            <p:cNvPr id="6" name="Picture 166">
              <a:extLst>
                <a:ext uri="{FF2B5EF4-FFF2-40B4-BE49-F238E27FC236}">
                  <a16:creationId xmlns:a16="http://schemas.microsoft.com/office/drawing/2014/main" id="{4EE51039-3EEF-60CE-E23D-3238BBDCA393}"/>
                </a:ext>
              </a:extLst>
            </p:cNvPr>
            <p:cNvPicPr>
              <a:picLocks noChangeAspect="1"/>
            </p:cNvPicPr>
            <p:nvPr/>
          </p:nvPicPr>
          <p:blipFill>
            <a:blip r:embed="rId4"/>
            <a:stretch>
              <a:fillRect/>
            </a:stretch>
          </p:blipFill>
          <p:spPr>
            <a:xfrm>
              <a:off x="10830089" y="1374900"/>
              <a:ext cx="758092" cy="751709"/>
            </a:xfrm>
            <a:prstGeom prst="rect">
              <a:avLst/>
            </a:prstGeom>
            <a:noFill/>
            <a:ln cap="flat">
              <a:noFill/>
            </a:ln>
          </p:spPr>
        </p:pic>
        <p:cxnSp>
          <p:nvCxnSpPr>
            <p:cNvPr id="7" name="Straight Connector 167">
              <a:extLst>
                <a:ext uri="{FF2B5EF4-FFF2-40B4-BE49-F238E27FC236}">
                  <a16:creationId xmlns:a16="http://schemas.microsoft.com/office/drawing/2014/main" id="{E5C1E71E-ACE4-ECB6-6795-B8414E2DF2A2}"/>
                </a:ext>
              </a:extLst>
            </p:cNvPr>
            <p:cNvCxnSpPr/>
            <p:nvPr/>
          </p:nvCxnSpPr>
          <p:spPr>
            <a:xfrm flipH="1">
              <a:off x="10267367" y="1892881"/>
              <a:ext cx="626977" cy="415210"/>
            </a:xfrm>
            <a:prstGeom prst="straightConnector1">
              <a:avLst/>
            </a:prstGeom>
            <a:noFill/>
            <a:ln w="12701" cap="flat">
              <a:solidFill>
                <a:srgbClr val="FFFFFF"/>
              </a:solidFill>
              <a:custDash>
                <a:ds d="300000" sp="300000"/>
              </a:custDash>
              <a:miter/>
            </a:ln>
          </p:spPr>
        </p:cxnSp>
      </p:grpSp>
      <p:grpSp>
        <p:nvGrpSpPr>
          <p:cNvPr id="8" name="Group 6">
            <a:extLst>
              <a:ext uri="{FF2B5EF4-FFF2-40B4-BE49-F238E27FC236}">
                <a16:creationId xmlns:a16="http://schemas.microsoft.com/office/drawing/2014/main" id="{635F6C09-6BB8-1A7A-09C2-CA96B4BC8ED2}"/>
              </a:ext>
            </a:extLst>
          </p:cNvPr>
          <p:cNvGrpSpPr/>
          <p:nvPr/>
        </p:nvGrpSpPr>
        <p:grpSpPr>
          <a:xfrm>
            <a:off x="8238204" y="647907"/>
            <a:ext cx="2936714" cy="4478182"/>
            <a:chOff x="8238204" y="647907"/>
            <a:chExt cx="2936714" cy="4478182"/>
          </a:xfrm>
        </p:grpSpPr>
        <p:pic>
          <p:nvPicPr>
            <p:cNvPr id="9" name="Picture 95">
              <a:extLst>
                <a:ext uri="{FF2B5EF4-FFF2-40B4-BE49-F238E27FC236}">
                  <a16:creationId xmlns:a16="http://schemas.microsoft.com/office/drawing/2014/main" id="{8C48EB40-EB4D-17BE-2621-6FD19FB2C5C2}"/>
                </a:ext>
              </a:extLst>
            </p:cNvPr>
            <p:cNvPicPr>
              <a:picLocks noChangeAspect="1"/>
            </p:cNvPicPr>
            <p:nvPr/>
          </p:nvPicPr>
          <p:blipFill>
            <a:blip r:embed="rId5"/>
            <a:stretch>
              <a:fillRect/>
            </a:stretch>
          </p:blipFill>
          <p:spPr>
            <a:xfrm>
              <a:off x="8238204" y="647907"/>
              <a:ext cx="2936714" cy="4478182"/>
            </a:xfrm>
            <a:prstGeom prst="rect">
              <a:avLst/>
            </a:prstGeom>
            <a:noFill/>
            <a:ln cap="flat">
              <a:noFill/>
            </a:ln>
          </p:spPr>
        </p:pic>
        <p:sp>
          <p:nvSpPr>
            <p:cNvPr id="10" name="TextBox 211">
              <a:extLst>
                <a:ext uri="{FF2B5EF4-FFF2-40B4-BE49-F238E27FC236}">
                  <a16:creationId xmlns:a16="http://schemas.microsoft.com/office/drawing/2014/main" id="{5B10F4B3-1CF1-78CA-B960-0715CBD2C9B5}"/>
                </a:ext>
              </a:extLst>
            </p:cNvPr>
            <p:cNvSpPr txBox="1"/>
            <p:nvPr/>
          </p:nvSpPr>
          <p:spPr>
            <a:xfrm>
              <a:off x="8337782" y="1326675"/>
              <a:ext cx="2563556" cy="82329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ts val="2500"/>
                </a:lnSpc>
                <a:spcBef>
                  <a:spcPts val="0"/>
                </a:spcBef>
                <a:spcAft>
                  <a:spcPts val="0"/>
                </a:spcAft>
                <a:buNone/>
                <a:tabLst/>
                <a:defRPr sz="1800" b="0" i="0" u="none" strike="noStrike" kern="0" cap="none" spc="0" baseline="0">
                  <a:solidFill>
                    <a:srgbClr val="000000"/>
                  </a:solidFill>
                  <a:uFillTx/>
                </a:defRPr>
              </a:pPr>
              <a:r>
                <a:rPr lang="en-GB" sz="3000" b="1" i="0" u="none" strike="noStrike" kern="1200" cap="none" spc="0" baseline="0">
                  <a:solidFill>
                    <a:srgbClr val="000000"/>
                  </a:solidFill>
                  <a:uFillTx/>
                  <a:latin typeface="helvetca"/>
                </a:rPr>
                <a:t>3000+</a:t>
              </a:r>
            </a:p>
            <a:p>
              <a:pPr marL="0" marR="0" lvl="0" indent="0" algn="ctr" defTabSz="914400" rtl="0" fontAlgn="auto" hangingPunct="1">
                <a:lnSpc>
                  <a:spcPts val="16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000000"/>
                  </a:solidFill>
                  <a:uFillTx/>
                  <a:latin typeface="helvetca"/>
                </a:rPr>
                <a:t>BUSINESS-ONLY CUSTOMERS</a:t>
              </a:r>
            </a:p>
          </p:txBody>
        </p:sp>
      </p:grpSp>
      <p:pic>
        <p:nvPicPr>
          <p:cNvPr id="11" name="Picture 93">
            <a:extLst>
              <a:ext uri="{FF2B5EF4-FFF2-40B4-BE49-F238E27FC236}">
                <a16:creationId xmlns:a16="http://schemas.microsoft.com/office/drawing/2014/main" id="{0D5FC404-30EA-3224-4BD4-FE53256C2D62}"/>
              </a:ext>
            </a:extLst>
          </p:cNvPr>
          <p:cNvPicPr>
            <a:picLocks noChangeAspect="1"/>
          </p:cNvPicPr>
          <p:nvPr/>
        </p:nvPicPr>
        <p:blipFill>
          <a:blip r:embed="rId6"/>
          <a:stretch>
            <a:fillRect/>
          </a:stretch>
        </p:blipFill>
        <p:spPr>
          <a:xfrm>
            <a:off x="5305001" y="253974"/>
            <a:ext cx="2817019" cy="4249920"/>
          </a:xfrm>
          <a:prstGeom prst="rect">
            <a:avLst/>
          </a:prstGeom>
          <a:noFill/>
          <a:ln cap="flat">
            <a:noFill/>
          </a:ln>
        </p:spPr>
      </p:pic>
      <p:grpSp>
        <p:nvGrpSpPr>
          <p:cNvPr id="12" name="Group 174">
            <a:extLst>
              <a:ext uri="{FF2B5EF4-FFF2-40B4-BE49-F238E27FC236}">
                <a16:creationId xmlns:a16="http://schemas.microsoft.com/office/drawing/2014/main" id="{C767C739-CF16-D5D6-02BB-DD2C3FB3727B}"/>
              </a:ext>
            </a:extLst>
          </p:cNvPr>
          <p:cNvGrpSpPr/>
          <p:nvPr/>
        </p:nvGrpSpPr>
        <p:grpSpPr>
          <a:xfrm>
            <a:off x="8381683" y="1769446"/>
            <a:ext cx="2463576" cy="3547670"/>
            <a:chOff x="8381683" y="1769446"/>
            <a:chExt cx="2463576" cy="3547670"/>
          </a:xfrm>
        </p:grpSpPr>
        <p:pic>
          <p:nvPicPr>
            <p:cNvPr id="13" name="Picture 175">
              <a:extLst>
                <a:ext uri="{FF2B5EF4-FFF2-40B4-BE49-F238E27FC236}">
                  <a16:creationId xmlns:a16="http://schemas.microsoft.com/office/drawing/2014/main" id="{87AF61E6-9045-2B3B-DF83-A84C556D6325}"/>
                </a:ext>
              </a:extLst>
            </p:cNvPr>
            <p:cNvPicPr>
              <a:picLocks noChangeAspect="1"/>
            </p:cNvPicPr>
            <p:nvPr/>
          </p:nvPicPr>
          <p:blipFill>
            <a:blip r:embed="rId7"/>
            <a:srcRect t="-1" b="20605"/>
            <a:stretch>
              <a:fillRect/>
            </a:stretch>
          </p:blipFill>
          <p:spPr>
            <a:xfrm>
              <a:off x="8381683" y="1769446"/>
              <a:ext cx="2463576" cy="3547670"/>
            </a:xfrm>
            <a:prstGeom prst="rect">
              <a:avLst/>
            </a:prstGeom>
            <a:noFill/>
            <a:ln cap="flat">
              <a:noFill/>
            </a:ln>
          </p:spPr>
        </p:pic>
        <p:sp>
          <p:nvSpPr>
            <p:cNvPr id="14" name="TextBox 176">
              <a:extLst>
                <a:ext uri="{FF2B5EF4-FFF2-40B4-BE49-F238E27FC236}">
                  <a16:creationId xmlns:a16="http://schemas.microsoft.com/office/drawing/2014/main" id="{1817651B-3B7D-8129-3C9A-C3DA18D0D724}"/>
                </a:ext>
              </a:extLst>
            </p:cNvPr>
            <p:cNvSpPr txBox="1"/>
            <p:nvPr/>
          </p:nvSpPr>
          <p:spPr>
            <a:xfrm>
              <a:off x="8788901" y="2406225"/>
              <a:ext cx="1537792"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rPr>
                <a:t>Awards based on Merit</a:t>
              </a:r>
            </a:p>
          </p:txBody>
        </p:sp>
      </p:grpSp>
      <p:pic>
        <p:nvPicPr>
          <p:cNvPr id="15" name="Picture 92">
            <a:extLst>
              <a:ext uri="{FF2B5EF4-FFF2-40B4-BE49-F238E27FC236}">
                <a16:creationId xmlns:a16="http://schemas.microsoft.com/office/drawing/2014/main" id="{5FAB9306-4AFC-1EEA-53B6-185D19A0EE9E}"/>
              </a:ext>
            </a:extLst>
          </p:cNvPr>
          <p:cNvPicPr>
            <a:picLocks noChangeAspect="1"/>
          </p:cNvPicPr>
          <p:nvPr/>
        </p:nvPicPr>
        <p:blipFill>
          <a:blip r:embed="rId8">
            <a:biLevel thresh="50000"/>
          </a:blip>
          <a:srcRect t="7958"/>
          <a:stretch>
            <a:fillRect/>
          </a:stretch>
        </p:blipFill>
        <p:spPr>
          <a:xfrm>
            <a:off x="13551" y="535308"/>
            <a:ext cx="12251853" cy="6343174"/>
          </a:xfrm>
          <a:prstGeom prst="rect">
            <a:avLst/>
          </a:prstGeom>
          <a:noFill/>
          <a:ln cap="flat">
            <a:noFill/>
          </a:ln>
        </p:spPr>
      </p:pic>
      <p:pic>
        <p:nvPicPr>
          <p:cNvPr id="16" name="Picture 94">
            <a:extLst>
              <a:ext uri="{FF2B5EF4-FFF2-40B4-BE49-F238E27FC236}">
                <a16:creationId xmlns:a16="http://schemas.microsoft.com/office/drawing/2014/main" id="{20BDE7ED-E031-1532-71A1-F67EB44C95E3}"/>
              </a:ext>
            </a:extLst>
          </p:cNvPr>
          <p:cNvPicPr>
            <a:picLocks noChangeAspect="1"/>
          </p:cNvPicPr>
          <p:nvPr/>
        </p:nvPicPr>
        <p:blipFill>
          <a:blip r:embed="rId9"/>
          <a:stretch>
            <a:fillRect/>
          </a:stretch>
        </p:blipFill>
        <p:spPr>
          <a:xfrm>
            <a:off x="2169834" y="2126610"/>
            <a:ext cx="2865747" cy="2390159"/>
          </a:xfrm>
          <a:prstGeom prst="rect">
            <a:avLst/>
          </a:prstGeom>
          <a:noFill/>
          <a:ln cap="flat">
            <a:noFill/>
          </a:ln>
        </p:spPr>
      </p:pic>
      <p:pic>
        <p:nvPicPr>
          <p:cNvPr id="17" name="Picture 96">
            <a:extLst>
              <a:ext uri="{FF2B5EF4-FFF2-40B4-BE49-F238E27FC236}">
                <a16:creationId xmlns:a16="http://schemas.microsoft.com/office/drawing/2014/main" id="{C5E2CEE3-7FBE-DBD8-A932-63A6D7570CD7}"/>
              </a:ext>
            </a:extLst>
          </p:cNvPr>
          <p:cNvPicPr>
            <a:picLocks noChangeAspect="1"/>
          </p:cNvPicPr>
          <p:nvPr/>
        </p:nvPicPr>
        <p:blipFill>
          <a:blip r:embed="rId3"/>
          <a:srcRect l="29338" t="10120" r="64852" b="75278"/>
          <a:stretch>
            <a:fillRect/>
          </a:stretch>
        </p:blipFill>
        <p:spPr>
          <a:xfrm>
            <a:off x="3538856" y="1619246"/>
            <a:ext cx="706053" cy="998122"/>
          </a:xfrm>
          <a:prstGeom prst="rect">
            <a:avLst/>
          </a:prstGeom>
          <a:noFill/>
          <a:ln cap="flat">
            <a:noFill/>
          </a:ln>
        </p:spPr>
      </p:pic>
      <p:pic>
        <p:nvPicPr>
          <p:cNvPr id="18" name="Picture 97">
            <a:extLst>
              <a:ext uri="{FF2B5EF4-FFF2-40B4-BE49-F238E27FC236}">
                <a16:creationId xmlns:a16="http://schemas.microsoft.com/office/drawing/2014/main" id="{30EA1170-6169-7036-479D-12CB020DD958}"/>
              </a:ext>
            </a:extLst>
          </p:cNvPr>
          <p:cNvPicPr>
            <a:picLocks noChangeAspect="1"/>
          </p:cNvPicPr>
          <p:nvPr/>
        </p:nvPicPr>
        <p:blipFill>
          <a:blip r:embed="rId3"/>
          <a:srcRect l="36614" t="15917" r="56661" b="65842"/>
          <a:stretch>
            <a:fillRect/>
          </a:stretch>
        </p:blipFill>
        <p:spPr>
          <a:xfrm>
            <a:off x="4267989" y="1966837"/>
            <a:ext cx="817180" cy="1246848"/>
          </a:xfrm>
          <a:prstGeom prst="rect">
            <a:avLst/>
          </a:prstGeom>
          <a:noFill/>
          <a:ln cap="flat">
            <a:noFill/>
          </a:ln>
        </p:spPr>
      </p:pic>
      <p:pic>
        <p:nvPicPr>
          <p:cNvPr id="19" name="Picture 98">
            <a:extLst>
              <a:ext uri="{FF2B5EF4-FFF2-40B4-BE49-F238E27FC236}">
                <a16:creationId xmlns:a16="http://schemas.microsoft.com/office/drawing/2014/main" id="{AD3147E9-CBEE-862E-6928-E5BCC1B6A56F}"/>
              </a:ext>
            </a:extLst>
          </p:cNvPr>
          <p:cNvPicPr>
            <a:picLocks noChangeAspect="1"/>
          </p:cNvPicPr>
          <p:nvPr/>
        </p:nvPicPr>
        <p:blipFill>
          <a:blip r:embed="rId3"/>
          <a:srcRect l="36671" t="35344" r="52470" b="56405"/>
          <a:stretch>
            <a:fillRect/>
          </a:stretch>
        </p:blipFill>
        <p:spPr>
          <a:xfrm>
            <a:off x="4645627" y="3053273"/>
            <a:ext cx="1319515" cy="563947"/>
          </a:xfrm>
          <a:prstGeom prst="rect">
            <a:avLst/>
          </a:prstGeom>
          <a:noFill/>
          <a:ln cap="flat">
            <a:noFill/>
          </a:ln>
        </p:spPr>
      </p:pic>
      <p:pic>
        <p:nvPicPr>
          <p:cNvPr id="20" name="Picture 99">
            <a:extLst>
              <a:ext uri="{FF2B5EF4-FFF2-40B4-BE49-F238E27FC236}">
                <a16:creationId xmlns:a16="http://schemas.microsoft.com/office/drawing/2014/main" id="{7DE03213-69E8-8FC0-694C-9236E3A8BE67}"/>
              </a:ext>
            </a:extLst>
          </p:cNvPr>
          <p:cNvPicPr>
            <a:picLocks noChangeAspect="1"/>
          </p:cNvPicPr>
          <p:nvPr/>
        </p:nvPicPr>
        <p:blipFill>
          <a:blip r:embed="rId3"/>
          <a:srcRect l="33783" t="44780" r="56661" b="40055"/>
          <a:stretch>
            <a:fillRect/>
          </a:stretch>
        </p:blipFill>
        <p:spPr>
          <a:xfrm>
            <a:off x="4294625" y="3759198"/>
            <a:ext cx="1161223" cy="1036572"/>
          </a:xfrm>
          <a:prstGeom prst="rect">
            <a:avLst/>
          </a:prstGeom>
          <a:noFill/>
          <a:ln cap="flat">
            <a:noFill/>
          </a:ln>
        </p:spPr>
      </p:pic>
      <p:pic>
        <p:nvPicPr>
          <p:cNvPr id="21" name="Picture 101">
            <a:extLst>
              <a:ext uri="{FF2B5EF4-FFF2-40B4-BE49-F238E27FC236}">
                <a16:creationId xmlns:a16="http://schemas.microsoft.com/office/drawing/2014/main" id="{82B26CA6-33E3-07AE-AC4A-0A33F9E226DB}"/>
              </a:ext>
            </a:extLst>
          </p:cNvPr>
          <p:cNvPicPr>
            <a:picLocks noChangeAspect="1"/>
          </p:cNvPicPr>
          <p:nvPr/>
        </p:nvPicPr>
        <p:blipFill>
          <a:blip r:embed="rId3"/>
          <a:srcRect l="72724" t="20848" r="16608" b="71024"/>
          <a:stretch>
            <a:fillRect/>
          </a:stretch>
        </p:blipFill>
        <p:spPr>
          <a:xfrm>
            <a:off x="10380378" y="1276429"/>
            <a:ext cx="1296372" cy="555589"/>
          </a:xfrm>
          <a:prstGeom prst="rect">
            <a:avLst/>
          </a:prstGeom>
          <a:noFill/>
          <a:ln cap="flat">
            <a:noFill/>
          </a:ln>
        </p:spPr>
      </p:pic>
      <p:pic>
        <p:nvPicPr>
          <p:cNvPr id="22" name="Picture 103">
            <a:extLst>
              <a:ext uri="{FF2B5EF4-FFF2-40B4-BE49-F238E27FC236}">
                <a16:creationId xmlns:a16="http://schemas.microsoft.com/office/drawing/2014/main" id="{4A54BF91-6C3D-BDD0-A7B8-415589A5DE61}"/>
              </a:ext>
            </a:extLst>
          </p:cNvPr>
          <p:cNvPicPr>
            <a:picLocks noChangeAspect="1"/>
          </p:cNvPicPr>
          <p:nvPr/>
        </p:nvPicPr>
        <p:blipFill>
          <a:blip r:embed="rId10"/>
          <a:stretch>
            <a:fillRect/>
          </a:stretch>
        </p:blipFill>
        <p:spPr>
          <a:xfrm>
            <a:off x="6283464" y="3687372"/>
            <a:ext cx="2706459" cy="3259488"/>
          </a:xfrm>
          <a:prstGeom prst="rect">
            <a:avLst/>
          </a:prstGeom>
          <a:noFill/>
          <a:ln cap="flat">
            <a:noFill/>
          </a:ln>
        </p:spPr>
      </p:pic>
      <p:grpSp>
        <p:nvGrpSpPr>
          <p:cNvPr id="24" name="Group 108">
            <a:extLst>
              <a:ext uri="{FF2B5EF4-FFF2-40B4-BE49-F238E27FC236}">
                <a16:creationId xmlns:a16="http://schemas.microsoft.com/office/drawing/2014/main" id="{238AE996-A3D1-76E7-4461-3748C20DC30C}"/>
              </a:ext>
            </a:extLst>
          </p:cNvPr>
          <p:cNvGrpSpPr/>
          <p:nvPr/>
        </p:nvGrpSpPr>
        <p:grpSpPr>
          <a:xfrm>
            <a:off x="7202875" y="2572033"/>
            <a:ext cx="963174" cy="1444066"/>
            <a:chOff x="7202875" y="2572033"/>
            <a:chExt cx="963174" cy="1444066"/>
          </a:xfrm>
        </p:grpSpPr>
        <p:grpSp>
          <p:nvGrpSpPr>
            <p:cNvPr id="25" name="Group 109">
              <a:extLst>
                <a:ext uri="{FF2B5EF4-FFF2-40B4-BE49-F238E27FC236}">
                  <a16:creationId xmlns:a16="http://schemas.microsoft.com/office/drawing/2014/main" id="{7756A860-E4C9-8213-8846-03D7FFF8B311}"/>
                </a:ext>
              </a:extLst>
            </p:cNvPr>
            <p:cNvGrpSpPr/>
            <p:nvPr/>
          </p:nvGrpSpPr>
          <p:grpSpPr>
            <a:xfrm>
              <a:off x="7202875" y="2572033"/>
              <a:ext cx="963174" cy="963174"/>
              <a:chOff x="7202875" y="2572033"/>
              <a:chExt cx="963174" cy="963174"/>
            </a:xfrm>
          </p:grpSpPr>
          <p:pic>
            <p:nvPicPr>
              <p:cNvPr id="26" name="Picture 111">
                <a:extLst>
                  <a:ext uri="{FF2B5EF4-FFF2-40B4-BE49-F238E27FC236}">
                    <a16:creationId xmlns:a16="http://schemas.microsoft.com/office/drawing/2014/main" id="{21F61C4F-4741-5A62-CBD8-754DB887657D}"/>
                  </a:ext>
                </a:extLst>
              </p:cNvPr>
              <p:cNvPicPr>
                <a:picLocks noChangeAspect="1"/>
              </p:cNvPicPr>
              <p:nvPr/>
            </p:nvPicPr>
            <p:blipFill>
              <a:blip r:embed="rId11"/>
              <a:stretch>
                <a:fillRect/>
              </a:stretch>
            </p:blipFill>
            <p:spPr>
              <a:xfrm>
                <a:off x="7202875" y="2572033"/>
                <a:ext cx="963174" cy="963174"/>
              </a:xfrm>
              <a:prstGeom prst="rect">
                <a:avLst/>
              </a:prstGeom>
              <a:noFill/>
              <a:ln cap="flat">
                <a:noFill/>
              </a:ln>
            </p:spPr>
          </p:pic>
          <p:sp>
            <p:nvSpPr>
              <p:cNvPr id="27" name="TextBox 112">
                <a:extLst>
                  <a:ext uri="{FF2B5EF4-FFF2-40B4-BE49-F238E27FC236}">
                    <a16:creationId xmlns:a16="http://schemas.microsoft.com/office/drawing/2014/main" id="{6D800718-B9B6-1E1A-16B3-581E2CE809CA}"/>
                  </a:ext>
                </a:extLst>
              </p:cNvPr>
              <p:cNvSpPr txBox="1"/>
              <p:nvPr/>
            </p:nvSpPr>
            <p:spPr>
              <a:xfrm>
                <a:off x="7250305" y="2886998"/>
                <a:ext cx="841997"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1" i="0" u="none" strike="noStrike" kern="1200" cap="none" spc="0" baseline="0">
                    <a:solidFill>
                      <a:srgbClr val="FFFFFF"/>
                    </a:solidFill>
                    <a:uFillTx/>
                    <a:latin typeface="Calibri"/>
                  </a:rPr>
                  <a:t>Organically</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1" i="0" u="none" strike="noStrike" kern="1200" cap="none" spc="0" baseline="0">
                    <a:solidFill>
                      <a:srgbClr val="FFFFFF"/>
                    </a:solidFill>
                    <a:uFillTx/>
                    <a:latin typeface="Calibri"/>
                  </a:rPr>
                  <a:t>Grown</a:t>
                </a:r>
                <a:endParaRPr lang="en-US" sz="1000" b="0" i="0" u="none" strike="noStrike" kern="1200" cap="none" spc="0" baseline="0">
                  <a:solidFill>
                    <a:srgbClr val="FFFFFF"/>
                  </a:solidFill>
                  <a:uFillTx/>
                  <a:latin typeface="Calibri"/>
                </a:endParaRPr>
              </a:p>
            </p:txBody>
          </p:sp>
        </p:grpSp>
        <p:cxnSp>
          <p:nvCxnSpPr>
            <p:cNvPr id="28" name="Straight Connector 110">
              <a:extLst>
                <a:ext uri="{FF2B5EF4-FFF2-40B4-BE49-F238E27FC236}">
                  <a16:creationId xmlns:a16="http://schemas.microsoft.com/office/drawing/2014/main" id="{A33393DF-FA79-47DC-CCF8-DA69D329EB01}"/>
                </a:ext>
              </a:extLst>
            </p:cNvPr>
            <p:cNvCxnSpPr/>
            <p:nvPr/>
          </p:nvCxnSpPr>
          <p:spPr>
            <a:xfrm>
              <a:off x="7684462" y="3535207"/>
              <a:ext cx="23920" cy="480892"/>
            </a:xfrm>
            <a:prstGeom prst="straightConnector1">
              <a:avLst/>
            </a:prstGeom>
            <a:noFill/>
            <a:ln w="12701" cap="flat">
              <a:solidFill>
                <a:srgbClr val="FFFFFF"/>
              </a:solidFill>
              <a:custDash>
                <a:ds d="300000" sp="300000"/>
              </a:custDash>
              <a:miter/>
            </a:ln>
          </p:spPr>
        </p:cxnSp>
      </p:grpSp>
      <p:grpSp>
        <p:nvGrpSpPr>
          <p:cNvPr id="29" name="Group 113">
            <a:extLst>
              <a:ext uri="{FF2B5EF4-FFF2-40B4-BE49-F238E27FC236}">
                <a16:creationId xmlns:a16="http://schemas.microsoft.com/office/drawing/2014/main" id="{FDD52034-EDA6-2274-6C4F-4FBBA6228EFA}"/>
              </a:ext>
            </a:extLst>
          </p:cNvPr>
          <p:cNvGrpSpPr/>
          <p:nvPr/>
        </p:nvGrpSpPr>
        <p:grpSpPr>
          <a:xfrm>
            <a:off x="6156783" y="3079580"/>
            <a:ext cx="957751" cy="1381201"/>
            <a:chOff x="6156783" y="3079580"/>
            <a:chExt cx="957751" cy="1381201"/>
          </a:xfrm>
        </p:grpSpPr>
        <p:grpSp>
          <p:nvGrpSpPr>
            <p:cNvPr id="30" name="Group 114">
              <a:extLst>
                <a:ext uri="{FF2B5EF4-FFF2-40B4-BE49-F238E27FC236}">
                  <a16:creationId xmlns:a16="http://schemas.microsoft.com/office/drawing/2014/main" id="{4F46AB36-39C6-BB74-50F9-1565B9A7AD70}"/>
                </a:ext>
              </a:extLst>
            </p:cNvPr>
            <p:cNvGrpSpPr/>
            <p:nvPr/>
          </p:nvGrpSpPr>
          <p:grpSpPr>
            <a:xfrm>
              <a:off x="6156783" y="3079580"/>
              <a:ext cx="957751" cy="957742"/>
              <a:chOff x="6156783" y="3079580"/>
              <a:chExt cx="957751" cy="957742"/>
            </a:xfrm>
          </p:grpSpPr>
          <p:pic>
            <p:nvPicPr>
              <p:cNvPr id="31" name="Picture 116">
                <a:extLst>
                  <a:ext uri="{FF2B5EF4-FFF2-40B4-BE49-F238E27FC236}">
                    <a16:creationId xmlns:a16="http://schemas.microsoft.com/office/drawing/2014/main" id="{3E71532B-8924-F417-F9EF-A7569B6A1757}"/>
                  </a:ext>
                </a:extLst>
              </p:cNvPr>
              <p:cNvPicPr>
                <a:picLocks noChangeAspect="1"/>
              </p:cNvPicPr>
              <p:nvPr/>
            </p:nvPicPr>
            <p:blipFill>
              <a:blip r:embed="rId11"/>
              <a:stretch>
                <a:fillRect/>
              </a:stretch>
            </p:blipFill>
            <p:spPr>
              <a:xfrm>
                <a:off x="6156783" y="3079580"/>
                <a:ext cx="957751" cy="957742"/>
              </a:xfrm>
              <a:prstGeom prst="rect">
                <a:avLst/>
              </a:prstGeom>
              <a:noFill/>
              <a:ln cap="flat">
                <a:noFill/>
              </a:ln>
            </p:spPr>
          </p:pic>
          <p:sp>
            <p:nvSpPr>
              <p:cNvPr id="32" name="TextBox 117">
                <a:extLst>
                  <a:ext uri="{FF2B5EF4-FFF2-40B4-BE49-F238E27FC236}">
                    <a16:creationId xmlns:a16="http://schemas.microsoft.com/office/drawing/2014/main" id="{EACFDE12-0A64-C392-501E-B298DF91EEB6}"/>
                  </a:ext>
                </a:extLst>
              </p:cNvPr>
              <p:cNvSpPr txBox="1"/>
              <p:nvPr/>
            </p:nvSpPr>
            <p:spPr>
              <a:xfrm>
                <a:off x="6210211" y="3197949"/>
                <a:ext cx="859270" cy="707882"/>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00" b="1" i="0" u="none" strike="noStrike" kern="1200" cap="none" spc="0" baseline="0">
                    <a:solidFill>
                      <a:srgbClr val="FFFFFF"/>
                    </a:solidFill>
                    <a:uFillTx/>
                    <a:latin typeface="Calibri"/>
                  </a:rPr>
                  <a:t>Privately Owned British Company</a:t>
                </a:r>
              </a:p>
            </p:txBody>
          </p:sp>
        </p:grpSp>
        <p:cxnSp>
          <p:nvCxnSpPr>
            <p:cNvPr id="33" name="Straight Connector 115">
              <a:extLst>
                <a:ext uri="{FF2B5EF4-FFF2-40B4-BE49-F238E27FC236}">
                  <a16:creationId xmlns:a16="http://schemas.microsoft.com/office/drawing/2014/main" id="{899441C2-FC57-BF4F-978E-6BCF44420814}"/>
                </a:ext>
              </a:extLst>
            </p:cNvPr>
            <p:cNvCxnSpPr/>
            <p:nvPr/>
          </p:nvCxnSpPr>
          <p:spPr>
            <a:xfrm>
              <a:off x="6773536" y="3996842"/>
              <a:ext cx="105705" cy="463939"/>
            </a:xfrm>
            <a:prstGeom prst="straightConnector1">
              <a:avLst/>
            </a:prstGeom>
            <a:noFill/>
            <a:ln w="12701" cap="flat">
              <a:solidFill>
                <a:srgbClr val="FFFFFF"/>
              </a:solidFill>
              <a:custDash>
                <a:ds d="300000" sp="300000"/>
              </a:custDash>
              <a:miter/>
            </a:ln>
          </p:spPr>
        </p:cxnSp>
      </p:grpSp>
      <p:grpSp>
        <p:nvGrpSpPr>
          <p:cNvPr id="34" name="Group 118">
            <a:extLst>
              <a:ext uri="{FF2B5EF4-FFF2-40B4-BE49-F238E27FC236}">
                <a16:creationId xmlns:a16="http://schemas.microsoft.com/office/drawing/2014/main" id="{6D89822F-14FC-4887-7345-05531AC39B52}"/>
              </a:ext>
            </a:extLst>
          </p:cNvPr>
          <p:cNvGrpSpPr/>
          <p:nvPr/>
        </p:nvGrpSpPr>
        <p:grpSpPr>
          <a:xfrm>
            <a:off x="9389388" y="3434111"/>
            <a:ext cx="2463576" cy="3437686"/>
            <a:chOff x="9389388" y="3434111"/>
            <a:chExt cx="2463576" cy="3437686"/>
          </a:xfrm>
        </p:grpSpPr>
        <p:pic>
          <p:nvPicPr>
            <p:cNvPr id="35" name="Picture 119">
              <a:extLst>
                <a:ext uri="{FF2B5EF4-FFF2-40B4-BE49-F238E27FC236}">
                  <a16:creationId xmlns:a16="http://schemas.microsoft.com/office/drawing/2014/main" id="{8B061636-B6B4-4E93-BA23-B37275C0CD11}"/>
                </a:ext>
              </a:extLst>
            </p:cNvPr>
            <p:cNvPicPr>
              <a:picLocks noChangeAspect="1"/>
            </p:cNvPicPr>
            <p:nvPr/>
          </p:nvPicPr>
          <p:blipFill>
            <a:blip r:embed="rId7"/>
            <a:srcRect t="-1" b="23067"/>
            <a:stretch>
              <a:fillRect/>
            </a:stretch>
          </p:blipFill>
          <p:spPr>
            <a:xfrm>
              <a:off x="9389388" y="3434111"/>
              <a:ext cx="2463576" cy="3437686"/>
            </a:xfrm>
            <a:prstGeom prst="rect">
              <a:avLst/>
            </a:prstGeom>
            <a:noFill/>
            <a:ln cap="flat">
              <a:noFill/>
            </a:ln>
          </p:spPr>
        </p:pic>
        <p:sp>
          <p:nvSpPr>
            <p:cNvPr id="36" name="TextBox 120">
              <a:extLst>
                <a:ext uri="{FF2B5EF4-FFF2-40B4-BE49-F238E27FC236}">
                  <a16:creationId xmlns:a16="http://schemas.microsoft.com/office/drawing/2014/main" id="{6E2BECAF-038E-E5BC-EB43-BC32C17064BA}"/>
                </a:ext>
              </a:extLst>
            </p:cNvPr>
            <p:cNvSpPr txBox="1"/>
            <p:nvPr/>
          </p:nvSpPr>
          <p:spPr>
            <a:xfrm>
              <a:off x="9773472" y="3989700"/>
              <a:ext cx="1641311" cy="73866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000" b="1" i="0" u="none" strike="noStrike" kern="1200" cap="none" spc="0" baseline="0">
                  <a:solidFill>
                    <a:srgbClr val="000000"/>
                  </a:solidFill>
                  <a:uFillTx/>
                  <a:latin typeface="Calibri"/>
                </a:rPr>
                <a:t>£210m</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Calibri"/>
                </a:rPr>
                <a:t>TURNOVER 2022/2023</a:t>
              </a:r>
            </a:p>
          </p:txBody>
        </p:sp>
      </p:grpSp>
      <p:grpSp>
        <p:nvGrpSpPr>
          <p:cNvPr id="37" name="Group 168">
            <a:extLst>
              <a:ext uri="{FF2B5EF4-FFF2-40B4-BE49-F238E27FC236}">
                <a16:creationId xmlns:a16="http://schemas.microsoft.com/office/drawing/2014/main" id="{4E06BBA4-1A6E-8C19-5F8B-DD8ADDDAFBC5}"/>
              </a:ext>
            </a:extLst>
          </p:cNvPr>
          <p:cNvGrpSpPr/>
          <p:nvPr/>
        </p:nvGrpSpPr>
        <p:grpSpPr>
          <a:xfrm>
            <a:off x="10139964" y="2446330"/>
            <a:ext cx="1743010" cy="718343"/>
            <a:chOff x="10139964" y="2446330"/>
            <a:chExt cx="1743010" cy="718343"/>
          </a:xfrm>
        </p:grpSpPr>
        <p:pic>
          <p:nvPicPr>
            <p:cNvPr id="38" name="Picture 169">
              <a:extLst>
                <a:ext uri="{FF2B5EF4-FFF2-40B4-BE49-F238E27FC236}">
                  <a16:creationId xmlns:a16="http://schemas.microsoft.com/office/drawing/2014/main" id="{EDC7E54E-E8D2-F73D-394F-3B6CBD4503EF}"/>
                </a:ext>
              </a:extLst>
            </p:cNvPr>
            <p:cNvPicPr>
              <a:picLocks noChangeAspect="1"/>
            </p:cNvPicPr>
            <p:nvPr/>
          </p:nvPicPr>
          <p:blipFill>
            <a:blip r:embed="rId12"/>
            <a:stretch>
              <a:fillRect/>
            </a:stretch>
          </p:blipFill>
          <p:spPr>
            <a:xfrm>
              <a:off x="11164631" y="2446330"/>
              <a:ext cx="718343" cy="718343"/>
            </a:xfrm>
            <a:prstGeom prst="rect">
              <a:avLst/>
            </a:prstGeom>
            <a:noFill/>
            <a:ln cap="flat">
              <a:noFill/>
            </a:ln>
          </p:spPr>
        </p:pic>
        <p:cxnSp>
          <p:nvCxnSpPr>
            <p:cNvPr id="39" name="Straight Connector 170">
              <a:extLst>
                <a:ext uri="{FF2B5EF4-FFF2-40B4-BE49-F238E27FC236}">
                  <a16:creationId xmlns:a16="http://schemas.microsoft.com/office/drawing/2014/main" id="{E82E9231-1BB5-9D50-9229-5B03D15A1A8B}"/>
                </a:ext>
              </a:extLst>
            </p:cNvPr>
            <p:cNvCxnSpPr/>
            <p:nvPr/>
          </p:nvCxnSpPr>
          <p:spPr>
            <a:xfrm flipH="1" flipV="1">
              <a:off x="10139964" y="2783296"/>
              <a:ext cx="1097335" cy="70948"/>
            </a:xfrm>
            <a:prstGeom prst="straightConnector1">
              <a:avLst/>
            </a:prstGeom>
            <a:noFill/>
            <a:ln w="12701" cap="flat">
              <a:solidFill>
                <a:srgbClr val="FFFFFF"/>
              </a:solidFill>
              <a:custDash>
                <a:ds d="300000" sp="300000"/>
              </a:custDash>
              <a:miter/>
            </a:ln>
          </p:spPr>
        </p:cxnSp>
      </p:grpSp>
      <p:grpSp>
        <p:nvGrpSpPr>
          <p:cNvPr id="40" name="Group 171">
            <a:extLst>
              <a:ext uri="{FF2B5EF4-FFF2-40B4-BE49-F238E27FC236}">
                <a16:creationId xmlns:a16="http://schemas.microsoft.com/office/drawing/2014/main" id="{8639E921-6800-A859-5687-7BA377763607}"/>
              </a:ext>
            </a:extLst>
          </p:cNvPr>
          <p:cNvGrpSpPr/>
          <p:nvPr/>
        </p:nvGrpSpPr>
        <p:grpSpPr>
          <a:xfrm>
            <a:off x="10072207" y="2953594"/>
            <a:ext cx="747393" cy="1231750"/>
            <a:chOff x="10072207" y="2953594"/>
            <a:chExt cx="747393" cy="1231750"/>
          </a:xfrm>
        </p:grpSpPr>
        <p:cxnSp>
          <p:nvCxnSpPr>
            <p:cNvPr id="41" name="Straight Connector 172">
              <a:extLst>
                <a:ext uri="{FF2B5EF4-FFF2-40B4-BE49-F238E27FC236}">
                  <a16:creationId xmlns:a16="http://schemas.microsoft.com/office/drawing/2014/main" id="{A8553F1E-9B84-EF82-8E8A-691617DF080D}"/>
                </a:ext>
              </a:extLst>
            </p:cNvPr>
            <p:cNvCxnSpPr/>
            <p:nvPr/>
          </p:nvCxnSpPr>
          <p:spPr>
            <a:xfrm flipH="1" flipV="1">
              <a:off x="10205590" y="2953594"/>
              <a:ext cx="151645" cy="529492"/>
            </a:xfrm>
            <a:prstGeom prst="straightConnector1">
              <a:avLst/>
            </a:prstGeom>
            <a:noFill/>
            <a:ln w="12701" cap="flat">
              <a:solidFill>
                <a:srgbClr val="FFFFFF"/>
              </a:solidFill>
              <a:custDash>
                <a:ds d="300000" sp="300000"/>
              </a:custDash>
              <a:miter/>
            </a:ln>
          </p:spPr>
        </p:cxnSp>
        <p:pic>
          <p:nvPicPr>
            <p:cNvPr id="42" name="Picture 173">
              <a:extLst>
                <a:ext uri="{FF2B5EF4-FFF2-40B4-BE49-F238E27FC236}">
                  <a16:creationId xmlns:a16="http://schemas.microsoft.com/office/drawing/2014/main" id="{5009DBE8-3F44-E4FF-B432-9BE896A370A9}"/>
                </a:ext>
              </a:extLst>
            </p:cNvPr>
            <p:cNvPicPr>
              <a:picLocks noChangeAspect="1"/>
            </p:cNvPicPr>
            <p:nvPr/>
          </p:nvPicPr>
          <p:blipFill>
            <a:blip r:embed="rId13"/>
            <a:stretch>
              <a:fillRect/>
            </a:stretch>
          </p:blipFill>
          <p:spPr>
            <a:xfrm>
              <a:off x="10072207" y="3437951"/>
              <a:ext cx="747393" cy="747393"/>
            </a:xfrm>
            <a:prstGeom prst="rect">
              <a:avLst/>
            </a:prstGeom>
            <a:noFill/>
            <a:ln cap="flat">
              <a:noFill/>
            </a:ln>
          </p:spPr>
        </p:pic>
      </p:grpSp>
      <p:grpSp>
        <p:nvGrpSpPr>
          <p:cNvPr id="43" name="Group 177">
            <a:extLst>
              <a:ext uri="{FF2B5EF4-FFF2-40B4-BE49-F238E27FC236}">
                <a16:creationId xmlns:a16="http://schemas.microsoft.com/office/drawing/2014/main" id="{77ED11B3-0498-861C-10F7-0E45ABA5593D}"/>
              </a:ext>
            </a:extLst>
          </p:cNvPr>
          <p:cNvGrpSpPr/>
          <p:nvPr/>
        </p:nvGrpSpPr>
        <p:grpSpPr>
          <a:xfrm>
            <a:off x="8544007" y="3115726"/>
            <a:ext cx="743096" cy="1031150"/>
            <a:chOff x="8544007" y="3115726"/>
            <a:chExt cx="743096" cy="1031150"/>
          </a:xfrm>
        </p:grpSpPr>
        <p:cxnSp>
          <p:nvCxnSpPr>
            <p:cNvPr id="44" name="Straight Connector 178">
              <a:extLst>
                <a:ext uri="{FF2B5EF4-FFF2-40B4-BE49-F238E27FC236}">
                  <a16:creationId xmlns:a16="http://schemas.microsoft.com/office/drawing/2014/main" id="{4F7452FF-CBB7-DDD3-83F2-701ACF205F69}"/>
                </a:ext>
              </a:extLst>
            </p:cNvPr>
            <p:cNvCxnSpPr/>
            <p:nvPr/>
          </p:nvCxnSpPr>
          <p:spPr>
            <a:xfrm flipH="1">
              <a:off x="8972165" y="3115726"/>
              <a:ext cx="57077" cy="376129"/>
            </a:xfrm>
            <a:prstGeom prst="straightConnector1">
              <a:avLst/>
            </a:prstGeom>
            <a:noFill/>
            <a:ln w="12701" cap="flat">
              <a:solidFill>
                <a:srgbClr val="FFFFFF"/>
              </a:solidFill>
              <a:custDash>
                <a:ds d="300000" sp="300000"/>
              </a:custDash>
              <a:miter/>
            </a:ln>
          </p:spPr>
        </p:cxnSp>
        <p:pic>
          <p:nvPicPr>
            <p:cNvPr id="45" name="Picture 179">
              <a:extLst>
                <a:ext uri="{FF2B5EF4-FFF2-40B4-BE49-F238E27FC236}">
                  <a16:creationId xmlns:a16="http://schemas.microsoft.com/office/drawing/2014/main" id="{65955E3F-5E79-9770-6114-0E990893F3D1}"/>
                </a:ext>
              </a:extLst>
            </p:cNvPr>
            <p:cNvPicPr>
              <a:picLocks noChangeAspect="1"/>
            </p:cNvPicPr>
            <p:nvPr/>
          </p:nvPicPr>
          <p:blipFill>
            <a:blip r:embed="rId14"/>
            <a:stretch>
              <a:fillRect/>
            </a:stretch>
          </p:blipFill>
          <p:spPr>
            <a:xfrm>
              <a:off x="8544007" y="3403780"/>
              <a:ext cx="743096" cy="743096"/>
            </a:xfrm>
            <a:prstGeom prst="rect">
              <a:avLst/>
            </a:prstGeom>
            <a:noFill/>
            <a:ln cap="flat">
              <a:noFill/>
            </a:ln>
          </p:spPr>
        </p:pic>
      </p:grpSp>
      <p:grpSp>
        <p:nvGrpSpPr>
          <p:cNvPr id="46" name="Group 180">
            <a:extLst>
              <a:ext uri="{FF2B5EF4-FFF2-40B4-BE49-F238E27FC236}">
                <a16:creationId xmlns:a16="http://schemas.microsoft.com/office/drawing/2014/main" id="{99A3AA80-ACBB-031E-86E0-703EA1BF68C7}"/>
              </a:ext>
            </a:extLst>
          </p:cNvPr>
          <p:cNvGrpSpPr/>
          <p:nvPr/>
        </p:nvGrpSpPr>
        <p:grpSpPr>
          <a:xfrm>
            <a:off x="6451978" y="3743974"/>
            <a:ext cx="2463576" cy="3636294"/>
            <a:chOff x="6451978" y="3743974"/>
            <a:chExt cx="2463576" cy="3636294"/>
          </a:xfrm>
        </p:grpSpPr>
        <p:pic>
          <p:nvPicPr>
            <p:cNvPr id="47" name="Picture 181">
              <a:extLst>
                <a:ext uri="{FF2B5EF4-FFF2-40B4-BE49-F238E27FC236}">
                  <a16:creationId xmlns:a16="http://schemas.microsoft.com/office/drawing/2014/main" id="{9B29FB99-DE1D-79E1-4FF0-B9C6B26F1172}"/>
                </a:ext>
              </a:extLst>
            </p:cNvPr>
            <p:cNvPicPr>
              <a:picLocks noChangeAspect="1"/>
            </p:cNvPicPr>
            <p:nvPr/>
          </p:nvPicPr>
          <p:blipFill>
            <a:blip r:embed="rId7"/>
            <a:srcRect b="18622"/>
            <a:stretch>
              <a:fillRect/>
            </a:stretch>
          </p:blipFill>
          <p:spPr>
            <a:xfrm>
              <a:off x="6451978" y="3743974"/>
              <a:ext cx="2463576" cy="3636294"/>
            </a:xfrm>
            <a:prstGeom prst="rect">
              <a:avLst/>
            </a:prstGeom>
            <a:noFill/>
            <a:ln cap="flat">
              <a:noFill/>
            </a:ln>
          </p:spPr>
        </p:pic>
        <p:sp>
          <p:nvSpPr>
            <p:cNvPr id="48" name="TextBox 182">
              <a:extLst>
                <a:ext uri="{FF2B5EF4-FFF2-40B4-BE49-F238E27FC236}">
                  <a16:creationId xmlns:a16="http://schemas.microsoft.com/office/drawing/2014/main" id="{C0ADE165-F26A-001B-BFF3-899E8D66BC4C}"/>
                </a:ext>
              </a:extLst>
            </p:cNvPr>
            <p:cNvSpPr txBox="1"/>
            <p:nvPr/>
          </p:nvSpPr>
          <p:spPr>
            <a:xfrm>
              <a:off x="6859197" y="4280571"/>
              <a:ext cx="1721394"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1" i="0" u="none" strike="noStrike" kern="1200" cap="none" spc="0" baseline="0">
                  <a:solidFill>
                    <a:srgbClr val="000000"/>
                  </a:solidFill>
                  <a:uFillTx/>
                  <a:latin typeface="Calibri"/>
                </a:rPr>
                <a:t>Live NPS Score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3000" b="1" i="0" u="none" strike="noStrike" kern="1200" cap="none" spc="0" baseline="0">
                  <a:solidFill>
                    <a:srgbClr val="000000"/>
                  </a:solidFill>
                  <a:uFillTx/>
                  <a:latin typeface="Calibri"/>
                </a:rPr>
                <a:t>73</a:t>
              </a:r>
            </a:p>
          </p:txBody>
        </p:sp>
      </p:grpSp>
      <p:grpSp>
        <p:nvGrpSpPr>
          <p:cNvPr id="49" name="Group 183">
            <a:extLst>
              <a:ext uri="{FF2B5EF4-FFF2-40B4-BE49-F238E27FC236}">
                <a16:creationId xmlns:a16="http://schemas.microsoft.com/office/drawing/2014/main" id="{122CBED2-C288-E120-9A00-E27302A8C771}"/>
              </a:ext>
            </a:extLst>
          </p:cNvPr>
          <p:cNvGrpSpPr/>
          <p:nvPr/>
        </p:nvGrpSpPr>
        <p:grpSpPr>
          <a:xfrm>
            <a:off x="7962412" y="1107969"/>
            <a:ext cx="1127775" cy="1076157"/>
            <a:chOff x="7962412" y="1107969"/>
            <a:chExt cx="1127775" cy="1076157"/>
          </a:xfrm>
        </p:grpSpPr>
        <p:cxnSp>
          <p:nvCxnSpPr>
            <p:cNvPr id="50" name="Straight Connector 184">
              <a:extLst>
                <a:ext uri="{FF2B5EF4-FFF2-40B4-BE49-F238E27FC236}">
                  <a16:creationId xmlns:a16="http://schemas.microsoft.com/office/drawing/2014/main" id="{530B15D8-56C3-6F39-D598-9B0C7E0930B3}"/>
                </a:ext>
              </a:extLst>
            </p:cNvPr>
            <p:cNvCxnSpPr/>
            <p:nvPr/>
          </p:nvCxnSpPr>
          <p:spPr>
            <a:xfrm flipH="1" flipV="1">
              <a:off x="8487872" y="1707230"/>
              <a:ext cx="602315" cy="476896"/>
            </a:xfrm>
            <a:prstGeom prst="straightConnector1">
              <a:avLst/>
            </a:prstGeom>
            <a:noFill/>
            <a:ln w="12701" cap="flat">
              <a:solidFill>
                <a:srgbClr val="FFFFFF"/>
              </a:solidFill>
              <a:custDash>
                <a:ds d="300000" sp="300000"/>
              </a:custDash>
              <a:miter/>
            </a:ln>
          </p:spPr>
        </p:cxnSp>
        <p:pic>
          <p:nvPicPr>
            <p:cNvPr id="51" name="Picture 2">
              <a:extLst>
                <a:ext uri="{FF2B5EF4-FFF2-40B4-BE49-F238E27FC236}">
                  <a16:creationId xmlns:a16="http://schemas.microsoft.com/office/drawing/2014/main" id="{AE8631B2-CBCA-94CD-D066-2703F8322795}"/>
                </a:ext>
              </a:extLst>
            </p:cNvPr>
            <p:cNvPicPr>
              <a:picLocks noChangeAspect="1"/>
            </p:cNvPicPr>
            <p:nvPr/>
          </p:nvPicPr>
          <p:blipFill>
            <a:blip r:embed="rId15"/>
            <a:stretch>
              <a:fillRect/>
            </a:stretch>
          </p:blipFill>
          <p:spPr>
            <a:xfrm>
              <a:off x="7962412" y="1107969"/>
              <a:ext cx="743690" cy="743690"/>
            </a:xfrm>
            <a:prstGeom prst="rect">
              <a:avLst/>
            </a:prstGeom>
            <a:noFill/>
            <a:ln cap="flat">
              <a:noFill/>
            </a:ln>
          </p:spPr>
        </p:pic>
      </p:grpSp>
      <p:grpSp>
        <p:nvGrpSpPr>
          <p:cNvPr id="52" name="Group 105">
            <a:extLst>
              <a:ext uri="{FF2B5EF4-FFF2-40B4-BE49-F238E27FC236}">
                <a16:creationId xmlns:a16="http://schemas.microsoft.com/office/drawing/2014/main" id="{ABD6A517-DE9B-445A-82C9-4B9F84FD9DB9}"/>
              </a:ext>
            </a:extLst>
          </p:cNvPr>
          <p:cNvGrpSpPr/>
          <p:nvPr/>
        </p:nvGrpSpPr>
        <p:grpSpPr>
          <a:xfrm>
            <a:off x="7557580" y="2482696"/>
            <a:ext cx="1228962" cy="743096"/>
            <a:chOff x="7557580" y="2482696"/>
            <a:chExt cx="1228962" cy="743096"/>
          </a:xfrm>
        </p:grpSpPr>
        <p:cxnSp>
          <p:nvCxnSpPr>
            <p:cNvPr id="53" name="Straight Connector 106">
              <a:extLst>
                <a:ext uri="{FF2B5EF4-FFF2-40B4-BE49-F238E27FC236}">
                  <a16:creationId xmlns:a16="http://schemas.microsoft.com/office/drawing/2014/main" id="{26910F58-54CA-6787-8F19-39FD9FF2AAD5}"/>
                </a:ext>
              </a:extLst>
            </p:cNvPr>
            <p:cNvCxnSpPr/>
            <p:nvPr/>
          </p:nvCxnSpPr>
          <p:spPr>
            <a:xfrm flipH="1">
              <a:off x="8166524" y="2801346"/>
              <a:ext cx="620018" cy="17072"/>
            </a:xfrm>
            <a:prstGeom prst="straightConnector1">
              <a:avLst/>
            </a:prstGeom>
            <a:noFill/>
            <a:ln w="12701" cap="flat">
              <a:solidFill>
                <a:srgbClr val="FFFFFF"/>
              </a:solidFill>
              <a:custDash>
                <a:ds d="300000" sp="300000"/>
              </a:custDash>
              <a:miter/>
            </a:ln>
          </p:spPr>
        </p:cxnSp>
        <p:pic>
          <p:nvPicPr>
            <p:cNvPr id="54" name="Picture 107">
              <a:extLst>
                <a:ext uri="{FF2B5EF4-FFF2-40B4-BE49-F238E27FC236}">
                  <a16:creationId xmlns:a16="http://schemas.microsoft.com/office/drawing/2014/main" id="{C30168BA-0589-79E5-CF8F-14B9E8199D62}"/>
                </a:ext>
              </a:extLst>
            </p:cNvPr>
            <p:cNvPicPr>
              <a:picLocks noChangeAspect="1"/>
            </p:cNvPicPr>
            <p:nvPr/>
          </p:nvPicPr>
          <p:blipFill>
            <a:blip r:embed="rId16"/>
            <a:stretch>
              <a:fillRect/>
            </a:stretch>
          </p:blipFill>
          <p:spPr>
            <a:xfrm>
              <a:off x="7557580" y="2482696"/>
              <a:ext cx="743096" cy="743096"/>
            </a:xfrm>
            <a:prstGeom prst="rect">
              <a:avLst/>
            </a:prstGeom>
            <a:noFill/>
            <a:ln cap="flat">
              <a:noFill/>
            </a:ln>
          </p:spPr>
        </p:pic>
      </p:grpSp>
      <p:sp>
        <p:nvSpPr>
          <p:cNvPr id="55" name="TextBox 210">
            <a:extLst>
              <a:ext uri="{FF2B5EF4-FFF2-40B4-BE49-F238E27FC236}">
                <a16:creationId xmlns:a16="http://schemas.microsoft.com/office/drawing/2014/main" id="{911E5645-4C40-4275-AABF-0A914B684A09}"/>
              </a:ext>
            </a:extLst>
          </p:cNvPr>
          <p:cNvSpPr txBox="1"/>
          <p:nvPr/>
        </p:nvSpPr>
        <p:spPr>
          <a:xfrm>
            <a:off x="5552245" y="1048652"/>
            <a:ext cx="2563556" cy="618116"/>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ts val="2500"/>
              </a:lnSpc>
              <a:spcBef>
                <a:spcPts val="0"/>
              </a:spcBef>
              <a:spcAft>
                <a:spcPts val="0"/>
              </a:spcAft>
              <a:buNone/>
              <a:tabLst/>
              <a:defRPr sz="1800" b="0" i="0" u="none" strike="noStrike" kern="0" cap="none" spc="0" baseline="0">
                <a:solidFill>
                  <a:srgbClr val="000000"/>
                </a:solidFill>
                <a:uFillTx/>
              </a:defRPr>
            </a:pPr>
            <a:r>
              <a:rPr lang="en-GB" sz="3000" b="1" i="0" u="none" strike="noStrike" kern="1200" cap="none" spc="0" baseline="0">
                <a:solidFill>
                  <a:srgbClr val="000000"/>
                </a:solidFill>
                <a:uFillTx/>
                <a:latin typeface="helvetca"/>
              </a:rPr>
              <a:t>25%</a:t>
            </a:r>
          </a:p>
          <a:p>
            <a:pPr marL="0" marR="0" lvl="0" indent="0" algn="ctr" defTabSz="914400" rtl="0" fontAlgn="auto" hangingPunct="1">
              <a:lnSpc>
                <a:spcPts val="16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000000"/>
                </a:solidFill>
                <a:uFillTx/>
                <a:latin typeface="helvetca"/>
              </a:rPr>
              <a:t>5 YEARS CAGR</a:t>
            </a:r>
          </a:p>
        </p:txBody>
      </p:sp>
      <p:sp>
        <p:nvSpPr>
          <p:cNvPr id="56" name="TextBox 209">
            <a:extLst>
              <a:ext uri="{FF2B5EF4-FFF2-40B4-BE49-F238E27FC236}">
                <a16:creationId xmlns:a16="http://schemas.microsoft.com/office/drawing/2014/main" id="{D9FED7B8-32EE-B79A-018B-D01057AC2DD7}"/>
              </a:ext>
            </a:extLst>
          </p:cNvPr>
          <p:cNvSpPr txBox="1"/>
          <p:nvPr/>
        </p:nvSpPr>
        <p:spPr>
          <a:xfrm>
            <a:off x="2409160" y="2892137"/>
            <a:ext cx="2563556" cy="82329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ts val="2500"/>
              </a:lnSpc>
              <a:spcBef>
                <a:spcPts val="0"/>
              </a:spcBef>
              <a:spcAft>
                <a:spcPts val="0"/>
              </a:spcAft>
              <a:buNone/>
              <a:tabLst/>
              <a:defRPr sz="1800" b="0" i="0" u="none" strike="noStrike" kern="0" cap="none" spc="0" baseline="0">
                <a:solidFill>
                  <a:srgbClr val="000000"/>
                </a:solidFill>
                <a:uFillTx/>
              </a:defRPr>
            </a:pPr>
            <a:r>
              <a:rPr lang="en-GB" sz="3000" b="1" i="0" u="none" strike="noStrike" kern="1200" cap="none" spc="0" baseline="0">
                <a:solidFill>
                  <a:srgbClr val="000000"/>
                </a:solidFill>
                <a:uFillTx/>
                <a:latin typeface="helvetca"/>
              </a:rPr>
              <a:t>20 Years</a:t>
            </a:r>
          </a:p>
          <a:p>
            <a:pPr marL="0" marR="0" lvl="0" indent="0" algn="ctr" defTabSz="914400" rtl="0" fontAlgn="auto" hangingPunct="1">
              <a:lnSpc>
                <a:spcPts val="1600"/>
              </a:lnSpc>
              <a:spcBef>
                <a:spcPts val="0"/>
              </a:spcBef>
              <a:spcAft>
                <a:spcPts val="0"/>
              </a:spcAft>
              <a:buNone/>
              <a:tabLst/>
              <a:defRPr sz="1800" b="0" i="0" u="none" strike="noStrike" kern="0" cap="none" spc="0" baseline="0">
                <a:solidFill>
                  <a:srgbClr val="000000"/>
                </a:solidFill>
                <a:uFillTx/>
              </a:defRPr>
            </a:pPr>
            <a:r>
              <a:rPr lang="en-GB" sz="900" b="1" i="0" u="none" strike="noStrike" kern="1200" cap="none" spc="0" baseline="0">
                <a:solidFill>
                  <a:srgbClr val="000000"/>
                </a:solidFill>
                <a:uFillTx/>
                <a:latin typeface="helvetca"/>
              </a:rPr>
              <a:t>DELIVERING NETWORK, VOICE, CLOUD, SECURITY &amp; MANAGED SERVICES</a:t>
            </a:r>
          </a:p>
        </p:txBody>
      </p:sp>
      <p:grpSp>
        <p:nvGrpSpPr>
          <p:cNvPr id="57" name="Group 4">
            <a:extLst>
              <a:ext uri="{FF2B5EF4-FFF2-40B4-BE49-F238E27FC236}">
                <a16:creationId xmlns:a16="http://schemas.microsoft.com/office/drawing/2014/main" id="{2113B09C-8FB6-BEEB-8619-057896CE467D}"/>
              </a:ext>
            </a:extLst>
          </p:cNvPr>
          <p:cNvGrpSpPr/>
          <p:nvPr/>
        </p:nvGrpSpPr>
        <p:grpSpPr>
          <a:xfrm>
            <a:off x="1554123" y="2230285"/>
            <a:ext cx="3177110" cy="6653018"/>
            <a:chOff x="1554123" y="2230285"/>
            <a:chExt cx="3177110" cy="6653018"/>
          </a:xfrm>
        </p:grpSpPr>
        <p:pic>
          <p:nvPicPr>
            <p:cNvPr id="58" name="Picture 121">
              <a:extLst>
                <a:ext uri="{FF2B5EF4-FFF2-40B4-BE49-F238E27FC236}">
                  <a16:creationId xmlns:a16="http://schemas.microsoft.com/office/drawing/2014/main" id="{B19CD17B-6286-C54D-7331-5EDDE95B816F}"/>
                </a:ext>
              </a:extLst>
            </p:cNvPr>
            <p:cNvPicPr>
              <a:picLocks noChangeAspect="1"/>
            </p:cNvPicPr>
            <p:nvPr/>
          </p:nvPicPr>
          <p:blipFill>
            <a:blip r:embed="rId17"/>
            <a:stretch>
              <a:fillRect/>
            </a:stretch>
          </p:blipFill>
          <p:spPr>
            <a:xfrm>
              <a:off x="1554123" y="2230285"/>
              <a:ext cx="3177110" cy="6653018"/>
            </a:xfrm>
            <a:prstGeom prst="rect">
              <a:avLst/>
            </a:prstGeom>
            <a:noFill/>
            <a:ln cap="flat">
              <a:noFill/>
            </a:ln>
          </p:spPr>
        </p:pic>
        <p:sp>
          <p:nvSpPr>
            <p:cNvPr id="59" name="TextBox 1">
              <a:extLst>
                <a:ext uri="{FF2B5EF4-FFF2-40B4-BE49-F238E27FC236}">
                  <a16:creationId xmlns:a16="http://schemas.microsoft.com/office/drawing/2014/main" id="{A2B7A15B-2777-2204-B154-08CCD03BDE30}"/>
                </a:ext>
              </a:extLst>
            </p:cNvPr>
            <p:cNvSpPr txBox="1"/>
            <p:nvPr/>
          </p:nvSpPr>
          <p:spPr>
            <a:xfrm>
              <a:off x="1885730" y="3210504"/>
              <a:ext cx="2670358" cy="82329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ts val="2500"/>
                </a:lnSpc>
                <a:spcBef>
                  <a:spcPts val="0"/>
                </a:spcBef>
                <a:spcAft>
                  <a:spcPts val="0"/>
                </a:spcAft>
                <a:buNone/>
                <a:tabLst/>
                <a:defRPr sz="1800" b="0" i="0" u="none" strike="noStrike" kern="0" cap="none" spc="0" baseline="0">
                  <a:solidFill>
                    <a:srgbClr val="000000"/>
                  </a:solidFill>
                  <a:uFillTx/>
                </a:defRPr>
              </a:pPr>
              <a:r>
                <a:rPr lang="en-GB" sz="3500" b="1" i="0" u="none" strike="noStrike" kern="1200" cap="none" spc="0" baseline="0">
                  <a:solidFill>
                    <a:srgbClr val="000000"/>
                  </a:solidFill>
                  <a:uFillTx/>
                  <a:latin typeface="helvetca"/>
                </a:rPr>
                <a:t>9 ISO</a:t>
              </a:r>
            </a:p>
            <a:p>
              <a:pPr marL="0" marR="0" lvl="0" indent="0" algn="ctr" defTabSz="914400" rtl="0" fontAlgn="auto" hangingPunct="1">
                <a:lnSpc>
                  <a:spcPts val="16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helvetca"/>
                </a:rPr>
                <a:t>ACCREDITATIONS &amp; FRAMEWORKS</a:t>
              </a:r>
            </a:p>
          </p:txBody>
        </p:sp>
      </p:grpSp>
      <p:sp>
        <p:nvSpPr>
          <p:cNvPr id="60" name="Oval 2">
            <a:extLst>
              <a:ext uri="{FF2B5EF4-FFF2-40B4-BE49-F238E27FC236}">
                <a16:creationId xmlns:a16="http://schemas.microsoft.com/office/drawing/2014/main" id="{9AF0A189-DCB4-B4B0-93A4-3D6E7672747F}"/>
              </a:ext>
            </a:extLst>
          </p:cNvPr>
          <p:cNvSpPr/>
          <p:nvPr/>
        </p:nvSpPr>
        <p:spPr>
          <a:xfrm>
            <a:off x="2636132" y="647907"/>
            <a:ext cx="1102098" cy="11020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D4629"/>
          </a:solidFill>
          <a:ln w="34920" cap="flat">
            <a:solidFill>
              <a:srgbClr val="FFFFFF"/>
            </a:solidFill>
            <a:prstDash val="solid"/>
            <a:miter/>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helvetca"/>
              </a:rPr>
              <a:t>ISO/IEC</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helvetca"/>
              </a:rPr>
              <a:t>20000-1</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0" cap="none" spc="-30" baseline="0">
                <a:solidFill>
                  <a:srgbClr val="FFFFFF"/>
                </a:solidFill>
                <a:uFillTx/>
                <a:latin typeface="helvetca"/>
              </a:rPr>
              <a:t>Information </a:t>
            </a:r>
            <a:r>
              <a:rPr lang="en-US" sz="800" b="0" i="0" u="none" strike="noStrike" kern="0" cap="none" spc="-60" baseline="0">
                <a:solidFill>
                  <a:srgbClr val="FFFFFF"/>
                </a:solidFill>
                <a:uFillTx/>
                <a:latin typeface="helvetca"/>
              </a:rPr>
              <a:t>Technology Service </a:t>
            </a:r>
            <a:r>
              <a:rPr lang="en-US" sz="800" b="0" i="0" u="none" strike="noStrike" kern="0" cap="none" spc="-30" baseline="0">
                <a:solidFill>
                  <a:srgbClr val="FFFFFF"/>
                </a:solidFill>
                <a:uFillTx/>
                <a:latin typeface="helvetca"/>
              </a:rPr>
              <a:t>Management</a:t>
            </a:r>
          </a:p>
        </p:txBody>
      </p:sp>
      <p:sp>
        <p:nvSpPr>
          <p:cNvPr id="61" name="Oval 123">
            <a:extLst>
              <a:ext uri="{FF2B5EF4-FFF2-40B4-BE49-F238E27FC236}">
                <a16:creationId xmlns:a16="http://schemas.microsoft.com/office/drawing/2014/main" id="{10E19AFC-412C-7E34-1A19-6F840DD11576}"/>
              </a:ext>
            </a:extLst>
          </p:cNvPr>
          <p:cNvSpPr/>
          <p:nvPr/>
        </p:nvSpPr>
        <p:spPr>
          <a:xfrm>
            <a:off x="4193118" y="888961"/>
            <a:ext cx="1102098" cy="11020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D4629"/>
          </a:solidFill>
          <a:ln w="34920" cap="flat">
            <a:solidFill>
              <a:srgbClr val="FFFFFF"/>
            </a:solidFill>
            <a:prstDash val="solid"/>
            <a:miter/>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helvetca"/>
              </a:rPr>
              <a:t>ISO/IEC</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helvetca"/>
              </a:rPr>
              <a:t>27001</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FFFFFF"/>
                </a:solidFill>
                <a:uFillTx/>
                <a:latin typeface="helvetca"/>
              </a:rPr>
              <a:t>Information Security Management</a:t>
            </a:r>
          </a:p>
        </p:txBody>
      </p:sp>
      <p:sp>
        <p:nvSpPr>
          <p:cNvPr id="62" name="Oval 125">
            <a:extLst>
              <a:ext uri="{FF2B5EF4-FFF2-40B4-BE49-F238E27FC236}">
                <a16:creationId xmlns:a16="http://schemas.microsoft.com/office/drawing/2014/main" id="{DC79C720-59AC-E279-C71C-9E2A65B1CB7E}"/>
              </a:ext>
            </a:extLst>
          </p:cNvPr>
          <p:cNvSpPr/>
          <p:nvPr/>
        </p:nvSpPr>
        <p:spPr>
          <a:xfrm>
            <a:off x="1236149" y="929387"/>
            <a:ext cx="1102098" cy="11020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D4629"/>
          </a:solidFill>
          <a:ln w="34920" cap="flat">
            <a:solidFill>
              <a:srgbClr val="FFFFFF"/>
            </a:solidFill>
            <a:prstDash val="solid"/>
            <a:miter/>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helvetca"/>
              </a:rPr>
              <a:t>ISO</a:t>
            </a:r>
            <a:br>
              <a:rPr lang="en-US" sz="1200" b="1" i="0" u="none" strike="noStrike" kern="1200" cap="none" spc="0" baseline="0">
                <a:solidFill>
                  <a:srgbClr val="FFFFFF"/>
                </a:solidFill>
                <a:uFillTx/>
                <a:latin typeface="helvetca"/>
              </a:rPr>
            </a:br>
            <a:r>
              <a:rPr lang="en-US" sz="1200" b="1" i="0" u="none" strike="noStrike" kern="1200" cap="none" spc="0" baseline="0">
                <a:solidFill>
                  <a:srgbClr val="FFFFFF"/>
                </a:solidFill>
                <a:uFillTx/>
                <a:latin typeface="helvetca"/>
              </a:rPr>
              <a:t>14001</a:t>
            </a:r>
            <a:br>
              <a:rPr lang="en-US" sz="1200" b="1" i="0" u="none" strike="noStrike" kern="1200" cap="none" spc="0" baseline="0">
                <a:solidFill>
                  <a:srgbClr val="FFFFFF"/>
                </a:solidFill>
                <a:uFillTx/>
                <a:latin typeface="helvetca"/>
              </a:rPr>
            </a:br>
            <a:r>
              <a:rPr lang="en-US" sz="800" b="0" i="0" u="none" strike="noStrike" kern="1200" cap="none" spc="0" baseline="0">
                <a:solidFill>
                  <a:srgbClr val="FFFFFF"/>
                </a:solidFill>
                <a:uFillTx/>
                <a:latin typeface="helvetca"/>
              </a:rPr>
              <a:t>Environmental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FFFFFF"/>
                </a:solidFill>
                <a:uFillTx/>
                <a:latin typeface="helvetca"/>
              </a:rPr>
              <a:t>Management</a:t>
            </a:r>
          </a:p>
        </p:txBody>
      </p:sp>
      <p:sp>
        <p:nvSpPr>
          <p:cNvPr id="63" name="Oval 128">
            <a:extLst>
              <a:ext uri="{FF2B5EF4-FFF2-40B4-BE49-F238E27FC236}">
                <a16:creationId xmlns:a16="http://schemas.microsoft.com/office/drawing/2014/main" id="{E8B555ED-FAE2-DF53-39D7-D62ECBE94B4B}"/>
              </a:ext>
            </a:extLst>
          </p:cNvPr>
          <p:cNvSpPr/>
          <p:nvPr/>
        </p:nvSpPr>
        <p:spPr>
          <a:xfrm>
            <a:off x="177421" y="2107545"/>
            <a:ext cx="1102098" cy="11020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D4629"/>
          </a:solidFill>
          <a:ln w="34920" cap="flat">
            <a:solidFill>
              <a:srgbClr val="FFFFFF"/>
            </a:solidFill>
            <a:prstDash val="solid"/>
            <a:miter/>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helvetca"/>
              </a:rPr>
              <a:t>ISO 9001</a:t>
            </a:r>
            <a:br>
              <a:rPr lang="en-US" sz="1200" b="1" i="0" u="none" strike="noStrike" kern="1200" cap="none" spc="0" baseline="0">
                <a:solidFill>
                  <a:srgbClr val="FFFFFF"/>
                </a:solidFill>
                <a:uFillTx/>
                <a:latin typeface="helvetca"/>
              </a:rPr>
            </a:br>
            <a:r>
              <a:rPr lang="en-US" sz="800" b="0" i="0" u="none" strike="noStrike" kern="1200" cap="none" spc="0" baseline="0">
                <a:solidFill>
                  <a:srgbClr val="FFFFFF"/>
                </a:solidFill>
                <a:uFillTx/>
                <a:latin typeface="helvetca"/>
              </a:rPr>
              <a:t>Quality Management</a:t>
            </a:r>
          </a:p>
        </p:txBody>
      </p:sp>
      <p:sp>
        <p:nvSpPr>
          <p:cNvPr id="64" name="Oval 130">
            <a:extLst>
              <a:ext uri="{FF2B5EF4-FFF2-40B4-BE49-F238E27FC236}">
                <a16:creationId xmlns:a16="http://schemas.microsoft.com/office/drawing/2014/main" id="{1E79E9CA-05EE-9B43-C422-596CD305BDE3}"/>
              </a:ext>
            </a:extLst>
          </p:cNvPr>
          <p:cNvSpPr/>
          <p:nvPr/>
        </p:nvSpPr>
        <p:spPr>
          <a:xfrm>
            <a:off x="5146490" y="2025249"/>
            <a:ext cx="1102098" cy="11020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D4629"/>
          </a:solidFill>
          <a:ln w="34920" cap="flat">
            <a:solidFill>
              <a:srgbClr val="FFFFFF"/>
            </a:solidFill>
            <a:prstDash val="solid"/>
            <a:miter/>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helvetca"/>
              </a:rPr>
              <a:t>CSA STAR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FFFFFF"/>
                </a:solidFill>
                <a:uFillTx/>
                <a:latin typeface="helvetca"/>
              </a:rPr>
              <a:t>Cloud Security</a:t>
            </a:r>
          </a:p>
        </p:txBody>
      </p:sp>
      <p:sp>
        <p:nvSpPr>
          <p:cNvPr id="65" name="Oval 133">
            <a:extLst>
              <a:ext uri="{FF2B5EF4-FFF2-40B4-BE49-F238E27FC236}">
                <a16:creationId xmlns:a16="http://schemas.microsoft.com/office/drawing/2014/main" id="{5587648E-EEC6-6494-6029-A9A3B0B3F8D6}"/>
              </a:ext>
            </a:extLst>
          </p:cNvPr>
          <p:cNvSpPr/>
          <p:nvPr/>
        </p:nvSpPr>
        <p:spPr>
          <a:xfrm>
            <a:off x="5171608" y="3502142"/>
            <a:ext cx="1102098" cy="11020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D4629"/>
          </a:solidFill>
          <a:ln w="34920" cap="flat">
            <a:solidFill>
              <a:srgbClr val="FFFFFF"/>
            </a:solidFill>
            <a:prstDash val="solid"/>
            <a:miter/>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helvetca"/>
              </a:rPr>
              <a:t>ISO/IEC</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FFFFFF"/>
                </a:solidFill>
                <a:uFillTx/>
                <a:latin typeface="helvetca"/>
              </a:rPr>
              <a:t>Business Continuity Management</a:t>
            </a:r>
          </a:p>
        </p:txBody>
      </p:sp>
      <p:sp>
        <p:nvSpPr>
          <p:cNvPr id="66" name="Oval 135">
            <a:extLst>
              <a:ext uri="{FF2B5EF4-FFF2-40B4-BE49-F238E27FC236}">
                <a16:creationId xmlns:a16="http://schemas.microsoft.com/office/drawing/2014/main" id="{5D46CDFB-C382-9237-7D06-1371D5F1DA00}"/>
              </a:ext>
            </a:extLst>
          </p:cNvPr>
          <p:cNvSpPr/>
          <p:nvPr/>
        </p:nvSpPr>
        <p:spPr>
          <a:xfrm>
            <a:off x="1857068" y="4872087"/>
            <a:ext cx="1102098" cy="11020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D4629"/>
          </a:solidFill>
          <a:ln w="34920" cap="flat">
            <a:solidFill>
              <a:srgbClr val="FFFFFF"/>
            </a:solidFill>
            <a:prstDash val="solid"/>
            <a:miter/>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helvetca"/>
              </a:rPr>
              <a:t>ISO 50001</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FFFFFF"/>
                </a:solidFill>
                <a:uFillTx/>
                <a:latin typeface="helvetca"/>
              </a:rPr>
              <a:t>Energy Management</a:t>
            </a:r>
          </a:p>
        </p:txBody>
      </p:sp>
      <p:sp>
        <p:nvSpPr>
          <p:cNvPr id="67" name="Oval 138">
            <a:extLst>
              <a:ext uri="{FF2B5EF4-FFF2-40B4-BE49-F238E27FC236}">
                <a16:creationId xmlns:a16="http://schemas.microsoft.com/office/drawing/2014/main" id="{4A86B916-5CF4-C3BC-C67D-41B636362339}"/>
              </a:ext>
            </a:extLst>
          </p:cNvPr>
          <p:cNvSpPr/>
          <p:nvPr/>
        </p:nvSpPr>
        <p:spPr>
          <a:xfrm>
            <a:off x="457062" y="4659489"/>
            <a:ext cx="1102098" cy="11020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D4629"/>
          </a:solidFill>
          <a:ln w="34920" cap="flat">
            <a:solidFill>
              <a:srgbClr val="FFFFFF"/>
            </a:solidFill>
            <a:prstDash val="solid"/>
            <a:miter/>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helvetca"/>
              </a:rPr>
              <a:t>BS 10012</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FFFFFF"/>
                </a:solidFill>
                <a:uFillTx/>
                <a:latin typeface="helvetca"/>
              </a:rPr>
              <a:t>Data Protection (GDPR)</a:t>
            </a:r>
          </a:p>
        </p:txBody>
      </p:sp>
      <p:grpSp>
        <p:nvGrpSpPr>
          <p:cNvPr id="68" name="PCI DSS">
            <a:extLst>
              <a:ext uri="{FF2B5EF4-FFF2-40B4-BE49-F238E27FC236}">
                <a16:creationId xmlns:a16="http://schemas.microsoft.com/office/drawing/2014/main" id="{045C16B2-7D1D-B79F-9E06-430A2665E8D7}"/>
              </a:ext>
            </a:extLst>
          </p:cNvPr>
          <p:cNvGrpSpPr/>
          <p:nvPr/>
        </p:nvGrpSpPr>
        <p:grpSpPr>
          <a:xfrm>
            <a:off x="3313029" y="4833392"/>
            <a:ext cx="1102098" cy="1102098"/>
            <a:chOff x="3357905" y="5187610"/>
            <a:chExt cx="1102098" cy="1102098"/>
          </a:xfrm>
        </p:grpSpPr>
        <p:sp>
          <p:nvSpPr>
            <p:cNvPr id="69" name="Oval 140">
              <a:extLst>
                <a:ext uri="{FF2B5EF4-FFF2-40B4-BE49-F238E27FC236}">
                  <a16:creationId xmlns:a16="http://schemas.microsoft.com/office/drawing/2014/main" id="{834FBEA6-EE2E-B5C7-4649-A7B18A33F0C6}"/>
                </a:ext>
              </a:extLst>
            </p:cNvPr>
            <p:cNvSpPr/>
            <p:nvPr/>
          </p:nvSpPr>
          <p:spPr>
            <a:xfrm>
              <a:off x="3357905" y="5187610"/>
              <a:ext cx="1102098" cy="11020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D4629"/>
            </a:solidFill>
            <a:ln w="34920" cap="flat">
              <a:solidFill>
                <a:srgbClr val="FFFFFF"/>
              </a:solidFill>
              <a:prstDash val="solid"/>
              <a:miter/>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800" b="0" i="0" u="none" strike="noStrike" kern="1200" cap="none" spc="0" baseline="0">
                <a:solidFill>
                  <a:srgbClr val="FFFFFF"/>
                </a:solidFill>
                <a:uFillTx/>
                <a:latin typeface="helvetca"/>
              </a:endParaRPr>
            </a:p>
          </p:txBody>
        </p:sp>
        <p:pic>
          <p:nvPicPr>
            <p:cNvPr id="70" name="Picture 5">
              <a:extLst>
                <a:ext uri="{FF2B5EF4-FFF2-40B4-BE49-F238E27FC236}">
                  <a16:creationId xmlns:a16="http://schemas.microsoft.com/office/drawing/2014/main" id="{99209787-AA9C-26BA-75C6-F9E949571FF0}"/>
                </a:ext>
              </a:extLst>
            </p:cNvPr>
            <p:cNvPicPr>
              <a:picLocks noChangeAspect="1"/>
            </p:cNvPicPr>
            <p:nvPr/>
          </p:nvPicPr>
          <p:blipFill>
            <a:blip r:embed="rId18"/>
            <a:stretch>
              <a:fillRect/>
            </a:stretch>
          </p:blipFill>
          <p:spPr>
            <a:xfrm>
              <a:off x="3372974" y="5556799"/>
              <a:ext cx="952503" cy="409578"/>
            </a:xfrm>
            <a:prstGeom prst="rect">
              <a:avLst/>
            </a:prstGeom>
            <a:noFill/>
            <a:ln cap="flat">
              <a:noFill/>
            </a:ln>
          </p:spPr>
        </p:pic>
      </p:grpSp>
      <p:grpSp>
        <p:nvGrpSpPr>
          <p:cNvPr id="71" name="Cyber Essentials Plus">
            <a:extLst>
              <a:ext uri="{FF2B5EF4-FFF2-40B4-BE49-F238E27FC236}">
                <a16:creationId xmlns:a16="http://schemas.microsoft.com/office/drawing/2014/main" id="{7990332B-1DF5-8D21-F964-32DDE1476F39}"/>
              </a:ext>
            </a:extLst>
          </p:cNvPr>
          <p:cNvGrpSpPr/>
          <p:nvPr/>
        </p:nvGrpSpPr>
        <p:grpSpPr>
          <a:xfrm>
            <a:off x="4569357" y="4658758"/>
            <a:ext cx="1102098" cy="1102098"/>
            <a:chOff x="4569357" y="4658758"/>
            <a:chExt cx="1102098" cy="1102098"/>
          </a:xfrm>
        </p:grpSpPr>
        <p:sp>
          <p:nvSpPr>
            <p:cNvPr id="72" name="Oval 143">
              <a:extLst>
                <a:ext uri="{FF2B5EF4-FFF2-40B4-BE49-F238E27FC236}">
                  <a16:creationId xmlns:a16="http://schemas.microsoft.com/office/drawing/2014/main" id="{FFE5F671-DAAB-01EC-45C1-5E3D55B02B8B}"/>
                </a:ext>
              </a:extLst>
            </p:cNvPr>
            <p:cNvSpPr/>
            <p:nvPr/>
          </p:nvSpPr>
          <p:spPr>
            <a:xfrm>
              <a:off x="4569357" y="4658758"/>
              <a:ext cx="1102098" cy="11020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D4629"/>
            </a:solidFill>
            <a:ln w="34920" cap="flat">
              <a:solidFill>
                <a:srgbClr val="FFFFFF"/>
              </a:solidFill>
              <a:prstDash val="solid"/>
              <a:miter/>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800" b="0" i="0" u="none" strike="noStrike" kern="1200" cap="none" spc="0" baseline="0">
                <a:solidFill>
                  <a:srgbClr val="FFFFFF"/>
                </a:solidFill>
                <a:uFillTx/>
                <a:latin typeface="helvetca"/>
              </a:endParaRPr>
            </a:p>
          </p:txBody>
        </p:sp>
        <p:pic>
          <p:nvPicPr>
            <p:cNvPr id="73" name="Picture 11">
              <a:extLst>
                <a:ext uri="{FF2B5EF4-FFF2-40B4-BE49-F238E27FC236}">
                  <a16:creationId xmlns:a16="http://schemas.microsoft.com/office/drawing/2014/main" id="{8615D606-7562-9E16-04FF-C5213ABB6B5A}"/>
                </a:ext>
              </a:extLst>
            </p:cNvPr>
            <p:cNvPicPr>
              <a:picLocks noChangeAspect="1"/>
            </p:cNvPicPr>
            <p:nvPr/>
          </p:nvPicPr>
          <p:blipFill>
            <a:blip r:embed="rId19"/>
            <a:stretch>
              <a:fillRect/>
            </a:stretch>
          </p:blipFill>
          <p:spPr>
            <a:xfrm>
              <a:off x="4762496" y="4875983"/>
              <a:ext cx="796369" cy="642237"/>
            </a:xfrm>
            <a:prstGeom prst="rect">
              <a:avLst/>
            </a:prstGeom>
            <a:noFill/>
            <a:ln cap="flat">
              <a:noFill/>
            </a:ln>
          </p:spPr>
        </p:pic>
      </p:grpSp>
      <p:sp>
        <p:nvSpPr>
          <p:cNvPr id="74" name="Oval 145">
            <a:extLst>
              <a:ext uri="{FF2B5EF4-FFF2-40B4-BE49-F238E27FC236}">
                <a16:creationId xmlns:a16="http://schemas.microsoft.com/office/drawing/2014/main" id="{FC57D5A0-0624-FAE8-1E32-BBA752480A3B}"/>
              </a:ext>
            </a:extLst>
          </p:cNvPr>
          <p:cNvSpPr/>
          <p:nvPr/>
        </p:nvSpPr>
        <p:spPr>
          <a:xfrm>
            <a:off x="40544" y="3450652"/>
            <a:ext cx="1102098" cy="11020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D4629"/>
          </a:solidFill>
          <a:ln w="34920" cap="flat">
            <a:solidFill>
              <a:srgbClr val="FFFFFF"/>
            </a:solidFill>
            <a:prstDash val="solid"/>
            <a:miter/>
          </a:ln>
        </p:spPr>
        <p:txBody>
          <a:bodyPr vert="horz" wrap="square" lIns="0" tIns="0" rIns="0" bIns="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a:solidFill>
                  <a:srgbClr val="FFFFFF"/>
                </a:solidFill>
                <a:uFillTx/>
                <a:latin typeface="helvetca"/>
              </a:rPr>
              <a:t>ISO 27017</a:t>
            </a:r>
            <a:br>
              <a:rPr lang="en-US" sz="1200" b="1" i="0" u="none" strike="noStrike" kern="1200" cap="none" spc="0" baseline="0">
                <a:solidFill>
                  <a:srgbClr val="FFFFFF"/>
                </a:solidFill>
                <a:uFillTx/>
                <a:latin typeface="helvetca"/>
              </a:rPr>
            </a:br>
            <a:r>
              <a:rPr lang="en-US" sz="800" b="0" i="0" u="none" strike="noStrike" kern="1200" cap="none" spc="0" baseline="0">
                <a:solidFill>
                  <a:srgbClr val="FFFFFF"/>
                </a:solidFill>
                <a:uFillTx/>
                <a:latin typeface="helvetca"/>
              </a:rPr>
              <a:t>Security Controls for Cloud</a:t>
            </a:r>
          </a:p>
        </p:txBody>
      </p:sp>
      <p:cxnSp>
        <p:nvCxnSpPr>
          <p:cNvPr id="75" name="Straight Connector 8">
            <a:extLst>
              <a:ext uri="{FF2B5EF4-FFF2-40B4-BE49-F238E27FC236}">
                <a16:creationId xmlns:a16="http://schemas.microsoft.com/office/drawing/2014/main" id="{D15B3F0C-BB7F-BC1A-02F1-DAC8B8F7CB43}"/>
              </a:ext>
            </a:extLst>
          </p:cNvPr>
          <p:cNvCxnSpPr/>
          <p:nvPr/>
        </p:nvCxnSpPr>
        <p:spPr>
          <a:xfrm>
            <a:off x="2074042" y="1991060"/>
            <a:ext cx="323359" cy="792236"/>
          </a:xfrm>
          <a:prstGeom prst="straightConnector1">
            <a:avLst/>
          </a:prstGeom>
          <a:noFill/>
          <a:ln w="15873" cap="flat">
            <a:solidFill>
              <a:srgbClr val="FFFFFF"/>
            </a:solidFill>
            <a:custDash>
              <a:ds d="300013" sp="300013"/>
            </a:custDash>
            <a:round/>
          </a:ln>
        </p:spPr>
      </p:cxnSp>
      <p:cxnSp>
        <p:nvCxnSpPr>
          <p:cNvPr id="76" name="Straight Connector 15">
            <a:extLst>
              <a:ext uri="{FF2B5EF4-FFF2-40B4-BE49-F238E27FC236}">
                <a16:creationId xmlns:a16="http://schemas.microsoft.com/office/drawing/2014/main" id="{BA70BD35-76C8-F846-0563-C251E1E5E1C6}"/>
              </a:ext>
            </a:extLst>
          </p:cNvPr>
          <p:cNvCxnSpPr/>
          <p:nvPr/>
        </p:nvCxnSpPr>
        <p:spPr>
          <a:xfrm>
            <a:off x="1192313" y="3010716"/>
            <a:ext cx="637337" cy="421667"/>
          </a:xfrm>
          <a:prstGeom prst="straightConnector1">
            <a:avLst/>
          </a:prstGeom>
          <a:noFill/>
          <a:ln w="15873" cap="flat">
            <a:solidFill>
              <a:srgbClr val="FFFFFF"/>
            </a:solidFill>
            <a:custDash>
              <a:ds d="300013" sp="300013"/>
            </a:custDash>
            <a:round/>
          </a:ln>
        </p:spPr>
      </p:cxnSp>
      <p:cxnSp>
        <p:nvCxnSpPr>
          <p:cNvPr id="77" name="Straight Connector 18">
            <a:extLst>
              <a:ext uri="{FF2B5EF4-FFF2-40B4-BE49-F238E27FC236}">
                <a16:creationId xmlns:a16="http://schemas.microsoft.com/office/drawing/2014/main" id="{B3C12080-2CF1-09DA-7B4A-84AA96B7C217}"/>
              </a:ext>
            </a:extLst>
          </p:cNvPr>
          <p:cNvCxnSpPr>
            <a:stCxn id="74" idx="1"/>
          </p:cNvCxnSpPr>
          <p:nvPr/>
        </p:nvCxnSpPr>
        <p:spPr>
          <a:xfrm flipV="1">
            <a:off x="1142643" y="3854049"/>
            <a:ext cx="540977" cy="147658"/>
          </a:xfrm>
          <a:prstGeom prst="straightConnector1">
            <a:avLst/>
          </a:prstGeom>
          <a:noFill/>
          <a:ln w="15873" cap="flat">
            <a:solidFill>
              <a:srgbClr val="FFFFFF"/>
            </a:solidFill>
            <a:custDash>
              <a:ds d="300013" sp="300013"/>
            </a:custDash>
            <a:round/>
          </a:ln>
        </p:spPr>
      </p:cxnSp>
      <p:cxnSp>
        <p:nvCxnSpPr>
          <p:cNvPr id="78" name="Straight Connector 20">
            <a:extLst>
              <a:ext uri="{FF2B5EF4-FFF2-40B4-BE49-F238E27FC236}">
                <a16:creationId xmlns:a16="http://schemas.microsoft.com/office/drawing/2014/main" id="{3E14E2D8-1E03-D84B-3273-BFC5B9B425A1}"/>
              </a:ext>
            </a:extLst>
          </p:cNvPr>
          <p:cNvCxnSpPr>
            <a:stCxn id="67" idx="7"/>
          </p:cNvCxnSpPr>
          <p:nvPr/>
        </p:nvCxnSpPr>
        <p:spPr>
          <a:xfrm flipV="1">
            <a:off x="1397760" y="4105381"/>
            <a:ext cx="635188" cy="715509"/>
          </a:xfrm>
          <a:prstGeom prst="straightConnector1">
            <a:avLst/>
          </a:prstGeom>
          <a:noFill/>
          <a:ln w="15873" cap="flat">
            <a:solidFill>
              <a:srgbClr val="FFFFFF"/>
            </a:solidFill>
            <a:custDash>
              <a:ds d="300013" sp="300013"/>
            </a:custDash>
            <a:round/>
          </a:ln>
        </p:spPr>
      </p:cxnSp>
      <p:cxnSp>
        <p:nvCxnSpPr>
          <p:cNvPr id="79" name="Straight Connector 22">
            <a:extLst>
              <a:ext uri="{FF2B5EF4-FFF2-40B4-BE49-F238E27FC236}">
                <a16:creationId xmlns:a16="http://schemas.microsoft.com/office/drawing/2014/main" id="{F688321D-A4AE-68C8-4966-17F9517C165C}"/>
              </a:ext>
            </a:extLst>
          </p:cNvPr>
          <p:cNvCxnSpPr>
            <a:stCxn id="66" idx="0"/>
          </p:cNvCxnSpPr>
          <p:nvPr/>
        </p:nvCxnSpPr>
        <p:spPr>
          <a:xfrm flipV="1">
            <a:off x="2408113" y="3687719"/>
            <a:ext cx="222108" cy="1184368"/>
          </a:xfrm>
          <a:prstGeom prst="straightConnector1">
            <a:avLst/>
          </a:prstGeom>
          <a:noFill/>
          <a:ln w="15873" cap="flat">
            <a:solidFill>
              <a:srgbClr val="FFFFFF"/>
            </a:solidFill>
            <a:custDash>
              <a:ds d="300013" sp="300013"/>
            </a:custDash>
            <a:round/>
          </a:ln>
        </p:spPr>
      </p:cxnSp>
      <p:cxnSp>
        <p:nvCxnSpPr>
          <p:cNvPr id="80" name="Straight Connector 24">
            <a:extLst>
              <a:ext uri="{FF2B5EF4-FFF2-40B4-BE49-F238E27FC236}">
                <a16:creationId xmlns:a16="http://schemas.microsoft.com/office/drawing/2014/main" id="{59600C61-2BA3-EEB2-8FB6-9F3397751EFB}"/>
              </a:ext>
            </a:extLst>
          </p:cNvPr>
          <p:cNvCxnSpPr>
            <a:stCxn id="69" idx="0"/>
          </p:cNvCxnSpPr>
          <p:nvPr/>
        </p:nvCxnSpPr>
        <p:spPr>
          <a:xfrm flipH="1" flipV="1">
            <a:off x="3728706" y="3715163"/>
            <a:ext cx="135377" cy="1118229"/>
          </a:xfrm>
          <a:prstGeom prst="straightConnector1">
            <a:avLst/>
          </a:prstGeom>
          <a:noFill/>
          <a:ln w="15873" cap="flat">
            <a:solidFill>
              <a:srgbClr val="FFFFFF"/>
            </a:solidFill>
            <a:custDash>
              <a:ds d="300013" sp="300013"/>
            </a:custDash>
            <a:round/>
          </a:ln>
        </p:spPr>
      </p:cxnSp>
      <p:cxnSp>
        <p:nvCxnSpPr>
          <p:cNvPr id="81" name="Straight Connector 26">
            <a:extLst>
              <a:ext uri="{FF2B5EF4-FFF2-40B4-BE49-F238E27FC236}">
                <a16:creationId xmlns:a16="http://schemas.microsoft.com/office/drawing/2014/main" id="{880B00E3-0619-695F-B955-565A7071B609}"/>
              </a:ext>
            </a:extLst>
          </p:cNvPr>
          <p:cNvCxnSpPr>
            <a:stCxn id="72" idx="4"/>
          </p:cNvCxnSpPr>
          <p:nvPr/>
        </p:nvCxnSpPr>
        <p:spPr>
          <a:xfrm flipH="1" flipV="1">
            <a:off x="4322761" y="4033811"/>
            <a:ext cx="407997" cy="786338"/>
          </a:xfrm>
          <a:prstGeom prst="straightConnector1">
            <a:avLst/>
          </a:prstGeom>
          <a:noFill/>
          <a:ln w="15873" cap="flat">
            <a:solidFill>
              <a:srgbClr val="FFFFFF"/>
            </a:solidFill>
            <a:custDash>
              <a:ds d="300013" sp="300013"/>
            </a:custDash>
            <a:round/>
          </a:ln>
        </p:spPr>
      </p:cxnSp>
      <p:cxnSp>
        <p:nvCxnSpPr>
          <p:cNvPr id="82" name="Straight Connector 28">
            <a:extLst>
              <a:ext uri="{FF2B5EF4-FFF2-40B4-BE49-F238E27FC236}">
                <a16:creationId xmlns:a16="http://schemas.microsoft.com/office/drawing/2014/main" id="{4D631957-B531-2672-EF26-8673C953B23D}"/>
              </a:ext>
            </a:extLst>
          </p:cNvPr>
          <p:cNvCxnSpPr/>
          <p:nvPr/>
        </p:nvCxnSpPr>
        <p:spPr>
          <a:xfrm>
            <a:off x="3279733" y="1769446"/>
            <a:ext cx="47448" cy="653064"/>
          </a:xfrm>
          <a:prstGeom prst="straightConnector1">
            <a:avLst/>
          </a:prstGeom>
          <a:noFill/>
          <a:ln w="15873" cap="flat">
            <a:solidFill>
              <a:srgbClr val="FFFFFF"/>
            </a:solidFill>
            <a:custDash>
              <a:ds d="300013" sp="300013"/>
            </a:custDash>
            <a:round/>
          </a:ln>
        </p:spPr>
      </p:cxnSp>
      <p:cxnSp>
        <p:nvCxnSpPr>
          <p:cNvPr id="83" name="Straight Connector 30">
            <a:extLst>
              <a:ext uri="{FF2B5EF4-FFF2-40B4-BE49-F238E27FC236}">
                <a16:creationId xmlns:a16="http://schemas.microsoft.com/office/drawing/2014/main" id="{F2F6D1CE-42C9-BA77-318D-8F82E4475A8C}"/>
              </a:ext>
            </a:extLst>
          </p:cNvPr>
          <p:cNvCxnSpPr/>
          <p:nvPr/>
        </p:nvCxnSpPr>
        <p:spPr>
          <a:xfrm flipH="1">
            <a:off x="3978911" y="1942459"/>
            <a:ext cx="493190" cy="628696"/>
          </a:xfrm>
          <a:prstGeom prst="straightConnector1">
            <a:avLst/>
          </a:prstGeom>
          <a:noFill/>
          <a:ln w="15873" cap="flat">
            <a:solidFill>
              <a:srgbClr val="FFFFFF"/>
            </a:solidFill>
            <a:custDash>
              <a:ds d="300013" sp="300013"/>
            </a:custDash>
            <a:round/>
          </a:ln>
        </p:spPr>
      </p:cxnSp>
      <p:cxnSp>
        <p:nvCxnSpPr>
          <p:cNvPr id="84" name="Straight Connector 64">
            <a:extLst>
              <a:ext uri="{FF2B5EF4-FFF2-40B4-BE49-F238E27FC236}">
                <a16:creationId xmlns:a16="http://schemas.microsoft.com/office/drawing/2014/main" id="{18287D02-5416-0B38-FD33-847633448861}"/>
              </a:ext>
            </a:extLst>
          </p:cNvPr>
          <p:cNvCxnSpPr/>
          <p:nvPr/>
        </p:nvCxnSpPr>
        <p:spPr>
          <a:xfrm flipH="1">
            <a:off x="4118869" y="2710501"/>
            <a:ext cx="1027621" cy="384743"/>
          </a:xfrm>
          <a:prstGeom prst="straightConnector1">
            <a:avLst/>
          </a:prstGeom>
          <a:noFill/>
          <a:ln w="15873" cap="flat">
            <a:solidFill>
              <a:srgbClr val="FFFFFF"/>
            </a:solidFill>
            <a:custDash>
              <a:ds d="300013" sp="300013"/>
            </a:custDash>
            <a:round/>
          </a:ln>
        </p:spPr>
      </p:cxnSp>
      <p:cxnSp>
        <p:nvCxnSpPr>
          <p:cNvPr id="85" name="Straight Connector 66">
            <a:extLst>
              <a:ext uri="{FF2B5EF4-FFF2-40B4-BE49-F238E27FC236}">
                <a16:creationId xmlns:a16="http://schemas.microsoft.com/office/drawing/2014/main" id="{004F49CA-8ACA-A212-1336-ED3260B94955}"/>
              </a:ext>
            </a:extLst>
          </p:cNvPr>
          <p:cNvCxnSpPr/>
          <p:nvPr/>
        </p:nvCxnSpPr>
        <p:spPr>
          <a:xfrm flipH="1" flipV="1">
            <a:off x="4626955" y="3734821"/>
            <a:ext cx="591617" cy="140717"/>
          </a:xfrm>
          <a:prstGeom prst="straightConnector1">
            <a:avLst/>
          </a:prstGeom>
          <a:noFill/>
          <a:ln w="15873" cap="flat">
            <a:solidFill>
              <a:srgbClr val="FFFFFF"/>
            </a:solidFill>
            <a:custDash>
              <a:ds d="300013" sp="300013"/>
            </a:custDash>
            <a:round/>
          </a:ln>
        </p:spPr>
      </p:cxnSp>
      <p:grpSp>
        <p:nvGrpSpPr>
          <p:cNvPr id="86" name="Group 85">
            <a:extLst>
              <a:ext uri="{FF2B5EF4-FFF2-40B4-BE49-F238E27FC236}">
                <a16:creationId xmlns:a16="http://schemas.microsoft.com/office/drawing/2014/main" id="{DB622065-4CB8-691D-5B56-54D47658680A}"/>
              </a:ext>
            </a:extLst>
          </p:cNvPr>
          <p:cNvGrpSpPr/>
          <p:nvPr userDrawn="1"/>
        </p:nvGrpSpPr>
        <p:grpSpPr>
          <a:xfrm>
            <a:off x="-813454" y="112278"/>
            <a:ext cx="1462837" cy="624880"/>
            <a:chOff x="-706913" y="213301"/>
            <a:chExt cx="1883896" cy="804744"/>
          </a:xfrm>
        </p:grpSpPr>
        <p:sp>
          <p:nvSpPr>
            <p:cNvPr id="87" name="Rounded Rectangle 10">
              <a:extLst>
                <a:ext uri="{FF2B5EF4-FFF2-40B4-BE49-F238E27FC236}">
                  <a16:creationId xmlns:a16="http://schemas.microsoft.com/office/drawing/2014/main" id="{150FDBFC-1594-5D9E-4754-BB5839D785BF}"/>
                </a:ext>
              </a:extLst>
            </p:cNvPr>
            <p:cNvSpPr/>
            <p:nvPr userDrawn="1"/>
          </p:nvSpPr>
          <p:spPr>
            <a:xfrm>
              <a:off x="-706913" y="222445"/>
              <a:ext cx="1883896" cy="795600"/>
            </a:xfrm>
            <a:prstGeom prst="roundRect">
              <a:avLst>
                <a:gd name="adj" fmla="val 50000"/>
              </a:avLst>
            </a:prstGeom>
            <a:solidFill>
              <a:srgbClr val="1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8" name="Picture 87">
              <a:extLst>
                <a:ext uri="{FF2B5EF4-FFF2-40B4-BE49-F238E27FC236}">
                  <a16:creationId xmlns:a16="http://schemas.microsoft.com/office/drawing/2014/main" id="{1764886A-2F13-117F-A1F6-62215079BAFB}"/>
                </a:ext>
              </a:extLst>
            </p:cNvPr>
            <p:cNvPicPr>
              <a:picLocks noChangeAspect="1"/>
            </p:cNvPicPr>
            <p:nvPr userDrawn="1"/>
          </p:nvPicPr>
          <p:blipFill rotWithShape="1">
            <a:blip r:embed="rId20">
              <a:extLst>
                <a:ext uri="{28A0092B-C50C-407E-A947-70E740481C1C}">
                  <a14:useLocalDpi xmlns:a14="http://schemas.microsoft.com/office/drawing/2010/main" val="0"/>
                </a:ext>
              </a:extLst>
            </a:blip>
            <a:srcRect l="2757" t="3110" r="90956" b="85289"/>
            <a:stretch/>
          </p:blipFill>
          <p:spPr>
            <a:xfrm>
              <a:off x="336176" y="213301"/>
              <a:ext cx="766483" cy="795600"/>
            </a:xfrm>
            <a:prstGeom prst="rect">
              <a:avLst/>
            </a:prstGeom>
          </p:spPr>
        </p:pic>
      </p:grpSp>
      <p:sp>
        <p:nvSpPr>
          <p:cNvPr id="23" name="Rounded Rectangle 9">
            <a:extLst>
              <a:ext uri="{FF2B5EF4-FFF2-40B4-BE49-F238E27FC236}">
                <a16:creationId xmlns:a16="http://schemas.microsoft.com/office/drawing/2014/main" id="{CF99AA9E-A102-24FE-D0EE-EEF0EC412006}"/>
              </a:ext>
            </a:extLst>
          </p:cNvPr>
          <p:cNvSpPr/>
          <p:nvPr userDrawn="1"/>
        </p:nvSpPr>
        <p:spPr>
          <a:xfrm>
            <a:off x="11033199" y="6160850"/>
            <a:ext cx="1462837" cy="617780"/>
          </a:xfrm>
          <a:prstGeom prst="roundRect">
            <a:avLst>
              <a:gd name="adj" fmla="val 50000"/>
            </a:avLst>
          </a:prstGeom>
          <a:solidFill>
            <a:srgbClr val="105FA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92698916"/>
      </p:ext>
    </p:extLst>
  </p:cSld>
  <p:clrMap bg1="lt1" tx1="dk1" bg2="lt2" tx2="dk2" accent1="accent1" accent2="accent2" accent3="accent3" accent4="accent4" accent5="accent5" accent6="accent6" hlink="hlink" folHlink="folHlink"/>
  <p:sldLayoutIdLst>
    <p:sldLayoutId id="2147483666" r:id="rId1"/>
  </p:sldLayoutIdLst>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300"/>
                                        <p:tgtEl>
                                          <p:spTgt spid="17"/>
                                        </p:tgtEl>
                                      </p:cBhvr>
                                    </p:animEffect>
                                  </p:childTnLst>
                                </p:cTn>
                              </p:par>
                            </p:childTnLst>
                          </p:cTn>
                        </p:par>
                        <p:par>
                          <p:cTn id="28" fill="hold">
                            <p:stCondLst>
                              <p:cond delay="2300"/>
                            </p:stCondLst>
                            <p:childTnLst>
                              <p:par>
                                <p:cTn id="29" presetID="10"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300"/>
                                        <p:tgtEl>
                                          <p:spTgt spid="18"/>
                                        </p:tgtEl>
                                      </p:cBhvr>
                                    </p:animEffect>
                                  </p:childTnLst>
                                </p:cTn>
                              </p:par>
                            </p:childTnLst>
                          </p:cTn>
                        </p:par>
                        <p:par>
                          <p:cTn id="32" fill="hold">
                            <p:stCondLst>
                              <p:cond delay="2600"/>
                            </p:stCondLst>
                            <p:childTnLst>
                              <p:par>
                                <p:cTn id="33" presetID="10" presetClass="entr" presetSubtype="0"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300"/>
                                        <p:tgtEl>
                                          <p:spTgt spid="19"/>
                                        </p:tgtEl>
                                      </p:cBhvr>
                                    </p:animEffect>
                                  </p:childTnLst>
                                </p:cTn>
                              </p:par>
                            </p:childTnLst>
                          </p:cTn>
                        </p:par>
                        <p:par>
                          <p:cTn id="36" fill="hold">
                            <p:stCondLst>
                              <p:cond delay="29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300"/>
                                        <p:tgtEl>
                                          <p:spTgt spid="20"/>
                                        </p:tgtEl>
                                      </p:cBhvr>
                                    </p:animEffect>
                                  </p:childTnLst>
                                </p:cTn>
                              </p:par>
                            </p:childTnLst>
                          </p:cTn>
                        </p:par>
                        <p:par>
                          <p:cTn id="40" fill="hold">
                            <p:stCondLst>
                              <p:cond delay="3200"/>
                            </p:stCondLst>
                            <p:childTnLst>
                              <p:par>
                                <p:cTn id="41" presetID="42"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par>
                          <p:cTn id="46" fill="hold">
                            <p:stCondLst>
                              <p:cond delay="4200"/>
                            </p:stCondLst>
                            <p:childTnLst>
                              <p:par>
                                <p:cTn id="47" presetID="10" presetClass="entr" presetSubtype="0"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par>
                          <p:cTn id="50" fill="hold">
                            <p:stCondLst>
                              <p:cond delay="4700"/>
                            </p:stCondLst>
                            <p:childTnLst>
                              <p:par>
                                <p:cTn id="51" presetID="10" presetClass="entr" presetSubtype="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par>
                          <p:cTn id="54" fill="hold">
                            <p:stCondLst>
                              <p:cond delay="5200"/>
                            </p:stCondLst>
                            <p:childTnLst>
                              <p:par>
                                <p:cTn id="55" presetID="42" presetClass="entr" presetSubtype="0"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1000" fill="hold"/>
                                        <p:tgtEl>
                                          <p:spTgt spid="8"/>
                                        </p:tgtEl>
                                        <p:attrNameLst>
                                          <p:attrName>ppt_y</p:attrName>
                                        </p:attrNameLst>
                                      </p:cBhvr>
                                      <p:tavLst>
                                        <p:tav tm="0">
                                          <p:val>
                                            <p:strVal val="#ppt_y+.1"/>
                                          </p:val>
                                        </p:tav>
                                        <p:tav tm="100000">
                                          <p:val>
                                            <p:strVal val="#ppt_y"/>
                                          </p:val>
                                        </p:tav>
                                      </p:tavLst>
                                    </p:anim>
                                  </p:childTnLst>
                                </p:cTn>
                              </p:par>
                            </p:childTnLst>
                          </p:cTn>
                        </p:par>
                        <p:par>
                          <p:cTn id="60" fill="hold">
                            <p:stCondLst>
                              <p:cond delay="6200"/>
                            </p:stCondLst>
                            <p:childTnLst>
                              <p:par>
                                <p:cTn id="61" presetID="10" presetClass="entr" presetSubtype="0" fill="hold" nodeType="after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childTnLst>
                          </p:cTn>
                        </p:par>
                        <p:par>
                          <p:cTn id="64" fill="hold">
                            <p:stCondLst>
                              <p:cond delay="6700"/>
                            </p:stCondLst>
                            <p:childTnLst>
                              <p:par>
                                <p:cTn id="65" presetID="10" presetClass="entr" presetSubtype="0" fill="hold"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500"/>
                                        <p:tgtEl>
                                          <p:spTgt spid="4"/>
                                        </p:tgtEl>
                                      </p:cBhvr>
                                    </p:animEffect>
                                  </p:childTnLst>
                                </p:cTn>
                              </p:par>
                            </p:childTnLst>
                          </p:cTn>
                        </p:par>
                        <p:par>
                          <p:cTn id="68" fill="hold">
                            <p:stCondLst>
                              <p:cond delay="7200"/>
                            </p:stCondLst>
                            <p:childTnLst>
                              <p:par>
                                <p:cTn id="69" presetID="10" presetClass="entr" presetSubtype="0"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par>
                          <p:cTn id="72" fill="hold">
                            <p:stCondLst>
                              <p:cond delay="7700"/>
                            </p:stCondLst>
                            <p:childTnLst>
                              <p:par>
                                <p:cTn id="73" presetID="42" presetClass="entr" presetSubtype="0" fill="hold"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1000"/>
                                        <p:tgtEl>
                                          <p:spTgt spid="34"/>
                                        </p:tgtEl>
                                      </p:cBhvr>
                                    </p:animEffect>
                                    <p:anim calcmode="lin" valueType="num">
                                      <p:cBhvr>
                                        <p:cTn id="76" dur="1000" fill="hold"/>
                                        <p:tgtEl>
                                          <p:spTgt spid="34"/>
                                        </p:tgtEl>
                                        <p:attrNameLst>
                                          <p:attrName>ppt_x</p:attrName>
                                        </p:attrNameLst>
                                      </p:cBhvr>
                                      <p:tavLst>
                                        <p:tav tm="0">
                                          <p:val>
                                            <p:strVal val="#ppt_x"/>
                                          </p:val>
                                        </p:tav>
                                        <p:tav tm="100000">
                                          <p:val>
                                            <p:strVal val="#ppt_x"/>
                                          </p:val>
                                        </p:tav>
                                      </p:tavLst>
                                    </p:anim>
                                    <p:anim calcmode="lin" valueType="num">
                                      <p:cBhvr>
                                        <p:cTn id="7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55"/>
                                        </p:tgtEl>
                                      </p:cBhvr>
                                    </p:animEffect>
                                    <p:set>
                                      <p:cBhvr>
                                        <p:cTn id="85" dur="1" fill="hold">
                                          <p:stCondLst>
                                            <p:cond delay="999"/>
                                          </p:stCondLst>
                                        </p:cTn>
                                        <p:tgtEl>
                                          <p:spTgt spid="5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16"/>
                                        </p:tgtEl>
                                      </p:cBhvr>
                                    </p:animEffect>
                                    <p:set>
                                      <p:cBhvr>
                                        <p:cTn id="88" dur="1" fill="hold">
                                          <p:stCondLst>
                                            <p:cond delay="999"/>
                                          </p:stCondLst>
                                        </p:cTn>
                                        <p:tgtEl>
                                          <p:spTgt spid="1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56"/>
                                        </p:tgtEl>
                                      </p:cBhvr>
                                    </p:animEffect>
                                    <p:set>
                                      <p:cBhvr>
                                        <p:cTn id="91" dur="1" fill="hold">
                                          <p:stCondLst>
                                            <p:cond delay="999"/>
                                          </p:stCondLst>
                                        </p:cTn>
                                        <p:tgtEl>
                                          <p:spTgt spid="5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1000"/>
                                        <p:tgtEl>
                                          <p:spTgt spid="17"/>
                                        </p:tgtEl>
                                      </p:cBhvr>
                                    </p:animEffect>
                                    <p:set>
                                      <p:cBhvr>
                                        <p:cTn id="94" dur="1" fill="hold">
                                          <p:stCondLst>
                                            <p:cond delay="999"/>
                                          </p:stCondLst>
                                        </p:cTn>
                                        <p:tgtEl>
                                          <p:spTgt spid="1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18"/>
                                        </p:tgtEl>
                                      </p:cBhvr>
                                    </p:animEffect>
                                    <p:set>
                                      <p:cBhvr>
                                        <p:cTn id="97" dur="1" fill="hold">
                                          <p:stCondLst>
                                            <p:cond delay="999"/>
                                          </p:stCondLst>
                                        </p:cTn>
                                        <p:tgtEl>
                                          <p:spTgt spid="18"/>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19"/>
                                        </p:tgtEl>
                                      </p:cBhvr>
                                    </p:animEffect>
                                    <p:set>
                                      <p:cBhvr>
                                        <p:cTn id="100" dur="1" fill="hold">
                                          <p:stCondLst>
                                            <p:cond delay="999"/>
                                          </p:stCondLst>
                                        </p:cTn>
                                        <p:tgtEl>
                                          <p:spTgt spid="1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20"/>
                                        </p:tgtEl>
                                      </p:cBhvr>
                                    </p:animEffect>
                                    <p:set>
                                      <p:cBhvr>
                                        <p:cTn id="103" dur="1" fill="hold">
                                          <p:stCondLst>
                                            <p:cond delay="999"/>
                                          </p:stCondLst>
                                        </p:cTn>
                                        <p:tgtEl>
                                          <p:spTgt spid="20"/>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3"/>
                                        </p:tgtEl>
                                      </p:cBhvr>
                                    </p:animEffect>
                                    <p:set>
                                      <p:cBhvr>
                                        <p:cTn id="106" dur="1" fill="hold">
                                          <p:stCondLst>
                                            <p:cond delay="999"/>
                                          </p:stCondLst>
                                        </p:cTn>
                                        <p:tgtEl>
                                          <p:spTgt spid="3"/>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1000"/>
                                        <p:tgtEl>
                                          <p:spTgt spid="21"/>
                                        </p:tgtEl>
                                      </p:cBhvr>
                                    </p:animEffect>
                                    <p:set>
                                      <p:cBhvr>
                                        <p:cTn id="109" dur="1" fill="hold">
                                          <p:stCondLst>
                                            <p:cond delay="999"/>
                                          </p:stCondLst>
                                        </p:cTn>
                                        <p:tgtEl>
                                          <p:spTgt spid="21"/>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1000"/>
                                        <p:tgtEl>
                                          <p:spTgt spid="4"/>
                                        </p:tgtEl>
                                      </p:cBhvr>
                                    </p:animEffect>
                                    <p:set>
                                      <p:cBhvr>
                                        <p:cTn id="112" dur="1" fill="hold">
                                          <p:stCondLst>
                                            <p:cond delay="999"/>
                                          </p:stCondLst>
                                        </p:cTn>
                                        <p:tgtEl>
                                          <p:spTgt spid="4"/>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1000"/>
                                        <p:tgtEl>
                                          <p:spTgt spid="22"/>
                                        </p:tgtEl>
                                      </p:cBhvr>
                                    </p:animEffect>
                                    <p:set>
                                      <p:cBhvr>
                                        <p:cTn id="115" dur="1" fill="hold">
                                          <p:stCondLst>
                                            <p:cond delay="999"/>
                                          </p:stCondLst>
                                        </p:cTn>
                                        <p:tgtEl>
                                          <p:spTgt spid="22"/>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29"/>
                                        </p:tgtEl>
                                      </p:cBhvr>
                                    </p:animEffect>
                                    <p:set>
                                      <p:cBhvr>
                                        <p:cTn id="118" dur="1" fill="hold">
                                          <p:stCondLst>
                                            <p:cond delay="499"/>
                                          </p:stCondLst>
                                        </p:cTn>
                                        <p:tgtEl>
                                          <p:spTgt spid="29"/>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24"/>
                                        </p:tgtEl>
                                      </p:cBhvr>
                                    </p:animEffect>
                                    <p:set>
                                      <p:cBhvr>
                                        <p:cTn id="121" dur="1" fill="hold">
                                          <p:stCondLst>
                                            <p:cond delay="499"/>
                                          </p:stCondLst>
                                        </p:cTn>
                                        <p:tgtEl>
                                          <p:spTgt spid="24"/>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34"/>
                                        </p:tgtEl>
                                      </p:cBhvr>
                                    </p:animEffect>
                                    <p:set>
                                      <p:cBhvr>
                                        <p:cTn id="124" dur="1" fill="hold">
                                          <p:stCondLst>
                                            <p:cond delay="499"/>
                                          </p:stCondLst>
                                        </p:cTn>
                                        <p:tgtEl>
                                          <p:spTgt spid="3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8"/>
                                        </p:tgtEl>
                                      </p:cBhvr>
                                    </p:animEffect>
                                    <p:set>
                                      <p:cBhvr>
                                        <p:cTn id="127" dur="1" fill="hold">
                                          <p:stCondLst>
                                            <p:cond delay="499"/>
                                          </p:stCondLst>
                                        </p:cTn>
                                        <p:tgtEl>
                                          <p:spTgt spid="8"/>
                                        </p:tgtEl>
                                        <p:attrNameLst>
                                          <p:attrName>style.visibility</p:attrName>
                                        </p:attrNameLst>
                                      </p:cBhvr>
                                      <p:to>
                                        <p:strVal val="hidden"/>
                                      </p:to>
                                    </p:set>
                                  </p:childTnLst>
                                </p:cTn>
                              </p:par>
                            </p:childTnLst>
                          </p:cTn>
                        </p:par>
                        <p:par>
                          <p:cTn id="128" fill="hold">
                            <p:stCondLst>
                              <p:cond delay="2000"/>
                            </p:stCondLst>
                            <p:childTnLst>
                              <p:par>
                                <p:cTn id="129" presetID="42" presetClass="entr" presetSubtype="0" fill="hold" nodeType="afterEffect">
                                  <p:stCondLst>
                                    <p:cond delay="0"/>
                                  </p:stCondLst>
                                  <p:childTnLst>
                                    <p:set>
                                      <p:cBhvr>
                                        <p:cTn id="130" dur="1" fill="hold">
                                          <p:stCondLst>
                                            <p:cond delay="0"/>
                                          </p:stCondLst>
                                        </p:cTn>
                                        <p:tgtEl>
                                          <p:spTgt spid="12"/>
                                        </p:tgtEl>
                                        <p:attrNameLst>
                                          <p:attrName>style.visibility</p:attrName>
                                        </p:attrNameLst>
                                      </p:cBhvr>
                                      <p:to>
                                        <p:strVal val="visible"/>
                                      </p:to>
                                    </p:set>
                                    <p:animEffect transition="in" filter="fade">
                                      <p:cBhvr>
                                        <p:cTn id="131" dur="1000"/>
                                        <p:tgtEl>
                                          <p:spTgt spid="12"/>
                                        </p:tgtEl>
                                      </p:cBhvr>
                                    </p:animEffect>
                                    <p:anim calcmode="lin" valueType="num">
                                      <p:cBhvr>
                                        <p:cTn id="132" dur="1000" fill="hold"/>
                                        <p:tgtEl>
                                          <p:spTgt spid="12"/>
                                        </p:tgtEl>
                                        <p:attrNameLst>
                                          <p:attrName>ppt_x</p:attrName>
                                        </p:attrNameLst>
                                      </p:cBhvr>
                                      <p:tavLst>
                                        <p:tav tm="0">
                                          <p:val>
                                            <p:strVal val="#ppt_x"/>
                                          </p:val>
                                        </p:tav>
                                        <p:tav tm="100000">
                                          <p:val>
                                            <p:strVal val="#ppt_x"/>
                                          </p:val>
                                        </p:tav>
                                      </p:tavLst>
                                    </p:anim>
                                    <p:anim calcmode="lin" valueType="num">
                                      <p:cBhvr>
                                        <p:cTn id="133" dur="1000" fill="hold"/>
                                        <p:tgtEl>
                                          <p:spTgt spid="12"/>
                                        </p:tgtEl>
                                        <p:attrNameLst>
                                          <p:attrName>ppt_y</p:attrName>
                                        </p:attrNameLst>
                                      </p:cBhvr>
                                      <p:tavLst>
                                        <p:tav tm="0">
                                          <p:val>
                                            <p:strVal val="#ppt_y+.1"/>
                                          </p:val>
                                        </p:tav>
                                        <p:tav tm="100000">
                                          <p:val>
                                            <p:strVal val="#ppt_y"/>
                                          </p:val>
                                        </p:tav>
                                      </p:tavLst>
                                    </p:anim>
                                  </p:childTnLst>
                                </p:cTn>
                              </p:par>
                            </p:childTnLst>
                          </p:cTn>
                        </p:par>
                        <p:par>
                          <p:cTn id="134" fill="hold">
                            <p:stCondLst>
                              <p:cond delay="3000"/>
                            </p:stCondLst>
                            <p:childTnLst>
                              <p:par>
                                <p:cTn id="135" presetID="10" presetClass="entr" presetSubtype="0" fill="hold" nodeType="afterEffect">
                                  <p:stCondLst>
                                    <p:cond delay="0"/>
                                  </p:stCondLst>
                                  <p:childTnLst>
                                    <p:set>
                                      <p:cBhvr>
                                        <p:cTn id="136" dur="1" fill="hold">
                                          <p:stCondLst>
                                            <p:cond delay="0"/>
                                          </p:stCondLst>
                                        </p:cTn>
                                        <p:tgtEl>
                                          <p:spTgt spid="49"/>
                                        </p:tgtEl>
                                        <p:attrNameLst>
                                          <p:attrName>style.visibility</p:attrName>
                                        </p:attrNameLst>
                                      </p:cBhvr>
                                      <p:to>
                                        <p:strVal val="visible"/>
                                      </p:to>
                                    </p:set>
                                    <p:animEffect transition="in" filter="fade">
                                      <p:cBhvr>
                                        <p:cTn id="137" dur="500"/>
                                        <p:tgtEl>
                                          <p:spTgt spid="49"/>
                                        </p:tgtEl>
                                      </p:cBhvr>
                                    </p:animEffect>
                                  </p:childTnLst>
                                </p:cTn>
                              </p:par>
                            </p:childTnLst>
                          </p:cTn>
                        </p:par>
                        <p:par>
                          <p:cTn id="138" fill="hold">
                            <p:stCondLst>
                              <p:cond delay="3500"/>
                            </p:stCondLst>
                            <p:childTnLst>
                              <p:par>
                                <p:cTn id="139" presetID="10" presetClass="entr" presetSubtype="0" fill="hold" nodeType="afterEffect">
                                  <p:stCondLst>
                                    <p:cond delay="0"/>
                                  </p:stCondLst>
                                  <p:childTnLst>
                                    <p:set>
                                      <p:cBhvr>
                                        <p:cTn id="140" dur="1" fill="hold">
                                          <p:stCondLst>
                                            <p:cond delay="0"/>
                                          </p:stCondLst>
                                        </p:cTn>
                                        <p:tgtEl>
                                          <p:spTgt spid="5"/>
                                        </p:tgtEl>
                                        <p:attrNameLst>
                                          <p:attrName>style.visibility</p:attrName>
                                        </p:attrNameLst>
                                      </p:cBhvr>
                                      <p:to>
                                        <p:strVal val="visible"/>
                                      </p:to>
                                    </p:set>
                                    <p:animEffect transition="in" filter="fade">
                                      <p:cBhvr>
                                        <p:cTn id="141" dur="500"/>
                                        <p:tgtEl>
                                          <p:spTgt spid="5"/>
                                        </p:tgtEl>
                                      </p:cBhvr>
                                    </p:animEffect>
                                  </p:childTnLst>
                                </p:cTn>
                              </p:par>
                            </p:childTnLst>
                          </p:cTn>
                        </p:par>
                        <p:par>
                          <p:cTn id="142" fill="hold">
                            <p:stCondLst>
                              <p:cond delay="4000"/>
                            </p:stCondLst>
                            <p:childTnLst>
                              <p:par>
                                <p:cTn id="143" presetID="10" presetClass="entr" presetSubtype="0" fill="hold" nodeType="afterEffect">
                                  <p:stCondLst>
                                    <p:cond delay="0"/>
                                  </p:stCondLst>
                                  <p:childTnLst>
                                    <p:set>
                                      <p:cBhvr>
                                        <p:cTn id="144" dur="1" fill="hold">
                                          <p:stCondLst>
                                            <p:cond delay="0"/>
                                          </p:stCondLst>
                                        </p:cTn>
                                        <p:tgtEl>
                                          <p:spTgt spid="37"/>
                                        </p:tgtEl>
                                        <p:attrNameLst>
                                          <p:attrName>style.visibility</p:attrName>
                                        </p:attrNameLst>
                                      </p:cBhvr>
                                      <p:to>
                                        <p:strVal val="visible"/>
                                      </p:to>
                                    </p:set>
                                    <p:animEffect transition="in" filter="fade">
                                      <p:cBhvr>
                                        <p:cTn id="145" dur="500"/>
                                        <p:tgtEl>
                                          <p:spTgt spid="37"/>
                                        </p:tgtEl>
                                      </p:cBhvr>
                                    </p:animEffect>
                                  </p:childTnLst>
                                </p:cTn>
                              </p:par>
                            </p:childTnLst>
                          </p:cTn>
                        </p:par>
                        <p:par>
                          <p:cTn id="146" fill="hold">
                            <p:stCondLst>
                              <p:cond delay="4500"/>
                            </p:stCondLst>
                            <p:childTnLst>
                              <p:par>
                                <p:cTn id="147" presetID="10" presetClass="entr" presetSubtype="0" fill="hold" nodeType="afterEffect">
                                  <p:stCondLst>
                                    <p:cond delay="0"/>
                                  </p:stCondLst>
                                  <p:childTnLst>
                                    <p:set>
                                      <p:cBhvr>
                                        <p:cTn id="148" dur="1" fill="hold">
                                          <p:stCondLst>
                                            <p:cond delay="0"/>
                                          </p:stCondLst>
                                        </p:cTn>
                                        <p:tgtEl>
                                          <p:spTgt spid="40"/>
                                        </p:tgtEl>
                                        <p:attrNameLst>
                                          <p:attrName>style.visibility</p:attrName>
                                        </p:attrNameLst>
                                      </p:cBhvr>
                                      <p:to>
                                        <p:strVal val="visible"/>
                                      </p:to>
                                    </p:set>
                                    <p:animEffect transition="in" filter="fade">
                                      <p:cBhvr>
                                        <p:cTn id="149" dur="500"/>
                                        <p:tgtEl>
                                          <p:spTgt spid="40"/>
                                        </p:tgtEl>
                                      </p:cBhvr>
                                    </p:animEffect>
                                  </p:childTnLst>
                                </p:cTn>
                              </p:par>
                            </p:childTnLst>
                          </p:cTn>
                        </p:par>
                        <p:par>
                          <p:cTn id="150" fill="hold">
                            <p:stCondLst>
                              <p:cond delay="5000"/>
                            </p:stCondLst>
                            <p:childTnLst>
                              <p:par>
                                <p:cTn id="151" presetID="10" presetClass="entr" presetSubtype="0" fill="hold" nodeType="afterEffect">
                                  <p:stCondLst>
                                    <p:cond delay="0"/>
                                  </p:stCondLst>
                                  <p:childTnLst>
                                    <p:set>
                                      <p:cBhvr>
                                        <p:cTn id="152" dur="1" fill="hold">
                                          <p:stCondLst>
                                            <p:cond delay="0"/>
                                          </p:stCondLst>
                                        </p:cTn>
                                        <p:tgtEl>
                                          <p:spTgt spid="43"/>
                                        </p:tgtEl>
                                        <p:attrNameLst>
                                          <p:attrName>style.visibility</p:attrName>
                                        </p:attrNameLst>
                                      </p:cBhvr>
                                      <p:to>
                                        <p:strVal val="visible"/>
                                      </p:to>
                                    </p:set>
                                    <p:animEffect transition="in" filter="fade">
                                      <p:cBhvr>
                                        <p:cTn id="153" dur="500"/>
                                        <p:tgtEl>
                                          <p:spTgt spid="43"/>
                                        </p:tgtEl>
                                      </p:cBhvr>
                                    </p:animEffect>
                                  </p:childTnLst>
                                </p:cTn>
                              </p:par>
                            </p:childTnLst>
                          </p:cTn>
                        </p:par>
                        <p:par>
                          <p:cTn id="154" fill="hold">
                            <p:stCondLst>
                              <p:cond delay="5500"/>
                            </p:stCondLst>
                            <p:childTnLst>
                              <p:par>
                                <p:cTn id="155" presetID="10" presetClass="entr" presetSubtype="0" fill="hold" nodeType="afterEffect">
                                  <p:stCondLst>
                                    <p:cond delay="0"/>
                                  </p:stCondLst>
                                  <p:childTnLst>
                                    <p:set>
                                      <p:cBhvr>
                                        <p:cTn id="156" dur="1" fill="hold">
                                          <p:stCondLst>
                                            <p:cond delay="0"/>
                                          </p:stCondLst>
                                        </p:cTn>
                                        <p:tgtEl>
                                          <p:spTgt spid="52"/>
                                        </p:tgtEl>
                                        <p:attrNameLst>
                                          <p:attrName>style.visibility</p:attrName>
                                        </p:attrNameLst>
                                      </p:cBhvr>
                                      <p:to>
                                        <p:strVal val="visible"/>
                                      </p:to>
                                    </p:set>
                                    <p:animEffect transition="in" filter="fade">
                                      <p:cBhvr>
                                        <p:cTn id="157" dur="500"/>
                                        <p:tgtEl>
                                          <p:spTgt spid="52"/>
                                        </p:tgtEl>
                                      </p:cBhvr>
                                    </p:animEffect>
                                  </p:childTnLst>
                                </p:cTn>
                              </p:par>
                            </p:childTnLst>
                          </p:cTn>
                        </p:par>
                        <p:par>
                          <p:cTn id="158" fill="hold">
                            <p:stCondLst>
                              <p:cond delay="6000"/>
                            </p:stCondLst>
                            <p:childTnLst>
                              <p:par>
                                <p:cTn id="159" presetID="42" presetClass="entr" presetSubtype="0" fill="hold" nodeType="afterEffect">
                                  <p:stCondLst>
                                    <p:cond delay="0"/>
                                  </p:stCondLst>
                                  <p:childTnLst>
                                    <p:set>
                                      <p:cBhvr>
                                        <p:cTn id="160" dur="1" fill="hold">
                                          <p:stCondLst>
                                            <p:cond delay="0"/>
                                          </p:stCondLst>
                                        </p:cTn>
                                        <p:tgtEl>
                                          <p:spTgt spid="46"/>
                                        </p:tgtEl>
                                        <p:attrNameLst>
                                          <p:attrName>style.visibility</p:attrName>
                                        </p:attrNameLst>
                                      </p:cBhvr>
                                      <p:to>
                                        <p:strVal val="visible"/>
                                      </p:to>
                                    </p:set>
                                    <p:animEffect transition="in" filter="fade">
                                      <p:cBhvr>
                                        <p:cTn id="161" dur="1000"/>
                                        <p:tgtEl>
                                          <p:spTgt spid="46"/>
                                        </p:tgtEl>
                                      </p:cBhvr>
                                    </p:animEffect>
                                    <p:anim calcmode="lin" valueType="num">
                                      <p:cBhvr>
                                        <p:cTn id="162" dur="1000" fill="hold"/>
                                        <p:tgtEl>
                                          <p:spTgt spid="46"/>
                                        </p:tgtEl>
                                        <p:attrNameLst>
                                          <p:attrName>ppt_x</p:attrName>
                                        </p:attrNameLst>
                                      </p:cBhvr>
                                      <p:tavLst>
                                        <p:tav tm="0">
                                          <p:val>
                                            <p:strVal val="#ppt_x"/>
                                          </p:val>
                                        </p:tav>
                                        <p:tav tm="100000">
                                          <p:val>
                                            <p:strVal val="#ppt_x"/>
                                          </p:val>
                                        </p:tav>
                                      </p:tavLst>
                                    </p:anim>
                                    <p:anim calcmode="lin" valueType="num">
                                      <p:cBhvr>
                                        <p:cTn id="163" dur="1000" fill="hold"/>
                                        <p:tgtEl>
                                          <p:spTgt spid="46"/>
                                        </p:tgtEl>
                                        <p:attrNameLst>
                                          <p:attrName>ppt_y</p:attrName>
                                        </p:attrNameLst>
                                      </p:cBhvr>
                                      <p:tavLst>
                                        <p:tav tm="0">
                                          <p:val>
                                            <p:strVal val="#ppt_y+.1"/>
                                          </p:val>
                                        </p:tav>
                                        <p:tav tm="100000">
                                          <p:val>
                                            <p:strVal val="#ppt_y"/>
                                          </p:val>
                                        </p:tav>
                                      </p:tavLst>
                                    </p:anim>
                                  </p:childTnLst>
                                </p:cTn>
                              </p:par>
                            </p:childTnLst>
                          </p:cTn>
                        </p:par>
                        <p:par>
                          <p:cTn id="164" fill="hold">
                            <p:stCondLst>
                              <p:cond delay="7000"/>
                            </p:stCondLst>
                            <p:childTnLst>
                              <p:par>
                                <p:cTn id="165" presetID="42" presetClass="entr" presetSubtype="0" fill="hold" nodeType="afterEffect">
                                  <p:stCondLst>
                                    <p:cond delay="0"/>
                                  </p:stCondLst>
                                  <p:childTnLst>
                                    <p:set>
                                      <p:cBhvr>
                                        <p:cTn id="166" dur="1" fill="hold">
                                          <p:stCondLst>
                                            <p:cond delay="0"/>
                                          </p:stCondLst>
                                        </p:cTn>
                                        <p:tgtEl>
                                          <p:spTgt spid="57"/>
                                        </p:tgtEl>
                                        <p:attrNameLst>
                                          <p:attrName>style.visibility</p:attrName>
                                        </p:attrNameLst>
                                      </p:cBhvr>
                                      <p:to>
                                        <p:strVal val="visible"/>
                                      </p:to>
                                    </p:set>
                                    <p:animEffect transition="in" filter="fade">
                                      <p:cBhvr>
                                        <p:cTn id="167" dur="1000"/>
                                        <p:tgtEl>
                                          <p:spTgt spid="57"/>
                                        </p:tgtEl>
                                      </p:cBhvr>
                                    </p:animEffect>
                                    <p:anim calcmode="lin" valueType="num">
                                      <p:cBhvr>
                                        <p:cTn id="168" dur="1000" fill="hold"/>
                                        <p:tgtEl>
                                          <p:spTgt spid="57"/>
                                        </p:tgtEl>
                                        <p:attrNameLst>
                                          <p:attrName>ppt_x</p:attrName>
                                        </p:attrNameLst>
                                      </p:cBhvr>
                                      <p:tavLst>
                                        <p:tav tm="0">
                                          <p:val>
                                            <p:strVal val="#ppt_x"/>
                                          </p:val>
                                        </p:tav>
                                        <p:tav tm="100000">
                                          <p:val>
                                            <p:strVal val="#ppt_x"/>
                                          </p:val>
                                        </p:tav>
                                      </p:tavLst>
                                    </p:anim>
                                    <p:anim calcmode="lin" valueType="num">
                                      <p:cBhvr>
                                        <p:cTn id="169" dur="1000" fill="hold"/>
                                        <p:tgtEl>
                                          <p:spTgt spid="57"/>
                                        </p:tgtEl>
                                        <p:attrNameLst>
                                          <p:attrName>ppt_y</p:attrName>
                                        </p:attrNameLst>
                                      </p:cBhvr>
                                      <p:tavLst>
                                        <p:tav tm="0">
                                          <p:val>
                                            <p:strVal val="#ppt_y+.1"/>
                                          </p:val>
                                        </p:tav>
                                        <p:tav tm="100000">
                                          <p:val>
                                            <p:strVal val="#ppt_y"/>
                                          </p:val>
                                        </p:tav>
                                      </p:tavLst>
                                    </p:anim>
                                  </p:childTnLst>
                                </p:cTn>
                              </p:par>
                              <p:par>
                                <p:cTn id="170" presetID="53" presetClass="entr" presetSubtype="16" fill="hold" grpId="0" nodeType="withEffect">
                                  <p:stCondLst>
                                    <p:cond delay="250"/>
                                  </p:stCondLst>
                                  <p:childTnLst>
                                    <p:set>
                                      <p:cBhvr>
                                        <p:cTn id="171" dur="1" fill="hold">
                                          <p:stCondLst>
                                            <p:cond delay="0"/>
                                          </p:stCondLst>
                                        </p:cTn>
                                        <p:tgtEl>
                                          <p:spTgt spid="61"/>
                                        </p:tgtEl>
                                        <p:attrNameLst>
                                          <p:attrName>style.visibility</p:attrName>
                                        </p:attrNameLst>
                                      </p:cBhvr>
                                      <p:to>
                                        <p:strVal val="visible"/>
                                      </p:to>
                                    </p:set>
                                    <p:anim calcmode="lin" valueType="num">
                                      <p:cBhvr>
                                        <p:cTn id="172" dur="500" fill="hold"/>
                                        <p:tgtEl>
                                          <p:spTgt spid="61"/>
                                        </p:tgtEl>
                                        <p:attrNameLst>
                                          <p:attrName>ppt_w</p:attrName>
                                        </p:attrNameLst>
                                      </p:cBhvr>
                                      <p:tavLst>
                                        <p:tav tm="0">
                                          <p:val>
                                            <p:strVal val="0"/>
                                          </p:val>
                                        </p:tav>
                                        <p:tav tm="100000">
                                          <p:val>
                                            <p:strVal val="#ppt_w"/>
                                          </p:val>
                                        </p:tav>
                                      </p:tavLst>
                                    </p:anim>
                                    <p:anim calcmode="lin" valueType="num">
                                      <p:cBhvr>
                                        <p:cTn id="173" dur="500" fill="hold"/>
                                        <p:tgtEl>
                                          <p:spTgt spid="61"/>
                                        </p:tgtEl>
                                        <p:attrNameLst>
                                          <p:attrName>ppt_h</p:attrName>
                                        </p:attrNameLst>
                                      </p:cBhvr>
                                      <p:tavLst>
                                        <p:tav tm="0">
                                          <p:val>
                                            <p:strVal val="0"/>
                                          </p:val>
                                        </p:tav>
                                        <p:tav tm="100000">
                                          <p:val>
                                            <p:strVal val="#ppt_h"/>
                                          </p:val>
                                        </p:tav>
                                      </p:tavLst>
                                    </p:anim>
                                    <p:animEffect transition="in" filter="fade">
                                      <p:cBhvr>
                                        <p:cTn id="174" dur="500"/>
                                        <p:tgtEl>
                                          <p:spTgt spid="61"/>
                                        </p:tgtEl>
                                      </p:cBhvr>
                                    </p:animEffect>
                                  </p:childTnLst>
                                </p:cTn>
                              </p:par>
                              <p:par>
                                <p:cTn id="175" presetID="10" presetClass="entr" presetSubtype="0" fill="hold" nodeType="withEffect">
                                  <p:stCondLst>
                                    <p:cond delay="250"/>
                                  </p:stCondLst>
                                  <p:childTnLst>
                                    <p:set>
                                      <p:cBhvr>
                                        <p:cTn id="176" dur="1" fill="hold">
                                          <p:stCondLst>
                                            <p:cond delay="0"/>
                                          </p:stCondLst>
                                        </p:cTn>
                                        <p:tgtEl>
                                          <p:spTgt spid="83"/>
                                        </p:tgtEl>
                                        <p:attrNameLst>
                                          <p:attrName>style.visibility</p:attrName>
                                        </p:attrNameLst>
                                      </p:cBhvr>
                                      <p:to>
                                        <p:strVal val="visible"/>
                                      </p:to>
                                    </p:set>
                                    <p:animEffect transition="in" filter="fade">
                                      <p:cBhvr>
                                        <p:cTn id="177" dur="500"/>
                                        <p:tgtEl>
                                          <p:spTgt spid="83"/>
                                        </p:tgtEl>
                                      </p:cBhvr>
                                    </p:animEffect>
                                  </p:childTnLst>
                                </p:cTn>
                              </p:par>
                              <p:par>
                                <p:cTn id="178" presetID="53" presetClass="entr" presetSubtype="16" fill="hold" grpId="0" nodeType="withEffect">
                                  <p:stCondLst>
                                    <p:cond delay="500"/>
                                  </p:stCondLst>
                                  <p:childTnLst>
                                    <p:set>
                                      <p:cBhvr>
                                        <p:cTn id="179" dur="1" fill="hold">
                                          <p:stCondLst>
                                            <p:cond delay="0"/>
                                          </p:stCondLst>
                                        </p:cTn>
                                        <p:tgtEl>
                                          <p:spTgt spid="64"/>
                                        </p:tgtEl>
                                        <p:attrNameLst>
                                          <p:attrName>style.visibility</p:attrName>
                                        </p:attrNameLst>
                                      </p:cBhvr>
                                      <p:to>
                                        <p:strVal val="visible"/>
                                      </p:to>
                                    </p:set>
                                    <p:anim calcmode="lin" valueType="num">
                                      <p:cBhvr>
                                        <p:cTn id="180" dur="500" fill="hold"/>
                                        <p:tgtEl>
                                          <p:spTgt spid="64"/>
                                        </p:tgtEl>
                                        <p:attrNameLst>
                                          <p:attrName>ppt_w</p:attrName>
                                        </p:attrNameLst>
                                      </p:cBhvr>
                                      <p:tavLst>
                                        <p:tav tm="0">
                                          <p:val>
                                            <p:strVal val="0"/>
                                          </p:val>
                                        </p:tav>
                                        <p:tav tm="100000">
                                          <p:val>
                                            <p:strVal val="#ppt_w"/>
                                          </p:val>
                                        </p:tav>
                                      </p:tavLst>
                                    </p:anim>
                                    <p:anim calcmode="lin" valueType="num">
                                      <p:cBhvr>
                                        <p:cTn id="181" dur="500" fill="hold"/>
                                        <p:tgtEl>
                                          <p:spTgt spid="64"/>
                                        </p:tgtEl>
                                        <p:attrNameLst>
                                          <p:attrName>ppt_h</p:attrName>
                                        </p:attrNameLst>
                                      </p:cBhvr>
                                      <p:tavLst>
                                        <p:tav tm="0">
                                          <p:val>
                                            <p:strVal val="0"/>
                                          </p:val>
                                        </p:tav>
                                        <p:tav tm="100000">
                                          <p:val>
                                            <p:strVal val="#ppt_h"/>
                                          </p:val>
                                        </p:tav>
                                      </p:tavLst>
                                    </p:anim>
                                    <p:animEffect transition="in" filter="fade">
                                      <p:cBhvr>
                                        <p:cTn id="182" dur="500"/>
                                        <p:tgtEl>
                                          <p:spTgt spid="64"/>
                                        </p:tgtEl>
                                      </p:cBhvr>
                                    </p:animEffect>
                                  </p:childTnLst>
                                </p:cTn>
                              </p:par>
                              <p:par>
                                <p:cTn id="183" presetID="10" presetClass="entr" presetSubtype="0" fill="hold" nodeType="withEffect">
                                  <p:stCondLst>
                                    <p:cond delay="500"/>
                                  </p:stCondLst>
                                  <p:childTnLst>
                                    <p:set>
                                      <p:cBhvr>
                                        <p:cTn id="184" dur="1" fill="hold">
                                          <p:stCondLst>
                                            <p:cond delay="0"/>
                                          </p:stCondLst>
                                        </p:cTn>
                                        <p:tgtEl>
                                          <p:spTgt spid="84"/>
                                        </p:tgtEl>
                                        <p:attrNameLst>
                                          <p:attrName>style.visibility</p:attrName>
                                        </p:attrNameLst>
                                      </p:cBhvr>
                                      <p:to>
                                        <p:strVal val="visible"/>
                                      </p:to>
                                    </p:set>
                                    <p:animEffect transition="in" filter="fade">
                                      <p:cBhvr>
                                        <p:cTn id="185" dur="500"/>
                                        <p:tgtEl>
                                          <p:spTgt spid="84"/>
                                        </p:tgtEl>
                                      </p:cBhvr>
                                    </p:animEffect>
                                  </p:childTnLst>
                                </p:cTn>
                              </p:par>
                              <p:par>
                                <p:cTn id="186" presetID="53" presetClass="entr" presetSubtype="16" fill="hold" grpId="0" nodeType="withEffect">
                                  <p:stCondLst>
                                    <p:cond delay="750"/>
                                  </p:stCondLst>
                                  <p:childTnLst>
                                    <p:set>
                                      <p:cBhvr>
                                        <p:cTn id="187" dur="1" fill="hold">
                                          <p:stCondLst>
                                            <p:cond delay="0"/>
                                          </p:stCondLst>
                                        </p:cTn>
                                        <p:tgtEl>
                                          <p:spTgt spid="65"/>
                                        </p:tgtEl>
                                        <p:attrNameLst>
                                          <p:attrName>style.visibility</p:attrName>
                                        </p:attrNameLst>
                                      </p:cBhvr>
                                      <p:to>
                                        <p:strVal val="visible"/>
                                      </p:to>
                                    </p:set>
                                    <p:anim calcmode="lin" valueType="num">
                                      <p:cBhvr>
                                        <p:cTn id="188" dur="500" fill="hold"/>
                                        <p:tgtEl>
                                          <p:spTgt spid="65"/>
                                        </p:tgtEl>
                                        <p:attrNameLst>
                                          <p:attrName>ppt_w</p:attrName>
                                        </p:attrNameLst>
                                      </p:cBhvr>
                                      <p:tavLst>
                                        <p:tav tm="0">
                                          <p:val>
                                            <p:strVal val="0"/>
                                          </p:val>
                                        </p:tav>
                                        <p:tav tm="100000">
                                          <p:val>
                                            <p:strVal val="#ppt_w"/>
                                          </p:val>
                                        </p:tav>
                                      </p:tavLst>
                                    </p:anim>
                                    <p:anim calcmode="lin" valueType="num">
                                      <p:cBhvr>
                                        <p:cTn id="189" dur="500" fill="hold"/>
                                        <p:tgtEl>
                                          <p:spTgt spid="65"/>
                                        </p:tgtEl>
                                        <p:attrNameLst>
                                          <p:attrName>ppt_h</p:attrName>
                                        </p:attrNameLst>
                                      </p:cBhvr>
                                      <p:tavLst>
                                        <p:tav tm="0">
                                          <p:val>
                                            <p:strVal val="0"/>
                                          </p:val>
                                        </p:tav>
                                        <p:tav tm="100000">
                                          <p:val>
                                            <p:strVal val="#ppt_h"/>
                                          </p:val>
                                        </p:tav>
                                      </p:tavLst>
                                    </p:anim>
                                    <p:animEffect transition="in" filter="fade">
                                      <p:cBhvr>
                                        <p:cTn id="190" dur="500"/>
                                        <p:tgtEl>
                                          <p:spTgt spid="65"/>
                                        </p:tgtEl>
                                      </p:cBhvr>
                                    </p:animEffect>
                                  </p:childTnLst>
                                </p:cTn>
                              </p:par>
                              <p:par>
                                <p:cTn id="191" presetID="10" presetClass="entr" presetSubtype="0" fill="hold" nodeType="withEffect">
                                  <p:stCondLst>
                                    <p:cond delay="750"/>
                                  </p:stCondLst>
                                  <p:childTnLst>
                                    <p:set>
                                      <p:cBhvr>
                                        <p:cTn id="192" dur="1" fill="hold">
                                          <p:stCondLst>
                                            <p:cond delay="0"/>
                                          </p:stCondLst>
                                        </p:cTn>
                                        <p:tgtEl>
                                          <p:spTgt spid="85"/>
                                        </p:tgtEl>
                                        <p:attrNameLst>
                                          <p:attrName>style.visibility</p:attrName>
                                        </p:attrNameLst>
                                      </p:cBhvr>
                                      <p:to>
                                        <p:strVal val="visible"/>
                                      </p:to>
                                    </p:set>
                                    <p:animEffect transition="in" filter="fade">
                                      <p:cBhvr>
                                        <p:cTn id="193" dur="500"/>
                                        <p:tgtEl>
                                          <p:spTgt spid="85"/>
                                        </p:tgtEl>
                                      </p:cBhvr>
                                    </p:animEffect>
                                  </p:childTnLst>
                                </p:cTn>
                              </p:par>
                              <p:par>
                                <p:cTn id="194" presetID="53" presetClass="entr" presetSubtype="16" fill="hold" nodeType="withEffect">
                                  <p:stCondLst>
                                    <p:cond delay="1000"/>
                                  </p:stCondLst>
                                  <p:childTnLst>
                                    <p:set>
                                      <p:cBhvr>
                                        <p:cTn id="195" dur="1" fill="hold">
                                          <p:stCondLst>
                                            <p:cond delay="0"/>
                                          </p:stCondLst>
                                        </p:cTn>
                                        <p:tgtEl>
                                          <p:spTgt spid="71"/>
                                        </p:tgtEl>
                                        <p:attrNameLst>
                                          <p:attrName>style.visibility</p:attrName>
                                        </p:attrNameLst>
                                      </p:cBhvr>
                                      <p:to>
                                        <p:strVal val="visible"/>
                                      </p:to>
                                    </p:set>
                                    <p:anim calcmode="lin" valueType="num">
                                      <p:cBhvr>
                                        <p:cTn id="196" dur="500" fill="hold"/>
                                        <p:tgtEl>
                                          <p:spTgt spid="71"/>
                                        </p:tgtEl>
                                        <p:attrNameLst>
                                          <p:attrName>ppt_w</p:attrName>
                                        </p:attrNameLst>
                                      </p:cBhvr>
                                      <p:tavLst>
                                        <p:tav tm="0">
                                          <p:val>
                                            <p:strVal val="0"/>
                                          </p:val>
                                        </p:tav>
                                        <p:tav tm="100000">
                                          <p:val>
                                            <p:strVal val="#ppt_w"/>
                                          </p:val>
                                        </p:tav>
                                      </p:tavLst>
                                    </p:anim>
                                    <p:anim calcmode="lin" valueType="num">
                                      <p:cBhvr>
                                        <p:cTn id="197" dur="500" fill="hold"/>
                                        <p:tgtEl>
                                          <p:spTgt spid="71"/>
                                        </p:tgtEl>
                                        <p:attrNameLst>
                                          <p:attrName>ppt_h</p:attrName>
                                        </p:attrNameLst>
                                      </p:cBhvr>
                                      <p:tavLst>
                                        <p:tav tm="0">
                                          <p:val>
                                            <p:strVal val="0"/>
                                          </p:val>
                                        </p:tav>
                                        <p:tav tm="100000">
                                          <p:val>
                                            <p:strVal val="#ppt_h"/>
                                          </p:val>
                                        </p:tav>
                                      </p:tavLst>
                                    </p:anim>
                                    <p:animEffect transition="in" filter="fade">
                                      <p:cBhvr>
                                        <p:cTn id="198" dur="500"/>
                                        <p:tgtEl>
                                          <p:spTgt spid="71"/>
                                        </p:tgtEl>
                                      </p:cBhvr>
                                    </p:animEffect>
                                  </p:childTnLst>
                                </p:cTn>
                              </p:par>
                              <p:par>
                                <p:cTn id="199" presetID="10" presetClass="entr" presetSubtype="0" fill="hold" nodeType="withEffect">
                                  <p:stCondLst>
                                    <p:cond delay="1000"/>
                                  </p:stCondLst>
                                  <p:childTnLst>
                                    <p:set>
                                      <p:cBhvr>
                                        <p:cTn id="200" dur="1" fill="hold">
                                          <p:stCondLst>
                                            <p:cond delay="0"/>
                                          </p:stCondLst>
                                        </p:cTn>
                                        <p:tgtEl>
                                          <p:spTgt spid="81"/>
                                        </p:tgtEl>
                                        <p:attrNameLst>
                                          <p:attrName>style.visibility</p:attrName>
                                        </p:attrNameLst>
                                      </p:cBhvr>
                                      <p:to>
                                        <p:strVal val="visible"/>
                                      </p:to>
                                    </p:set>
                                    <p:animEffect transition="in" filter="fade">
                                      <p:cBhvr>
                                        <p:cTn id="201" dur="500"/>
                                        <p:tgtEl>
                                          <p:spTgt spid="81"/>
                                        </p:tgtEl>
                                      </p:cBhvr>
                                    </p:animEffect>
                                  </p:childTnLst>
                                </p:cTn>
                              </p:par>
                              <p:par>
                                <p:cTn id="202" presetID="53" presetClass="entr" presetSubtype="16" fill="hold" nodeType="withEffect">
                                  <p:stCondLst>
                                    <p:cond delay="1250"/>
                                  </p:stCondLst>
                                  <p:childTnLst>
                                    <p:set>
                                      <p:cBhvr>
                                        <p:cTn id="203" dur="1" fill="hold">
                                          <p:stCondLst>
                                            <p:cond delay="0"/>
                                          </p:stCondLst>
                                        </p:cTn>
                                        <p:tgtEl>
                                          <p:spTgt spid="68"/>
                                        </p:tgtEl>
                                        <p:attrNameLst>
                                          <p:attrName>style.visibility</p:attrName>
                                        </p:attrNameLst>
                                      </p:cBhvr>
                                      <p:to>
                                        <p:strVal val="visible"/>
                                      </p:to>
                                    </p:set>
                                    <p:anim calcmode="lin" valueType="num">
                                      <p:cBhvr>
                                        <p:cTn id="204" dur="500" fill="hold"/>
                                        <p:tgtEl>
                                          <p:spTgt spid="68"/>
                                        </p:tgtEl>
                                        <p:attrNameLst>
                                          <p:attrName>ppt_w</p:attrName>
                                        </p:attrNameLst>
                                      </p:cBhvr>
                                      <p:tavLst>
                                        <p:tav tm="0">
                                          <p:val>
                                            <p:strVal val="0"/>
                                          </p:val>
                                        </p:tav>
                                        <p:tav tm="100000">
                                          <p:val>
                                            <p:strVal val="#ppt_w"/>
                                          </p:val>
                                        </p:tav>
                                      </p:tavLst>
                                    </p:anim>
                                    <p:anim calcmode="lin" valueType="num">
                                      <p:cBhvr>
                                        <p:cTn id="205" dur="500" fill="hold"/>
                                        <p:tgtEl>
                                          <p:spTgt spid="68"/>
                                        </p:tgtEl>
                                        <p:attrNameLst>
                                          <p:attrName>ppt_h</p:attrName>
                                        </p:attrNameLst>
                                      </p:cBhvr>
                                      <p:tavLst>
                                        <p:tav tm="0">
                                          <p:val>
                                            <p:strVal val="0"/>
                                          </p:val>
                                        </p:tav>
                                        <p:tav tm="100000">
                                          <p:val>
                                            <p:strVal val="#ppt_h"/>
                                          </p:val>
                                        </p:tav>
                                      </p:tavLst>
                                    </p:anim>
                                    <p:animEffect transition="in" filter="fade">
                                      <p:cBhvr>
                                        <p:cTn id="206" dur="500"/>
                                        <p:tgtEl>
                                          <p:spTgt spid="68"/>
                                        </p:tgtEl>
                                      </p:cBhvr>
                                    </p:animEffect>
                                  </p:childTnLst>
                                </p:cTn>
                              </p:par>
                              <p:par>
                                <p:cTn id="207" presetID="10" presetClass="entr" presetSubtype="0" fill="hold" nodeType="withEffect">
                                  <p:stCondLst>
                                    <p:cond delay="1250"/>
                                  </p:stCondLst>
                                  <p:childTnLst>
                                    <p:set>
                                      <p:cBhvr>
                                        <p:cTn id="208" dur="1" fill="hold">
                                          <p:stCondLst>
                                            <p:cond delay="0"/>
                                          </p:stCondLst>
                                        </p:cTn>
                                        <p:tgtEl>
                                          <p:spTgt spid="80"/>
                                        </p:tgtEl>
                                        <p:attrNameLst>
                                          <p:attrName>style.visibility</p:attrName>
                                        </p:attrNameLst>
                                      </p:cBhvr>
                                      <p:to>
                                        <p:strVal val="visible"/>
                                      </p:to>
                                    </p:set>
                                    <p:animEffect transition="in" filter="fade">
                                      <p:cBhvr>
                                        <p:cTn id="209" dur="500"/>
                                        <p:tgtEl>
                                          <p:spTgt spid="80"/>
                                        </p:tgtEl>
                                      </p:cBhvr>
                                    </p:animEffect>
                                  </p:childTnLst>
                                </p:cTn>
                              </p:par>
                              <p:par>
                                <p:cTn id="210" presetID="53" presetClass="entr" presetSubtype="16" fill="hold" grpId="0" nodeType="withEffect">
                                  <p:stCondLst>
                                    <p:cond delay="1500"/>
                                  </p:stCondLst>
                                  <p:childTnLst>
                                    <p:set>
                                      <p:cBhvr>
                                        <p:cTn id="211" dur="1" fill="hold">
                                          <p:stCondLst>
                                            <p:cond delay="0"/>
                                          </p:stCondLst>
                                        </p:cTn>
                                        <p:tgtEl>
                                          <p:spTgt spid="66"/>
                                        </p:tgtEl>
                                        <p:attrNameLst>
                                          <p:attrName>style.visibility</p:attrName>
                                        </p:attrNameLst>
                                      </p:cBhvr>
                                      <p:to>
                                        <p:strVal val="visible"/>
                                      </p:to>
                                    </p:set>
                                    <p:anim calcmode="lin" valueType="num">
                                      <p:cBhvr>
                                        <p:cTn id="212" dur="500" fill="hold"/>
                                        <p:tgtEl>
                                          <p:spTgt spid="66"/>
                                        </p:tgtEl>
                                        <p:attrNameLst>
                                          <p:attrName>ppt_w</p:attrName>
                                        </p:attrNameLst>
                                      </p:cBhvr>
                                      <p:tavLst>
                                        <p:tav tm="0">
                                          <p:val>
                                            <p:strVal val="0"/>
                                          </p:val>
                                        </p:tav>
                                        <p:tav tm="100000">
                                          <p:val>
                                            <p:strVal val="#ppt_w"/>
                                          </p:val>
                                        </p:tav>
                                      </p:tavLst>
                                    </p:anim>
                                    <p:anim calcmode="lin" valueType="num">
                                      <p:cBhvr>
                                        <p:cTn id="213" dur="500" fill="hold"/>
                                        <p:tgtEl>
                                          <p:spTgt spid="66"/>
                                        </p:tgtEl>
                                        <p:attrNameLst>
                                          <p:attrName>ppt_h</p:attrName>
                                        </p:attrNameLst>
                                      </p:cBhvr>
                                      <p:tavLst>
                                        <p:tav tm="0">
                                          <p:val>
                                            <p:strVal val="0"/>
                                          </p:val>
                                        </p:tav>
                                        <p:tav tm="100000">
                                          <p:val>
                                            <p:strVal val="#ppt_h"/>
                                          </p:val>
                                        </p:tav>
                                      </p:tavLst>
                                    </p:anim>
                                    <p:animEffect transition="in" filter="fade">
                                      <p:cBhvr>
                                        <p:cTn id="214" dur="500"/>
                                        <p:tgtEl>
                                          <p:spTgt spid="66"/>
                                        </p:tgtEl>
                                      </p:cBhvr>
                                    </p:animEffect>
                                  </p:childTnLst>
                                </p:cTn>
                              </p:par>
                              <p:par>
                                <p:cTn id="215" presetID="10" presetClass="entr" presetSubtype="0" fill="hold" nodeType="withEffect">
                                  <p:stCondLst>
                                    <p:cond delay="1500"/>
                                  </p:stCondLst>
                                  <p:childTnLst>
                                    <p:set>
                                      <p:cBhvr>
                                        <p:cTn id="216" dur="1" fill="hold">
                                          <p:stCondLst>
                                            <p:cond delay="0"/>
                                          </p:stCondLst>
                                        </p:cTn>
                                        <p:tgtEl>
                                          <p:spTgt spid="79"/>
                                        </p:tgtEl>
                                        <p:attrNameLst>
                                          <p:attrName>style.visibility</p:attrName>
                                        </p:attrNameLst>
                                      </p:cBhvr>
                                      <p:to>
                                        <p:strVal val="visible"/>
                                      </p:to>
                                    </p:set>
                                    <p:animEffect transition="in" filter="fade">
                                      <p:cBhvr>
                                        <p:cTn id="217" dur="500"/>
                                        <p:tgtEl>
                                          <p:spTgt spid="79"/>
                                        </p:tgtEl>
                                      </p:cBhvr>
                                    </p:animEffect>
                                  </p:childTnLst>
                                </p:cTn>
                              </p:par>
                              <p:par>
                                <p:cTn id="218" presetID="53" presetClass="entr" presetSubtype="16" fill="hold" grpId="0" nodeType="withEffect">
                                  <p:stCondLst>
                                    <p:cond delay="1750"/>
                                  </p:stCondLst>
                                  <p:childTnLst>
                                    <p:set>
                                      <p:cBhvr>
                                        <p:cTn id="219" dur="1" fill="hold">
                                          <p:stCondLst>
                                            <p:cond delay="0"/>
                                          </p:stCondLst>
                                        </p:cTn>
                                        <p:tgtEl>
                                          <p:spTgt spid="67"/>
                                        </p:tgtEl>
                                        <p:attrNameLst>
                                          <p:attrName>style.visibility</p:attrName>
                                        </p:attrNameLst>
                                      </p:cBhvr>
                                      <p:to>
                                        <p:strVal val="visible"/>
                                      </p:to>
                                    </p:set>
                                    <p:anim calcmode="lin" valueType="num">
                                      <p:cBhvr>
                                        <p:cTn id="220" dur="500" fill="hold"/>
                                        <p:tgtEl>
                                          <p:spTgt spid="67"/>
                                        </p:tgtEl>
                                        <p:attrNameLst>
                                          <p:attrName>ppt_w</p:attrName>
                                        </p:attrNameLst>
                                      </p:cBhvr>
                                      <p:tavLst>
                                        <p:tav tm="0">
                                          <p:val>
                                            <p:strVal val="0"/>
                                          </p:val>
                                        </p:tav>
                                        <p:tav tm="100000">
                                          <p:val>
                                            <p:strVal val="#ppt_w"/>
                                          </p:val>
                                        </p:tav>
                                      </p:tavLst>
                                    </p:anim>
                                    <p:anim calcmode="lin" valueType="num">
                                      <p:cBhvr>
                                        <p:cTn id="221" dur="500" fill="hold"/>
                                        <p:tgtEl>
                                          <p:spTgt spid="67"/>
                                        </p:tgtEl>
                                        <p:attrNameLst>
                                          <p:attrName>ppt_h</p:attrName>
                                        </p:attrNameLst>
                                      </p:cBhvr>
                                      <p:tavLst>
                                        <p:tav tm="0">
                                          <p:val>
                                            <p:strVal val="0"/>
                                          </p:val>
                                        </p:tav>
                                        <p:tav tm="100000">
                                          <p:val>
                                            <p:strVal val="#ppt_h"/>
                                          </p:val>
                                        </p:tav>
                                      </p:tavLst>
                                    </p:anim>
                                    <p:animEffect transition="in" filter="fade">
                                      <p:cBhvr>
                                        <p:cTn id="222" dur="500"/>
                                        <p:tgtEl>
                                          <p:spTgt spid="67"/>
                                        </p:tgtEl>
                                      </p:cBhvr>
                                    </p:animEffect>
                                  </p:childTnLst>
                                </p:cTn>
                              </p:par>
                              <p:par>
                                <p:cTn id="223" presetID="10" presetClass="entr" presetSubtype="0" fill="hold" nodeType="withEffect">
                                  <p:stCondLst>
                                    <p:cond delay="1750"/>
                                  </p:stCondLst>
                                  <p:childTnLst>
                                    <p:set>
                                      <p:cBhvr>
                                        <p:cTn id="224" dur="1" fill="hold">
                                          <p:stCondLst>
                                            <p:cond delay="0"/>
                                          </p:stCondLst>
                                        </p:cTn>
                                        <p:tgtEl>
                                          <p:spTgt spid="78"/>
                                        </p:tgtEl>
                                        <p:attrNameLst>
                                          <p:attrName>style.visibility</p:attrName>
                                        </p:attrNameLst>
                                      </p:cBhvr>
                                      <p:to>
                                        <p:strVal val="visible"/>
                                      </p:to>
                                    </p:set>
                                    <p:animEffect transition="in" filter="fade">
                                      <p:cBhvr>
                                        <p:cTn id="225" dur="500"/>
                                        <p:tgtEl>
                                          <p:spTgt spid="78"/>
                                        </p:tgtEl>
                                      </p:cBhvr>
                                    </p:animEffect>
                                  </p:childTnLst>
                                </p:cTn>
                              </p:par>
                              <p:par>
                                <p:cTn id="226" presetID="53" presetClass="entr" presetSubtype="16" fill="hold" grpId="0" nodeType="withEffect">
                                  <p:stCondLst>
                                    <p:cond delay="2000"/>
                                  </p:stCondLst>
                                  <p:childTnLst>
                                    <p:set>
                                      <p:cBhvr>
                                        <p:cTn id="227" dur="1" fill="hold">
                                          <p:stCondLst>
                                            <p:cond delay="0"/>
                                          </p:stCondLst>
                                        </p:cTn>
                                        <p:tgtEl>
                                          <p:spTgt spid="74"/>
                                        </p:tgtEl>
                                        <p:attrNameLst>
                                          <p:attrName>style.visibility</p:attrName>
                                        </p:attrNameLst>
                                      </p:cBhvr>
                                      <p:to>
                                        <p:strVal val="visible"/>
                                      </p:to>
                                    </p:set>
                                    <p:anim calcmode="lin" valueType="num">
                                      <p:cBhvr>
                                        <p:cTn id="228" dur="500" fill="hold"/>
                                        <p:tgtEl>
                                          <p:spTgt spid="74"/>
                                        </p:tgtEl>
                                        <p:attrNameLst>
                                          <p:attrName>ppt_w</p:attrName>
                                        </p:attrNameLst>
                                      </p:cBhvr>
                                      <p:tavLst>
                                        <p:tav tm="0">
                                          <p:val>
                                            <p:strVal val="0"/>
                                          </p:val>
                                        </p:tav>
                                        <p:tav tm="100000">
                                          <p:val>
                                            <p:strVal val="#ppt_w"/>
                                          </p:val>
                                        </p:tav>
                                      </p:tavLst>
                                    </p:anim>
                                    <p:anim calcmode="lin" valueType="num">
                                      <p:cBhvr>
                                        <p:cTn id="229" dur="500" fill="hold"/>
                                        <p:tgtEl>
                                          <p:spTgt spid="74"/>
                                        </p:tgtEl>
                                        <p:attrNameLst>
                                          <p:attrName>ppt_h</p:attrName>
                                        </p:attrNameLst>
                                      </p:cBhvr>
                                      <p:tavLst>
                                        <p:tav tm="0">
                                          <p:val>
                                            <p:strVal val="0"/>
                                          </p:val>
                                        </p:tav>
                                        <p:tav tm="100000">
                                          <p:val>
                                            <p:strVal val="#ppt_h"/>
                                          </p:val>
                                        </p:tav>
                                      </p:tavLst>
                                    </p:anim>
                                    <p:animEffect transition="in" filter="fade">
                                      <p:cBhvr>
                                        <p:cTn id="230" dur="500"/>
                                        <p:tgtEl>
                                          <p:spTgt spid="74"/>
                                        </p:tgtEl>
                                      </p:cBhvr>
                                    </p:animEffect>
                                  </p:childTnLst>
                                </p:cTn>
                              </p:par>
                              <p:par>
                                <p:cTn id="231" presetID="10" presetClass="entr" presetSubtype="0" fill="hold" nodeType="withEffect">
                                  <p:stCondLst>
                                    <p:cond delay="2000"/>
                                  </p:stCondLst>
                                  <p:childTnLst>
                                    <p:set>
                                      <p:cBhvr>
                                        <p:cTn id="232" dur="1" fill="hold">
                                          <p:stCondLst>
                                            <p:cond delay="0"/>
                                          </p:stCondLst>
                                        </p:cTn>
                                        <p:tgtEl>
                                          <p:spTgt spid="77"/>
                                        </p:tgtEl>
                                        <p:attrNameLst>
                                          <p:attrName>style.visibility</p:attrName>
                                        </p:attrNameLst>
                                      </p:cBhvr>
                                      <p:to>
                                        <p:strVal val="visible"/>
                                      </p:to>
                                    </p:set>
                                    <p:animEffect transition="in" filter="fade">
                                      <p:cBhvr>
                                        <p:cTn id="233" dur="500"/>
                                        <p:tgtEl>
                                          <p:spTgt spid="77"/>
                                        </p:tgtEl>
                                      </p:cBhvr>
                                    </p:animEffect>
                                  </p:childTnLst>
                                </p:cTn>
                              </p:par>
                              <p:par>
                                <p:cTn id="234" presetID="53" presetClass="entr" presetSubtype="16" fill="hold" grpId="0" nodeType="withEffect">
                                  <p:stCondLst>
                                    <p:cond delay="2250"/>
                                  </p:stCondLst>
                                  <p:childTnLst>
                                    <p:set>
                                      <p:cBhvr>
                                        <p:cTn id="235" dur="1" fill="hold">
                                          <p:stCondLst>
                                            <p:cond delay="0"/>
                                          </p:stCondLst>
                                        </p:cTn>
                                        <p:tgtEl>
                                          <p:spTgt spid="63"/>
                                        </p:tgtEl>
                                        <p:attrNameLst>
                                          <p:attrName>style.visibility</p:attrName>
                                        </p:attrNameLst>
                                      </p:cBhvr>
                                      <p:to>
                                        <p:strVal val="visible"/>
                                      </p:to>
                                    </p:set>
                                    <p:anim calcmode="lin" valueType="num">
                                      <p:cBhvr>
                                        <p:cTn id="236" dur="500" fill="hold"/>
                                        <p:tgtEl>
                                          <p:spTgt spid="63"/>
                                        </p:tgtEl>
                                        <p:attrNameLst>
                                          <p:attrName>ppt_w</p:attrName>
                                        </p:attrNameLst>
                                      </p:cBhvr>
                                      <p:tavLst>
                                        <p:tav tm="0">
                                          <p:val>
                                            <p:strVal val="0"/>
                                          </p:val>
                                        </p:tav>
                                        <p:tav tm="100000">
                                          <p:val>
                                            <p:strVal val="#ppt_w"/>
                                          </p:val>
                                        </p:tav>
                                      </p:tavLst>
                                    </p:anim>
                                    <p:anim calcmode="lin" valueType="num">
                                      <p:cBhvr>
                                        <p:cTn id="237" dur="500" fill="hold"/>
                                        <p:tgtEl>
                                          <p:spTgt spid="63"/>
                                        </p:tgtEl>
                                        <p:attrNameLst>
                                          <p:attrName>ppt_h</p:attrName>
                                        </p:attrNameLst>
                                      </p:cBhvr>
                                      <p:tavLst>
                                        <p:tav tm="0">
                                          <p:val>
                                            <p:strVal val="0"/>
                                          </p:val>
                                        </p:tav>
                                        <p:tav tm="100000">
                                          <p:val>
                                            <p:strVal val="#ppt_h"/>
                                          </p:val>
                                        </p:tav>
                                      </p:tavLst>
                                    </p:anim>
                                    <p:animEffect transition="in" filter="fade">
                                      <p:cBhvr>
                                        <p:cTn id="238" dur="500"/>
                                        <p:tgtEl>
                                          <p:spTgt spid="63"/>
                                        </p:tgtEl>
                                      </p:cBhvr>
                                    </p:animEffect>
                                  </p:childTnLst>
                                </p:cTn>
                              </p:par>
                              <p:par>
                                <p:cTn id="239" presetID="10" presetClass="entr" presetSubtype="0" fill="hold" nodeType="withEffect">
                                  <p:stCondLst>
                                    <p:cond delay="2250"/>
                                  </p:stCondLst>
                                  <p:childTnLst>
                                    <p:set>
                                      <p:cBhvr>
                                        <p:cTn id="240" dur="1" fill="hold">
                                          <p:stCondLst>
                                            <p:cond delay="0"/>
                                          </p:stCondLst>
                                        </p:cTn>
                                        <p:tgtEl>
                                          <p:spTgt spid="76"/>
                                        </p:tgtEl>
                                        <p:attrNameLst>
                                          <p:attrName>style.visibility</p:attrName>
                                        </p:attrNameLst>
                                      </p:cBhvr>
                                      <p:to>
                                        <p:strVal val="visible"/>
                                      </p:to>
                                    </p:set>
                                    <p:animEffect transition="in" filter="fade">
                                      <p:cBhvr>
                                        <p:cTn id="241" dur="500"/>
                                        <p:tgtEl>
                                          <p:spTgt spid="76"/>
                                        </p:tgtEl>
                                      </p:cBhvr>
                                    </p:animEffect>
                                  </p:childTnLst>
                                </p:cTn>
                              </p:par>
                              <p:par>
                                <p:cTn id="242" presetID="53" presetClass="entr" presetSubtype="16" fill="hold" grpId="0" nodeType="withEffect">
                                  <p:stCondLst>
                                    <p:cond delay="2500"/>
                                  </p:stCondLst>
                                  <p:childTnLst>
                                    <p:set>
                                      <p:cBhvr>
                                        <p:cTn id="243" dur="1" fill="hold">
                                          <p:stCondLst>
                                            <p:cond delay="0"/>
                                          </p:stCondLst>
                                        </p:cTn>
                                        <p:tgtEl>
                                          <p:spTgt spid="62"/>
                                        </p:tgtEl>
                                        <p:attrNameLst>
                                          <p:attrName>style.visibility</p:attrName>
                                        </p:attrNameLst>
                                      </p:cBhvr>
                                      <p:to>
                                        <p:strVal val="visible"/>
                                      </p:to>
                                    </p:set>
                                    <p:anim calcmode="lin" valueType="num">
                                      <p:cBhvr>
                                        <p:cTn id="244" dur="500" fill="hold"/>
                                        <p:tgtEl>
                                          <p:spTgt spid="62"/>
                                        </p:tgtEl>
                                        <p:attrNameLst>
                                          <p:attrName>ppt_w</p:attrName>
                                        </p:attrNameLst>
                                      </p:cBhvr>
                                      <p:tavLst>
                                        <p:tav tm="0">
                                          <p:val>
                                            <p:strVal val="0"/>
                                          </p:val>
                                        </p:tav>
                                        <p:tav tm="100000">
                                          <p:val>
                                            <p:strVal val="#ppt_w"/>
                                          </p:val>
                                        </p:tav>
                                      </p:tavLst>
                                    </p:anim>
                                    <p:anim calcmode="lin" valueType="num">
                                      <p:cBhvr>
                                        <p:cTn id="245" dur="500" fill="hold"/>
                                        <p:tgtEl>
                                          <p:spTgt spid="62"/>
                                        </p:tgtEl>
                                        <p:attrNameLst>
                                          <p:attrName>ppt_h</p:attrName>
                                        </p:attrNameLst>
                                      </p:cBhvr>
                                      <p:tavLst>
                                        <p:tav tm="0">
                                          <p:val>
                                            <p:strVal val="0"/>
                                          </p:val>
                                        </p:tav>
                                        <p:tav tm="100000">
                                          <p:val>
                                            <p:strVal val="#ppt_h"/>
                                          </p:val>
                                        </p:tav>
                                      </p:tavLst>
                                    </p:anim>
                                    <p:animEffect transition="in" filter="fade">
                                      <p:cBhvr>
                                        <p:cTn id="246" dur="500"/>
                                        <p:tgtEl>
                                          <p:spTgt spid="62"/>
                                        </p:tgtEl>
                                      </p:cBhvr>
                                    </p:animEffect>
                                  </p:childTnLst>
                                </p:cTn>
                              </p:par>
                              <p:par>
                                <p:cTn id="247" presetID="10" presetClass="entr" presetSubtype="0" fill="hold" nodeType="withEffect">
                                  <p:stCondLst>
                                    <p:cond delay="2500"/>
                                  </p:stCondLst>
                                  <p:childTnLst>
                                    <p:set>
                                      <p:cBhvr>
                                        <p:cTn id="248" dur="1" fill="hold">
                                          <p:stCondLst>
                                            <p:cond delay="0"/>
                                          </p:stCondLst>
                                        </p:cTn>
                                        <p:tgtEl>
                                          <p:spTgt spid="75"/>
                                        </p:tgtEl>
                                        <p:attrNameLst>
                                          <p:attrName>style.visibility</p:attrName>
                                        </p:attrNameLst>
                                      </p:cBhvr>
                                      <p:to>
                                        <p:strVal val="visible"/>
                                      </p:to>
                                    </p:set>
                                    <p:animEffect transition="in" filter="fade">
                                      <p:cBhvr>
                                        <p:cTn id="249" dur="500"/>
                                        <p:tgtEl>
                                          <p:spTgt spid="75"/>
                                        </p:tgtEl>
                                      </p:cBhvr>
                                    </p:animEffect>
                                  </p:childTnLst>
                                </p:cTn>
                              </p:par>
                              <p:par>
                                <p:cTn id="250" presetID="53" presetClass="entr" presetSubtype="16" fill="hold" grpId="0" nodeType="withEffect">
                                  <p:stCondLst>
                                    <p:cond delay="2750"/>
                                  </p:stCondLst>
                                  <p:childTnLst>
                                    <p:set>
                                      <p:cBhvr>
                                        <p:cTn id="251" dur="1" fill="hold">
                                          <p:stCondLst>
                                            <p:cond delay="0"/>
                                          </p:stCondLst>
                                        </p:cTn>
                                        <p:tgtEl>
                                          <p:spTgt spid="60"/>
                                        </p:tgtEl>
                                        <p:attrNameLst>
                                          <p:attrName>style.visibility</p:attrName>
                                        </p:attrNameLst>
                                      </p:cBhvr>
                                      <p:to>
                                        <p:strVal val="visible"/>
                                      </p:to>
                                    </p:set>
                                    <p:anim calcmode="lin" valueType="num">
                                      <p:cBhvr>
                                        <p:cTn id="252" dur="500" fill="hold"/>
                                        <p:tgtEl>
                                          <p:spTgt spid="60"/>
                                        </p:tgtEl>
                                        <p:attrNameLst>
                                          <p:attrName>ppt_w</p:attrName>
                                        </p:attrNameLst>
                                      </p:cBhvr>
                                      <p:tavLst>
                                        <p:tav tm="0">
                                          <p:val>
                                            <p:strVal val="0"/>
                                          </p:val>
                                        </p:tav>
                                        <p:tav tm="100000">
                                          <p:val>
                                            <p:strVal val="#ppt_w"/>
                                          </p:val>
                                        </p:tav>
                                      </p:tavLst>
                                    </p:anim>
                                    <p:anim calcmode="lin" valueType="num">
                                      <p:cBhvr>
                                        <p:cTn id="253" dur="500" fill="hold"/>
                                        <p:tgtEl>
                                          <p:spTgt spid="60"/>
                                        </p:tgtEl>
                                        <p:attrNameLst>
                                          <p:attrName>ppt_h</p:attrName>
                                        </p:attrNameLst>
                                      </p:cBhvr>
                                      <p:tavLst>
                                        <p:tav tm="0">
                                          <p:val>
                                            <p:strVal val="0"/>
                                          </p:val>
                                        </p:tav>
                                        <p:tav tm="100000">
                                          <p:val>
                                            <p:strVal val="#ppt_h"/>
                                          </p:val>
                                        </p:tav>
                                      </p:tavLst>
                                    </p:anim>
                                    <p:animEffect transition="in" filter="fade">
                                      <p:cBhvr>
                                        <p:cTn id="254" dur="500"/>
                                        <p:tgtEl>
                                          <p:spTgt spid="60"/>
                                        </p:tgtEl>
                                      </p:cBhvr>
                                    </p:animEffect>
                                  </p:childTnLst>
                                </p:cTn>
                              </p:par>
                              <p:par>
                                <p:cTn id="255" presetID="10" presetClass="entr" presetSubtype="0" fill="hold" nodeType="withEffect">
                                  <p:stCondLst>
                                    <p:cond delay="2750"/>
                                  </p:stCondLst>
                                  <p:childTnLst>
                                    <p:set>
                                      <p:cBhvr>
                                        <p:cTn id="256" dur="1" fill="hold">
                                          <p:stCondLst>
                                            <p:cond delay="0"/>
                                          </p:stCondLst>
                                        </p:cTn>
                                        <p:tgtEl>
                                          <p:spTgt spid="82"/>
                                        </p:tgtEl>
                                        <p:attrNameLst>
                                          <p:attrName>style.visibility</p:attrName>
                                        </p:attrNameLst>
                                      </p:cBhvr>
                                      <p:to>
                                        <p:strVal val="visible"/>
                                      </p:to>
                                    </p:set>
                                    <p:animEffect transition="in" filter="fade">
                                      <p:cBhvr>
                                        <p:cTn id="257" dur="500"/>
                                        <p:tgtEl>
                                          <p:spTgt spid="82"/>
                                        </p:tgtEl>
                                      </p:cBhvr>
                                    </p:animEffect>
                                  </p:childTnLst>
                                </p:cTn>
                              </p:par>
                              <p:par>
                                <p:cTn id="258" presetID="10" presetClass="entr" presetSubtype="0" fill="hold" nodeType="withEffect">
                                  <p:stCondLst>
                                    <p:cond delay="0"/>
                                  </p:stCondLst>
                                  <p:childTnLst>
                                    <p:set>
                                      <p:cBhvr>
                                        <p:cTn id="259" dur="1" fill="hold">
                                          <p:stCondLst>
                                            <p:cond delay="0"/>
                                          </p:stCondLst>
                                        </p:cTn>
                                        <p:tgtEl>
                                          <p:spTgt spid="86"/>
                                        </p:tgtEl>
                                        <p:attrNameLst>
                                          <p:attrName>style.visibility</p:attrName>
                                        </p:attrNameLst>
                                      </p:cBhvr>
                                      <p:to>
                                        <p:strVal val="visible"/>
                                      </p:to>
                                    </p:set>
                                    <p:animEffect transition="in" filter="fade">
                                      <p:cBhvr>
                                        <p:cTn id="260"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5" grpId="1"/>
      <p:bldP spid="56" grpId="0"/>
      <p:bldP spid="56" grpId="1"/>
      <p:bldP spid="60" grpId="0" animBg="1"/>
      <p:bldP spid="61" grpId="0" animBg="1"/>
      <p:bldP spid="62" grpId="0" animBg="1"/>
      <p:bldP spid="63" grpId="0" animBg="1"/>
      <p:bldP spid="64" grpId="0" animBg="1"/>
      <p:bldP spid="65" grpId="0" animBg="1"/>
      <p:bldP spid="66" grpId="0" animBg="1"/>
      <p:bldP spid="67" grpId="0" animBg="1"/>
      <p:bldP spid="74"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174A7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52AFE8-A8E0-01EB-0DB4-E396DE3E8696}"/>
              </a:ext>
            </a:extLst>
          </p:cNvPr>
          <p:cNvSpPr/>
          <p:nvPr userDrawn="1"/>
        </p:nvSpPr>
        <p:spPr>
          <a:xfrm>
            <a:off x="-3500" y="0"/>
            <a:ext cx="12195500" cy="6858000"/>
          </a:xfrm>
          <a:prstGeom prst="rect">
            <a:avLst/>
          </a:prstGeom>
          <a:gradFill>
            <a:gsLst>
              <a:gs pos="100000">
                <a:srgbClr val="00A49F"/>
              </a:gs>
              <a:gs pos="22000">
                <a:srgbClr val="3E73B9"/>
              </a:gs>
            </a:gsLst>
            <a:lin ang="2400000" scaled="0"/>
          </a:gradFill>
          <a:ln>
            <a:noFill/>
          </a:ln>
        </p:spPr>
        <p:style>
          <a:lnRef idx="1">
            <a:schemeClr val="accent1"/>
          </a:lnRef>
          <a:fillRef idx="3">
            <a:schemeClr val="accent1"/>
          </a:fillRef>
          <a:effectRef idx="2">
            <a:schemeClr val="accent1"/>
          </a:effectRef>
          <a:fontRef idx="minor">
            <a:schemeClr val="lt1"/>
          </a:fontRef>
        </p:style>
        <p:txBody>
          <a:bodyPr lIns="1080000" rtlCol="0" anchor="ctr"/>
          <a:lstStyle/>
          <a:p>
            <a:pPr marL="0" marR="0" lvl="0" indent="0" algn="l" defTabSz="914400" rtl="0" eaLnBrk="1" fontAlgn="auto" latinLnBrk="0" hangingPunct="1">
              <a:lnSpc>
                <a:spcPts val="4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61A5BEB5-EDF6-55C3-FA1A-4D07B453FBD4}"/>
              </a:ext>
            </a:extLst>
          </p:cNvPr>
          <p:cNvGrpSpPr/>
          <p:nvPr userDrawn="1"/>
        </p:nvGrpSpPr>
        <p:grpSpPr>
          <a:xfrm>
            <a:off x="44787" y="5901713"/>
            <a:ext cx="5590469" cy="900122"/>
            <a:chOff x="44787" y="5901713"/>
            <a:chExt cx="5590469" cy="900122"/>
          </a:xfrm>
        </p:grpSpPr>
        <p:sp>
          <p:nvSpPr>
            <p:cNvPr id="5" name="Parallelogram 7">
              <a:extLst>
                <a:ext uri="{FF2B5EF4-FFF2-40B4-BE49-F238E27FC236}">
                  <a16:creationId xmlns:a16="http://schemas.microsoft.com/office/drawing/2014/main" id="{D76181E6-A461-0D58-4660-753D42351690}"/>
                </a:ext>
              </a:extLst>
            </p:cNvPr>
            <p:cNvSpPr/>
            <p:nvPr userDrawn="1"/>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6" name="Parallelogram 8">
              <a:extLst>
                <a:ext uri="{FF2B5EF4-FFF2-40B4-BE49-F238E27FC236}">
                  <a16:creationId xmlns:a16="http://schemas.microsoft.com/office/drawing/2014/main" id="{B5EC4E75-6C69-7BEE-E200-D59D5407A4A1}"/>
                </a:ext>
              </a:extLst>
            </p:cNvPr>
            <p:cNvSpPr/>
            <p:nvPr userDrawn="1"/>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dirty="0">
                <a:ln>
                  <a:noFill/>
                </a:ln>
                <a:solidFill>
                  <a:prstClr val="white"/>
                </a:solidFill>
                <a:effectLst/>
                <a:uLnTx/>
                <a:uFillTx/>
                <a:latin typeface="Helvetica" panose="020B0604020202030204" pitchFamily="34" charset="0"/>
                <a:ea typeface="+mn-ea"/>
                <a:cs typeface="+mn-cs"/>
              </a:endParaRPr>
            </a:p>
          </p:txBody>
        </p:sp>
        <p:pic>
          <p:nvPicPr>
            <p:cNvPr id="9" name="Graphic 24">
              <a:extLst>
                <a:ext uri="{FF2B5EF4-FFF2-40B4-BE49-F238E27FC236}">
                  <a16:creationId xmlns:a16="http://schemas.microsoft.com/office/drawing/2014/main" id="{EC5440D4-8750-94C7-2D45-BFCD3DF3EE0A}"/>
                </a:ext>
              </a:extLst>
            </p:cNvPr>
            <p:cNvPicPr>
              <a:picLocks noChangeAspect="1"/>
            </p:cNvPicPr>
            <p:nvPr userDrawn="1"/>
          </p:nvPicPr>
          <p:blipFill>
            <a:blip r:embed="rId5"/>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grpSp>
      <p:grpSp>
        <p:nvGrpSpPr>
          <p:cNvPr id="11" name="Group 10">
            <a:extLst>
              <a:ext uri="{FF2B5EF4-FFF2-40B4-BE49-F238E27FC236}">
                <a16:creationId xmlns:a16="http://schemas.microsoft.com/office/drawing/2014/main" id="{FBC51F68-A635-4266-110C-205B6964A431}"/>
              </a:ext>
            </a:extLst>
          </p:cNvPr>
          <p:cNvGrpSpPr/>
          <p:nvPr userDrawn="1"/>
        </p:nvGrpSpPr>
        <p:grpSpPr>
          <a:xfrm>
            <a:off x="-813454" y="112278"/>
            <a:ext cx="1462837" cy="624880"/>
            <a:chOff x="-706913" y="213301"/>
            <a:chExt cx="1883896" cy="804744"/>
          </a:xfrm>
        </p:grpSpPr>
        <p:sp>
          <p:nvSpPr>
            <p:cNvPr id="12" name="Rounded Rectangle 10">
              <a:extLst>
                <a:ext uri="{FF2B5EF4-FFF2-40B4-BE49-F238E27FC236}">
                  <a16:creationId xmlns:a16="http://schemas.microsoft.com/office/drawing/2014/main" id="{BCAA27EA-E2D0-A0F2-0457-59A489B59346}"/>
                </a:ext>
              </a:extLst>
            </p:cNvPr>
            <p:cNvSpPr/>
            <p:nvPr userDrawn="1"/>
          </p:nvSpPr>
          <p:spPr>
            <a:xfrm>
              <a:off x="-706913" y="222445"/>
              <a:ext cx="1883896" cy="795600"/>
            </a:xfrm>
            <a:prstGeom prst="roundRect">
              <a:avLst>
                <a:gd name="adj" fmla="val 50000"/>
              </a:avLst>
            </a:prstGeom>
            <a:solidFill>
              <a:srgbClr val="1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277A62E-E1DF-E71F-A748-400FF23E668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757" t="3110" r="90956" b="85289"/>
            <a:stretch/>
          </p:blipFill>
          <p:spPr>
            <a:xfrm>
              <a:off x="336176" y="213301"/>
              <a:ext cx="766483" cy="795600"/>
            </a:xfrm>
            <a:prstGeom prst="rect">
              <a:avLst/>
            </a:prstGeom>
          </p:spPr>
        </p:pic>
      </p:grpSp>
      <p:sp>
        <p:nvSpPr>
          <p:cNvPr id="3" name="Rounded Rectangle 9">
            <a:extLst>
              <a:ext uri="{FF2B5EF4-FFF2-40B4-BE49-F238E27FC236}">
                <a16:creationId xmlns:a16="http://schemas.microsoft.com/office/drawing/2014/main" id="{2D19CEA6-C2E6-CC0A-16E1-D329AF3797E9}"/>
              </a:ext>
            </a:extLst>
          </p:cNvPr>
          <p:cNvSpPr/>
          <p:nvPr userDrawn="1"/>
        </p:nvSpPr>
        <p:spPr>
          <a:xfrm>
            <a:off x="11033199" y="6160850"/>
            <a:ext cx="1462837" cy="617780"/>
          </a:xfrm>
          <a:prstGeom prst="roundRect">
            <a:avLst>
              <a:gd name="adj" fmla="val 50000"/>
            </a:avLst>
          </a:prstGeom>
          <a:solidFill>
            <a:srgbClr val="105FA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 name="Picture 2" descr="NHS Pathology Conference North 2023 639c879adced7">
            <a:extLst>
              <a:ext uri="{FF2B5EF4-FFF2-40B4-BE49-F238E27FC236}">
                <a16:creationId xmlns:a16="http://schemas.microsoft.com/office/drawing/2014/main" id="{9C52EECC-9E8E-4CC8-9BB6-4CE23BB560CF}"/>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l="28997" r="28742" b="17658"/>
          <a:stretch/>
        </p:blipFill>
        <p:spPr bwMode="auto">
          <a:xfrm>
            <a:off x="11109592" y="6210592"/>
            <a:ext cx="600156" cy="524711"/>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7" name="Rounded Rectangle 9">
            <a:extLst>
              <a:ext uri="{FF2B5EF4-FFF2-40B4-BE49-F238E27FC236}">
                <a16:creationId xmlns:a16="http://schemas.microsoft.com/office/drawing/2014/main" id="{AA1D87F1-F753-F8B6-7ACA-74EAA2DDA21F}"/>
              </a:ext>
            </a:extLst>
          </p:cNvPr>
          <p:cNvSpPr/>
          <p:nvPr userDrawn="1"/>
        </p:nvSpPr>
        <p:spPr>
          <a:xfrm>
            <a:off x="10987419" y="6184055"/>
            <a:ext cx="1462837" cy="617780"/>
          </a:xfrm>
          <a:prstGeom prst="roundRect">
            <a:avLst>
              <a:gd name="adj" fmla="val 50000"/>
            </a:avLst>
          </a:prstGeom>
          <a:solidFill>
            <a:srgbClr val="105FA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4213336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hf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ECD2EEA-4414-6641-8379-079FE950A0E2}"/>
              </a:ext>
            </a:extLst>
          </p:cNvPr>
          <p:cNvGrpSpPr/>
          <p:nvPr userDrawn="1"/>
        </p:nvGrpSpPr>
        <p:grpSpPr>
          <a:xfrm>
            <a:off x="-813454" y="112278"/>
            <a:ext cx="1462837" cy="624880"/>
            <a:chOff x="-706913" y="213301"/>
            <a:chExt cx="1883896" cy="804744"/>
          </a:xfrm>
        </p:grpSpPr>
        <p:sp>
          <p:nvSpPr>
            <p:cNvPr id="10" name="Rounded Rectangle 9">
              <a:extLst>
                <a:ext uri="{FF2B5EF4-FFF2-40B4-BE49-F238E27FC236}">
                  <a16:creationId xmlns:a16="http://schemas.microsoft.com/office/drawing/2014/main" id="{68650599-F868-0C4B-A271-8132B5AAF06D}"/>
                </a:ext>
              </a:extLst>
            </p:cNvPr>
            <p:cNvSpPr/>
            <p:nvPr userDrawn="1"/>
          </p:nvSpPr>
          <p:spPr>
            <a:xfrm>
              <a:off x="-706913" y="222445"/>
              <a:ext cx="1883896" cy="795600"/>
            </a:xfrm>
            <a:prstGeom prst="roundRect">
              <a:avLst>
                <a:gd name="adj" fmla="val 50000"/>
              </a:avLst>
            </a:prstGeom>
            <a:solidFill>
              <a:srgbClr val="105FA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10">
              <a:extLst>
                <a:ext uri="{FF2B5EF4-FFF2-40B4-BE49-F238E27FC236}">
                  <a16:creationId xmlns:a16="http://schemas.microsoft.com/office/drawing/2014/main" id="{27F2A273-6D8B-764D-B1EF-AFE85E6EC7F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757" t="3110" r="90956" b="85289"/>
            <a:stretch/>
          </p:blipFill>
          <p:spPr>
            <a:xfrm>
              <a:off x="336176" y="213301"/>
              <a:ext cx="766483" cy="795600"/>
            </a:xfrm>
            <a:prstGeom prst="rect">
              <a:avLst/>
            </a:prstGeom>
          </p:spPr>
        </p:pic>
      </p:grpSp>
      <p:sp>
        <p:nvSpPr>
          <p:cNvPr id="2" name="Rounded Rectangle 9">
            <a:extLst>
              <a:ext uri="{FF2B5EF4-FFF2-40B4-BE49-F238E27FC236}">
                <a16:creationId xmlns:a16="http://schemas.microsoft.com/office/drawing/2014/main" id="{08829844-9B0F-47E5-115B-C790F2F3B3C7}"/>
              </a:ext>
            </a:extLst>
          </p:cNvPr>
          <p:cNvSpPr/>
          <p:nvPr userDrawn="1"/>
        </p:nvSpPr>
        <p:spPr>
          <a:xfrm>
            <a:off x="10987419" y="6184055"/>
            <a:ext cx="1462837" cy="617780"/>
          </a:xfrm>
          <a:prstGeom prst="roundRect">
            <a:avLst>
              <a:gd name="adj" fmla="val 50000"/>
            </a:avLst>
          </a:prstGeom>
          <a:solidFill>
            <a:srgbClr val="105FA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73535540"/>
      </p:ext>
    </p:extLst>
  </p:cSld>
  <p:clrMap bg1="lt1" tx1="dk1" bg2="lt2" tx2="dk2" accent1="accent1" accent2="accent2" accent3="accent3" accent4="accent4" accent5="accent5" accent6="accent6" hlink="hlink" folHlink="folHlink"/>
  <p:sldLayoutIdLst>
    <p:sldLayoutId id="2147483672"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5" name="Title Placeholder 1">
            <a:extLst>
              <a:ext uri="{FF2B5EF4-FFF2-40B4-BE49-F238E27FC236}">
                <a16:creationId xmlns:a16="http://schemas.microsoft.com/office/drawing/2014/main" id="{7F78A766-B1A1-42CF-9CC1-12EDB40FA0EA}"/>
              </a:ext>
            </a:extLst>
          </p:cNvPr>
          <p:cNvSpPr>
            <a:spLocks noGrp="1"/>
          </p:cNvSpPr>
          <p:nvPr>
            <p:ph type="title"/>
          </p:nvPr>
        </p:nvSpPr>
        <p:spPr bwMode="auto">
          <a:xfrm>
            <a:off x="719667" y="539750"/>
            <a:ext cx="1075266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143366" name="Text Placeholder 2">
            <a:extLst>
              <a:ext uri="{FF2B5EF4-FFF2-40B4-BE49-F238E27FC236}">
                <a16:creationId xmlns:a16="http://schemas.microsoft.com/office/drawing/2014/main" id="{FEE7FC1A-9515-4392-AB49-F27805BFA59A}"/>
              </a:ext>
            </a:extLst>
          </p:cNvPr>
          <p:cNvSpPr>
            <a:spLocks noGrp="1"/>
          </p:cNvSpPr>
          <p:nvPr>
            <p:ph type="body" idx="1"/>
          </p:nvPr>
        </p:nvSpPr>
        <p:spPr bwMode="auto">
          <a:xfrm>
            <a:off x="719667" y="1800225"/>
            <a:ext cx="10742084"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TextBox 9">
            <a:extLst>
              <a:ext uri="{FF2B5EF4-FFF2-40B4-BE49-F238E27FC236}">
                <a16:creationId xmlns:a16="http://schemas.microsoft.com/office/drawing/2014/main" id="{E70F47F9-E2C6-407D-9D6B-5BF65257A64E}"/>
              </a:ext>
            </a:extLst>
          </p:cNvPr>
          <p:cNvSpPr txBox="1"/>
          <p:nvPr userDrawn="1"/>
        </p:nvSpPr>
        <p:spPr>
          <a:xfrm>
            <a:off x="0" y="6309321"/>
            <a:ext cx="8880309" cy="492443"/>
          </a:xfrm>
          <a:prstGeom prst="rect">
            <a:avLst/>
          </a:prstGeom>
          <a:solidFill>
            <a:schemeClr val="tx1"/>
          </a:solidFill>
        </p:spPr>
        <p:txBody>
          <a:bodyPr wrap="square" rtlCol="0">
            <a:spAutoFit/>
          </a:bodyPr>
          <a:lstStyle/>
          <a:p>
            <a:r>
              <a:rPr lang="en-GB" sz="1400" b="1">
                <a:solidFill>
                  <a:schemeClr val="bg1"/>
                </a:solidFill>
              </a:rPr>
              <a:t>	</a:t>
            </a:r>
            <a:r>
              <a:rPr lang="en-GB" sz="1200" b="0">
                <a:solidFill>
                  <a:schemeClr val="bg1"/>
                </a:solidFill>
              </a:rPr>
              <a:t>Delivered in partnership with the </a:t>
            </a:r>
          </a:p>
          <a:p>
            <a:r>
              <a:rPr lang="en-GB" sz="1200" b="0">
                <a:solidFill>
                  <a:schemeClr val="bg1"/>
                </a:solidFill>
              </a:rPr>
              <a:t>	Integrated Care Transformation Team</a:t>
            </a:r>
          </a:p>
        </p:txBody>
      </p:sp>
      <p:pic>
        <p:nvPicPr>
          <p:cNvPr id="11" name="Picture 9" descr="Desktop Guy's and St Thomas' RGB BLUE (300ppi)">
            <a:extLst>
              <a:ext uri="{FF2B5EF4-FFF2-40B4-BE49-F238E27FC236}">
                <a16:creationId xmlns:a16="http://schemas.microsoft.com/office/drawing/2014/main" id="{A9470F1E-061D-4576-B515-2130533F89A5}"/>
              </a:ext>
            </a:extLst>
          </p:cNvPr>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t="-20853" r="-11594" b="-18953"/>
          <a:stretch>
            <a:fillRect/>
          </a:stretch>
        </p:blipFill>
        <p:spPr bwMode="auto">
          <a:xfrm>
            <a:off x="143339" y="6344038"/>
            <a:ext cx="1199447" cy="479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B671500-A6F9-4BAA-98BE-5E0D51278BE7}"/>
              </a:ext>
            </a:extLst>
          </p:cNvPr>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072331" y="6307171"/>
            <a:ext cx="1199447" cy="553997"/>
          </a:xfrm>
          <a:prstGeom prst="rect">
            <a:avLst/>
          </a:prstGeom>
          <a:solidFill>
            <a:schemeClr val="bg1"/>
          </a:solidFill>
          <a:ln>
            <a:noFill/>
          </a:ln>
        </p:spPr>
      </p:pic>
      <p:pic>
        <p:nvPicPr>
          <p:cNvPr id="13" name="Picture 2" descr="London Borough of Lambeth">
            <a:extLst>
              <a:ext uri="{FF2B5EF4-FFF2-40B4-BE49-F238E27FC236}">
                <a16:creationId xmlns:a16="http://schemas.microsoft.com/office/drawing/2014/main" id="{98C5505A-4C59-4BB5-B5F4-CEC4D532A98B}"/>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368586" y="6306928"/>
            <a:ext cx="1823415" cy="553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374223"/>
      </p:ext>
    </p:extLst>
  </p:cSld>
  <p:clrMap bg1="lt1" tx1="dk1" bg2="lt2" tx2="dk2" accent1="accent1" accent2="accent2" accent3="accent3" accent4="accent4" accent5="accent5" accent6="accent6" hlink="hlink" folHlink="folHlink"/>
  <p:sldLayoutIdLst>
    <p:sldLayoutId id="2147490477" r:id="rId1"/>
    <p:sldLayoutId id="2147490479" r:id="rId2"/>
    <p:sldLayoutId id="2147483792" r:id="rId3"/>
    <p:sldLayoutId id="2147483737" r:id="rId4"/>
    <p:sldLayoutId id="2147483794" r:id="rId5"/>
    <p:sldLayoutId id="2147483795" r:id="rId6"/>
    <p:sldLayoutId id="2147483796" r:id="rId7"/>
    <p:sldLayoutId id="2147483797" r:id="rId8"/>
    <p:sldLayoutId id="2147483798" r:id="rId9"/>
    <p:sldLayoutId id="2147490472" r:id="rId10"/>
    <p:sldLayoutId id="2147490473" r:id="rId11"/>
  </p:sldLayoutIdLst>
  <p:hf hdr="0" ftr="0" dt="0"/>
  <p:txStyles>
    <p:titleStyle>
      <a:lvl1pPr algn="l" defTabSz="912813" rtl="0" fontAlgn="base">
        <a:lnSpc>
          <a:spcPts val="3600"/>
        </a:lnSpc>
        <a:spcBef>
          <a:spcPct val="0"/>
        </a:spcBef>
        <a:spcAft>
          <a:spcPct val="0"/>
        </a:spcAft>
        <a:defRPr sz="3200" b="1" kern="1200">
          <a:solidFill>
            <a:schemeClr val="tx1"/>
          </a:solidFill>
          <a:latin typeface="+mj-lt"/>
          <a:ea typeface="+mj-ea"/>
          <a:cs typeface="+mj-cs"/>
        </a:defRPr>
      </a:lvl1pPr>
      <a:lvl2pPr algn="l" defTabSz="912813" rtl="0" fontAlgn="base">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2pPr>
      <a:lvl3pPr algn="l" defTabSz="912813" rtl="0" fontAlgn="base">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3pPr>
      <a:lvl4pPr algn="l" defTabSz="912813" rtl="0" fontAlgn="base">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4pPr>
      <a:lvl5pPr algn="l" defTabSz="912813" rtl="0" fontAlgn="base">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5pPr>
      <a:lvl6pPr marL="457200" algn="l" defTabSz="912813" rtl="0" fontAlgn="base">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6pPr>
      <a:lvl7pPr marL="914400" algn="l" defTabSz="912813" rtl="0" fontAlgn="base">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7pPr>
      <a:lvl8pPr marL="1371600" algn="l" defTabSz="912813" rtl="0" fontAlgn="base">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8pPr>
      <a:lvl9pPr marL="1828800" algn="l" defTabSz="912813" rtl="0" fontAlgn="base">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9pPr>
    </p:titleStyle>
    <p:bodyStyle>
      <a:lvl1pPr marL="250825" indent="-250825" algn="l" defTabSz="912813" rtl="0" fontAlgn="base">
        <a:lnSpc>
          <a:spcPts val="2300"/>
        </a:lnSpc>
        <a:spcBef>
          <a:spcPts val="1200"/>
        </a:spcBef>
        <a:spcAft>
          <a:spcPct val="0"/>
        </a:spcAft>
        <a:buClr>
          <a:schemeClr val="tx2"/>
        </a:buClr>
        <a:buFont typeface="LucidaGrande" charset="0"/>
        <a:buChar char="•"/>
        <a:defRPr b="1" kern="1200">
          <a:solidFill>
            <a:schemeClr val="tx2"/>
          </a:solidFill>
          <a:latin typeface="+mn-lt"/>
          <a:ea typeface="+mn-ea"/>
          <a:cs typeface="+mn-cs"/>
        </a:defRPr>
      </a:lvl1pPr>
      <a:lvl2pPr marL="539750" indent="-250825" algn="l" defTabSz="912813" rtl="0" fontAlgn="base">
        <a:lnSpc>
          <a:spcPts val="2300"/>
        </a:lnSpc>
        <a:spcBef>
          <a:spcPts val="600"/>
        </a:spcBef>
        <a:spcAft>
          <a:spcPct val="0"/>
        </a:spcAft>
        <a:buClr>
          <a:schemeClr val="tx2"/>
        </a:buClr>
        <a:buFont typeface="Arial" panose="020B0604020202020204" pitchFamily="34" charset="0"/>
        <a:buChar char="–"/>
        <a:defRPr kern="1200">
          <a:solidFill>
            <a:schemeClr val="tx2"/>
          </a:solidFill>
          <a:latin typeface="+mn-lt"/>
          <a:ea typeface="+mn-ea"/>
          <a:cs typeface="+mn-cs"/>
        </a:defRPr>
      </a:lvl2pPr>
      <a:lvl3pPr marL="250825" indent="-250825" algn="l" defTabSz="912813" rtl="0" fontAlgn="base">
        <a:lnSpc>
          <a:spcPts val="2300"/>
        </a:lnSpc>
        <a:spcBef>
          <a:spcPts val="600"/>
        </a:spcBef>
        <a:spcAft>
          <a:spcPct val="0"/>
        </a:spcAft>
        <a:buClr>
          <a:schemeClr val="tx2"/>
        </a:buClr>
        <a:buFont typeface="LucidaGrande" charset="0"/>
        <a:buChar char="•"/>
        <a:defRPr kern="1200">
          <a:solidFill>
            <a:schemeClr val="tx2"/>
          </a:solidFill>
          <a:latin typeface="+mn-lt"/>
          <a:ea typeface="+mn-ea"/>
          <a:cs typeface="+mn-cs"/>
        </a:defRPr>
      </a:lvl3pPr>
      <a:lvl4pPr marL="539750" indent="-250825" algn="l" defTabSz="912813" rtl="0" fontAlgn="base">
        <a:lnSpc>
          <a:spcPts val="2300"/>
        </a:lnSpc>
        <a:spcBef>
          <a:spcPts val="600"/>
        </a:spcBef>
        <a:spcAft>
          <a:spcPct val="0"/>
        </a:spcAft>
        <a:buClr>
          <a:schemeClr val="tx2"/>
        </a:buClr>
        <a:buFont typeface="Arial" panose="020B0604020202020204" pitchFamily="34" charset="0"/>
        <a:buChar char="–"/>
        <a:defRPr kern="1200">
          <a:solidFill>
            <a:schemeClr val="tx2"/>
          </a:solidFill>
          <a:latin typeface="+mn-lt"/>
          <a:ea typeface="+mn-ea"/>
          <a:cs typeface="+mn-cs"/>
        </a:defRPr>
      </a:lvl4pPr>
      <a:lvl5pPr marL="812800" indent="-276225" algn="l" defTabSz="912813" rtl="0" fontAlgn="base">
        <a:lnSpc>
          <a:spcPts val="2300"/>
        </a:lnSpc>
        <a:spcBef>
          <a:spcPts val="600"/>
        </a:spcBef>
        <a:spcAft>
          <a:spcPct val="0"/>
        </a:spcAft>
        <a:buClr>
          <a:schemeClr val="tx2"/>
        </a:buClr>
        <a:buFont typeface="LucidaGrande" charset="0"/>
        <a:buChar char="•"/>
        <a:defRPr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C4148F8C-0D3C-BFFC-2D52-0D0EA6AC5269}"/>
              </a:ext>
            </a:extLst>
          </p:cNvPr>
          <p:cNvGraphicFramePr>
            <a:graphicFrameLocks noChangeAspect="1"/>
          </p:cNvGraphicFramePr>
          <p:nvPr userDrawn="1">
            <p:custDataLst>
              <p:tags r:id="rId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67" imgH="465" progId="TCLayout.ActiveDocument.1">
                  <p:embed/>
                </p:oleObj>
              </mc:Choice>
              <mc:Fallback>
                <p:oleObj name="think-cell Slide" r:id="rId7" imgW="467" imgH="465" progId="TCLayout.ActiveDocument.1">
                  <p:embed/>
                  <p:pic>
                    <p:nvPicPr>
                      <p:cNvPr id="8" name="think-cell data - do not delete" hidden="1">
                        <a:extLst>
                          <a:ext uri="{FF2B5EF4-FFF2-40B4-BE49-F238E27FC236}">
                            <a16:creationId xmlns:a16="http://schemas.microsoft.com/office/drawing/2014/main" id="{C4148F8C-0D3C-BFFC-2D52-0D0EA6AC5269}"/>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8A8A1138-6FB0-0F71-B9FE-FCC4F1132D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9C1D6CB-8205-ED38-A1A0-836AA83253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DA61FA-A793-CF48-F109-62D04F77B2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457737-07E4-4D54-B219-373AB2A9DE90}" type="datetimeFigureOut">
              <a:rPr lang="en-GB" smtClean="0"/>
              <a:t>10/10/2024</a:t>
            </a:fld>
            <a:endParaRPr lang="en-GB" dirty="0"/>
          </a:p>
        </p:txBody>
      </p:sp>
      <p:sp>
        <p:nvSpPr>
          <p:cNvPr id="5" name="Footer Placeholder 4">
            <a:extLst>
              <a:ext uri="{FF2B5EF4-FFF2-40B4-BE49-F238E27FC236}">
                <a16:creationId xmlns:a16="http://schemas.microsoft.com/office/drawing/2014/main" id="{F6A45A00-8B7B-3150-960F-ACADD7014E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33FF4BC4-63AF-61B5-0B90-3B94F1C951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7F1A05-2782-4D2A-BE00-D58056D5B6C3}" type="slidenum">
              <a:rPr lang="en-GB" smtClean="0"/>
              <a:t>‹#›</a:t>
            </a:fld>
            <a:endParaRPr lang="en-GB" dirty="0"/>
          </a:p>
        </p:txBody>
      </p:sp>
    </p:spTree>
    <p:extLst>
      <p:ext uri="{BB962C8B-B14F-4D97-AF65-F5344CB8AC3E}">
        <p14:creationId xmlns:p14="http://schemas.microsoft.com/office/powerpoint/2010/main" val="4374772"/>
      </p:ext>
    </p:extLst>
  </p:cSld>
  <p:clrMap bg1="lt1" tx1="dk1" bg2="lt2" tx2="dk2" accent1="accent1" accent2="accent2" accent3="accent3" accent4="accent4" accent5="accent5" accent6="accent6" hlink="hlink" folHlink="folHlink"/>
  <p:sldLayoutIdLst>
    <p:sldLayoutId id="2147490468" r:id="rId1"/>
    <p:sldLayoutId id="2147490469" r:id="rId2"/>
    <p:sldLayoutId id="2147490471" r:id="rId3"/>
    <p:sldLayoutId id="21474904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367" r:id="rId1"/>
    <p:sldLayoutId id="2147484368" r:id="rId2"/>
    <p:sldLayoutId id="2147484369" r:id="rId3"/>
    <p:sldLayoutId id="2147484370" r:id="rId4"/>
    <p:sldLayoutId id="2147484371" r:id="rId5"/>
    <p:sldLayoutId id="2147484372" r:id="rId6"/>
    <p:sldLayoutId id="2147484373" r:id="rId7"/>
    <p:sldLayoutId id="2147484374" r:id="rId8"/>
    <p:sldLayoutId id="2147484375" r:id="rId9"/>
    <p:sldLayoutId id="2147484376" r:id="rId10"/>
    <p:sldLayoutId id="2147484377" r:id="rId11"/>
    <p:sldLayoutId id="214748437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E57247-BCF8-76AE-D2E5-586BCA7005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9429F3-8A65-D46D-5EC8-900FAEE5BE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A8D1E7-DF76-6C1C-1913-B33718A95A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B2770FD-756C-9C4D-AA43-9A635EB75578}" type="datetimeFigureOut">
              <a:rPr lang="en-US" smtClean="0"/>
              <a:t>10/10/2024</a:t>
            </a:fld>
            <a:endParaRPr lang="en-US"/>
          </a:p>
        </p:txBody>
      </p:sp>
      <p:sp>
        <p:nvSpPr>
          <p:cNvPr id="5" name="Footer Placeholder 4">
            <a:extLst>
              <a:ext uri="{FF2B5EF4-FFF2-40B4-BE49-F238E27FC236}">
                <a16:creationId xmlns:a16="http://schemas.microsoft.com/office/drawing/2014/main" id="{1459F2D0-3583-843B-D5D0-16A7C2EE7C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AA0B82A-C53B-5E96-DEE1-267AF332B7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D9A6720-5C30-EB40-94C0-B2C25CEC45FD}" type="slidenum">
              <a:rPr lang="en-US" smtClean="0"/>
              <a:t>‹#›</a:t>
            </a:fld>
            <a:endParaRPr lang="en-US"/>
          </a:p>
        </p:txBody>
      </p:sp>
    </p:spTree>
    <p:extLst>
      <p:ext uri="{BB962C8B-B14F-4D97-AF65-F5344CB8AC3E}">
        <p14:creationId xmlns:p14="http://schemas.microsoft.com/office/powerpoint/2010/main" val="2808256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90466" r:id="rId12"/>
    <p:sldLayoutId id="2147483690" r:id="rId13"/>
    <p:sldLayoutId id="214748369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863600" y="2214240"/>
            <a:ext cx="10464800" cy="1398800"/>
          </a:xfrm>
          <a:prstGeom prst="rect">
            <a:avLst/>
          </a:prstGeom>
          <a:noFill/>
          <a:ln>
            <a:noFill/>
          </a:ln>
        </p:spPr>
        <p:txBody>
          <a:bodyPr spcFirstLastPara="1" wrap="square" lIns="19050" tIns="19050" rIns="19050" bIns="19050" anchor="b" anchorCtr="0">
            <a:normAutofit/>
          </a:bodyPr>
          <a:lstStyle>
            <a:lvl1pPr marR="0" lvl="0"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1pPr>
            <a:lvl2pPr marR="0" lvl="1"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2pPr>
            <a:lvl3pPr marR="0" lvl="2"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3pPr>
            <a:lvl4pPr marR="0" lvl="3"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4pPr>
            <a:lvl5pPr marR="0" lvl="4"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5pPr>
            <a:lvl6pPr marR="0" lvl="5"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6pPr>
            <a:lvl7pPr marR="0" lvl="6"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7pPr>
            <a:lvl8pPr marR="0" lvl="7"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8pPr>
            <a:lvl9pPr marR="0" lvl="8"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9pPr>
          </a:lstStyle>
          <a:p>
            <a:endParaRPr/>
          </a:p>
        </p:txBody>
      </p:sp>
      <p:cxnSp>
        <p:nvCxnSpPr>
          <p:cNvPr id="7" name="Google Shape;7;p26"/>
          <p:cNvCxnSpPr/>
          <p:nvPr/>
        </p:nvCxnSpPr>
        <p:spPr>
          <a:xfrm>
            <a:off x="431800" y="444500"/>
            <a:ext cx="11328400" cy="0"/>
          </a:xfrm>
          <a:prstGeom prst="straightConnector1">
            <a:avLst/>
          </a:prstGeom>
          <a:noFill/>
          <a:ln w="50800" cap="flat" cmpd="sng">
            <a:solidFill>
              <a:srgbClr val="227AAF"/>
            </a:solidFill>
            <a:prstDash val="solid"/>
            <a:miter lim="400000"/>
            <a:headEnd type="none" w="sm" len="sm"/>
            <a:tailEnd type="none" w="sm" len="sm"/>
          </a:ln>
        </p:spPr>
      </p:cxnSp>
      <p:cxnSp>
        <p:nvCxnSpPr>
          <p:cNvPr id="8" name="Google Shape;8;p26"/>
          <p:cNvCxnSpPr/>
          <p:nvPr/>
        </p:nvCxnSpPr>
        <p:spPr>
          <a:xfrm>
            <a:off x="431800" y="6426200"/>
            <a:ext cx="11328400" cy="0"/>
          </a:xfrm>
          <a:prstGeom prst="straightConnector1">
            <a:avLst/>
          </a:prstGeom>
          <a:noFill/>
          <a:ln w="12700" cap="flat" cmpd="sng">
            <a:solidFill>
              <a:srgbClr val="227AAF"/>
            </a:solidFill>
            <a:prstDash val="solid"/>
            <a:miter lim="400000"/>
            <a:headEnd type="none" w="sm" len="sm"/>
            <a:tailEnd type="none" w="sm" len="sm"/>
          </a:ln>
        </p:spPr>
      </p:cxnSp>
      <p:sp>
        <p:nvSpPr>
          <p:cNvPr id="9" name="Google Shape;9;p26"/>
          <p:cNvSpPr txBox="1">
            <a:spLocks noGrp="1"/>
          </p:cNvSpPr>
          <p:nvPr>
            <p:ph type="body" idx="1"/>
          </p:nvPr>
        </p:nvSpPr>
        <p:spPr>
          <a:xfrm>
            <a:off x="863600" y="3625851"/>
            <a:ext cx="10464800" cy="1019200"/>
          </a:xfrm>
          <a:prstGeom prst="rect">
            <a:avLst/>
          </a:prstGeom>
          <a:noFill/>
          <a:ln>
            <a:noFill/>
          </a:ln>
        </p:spPr>
        <p:txBody>
          <a:bodyPr spcFirstLastPara="1" wrap="square" lIns="19050" tIns="19050" rIns="19050" bIns="19050" anchor="t" anchorCtr="0">
            <a:normAutofit/>
          </a:bodyPr>
          <a:lstStyle>
            <a:lvl1pPr marL="457200" marR="0" lvl="0"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1pPr>
            <a:lvl2pPr marL="914400" marR="0" lvl="1"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2pPr>
            <a:lvl3pPr marL="1371600" marR="0" lvl="2"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3pPr>
            <a:lvl4pPr marL="1828800" marR="0" lvl="3"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4pPr>
            <a:lvl5pPr marL="2286000" marR="0" lvl="4"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5pPr>
            <a:lvl6pPr marL="2743200" marR="0" lvl="5"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6pPr>
            <a:lvl7pPr marL="3200400" marR="0" lvl="6"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7pPr>
            <a:lvl8pPr marL="3657600" marR="0" lvl="7"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8pPr>
            <a:lvl9pPr marL="4114800" marR="0" lvl="8"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9pPr>
          </a:lstStyle>
          <a:p>
            <a:endParaRPr/>
          </a:p>
        </p:txBody>
      </p:sp>
      <p:sp>
        <p:nvSpPr>
          <p:cNvPr id="10" name="Google Shape;10;p26"/>
          <p:cNvSpPr txBox="1">
            <a:spLocks noGrp="1"/>
          </p:cNvSpPr>
          <p:nvPr>
            <p:ph type="sldNum" idx="12"/>
          </p:nvPr>
        </p:nvSpPr>
        <p:spPr>
          <a:xfrm>
            <a:off x="5999416" y="6527862"/>
            <a:ext cx="193200" cy="182038"/>
          </a:xfrm>
          <a:prstGeom prst="rect">
            <a:avLst/>
          </a:prstGeom>
          <a:noFill/>
          <a:ln>
            <a:noFill/>
          </a:ln>
        </p:spPr>
        <p:txBody>
          <a:bodyPr spcFirstLastPara="1" wrap="square" lIns="19050" tIns="19050" rIns="19050" bIns="19050" anchor="b" anchorCtr="0">
            <a:spAutoFit/>
          </a:bodyPr>
          <a:lstStyle>
            <a:lvl1pPr marL="0" marR="0" lvl="0"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sz="667">
              <a:solidFill>
                <a:srgbClr val="000000"/>
              </a:solidFill>
              <a:latin typeface="Arial"/>
              <a:ea typeface="Arial"/>
              <a:cs typeface="Arial"/>
              <a:sym typeface="Arial"/>
            </a:endParaRPr>
          </a:p>
        </p:txBody>
      </p:sp>
    </p:spTree>
    <p:extLst>
      <p:ext uri="{BB962C8B-B14F-4D97-AF65-F5344CB8AC3E}">
        <p14:creationId xmlns:p14="http://schemas.microsoft.com/office/powerpoint/2010/main" val="1258655024"/>
      </p:ext>
    </p:extLst>
  </p:cSld>
  <p:clrMap bg1="lt1" tx1="dk1" bg2="dk2" tx2="lt2" accent1="accent1" accent2="accent2" accent3="accent3" accent4="accent4" accent5="accent5" accent6="accent6" hlink="hlink" folHlink="folHlink"/>
  <p:sldLayoutIdLst>
    <p:sldLayoutId id="2147483694"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0EBE0"/>
        </a:solidFill>
        <a:effectLst/>
      </p:bgPr>
    </p:bg>
    <p:spTree>
      <p:nvGrpSpPr>
        <p:cNvPr id="1" name="Shape 114"/>
        <p:cNvGrpSpPr/>
        <p:nvPr/>
      </p:nvGrpSpPr>
      <p:grpSpPr>
        <a:xfrm>
          <a:off x="0" y="0"/>
          <a:ext cx="0" cy="0"/>
          <a:chOff x="0" y="0"/>
          <a:chExt cx="0" cy="0"/>
        </a:xfrm>
      </p:grpSpPr>
      <p:sp>
        <p:nvSpPr>
          <p:cNvPr id="115" name="Google Shape;115;p29"/>
          <p:cNvSpPr txBox="1">
            <a:spLocks noGrp="1"/>
          </p:cNvSpPr>
          <p:nvPr>
            <p:ph type="title"/>
          </p:nvPr>
        </p:nvSpPr>
        <p:spPr>
          <a:xfrm>
            <a:off x="863600" y="2214241"/>
            <a:ext cx="10464800" cy="1398911"/>
          </a:xfrm>
          <a:prstGeom prst="rect">
            <a:avLst/>
          </a:prstGeom>
          <a:noFill/>
          <a:ln>
            <a:noFill/>
          </a:ln>
        </p:spPr>
        <p:txBody>
          <a:bodyPr spcFirstLastPara="1" wrap="square" lIns="19050" tIns="19050" rIns="19050" bIns="19050" anchor="b" anchorCtr="0">
            <a:normAutofit/>
          </a:bodyPr>
          <a:lstStyle>
            <a:lvl1pPr marR="0" lvl="0"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1pPr>
            <a:lvl2pPr marR="0" lvl="1"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2pPr>
            <a:lvl3pPr marR="0" lvl="2"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3pPr>
            <a:lvl4pPr marR="0" lvl="3"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4pPr>
            <a:lvl5pPr marR="0" lvl="4"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5pPr>
            <a:lvl6pPr marR="0" lvl="5"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6pPr>
            <a:lvl7pPr marR="0" lvl="6"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7pPr>
            <a:lvl8pPr marR="0" lvl="7"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8pPr>
            <a:lvl9pPr marR="0" lvl="8" algn="ctr" rtl="0">
              <a:lnSpc>
                <a:spcPct val="80000"/>
              </a:lnSpc>
              <a:spcBef>
                <a:spcPts val="0"/>
              </a:spcBef>
              <a:spcAft>
                <a:spcPts val="0"/>
              </a:spcAft>
              <a:buClr>
                <a:srgbClr val="4A4A4A"/>
              </a:buClr>
              <a:buSzPts val="3200"/>
              <a:buFont typeface="Arial"/>
              <a:buNone/>
              <a:defRPr sz="3200" b="0" i="0" u="none" strike="noStrike" cap="none">
                <a:solidFill>
                  <a:srgbClr val="4A4A4A"/>
                </a:solidFill>
                <a:latin typeface="Arial"/>
                <a:ea typeface="Arial"/>
                <a:cs typeface="Arial"/>
                <a:sym typeface="Arial"/>
              </a:defRPr>
            </a:lvl9pPr>
          </a:lstStyle>
          <a:p>
            <a:endParaRPr/>
          </a:p>
        </p:txBody>
      </p:sp>
      <p:cxnSp>
        <p:nvCxnSpPr>
          <p:cNvPr id="116" name="Google Shape;116;p29"/>
          <p:cNvCxnSpPr/>
          <p:nvPr/>
        </p:nvCxnSpPr>
        <p:spPr>
          <a:xfrm>
            <a:off x="431800" y="444500"/>
            <a:ext cx="11328400" cy="0"/>
          </a:xfrm>
          <a:prstGeom prst="straightConnector1">
            <a:avLst/>
          </a:prstGeom>
          <a:noFill/>
          <a:ln w="50800" cap="flat" cmpd="sng">
            <a:solidFill>
              <a:srgbClr val="227AAF"/>
            </a:solidFill>
            <a:prstDash val="solid"/>
            <a:miter lim="400000"/>
            <a:headEnd type="none" w="sm" len="sm"/>
            <a:tailEnd type="none" w="sm" len="sm"/>
          </a:ln>
        </p:spPr>
      </p:cxnSp>
      <p:cxnSp>
        <p:nvCxnSpPr>
          <p:cNvPr id="117" name="Google Shape;117;p29"/>
          <p:cNvCxnSpPr/>
          <p:nvPr/>
        </p:nvCxnSpPr>
        <p:spPr>
          <a:xfrm>
            <a:off x="431800" y="6426200"/>
            <a:ext cx="11328400" cy="0"/>
          </a:xfrm>
          <a:prstGeom prst="straightConnector1">
            <a:avLst/>
          </a:prstGeom>
          <a:noFill/>
          <a:ln w="12700" cap="flat" cmpd="sng">
            <a:solidFill>
              <a:srgbClr val="227AAF"/>
            </a:solidFill>
            <a:prstDash val="solid"/>
            <a:miter lim="400000"/>
            <a:headEnd type="none" w="sm" len="sm"/>
            <a:tailEnd type="none" w="sm" len="sm"/>
          </a:ln>
        </p:spPr>
      </p:cxnSp>
      <p:sp>
        <p:nvSpPr>
          <p:cNvPr id="118" name="Google Shape;118;p29"/>
          <p:cNvSpPr txBox="1">
            <a:spLocks noGrp="1"/>
          </p:cNvSpPr>
          <p:nvPr>
            <p:ph type="body" idx="1"/>
          </p:nvPr>
        </p:nvSpPr>
        <p:spPr>
          <a:xfrm>
            <a:off x="863600" y="3625851"/>
            <a:ext cx="10464800" cy="1019143"/>
          </a:xfrm>
          <a:prstGeom prst="rect">
            <a:avLst/>
          </a:prstGeom>
          <a:noFill/>
          <a:ln>
            <a:noFill/>
          </a:ln>
        </p:spPr>
        <p:txBody>
          <a:bodyPr spcFirstLastPara="1" wrap="square" lIns="19050" tIns="19050" rIns="19050" bIns="19050" anchor="t" anchorCtr="0">
            <a:normAutofit/>
          </a:bodyPr>
          <a:lstStyle>
            <a:lvl1pPr marL="457200" marR="0" lvl="0"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1pPr>
            <a:lvl2pPr marL="914400" marR="0" lvl="1"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2pPr>
            <a:lvl3pPr marL="1371600" marR="0" lvl="2"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3pPr>
            <a:lvl4pPr marL="1828800" marR="0" lvl="3"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4pPr>
            <a:lvl5pPr marL="2286000" marR="0" lvl="4"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5pPr>
            <a:lvl6pPr marL="2743200" marR="0" lvl="5"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6pPr>
            <a:lvl7pPr marL="3200400" marR="0" lvl="6"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7pPr>
            <a:lvl8pPr marL="3657600" marR="0" lvl="7"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8pPr>
            <a:lvl9pPr marL="4114800" marR="0" lvl="8" indent="-228600" algn="ctr" rtl="0">
              <a:lnSpc>
                <a:spcPct val="90000"/>
              </a:lnSpc>
              <a:spcBef>
                <a:spcPts val="0"/>
              </a:spcBef>
              <a:spcAft>
                <a:spcPts val="0"/>
              </a:spcAft>
              <a:buClr>
                <a:srgbClr val="227AAE"/>
              </a:buClr>
              <a:buSzPts val="1700"/>
              <a:buFont typeface="Arial"/>
              <a:buNone/>
              <a:defRPr sz="1700" b="0" i="0" u="none" strike="noStrike" cap="none">
                <a:solidFill>
                  <a:srgbClr val="227AAE"/>
                </a:solidFill>
                <a:latin typeface="Arial"/>
                <a:ea typeface="Arial"/>
                <a:cs typeface="Arial"/>
                <a:sym typeface="Arial"/>
              </a:defRPr>
            </a:lvl9pPr>
          </a:lstStyle>
          <a:p>
            <a:endParaRPr/>
          </a:p>
        </p:txBody>
      </p:sp>
      <p:sp>
        <p:nvSpPr>
          <p:cNvPr id="119" name="Google Shape;119;p29"/>
          <p:cNvSpPr txBox="1">
            <a:spLocks noGrp="1"/>
          </p:cNvSpPr>
          <p:nvPr>
            <p:ph type="sldNum" idx="12"/>
          </p:nvPr>
        </p:nvSpPr>
        <p:spPr>
          <a:xfrm>
            <a:off x="5999416" y="6542613"/>
            <a:ext cx="193168" cy="182038"/>
          </a:xfrm>
          <a:prstGeom prst="rect">
            <a:avLst/>
          </a:prstGeom>
          <a:noFill/>
          <a:ln>
            <a:noFill/>
          </a:ln>
        </p:spPr>
        <p:txBody>
          <a:bodyPr spcFirstLastPara="1" wrap="square" lIns="19050" tIns="19050" rIns="19050" bIns="19050" anchor="b" anchorCtr="0">
            <a:spAutoFit/>
          </a:bodyPr>
          <a:lstStyle>
            <a:lvl1pPr marL="0" marR="0" lvl="0"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1pPr>
            <a:lvl2pPr marL="0" marR="0" lvl="1"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2pPr>
            <a:lvl3pPr marL="0" marR="0" lvl="2"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3pPr>
            <a:lvl4pPr marL="0" marR="0" lvl="3"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4pPr>
            <a:lvl5pPr marL="0" marR="0" lvl="4"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5pPr>
            <a:lvl6pPr marL="0" marR="0" lvl="5"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6pPr>
            <a:lvl7pPr marL="0" marR="0" lvl="6"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7pPr>
            <a:lvl8pPr marL="0" marR="0" lvl="7"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8pPr>
            <a:lvl9pPr marL="0" marR="0" lvl="8" indent="0" algn="ctr" rtl="0">
              <a:lnSpc>
                <a:spcPct val="100000"/>
              </a:lnSpc>
              <a:spcBef>
                <a:spcPts val="0"/>
              </a:spcBef>
              <a:spcAft>
                <a:spcPts val="0"/>
              </a:spcAft>
              <a:buClr>
                <a:srgbClr val="227AAF"/>
              </a:buClr>
              <a:buSzPts val="700"/>
              <a:buFont typeface="Avenir"/>
              <a:buNone/>
              <a:defRPr sz="933" b="0" i="0" u="none" strike="noStrike" cap="none">
                <a:solidFill>
                  <a:srgbClr val="227AAF"/>
                </a:solidFill>
                <a:latin typeface="Avenir"/>
                <a:ea typeface="Avenir"/>
                <a:cs typeface="Avenir"/>
                <a:sym typeface="Avenir"/>
              </a:defRPr>
            </a:lvl9pPr>
          </a:lstStyle>
          <a:p>
            <a:fld id="{00000000-1234-1234-1234-123412341234}" type="slidenum">
              <a:rPr lang="en" smtClean="0"/>
              <a:pPr/>
              <a:t>‹#›</a:t>
            </a:fld>
            <a:endParaRPr lang="en" sz="667">
              <a:solidFill>
                <a:srgbClr val="000000"/>
              </a:solidFill>
              <a:latin typeface="Arial"/>
              <a:ea typeface="Arial"/>
              <a:cs typeface="Arial"/>
              <a:sym typeface="Arial"/>
            </a:endParaRPr>
          </a:p>
        </p:txBody>
      </p:sp>
    </p:spTree>
    <p:extLst>
      <p:ext uri="{BB962C8B-B14F-4D97-AF65-F5344CB8AC3E}">
        <p14:creationId xmlns:p14="http://schemas.microsoft.com/office/powerpoint/2010/main" val="226522786"/>
      </p:ext>
    </p:extLst>
  </p:cSld>
  <p:clrMap bg1="lt1" tx1="dk1" bg2="dk2" tx2="lt2" accent1="accent1" accent2="accent2" accent3="accent3" accent4="accent4" accent5="accent5" accent6="accent6" hlink="hlink" folHlink="folHlink"/>
  <p:sldLayoutIdLst>
    <p:sldLayoutId id="2147483715" r:id="rId1"/>
    <p:sldLayoutId id="2147483717" r:id="rId2"/>
    <p:sldLayoutId id="2147483718" r:id="rId3"/>
    <p:sldLayoutId id="2147483719"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63"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365"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174A73"/>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5088"/>
            <a:ext cx="12192000" cy="6946358"/>
          </a:xfrm>
          <a:prstGeom prst="rect">
            <a:avLst/>
          </a:prstGeom>
        </p:spPr>
      </p:pic>
      <p:sp>
        <p:nvSpPr>
          <p:cNvPr id="7" name="Rectangle 6">
            <a:extLst>
              <a:ext uri="{FF2B5EF4-FFF2-40B4-BE49-F238E27FC236}">
                <a16:creationId xmlns:a16="http://schemas.microsoft.com/office/drawing/2014/main" id="{72874F85-C8E1-F14D-9983-1219A45F749D}"/>
              </a:ext>
            </a:extLst>
          </p:cNvPr>
          <p:cNvSpPr/>
          <p:nvPr userDrawn="1"/>
        </p:nvSpPr>
        <p:spPr>
          <a:xfrm>
            <a:off x="-241825" y="-35089"/>
            <a:ext cx="8626358" cy="7063901"/>
          </a:xfrm>
          <a:custGeom>
            <a:avLst/>
            <a:gdLst>
              <a:gd name="connsiteX0" fmla="*/ 0 w 8338954"/>
              <a:gd name="connsiteY0" fmla="*/ 0 h 6972460"/>
              <a:gd name="connsiteX1" fmla="*/ 8338954 w 8338954"/>
              <a:gd name="connsiteY1" fmla="*/ 0 h 6972460"/>
              <a:gd name="connsiteX2" fmla="*/ 8338954 w 8338954"/>
              <a:gd name="connsiteY2" fmla="*/ 6972460 h 6972460"/>
              <a:gd name="connsiteX3" fmla="*/ 0 w 8338954"/>
              <a:gd name="connsiteY3" fmla="*/ 6972460 h 6972460"/>
              <a:gd name="connsiteX4" fmla="*/ 0 w 8338954"/>
              <a:gd name="connsiteY4" fmla="*/ 0 h 6972460"/>
              <a:gd name="connsiteX0" fmla="*/ 0 w 9239907"/>
              <a:gd name="connsiteY0" fmla="*/ 0 h 6972460"/>
              <a:gd name="connsiteX1" fmla="*/ 9239907 w 9239907"/>
              <a:gd name="connsiteY1" fmla="*/ 13447 h 6972460"/>
              <a:gd name="connsiteX2" fmla="*/ 8338954 w 9239907"/>
              <a:gd name="connsiteY2" fmla="*/ 6972460 h 6972460"/>
              <a:gd name="connsiteX3" fmla="*/ 0 w 9239907"/>
              <a:gd name="connsiteY3" fmla="*/ 6972460 h 6972460"/>
              <a:gd name="connsiteX4" fmla="*/ 0 w 9239907"/>
              <a:gd name="connsiteY4" fmla="*/ 0 h 6972460"/>
              <a:gd name="connsiteX0" fmla="*/ 1812440 w 9239907"/>
              <a:gd name="connsiteY0" fmla="*/ 0 h 6961966"/>
              <a:gd name="connsiteX1" fmla="*/ 9239907 w 9239907"/>
              <a:gd name="connsiteY1" fmla="*/ 2953 h 6961966"/>
              <a:gd name="connsiteX2" fmla="*/ 8338954 w 9239907"/>
              <a:gd name="connsiteY2" fmla="*/ 6961966 h 6961966"/>
              <a:gd name="connsiteX3" fmla="*/ 0 w 9239907"/>
              <a:gd name="connsiteY3" fmla="*/ 6961966 h 6961966"/>
              <a:gd name="connsiteX4" fmla="*/ 1812440 w 9239907"/>
              <a:gd name="connsiteY4" fmla="*/ 0 h 6961966"/>
              <a:gd name="connsiteX0" fmla="*/ 36800 w 7464267"/>
              <a:gd name="connsiteY0" fmla="*/ 0 h 6972461"/>
              <a:gd name="connsiteX1" fmla="*/ 7464267 w 7464267"/>
              <a:gd name="connsiteY1" fmla="*/ 2953 h 6972461"/>
              <a:gd name="connsiteX2" fmla="*/ 6563314 w 7464267"/>
              <a:gd name="connsiteY2" fmla="*/ 6961966 h 6972461"/>
              <a:gd name="connsiteX3" fmla="*/ 0 w 7464267"/>
              <a:gd name="connsiteY3" fmla="*/ 6972461 h 6972461"/>
              <a:gd name="connsiteX4" fmla="*/ 36800 w 7464267"/>
              <a:gd name="connsiteY4" fmla="*/ 0 h 69724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4267" h="6972461">
                <a:moveTo>
                  <a:pt x="36800" y="0"/>
                </a:moveTo>
                <a:lnTo>
                  <a:pt x="7464267" y="2953"/>
                </a:lnTo>
                <a:lnTo>
                  <a:pt x="6563314" y="6961966"/>
                </a:lnTo>
                <a:lnTo>
                  <a:pt x="0" y="6972461"/>
                </a:lnTo>
                <a:lnTo>
                  <a:pt x="36800" y="0"/>
                </a:lnTo>
                <a:close/>
              </a:path>
            </a:pathLst>
          </a:custGeom>
          <a:gradFill flip="none" rotWithShape="1">
            <a:gsLst>
              <a:gs pos="100000">
                <a:srgbClr val="00A49F">
                  <a:alpha val="74902"/>
                </a:srgbClr>
              </a:gs>
              <a:gs pos="22000">
                <a:srgbClr val="3E73B9">
                  <a:alpha val="80000"/>
                </a:srgbClr>
              </a:gs>
            </a:gsLst>
            <a:lin ang="0" scaled="0"/>
            <a:tileRect/>
          </a:gradFill>
          <a:ln>
            <a:noFill/>
          </a:ln>
          <a:effectLst>
            <a:outerShdw blurRad="50800" dist="38100" algn="l" rotWithShape="0">
              <a:prstClr val="black">
                <a:alpha val="3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a:hlinkClick r:id="rId5" tooltip="Exponential-e - Applied Innovation"/>
          </p:cNvPr>
          <p:cNvPicPr>
            <a:picLocks noChangeAspect="1"/>
          </p:cNvPicPr>
          <p:nvPr userDrawn="1"/>
        </p:nvPicPr>
        <p:blipFill rotWithShape="1">
          <a:blip r:embed="rId6" cstate="print">
            <a:alphaModFix/>
            <a:extLst>
              <a:ext uri="{28A0092B-C50C-407E-A947-70E740481C1C}">
                <a14:useLocalDpi xmlns:a14="http://schemas.microsoft.com/office/drawing/2010/main" val="0"/>
              </a:ext>
            </a:extLst>
          </a:blip>
          <a:srcRect l="6876" t="5657" r="12091" b="60403"/>
          <a:stretch/>
        </p:blipFill>
        <p:spPr>
          <a:xfrm>
            <a:off x="111937" y="210021"/>
            <a:ext cx="3096121" cy="972603"/>
          </a:xfrm>
          <a:prstGeom prst="rect">
            <a:avLst/>
          </a:prstGeom>
        </p:spPr>
      </p:pic>
      <p:sp>
        <p:nvSpPr>
          <p:cNvPr id="4" name="Rounded Rectangle 9">
            <a:extLst>
              <a:ext uri="{FF2B5EF4-FFF2-40B4-BE49-F238E27FC236}">
                <a16:creationId xmlns:a16="http://schemas.microsoft.com/office/drawing/2014/main" id="{864931AA-160B-E6BA-4998-D97FC4F529AC}"/>
              </a:ext>
            </a:extLst>
          </p:cNvPr>
          <p:cNvSpPr/>
          <p:nvPr userDrawn="1"/>
        </p:nvSpPr>
        <p:spPr>
          <a:xfrm>
            <a:off x="11033199" y="6160850"/>
            <a:ext cx="1462837" cy="617780"/>
          </a:xfrm>
          <a:prstGeom prst="roundRect">
            <a:avLst>
              <a:gd name="adj" fmla="val 50000"/>
            </a:avLst>
          </a:prstGeom>
          <a:solidFill>
            <a:srgbClr val="105FA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28524921"/>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00.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18" Type="http://schemas.openxmlformats.org/officeDocument/2006/relationships/image" Target="../media/image226.jpeg"/><Relationship Id="rId3" Type="http://schemas.openxmlformats.org/officeDocument/2006/relationships/image" Target="../media/image35.png"/><Relationship Id="rId21" Type="http://schemas.openxmlformats.org/officeDocument/2006/relationships/image" Target="../media/image229.jpeg"/><Relationship Id="rId7" Type="http://schemas.openxmlformats.org/officeDocument/2006/relationships/image" Target="../media/image215.png"/><Relationship Id="rId12" Type="http://schemas.openxmlformats.org/officeDocument/2006/relationships/image" Target="../media/image220.jpeg"/><Relationship Id="rId17" Type="http://schemas.openxmlformats.org/officeDocument/2006/relationships/image" Target="../media/image225.png"/><Relationship Id="rId2" Type="http://schemas.openxmlformats.org/officeDocument/2006/relationships/notesSlide" Target="../notesSlides/notesSlide63.xml"/><Relationship Id="rId16" Type="http://schemas.openxmlformats.org/officeDocument/2006/relationships/image" Target="../media/image224.png"/><Relationship Id="rId20" Type="http://schemas.openxmlformats.org/officeDocument/2006/relationships/image" Target="../media/image228.png"/><Relationship Id="rId1" Type="http://schemas.openxmlformats.org/officeDocument/2006/relationships/slideLayout" Target="../slideLayouts/slideLayout105.xml"/><Relationship Id="rId6" Type="http://schemas.openxmlformats.org/officeDocument/2006/relationships/image" Target="../media/image214.jpeg"/><Relationship Id="rId11" Type="http://schemas.openxmlformats.org/officeDocument/2006/relationships/image" Target="../media/image219.png"/><Relationship Id="rId24" Type="http://schemas.openxmlformats.org/officeDocument/2006/relationships/image" Target="../media/image232.png"/><Relationship Id="rId5" Type="http://schemas.openxmlformats.org/officeDocument/2006/relationships/image" Target="../media/image213.png"/><Relationship Id="rId15" Type="http://schemas.openxmlformats.org/officeDocument/2006/relationships/image" Target="../media/image223.png"/><Relationship Id="rId23" Type="http://schemas.openxmlformats.org/officeDocument/2006/relationships/image" Target="../media/image231.jpeg"/><Relationship Id="rId10" Type="http://schemas.openxmlformats.org/officeDocument/2006/relationships/image" Target="../media/image218.jpeg"/><Relationship Id="rId19" Type="http://schemas.openxmlformats.org/officeDocument/2006/relationships/image" Target="../media/image227.png"/><Relationship Id="rId4" Type="http://schemas.openxmlformats.org/officeDocument/2006/relationships/image" Target="../media/image17.png"/><Relationship Id="rId9" Type="http://schemas.openxmlformats.org/officeDocument/2006/relationships/image" Target="../media/image217.jpeg"/><Relationship Id="rId14" Type="http://schemas.openxmlformats.org/officeDocument/2006/relationships/image" Target="../media/image222.png"/><Relationship Id="rId22" Type="http://schemas.openxmlformats.org/officeDocument/2006/relationships/image" Target="../media/image230.png"/></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2.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8.png"/><Relationship Id="rId7" Type="http://schemas.openxmlformats.org/officeDocument/2006/relationships/image" Target="../media/image236.png"/><Relationship Id="rId2"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0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4.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0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237.png"/></Relationships>
</file>

<file path=ppt/slides/_rels/slide10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10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10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44.xml"/><Relationship Id="rId5" Type="http://schemas.openxmlformats.org/officeDocument/2006/relationships/image" Target="../media/image50.jpeg"/><Relationship Id="rId4" Type="http://schemas.openxmlformats.org/officeDocument/2006/relationships/image" Target="../media/image38.png"/></Relationships>
</file>

<file path=ppt/slides/_rels/slide10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4.xml"/><Relationship Id="rId5" Type="http://schemas.openxmlformats.org/officeDocument/2006/relationships/image" Target="../media/image52.png"/><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11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5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1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57.xml"/><Relationship Id="rId4" Type="http://schemas.openxmlformats.org/officeDocument/2006/relationships/image" Target="../media/image58.png"/></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5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0.png"/></Relationships>
</file>

<file path=ppt/slides/_rels/slide1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1.png"/><Relationship Id="rId1" Type="http://schemas.openxmlformats.org/officeDocument/2006/relationships/slideLayout" Target="../slideLayouts/slideLayout59.xml"/><Relationship Id="rId4" Type="http://schemas.openxmlformats.org/officeDocument/2006/relationships/image" Target="../media/image58.png"/></Relationships>
</file>

<file path=ppt/slides/_rels/slide1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8.xml"/><Relationship Id="rId1" Type="http://schemas.openxmlformats.org/officeDocument/2006/relationships/slideLayout" Target="../slideLayouts/slideLayout75.xml"/><Relationship Id="rId4" Type="http://schemas.openxmlformats.org/officeDocument/2006/relationships/image" Target="../media/image58.png"/></Relationships>
</file>

<file path=ppt/slides/_rels/slide1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69.xml"/><Relationship Id="rId16" Type="http://schemas.openxmlformats.org/officeDocument/2006/relationships/image" Target="../media/image58.png"/><Relationship Id="rId1" Type="http://schemas.openxmlformats.org/officeDocument/2006/relationships/slideLayout" Target="../slideLayouts/slideLayout5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56.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 Id="rId14" Type="http://schemas.openxmlformats.org/officeDocument/2006/relationships/image" Target="../media/image73.png"/></Relationships>
</file>

<file path=ppt/slides/_rels/slide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56.xml"/><Relationship Id="rId4" Type="http://schemas.openxmlformats.org/officeDocument/2006/relationships/image" Target="../media/image58.png"/></Relationships>
</file>

<file path=ppt/slides/_rels/slide1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3.jpeg"/><Relationship Id="rId1" Type="http://schemas.openxmlformats.org/officeDocument/2006/relationships/slideLayout" Target="../slideLayouts/slideLayout59.xml"/><Relationship Id="rId5" Type="http://schemas.openxmlformats.org/officeDocument/2006/relationships/image" Target="../media/image57.png"/><Relationship Id="rId4" Type="http://schemas.openxmlformats.org/officeDocument/2006/relationships/image" Target="../media/image56.png"/></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75.xml"/><Relationship Id="rId4" Type="http://schemas.openxmlformats.org/officeDocument/2006/relationships/image" Target="../media/image58.png"/></Relationships>
</file>

<file path=ppt/slides/_rels/slide1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2.xml"/><Relationship Id="rId1" Type="http://schemas.openxmlformats.org/officeDocument/2006/relationships/slideLayout" Target="../slideLayouts/slideLayout5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44.xml"/><Relationship Id="rId5" Type="http://schemas.openxmlformats.org/officeDocument/2006/relationships/image" Target="../media/image50.jpeg"/><Relationship Id="rId4" Type="http://schemas.openxmlformats.org/officeDocument/2006/relationships/image" Target="../media/image38.png"/></Relationships>
</file>

<file path=ppt/slides/_rels/slide1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57.xml"/><Relationship Id="rId4" Type="http://schemas.openxmlformats.org/officeDocument/2006/relationships/image" Target="../media/image58.png"/></Relationships>
</file>

<file path=ppt/slides/_rels/slide1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76.xml"/><Relationship Id="rId5" Type="http://schemas.openxmlformats.org/officeDocument/2006/relationships/image" Target="../media/image58.png"/><Relationship Id="rId4" Type="http://schemas.openxmlformats.org/officeDocument/2006/relationships/image" Target="../media/image56.png"/></Relationships>
</file>

<file path=ppt/slides/_rels/slide122.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96.xml"/><Relationship Id="rId6" Type="http://schemas.openxmlformats.org/officeDocument/2006/relationships/image" Target="../media/image77.png"/><Relationship Id="rId5" Type="http://schemas.openxmlformats.org/officeDocument/2006/relationships/image" Target="../media/image57.png"/><Relationship Id="rId4" Type="http://schemas.openxmlformats.org/officeDocument/2006/relationships/image" Target="../media/image56.png"/></Relationships>
</file>

<file path=ppt/slides/_rels/slide1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6.xml"/><Relationship Id="rId1" Type="http://schemas.openxmlformats.org/officeDocument/2006/relationships/slideLayout" Target="../slideLayouts/slideLayout96.xml"/><Relationship Id="rId4" Type="http://schemas.openxmlformats.org/officeDocument/2006/relationships/image" Target="../media/image58.png"/></Relationships>
</file>

<file path=ppt/slides/_rels/slide1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7.xml"/><Relationship Id="rId1" Type="http://schemas.openxmlformats.org/officeDocument/2006/relationships/slideLayout" Target="../slideLayouts/slideLayout96.xml"/><Relationship Id="rId6" Type="http://schemas.openxmlformats.org/officeDocument/2006/relationships/image" Target="../media/image77.png"/><Relationship Id="rId5" Type="http://schemas.openxmlformats.org/officeDocument/2006/relationships/image" Target="../media/image57.png"/><Relationship Id="rId4" Type="http://schemas.openxmlformats.org/officeDocument/2006/relationships/image" Target="../media/image56.png"/></Relationships>
</file>

<file path=ppt/slides/_rels/slide12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1.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57.png"/><Relationship Id="rId2" Type="http://schemas.openxmlformats.org/officeDocument/2006/relationships/image" Target="../media/image53.jpeg"/><Relationship Id="rId16" Type="http://schemas.openxmlformats.org/officeDocument/2006/relationships/image" Target="../media/image56.png"/><Relationship Id="rId1" Type="http://schemas.openxmlformats.org/officeDocument/2006/relationships/slideLayout" Target="../slideLayouts/slideLayout59.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77.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12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91.png"/><Relationship Id="rId2" Type="http://schemas.openxmlformats.org/officeDocument/2006/relationships/image" Target="../media/image53.jpeg"/><Relationship Id="rId1" Type="http://schemas.openxmlformats.org/officeDocument/2006/relationships/slideLayout" Target="../slideLayouts/slideLayout5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92.png"/></Relationships>
</file>

<file path=ppt/slides/_rels/slide1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8.xml"/><Relationship Id="rId1" Type="http://schemas.openxmlformats.org/officeDocument/2006/relationships/slideLayout" Target="../slideLayouts/slideLayout75.xml"/><Relationship Id="rId6" Type="http://schemas.openxmlformats.org/officeDocument/2006/relationships/image" Target="../media/image77.png"/><Relationship Id="rId5" Type="http://schemas.openxmlformats.org/officeDocument/2006/relationships/image" Target="../media/image57.png"/><Relationship Id="rId4" Type="http://schemas.openxmlformats.org/officeDocument/2006/relationships/image" Target="../media/image56.png"/></Relationships>
</file>

<file path=ppt/slides/_rels/slide1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9.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1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0.xml"/><Relationship Id="rId1" Type="http://schemas.openxmlformats.org/officeDocument/2006/relationships/slideLayout" Target="../slideLayouts/slideLayout75.xml"/><Relationship Id="rId6" Type="http://schemas.openxmlformats.org/officeDocument/2006/relationships/image" Target="../media/image77.png"/><Relationship Id="rId5" Type="http://schemas.openxmlformats.org/officeDocument/2006/relationships/image" Target="../media/image57.png"/><Relationship Id="rId4" Type="http://schemas.openxmlformats.org/officeDocument/2006/relationships/image" Target="../media/image5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4.xml"/><Relationship Id="rId5" Type="http://schemas.openxmlformats.org/officeDocument/2006/relationships/image" Target="../media/image52.png"/><Relationship Id="rId4" Type="http://schemas.openxmlformats.org/officeDocument/2006/relationships/image" Target="../media/image51.png"/></Relationships>
</file>

<file path=ppt/slides/_rels/slide1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1.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1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2.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1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3.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1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4.xml"/><Relationship Id="rId1" Type="http://schemas.openxmlformats.org/officeDocument/2006/relationships/slideLayout" Target="../slideLayouts/slideLayout56.xml"/></Relationships>
</file>

<file path=ppt/slides/_rels/slide1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1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39.xml"/><Relationship Id="rId4" Type="http://schemas.openxmlformats.org/officeDocument/2006/relationships/image" Target="../media/image96.png"/></Relationships>
</file>

<file path=ppt/slides/_rels/slide1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39.xml"/><Relationship Id="rId5" Type="http://schemas.openxmlformats.org/officeDocument/2006/relationships/image" Target="../media/image99.png"/><Relationship Id="rId4" Type="http://schemas.openxmlformats.org/officeDocument/2006/relationships/image" Target="../media/image98.png"/></Relationships>
</file>

<file path=ppt/slides/_rels/slide1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0.jpeg"/><Relationship Id="rId1" Type="http://schemas.openxmlformats.org/officeDocument/2006/relationships/slideLayout" Target="../slideLayouts/slideLayout39.xml"/></Relationships>
</file>

<file path=ppt/slides/_rels/slide13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1.png"/><Relationship Id="rId1" Type="http://schemas.openxmlformats.org/officeDocument/2006/relationships/slideLayout" Target="../slideLayouts/slideLayout39.xml"/><Relationship Id="rId5" Type="http://schemas.openxmlformats.org/officeDocument/2006/relationships/image" Target="../media/image103.svg"/><Relationship Id="rId4" Type="http://schemas.openxmlformats.org/officeDocument/2006/relationships/image" Target="../media/image102.png"/></Relationships>
</file>

<file path=ppt/slides/_rels/slide13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39.xml"/><Relationship Id="rId5" Type="http://schemas.openxmlformats.org/officeDocument/2006/relationships/image" Target="../media/image107.svg"/><Relationship Id="rId4" Type="http://schemas.openxmlformats.org/officeDocument/2006/relationships/image" Target="../media/image106.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1.xml"/><Relationship Id="rId1" Type="http://schemas.openxmlformats.org/officeDocument/2006/relationships/slideLayout" Target="../slideLayouts/slideLayout5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1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9.xml"/><Relationship Id="rId5" Type="http://schemas.openxmlformats.org/officeDocument/2006/relationships/image" Target="../media/image95.png"/><Relationship Id="rId4" Type="http://schemas.openxmlformats.org/officeDocument/2006/relationships/image" Target="../media/image110.svg"/></Relationships>
</file>

<file path=ppt/slides/_rels/slide14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39.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95.png"/><Relationship Id="rId2" Type="http://schemas.openxmlformats.org/officeDocument/2006/relationships/image" Target="../media/image113.jpeg"/><Relationship Id="rId1" Type="http://schemas.openxmlformats.org/officeDocument/2006/relationships/slideLayout" Target="../slideLayouts/slideLayout39.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1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39.xml"/><Relationship Id="rId5" Type="http://schemas.openxmlformats.org/officeDocument/2006/relationships/image" Target="../media/image95.png"/><Relationship Id="rId4" Type="http://schemas.openxmlformats.org/officeDocument/2006/relationships/image" Target="../media/image120.svg"/></Relationships>
</file>

<file path=ppt/slides/_rels/slide1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39.xml"/><Relationship Id="rId4" Type="http://schemas.openxmlformats.org/officeDocument/2006/relationships/image" Target="../media/image123.svg"/></Relationships>
</file>

<file path=ppt/slides/_rels/slide1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24.jpeg"/><Relationship Id="rId1" Type="http://schemas.openxmlformats.org/officeDocument/2006/relationships/slideLayout" Target="../slideLayouts/slideLayout39.xml"/></Relationships>
</file>

<file path=ppt/slides/_rels/slide146.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6.jpeg"/><Relationship Id="rId7" Type="http://schemas.openxmlformats.org/officeDocument/2006/relationships/image" Target="../media/image129.jpeg"/><Relationship Id="rId2" Type="http://schemas.openxmlformats.org/officeDocument/2006/relationships/image" Target="../media/image125.jpeg"/><Relationship Id="rId1" Type="http://schemas.openxmlformats.org/officeDocument/2006/relationships/slideLayout" Target="../slideLayouts/slideLayout39.xml"/><Relationship Id="rId6" Type="http://schemas.openxmlformats.org/officeDocument/2006/relationships/image" Target="../media/image128.jpeg"/><Relationship Id="rId5" Type="http://schemas.openxmlformats.org/officeDocument/2006/relationships/image" Target="../media/image95.png"/><Relationship Id="rId4" Type="http://schemas.openxmlformats.org/officeDocument/2006/relationships/image" Target="../media/image127.jpeg"/></Relationships>
</file>

<file path=ppt/slides/_rels/slide147.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39.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1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39.xml"/><Relationship Id="rId4" Type="http://schemas.openxmlformats.org/officeDocument/2006/relationships/image" Target="../media/image139.svg"/></Relationships>
</file>

<file path=ppt/slides/_rels/slide1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4.xml"/><Relationship Id="rId4" Type="http://schemas.openxmlformats.org/officeDocument/2006/relationships/image" Target="../media/image140.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57.xml"/><Relationship Id="rId4" Type="http://schemas.openxmlformats.org/officeDocument/2006/relationships/image" Target="../media/image58.png"/></Relationships>
</file>

<file path=ppt/slides/_rels/slide1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44.xml"/><Relationship Id="rId5" Type="http://schemas.openxmlformats.org/officeDocument/2006/relationships/image" Target="../media/image50.jpeg"/><Relationship Id="rId4" Type="http://schemas.openxmlformats.org/officeDocument/2006/relationships/image" Target="../media/image38.png"/></Relationships>
</file>

<file path=ppt/slides/_rels/slide1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4.xml"/><Relationship Id="rId4" Type="http://schemas.openxmlformats.org/officeDocument/2006/relationships/image" Target="../media/image141.png"/></Relationships>
</file>

<file path=ppt/slides/_rels/slide15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85.xml"/><Relationship Id="rId1" Type="http://schemas.openxmlformats.org/officeDocument/2006/relationships/slideLayout" Target="../slideLayouts/slideLayout97.xml"/></Relationships>
</file>

<file path=ppt/slides/_rels/slide15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86.xml"/><Relationship Id="rId1" Type="http://schemas.openxmlformats.org/officeDocument/2006/relationships/slideLayout" Target="../slideLayouts/slideLayout97.xml"/></Relationships>
</file>

<file path=ppt/slides/_rels/slide15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87.xml"/><Relationship Id="rId1" Type="http://schemas.openxmlformats.org/officeDocument/2006/relationships/slideLayout" Target="../slideLayouts/slideLayout97.xml"/></Relationships>
</file>

<file path=ppt/slides/_rels/slide15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88.xml"/><Relationship Id="rId1" Type="http://schemas.openxmlformats.org/officeDocument/2006/relationships/slideLayout" Target="../slideLayouts/slideLayout97.xml"/></Relationships>
</file>

<file path=ppt/slides/_rels/slide15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89.xml"/><Relationship Id="rId1" Type="http://schemas.openxmlformats.org/officeDocument/2006/relationships/slideLayout" Target="../slideLayouts/slideLayout97.xml"/></Relationships>
</file>

<file path=ppt/slides/_rels/slide157.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90.xml"/><Relationship Id="rId1" Type="http://schemas.openxmlformats.org/officeDocument/2006/relationships/slideLayout" Target="../slideLayouts/slideLayout97.xml"/></Relationships>
</file>

<file path=ppt/slides/_rels/slide15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91.xml"/><Relationship Id="rId1" Type="http://schemas.openxmlformats.org/officeDocument/2006/relationships/slideLayout" Target="../slideLayouts/slideLayout97.xml"/></Relationships>
</file>

<file path=ppt/slides/_rels/slide159.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92.xml"/><Relationship Id="rId1" Type="http://schemas.openxmlformats.org/officeDocument/2006/relationships/slideLayout" Target="../slideLayouts/slideLayout97.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0.png"/></Relationships>
</file>

<file path=ppt/slides/_rels/slide16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93.xml"/><Relationship Id="rId1" Type="http://schemas.openxmlformats.org/officeDocument/2006/relationships/slideLayout" Target="../slideLayouts/slideLayout97.xml"/></Relationships>
</file>

<file path=ppt/slides/_rels/slide161.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94.xml"/><Relationship Id="rId1" Type="http://schemas.openxmlformats.org/officeDocument/2006/relationships/slideLayout" Target="../slideLayouts/slideLayout97.xml"/></Relationships>
</file>

<file path=ppt/slides/_rels/slide162.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95.xml"/><Relationship Id="rId1" Type="http://schemas.openxmlformats.org/officeDocument/2006/relationships/slideLayout" Target="../slideLayouts/slideLayout9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96.xml"/><Relationship Id="rId1" Type="http://schemas.openxmlformats.org/officeDocument/2006/relationships/slideLayout" Target="../slideLayouts/slideLayout97.xml"/></Relationships>
</file>

<file path=ppt/slides/_rels/slide164.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97.xml"/><Relationship Id="rId1" Type="http://schemas.openxmlformats.org/officeDocument/2006/relationships/slideLayout" Target="../slideLayouts/slideLayout97.xml"/></Relationships>
</file>

<file path=ppt/slides/_rels/slide16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98.xml"/><Relationship Id="rId1" Type="http://schemas.openxmlformats.org/officeDocument/2006/relationships/slideLayout" Target="../slideLayouts/slideLayout97.xml"/></Relationships>
</file>

<file path=ppt/slides/_rels/slide166.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99.xml"/><Relationship Id="rId1" Type="http://schemas.openxmlformats.org/officeDocument/2006/relationships/slideLayout" Target="../slideLayouts/slideLayout97.xml"/></Relationships>
</file>

<file path=ppt/slides/_rels/slide167.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00.xml"/><Relationship Id="rId1" Type="http://schemas.openxmlformats.org/officeDocument/2006/relationships/slideLayout" Target="../slideLayouts/slideLayout97.xml"/></Relationships>
</file>

<file path=ppt/slides/_rels/slide168.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01.xml"/><Relationship Id="rId1" Type="http://schemas.openxmlformats.org/officeDocument/2006/relationships/slideLayout" Target="../slideLayouts/slideLayout97.xml"/></Relationships>
</file>

<file path=ppt/slides/_rels/slide169.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02.xml"/><Relationship Id="rId1" Type="http://schemas.openxmlformats.org/officeDocument/2006/relationships/slideLayout" Target="../slideLayouts/slideLayout9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1.png"/><Relationship Id="rId1" Type="http://schemas.openxmlformats.org/officeDocument/2006/relationships/slideLayout" Target="../slideLayouts/slideLayout59.xml"/><Relationship Id="rId4" Type="http://schemas.openxmlformats.org/officeDocument/2006/relationships/image" Target="../media/image58.png"/></Relationships>
</file>

<file path=ppt/slides/_rels/slide170.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103.xml"/><Relationship Id="rId1" Type="http://schemas.openxmlformats.org/officeDocument/2006/relationships/slideLayout" Target="../slideLayouts/slideLayout97.xml"/></Relationships>
</file>

<file path=ppt/slides/_rels/slide171.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04.xml"/><Relationship Id="rId1" Type="http://schemas.openxmlformats.org/officeDocument/2006/relationships/slideLayout" Target="../slideLayouts/slideLayout97.xml"/></Relationships>
</file>

<file path=ppt/slides/_rels/slide172.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05.xml"/><Relationship Id="rId1" Type="http://schemas.openxmlformats.org/officeDocument/2006/relationships/slideLayout" Target="../slideLayouts/slideLayout97.xml"/></Relationships>
</file>

<file path=ppt/slides/_rels/slide173.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106.xml"/><Relationship Id="rId1" Type="http://schemas.openxmlformats.org/officeDocument/2006/relationships/slideLayout" Target="../slideLayouts/slideLayout97.xml"/></Relationships>
</file>

<file path=ppt/slides/_rels/slide174.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07.xml"/><Relationship Id="rId1" Type="http://schemas.openxmlformats.org/officeDocument/2006/relationships/slideLayout" Target="../slideLayouts/slideLayout97.xml"/></Relationships>
</file>

<file path=ppt/slides/_rels/slide175.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08.xml"/><Relationship Id="rId1" Type="http://schemas.openxmlformats.org/officeDocument/2006/relationships/slideLayout" Target="../slideLayouts/slideLayout97.xml"/></Relationships>
</file>

<file path=ppt/slides/_rels/slide176.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09.xml"/><Relationship Id="rId1" Type="http://schemas.openxmlformats.org/officeDocument/2006/relationships/slideLayout" Target="../slideLayouts/slideLayout97.xml"/></Relationships>
</file>

<file path=ppt/slides/_rels/slide177.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10.xml"/><Relationship Id="rId1" Type="http://schemas.openxmlformats.org/officeDocument/2006/relationships/slideLayout" Target="../slideLayouts/slideLayout97.xml"/></Relationships>
</file>

<file path=ppt/slides/_rels/slide178.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11.xml"/><Relationship Id="rId1" Type="http://schemas.openxmlformats.org/officeDocument/2006/relationships/slideLayout" Target="../slideLayouts/slideLayout97.xml"/></Relationships>
</file>

<file path=ppt/slides/_rels/slide179.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12.xml"/><Relationship Id="rId1" Type="http://schemas.openxmlformats.org/officeDocument/2006/relationships/slideLayout" Target="../slideLayouts/slideLayout97.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75.xml"/><Relationship Id="rId4" Type="http://schemas.openxmlformats.org/officeDocument/2006/relationships/image" Target="../media/image58.png"/></Relationships>
</file>

<file path=ppt/slides/_rels/slide180.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13.xml"/><Relationship Id="rId1" Type="http://schemas.openxmlformats.org/officeDocument/2006/relationships/slideLayout" Target="../slideLayouts/slideLayout97.xml"/></Relationships>
</file>

<file path=ppt/slides/_rels/slide181.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114.xml"/><Relationship Id="rId1" Type="http://schemas.openxmlformats.org/officeDocument/2006/relationships/slideLayout" Target="../slideLayouts/slideLayout97.xml"/></Relationships>
</file>

<file path=ppt/slides/_rels/slide182.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15.xml"/><Relationship Id="rId1" Type="http://schemas.openxmlformats.org/officeDocument/2006/relationships/slideLayout" Target="../slideLayouts/slideLayout97.xml"/></Relationships>
</file>

<file path=ppt/slides/_rels/slide18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4.xml"/><Relationship Id="rId5" Type="http://schemas.openxmlformats.org/officeDocument/2006/relationships/image" Target="../media/image50.jpeg"/><Relationship Id="rId4" Type="http://schemas.openxmlformats.org/officeDocument/2006/relationships/image" Target="../media/image38.png"/></Relationships>
</file>

<file path=ppt/slides/_rels/slide1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6.xml"/><Relationship Id="rId1" Type="http://schemas.openxmlformats.org/officeDocument/2006/relationships/slideLayout" Target="../slideLayouts/slideLayout98.xml"/></Relationships>
</file>

<file path=ppt/slides/_rels/slide1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7.xml"/><Relationship Id="rId1" Type="http://schemas.openxmlformats.org/officeDocument/2006/relationships/slideLayout" Target="../slideLayouts/slideLayout100.xml"/></Relationships>
</file>

<file path=ppt/slides/_rels/slide18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8.xml"/><Relationship Id="rId1" Type="http://schemas.openxmlformats.org/officeDocument/2006/relationships/slideLayout" Target="../slideLayouts/slideLayout100.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101.xml"/><Relationship Id="rId1" Type="http://schemas.openxmlformats.org/officeDocument/2006/relationships/tags" Target="../tags/tag3.xml"/><Relationship Id="rId6" Type="http://schemas.openxmlformats.org/officeDocument/2006/relationships/image" Target="../media/image35.png"/><Relationship Id="rId5" Type="http://schemas.openxmlformats.org/officeDocument/2006/relationships/image" Target="../media/image175.png"/><Relationship Id="rId4" Type="http://schemas.openxmlformats.org/officeDocument/2006/relationships/image" Target="../media/image174.png"/></Relationships>
</file>

<file path=ppt/slides/_rels/slide18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0.xml"/><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5.xml"/><Relationship Id="rId16" Type="http://schemas.openxmlformats.org/officeDocument/2006/relationships/image" Target="../media/image58.png"/><Relationship Id="rId1" Type="http://schemas.openxmlformats.org/officeDocument/2006/relationships/slideLayout" Target="../slideLayouts/slideLayout5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56.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png"/><Relationship Id="rId14" Type="http://schemas.openxmlformats.org/officeDocument/2006/relationships/image" Target="../media/image73.png"/></Relationships>
</file>

<file path=ppt/slides/_rels/slide1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1.xml"/><Relationship Id="rId1" Type="http://schemas.openxmlformats.org/officeDocument/2006/relationships/slideLayout" Target="../slideLayouts/slideLayout103.xml"/></Relationships>
</file>

<file path=ppt/slides/_rels/slide191.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35.png"/><Relationship Id="rId7" Type="http://schemas.openxmlformats.org/officeDocument/2006/relationships/image" Target="../media/image179.png"/><Relationship Id="rId2" Type="http://schemas.openxmlformats.org/officeDocument/2006/relationships/notesSlide" Target="../notesSlides/notesSlide122.xml"/><Relationship Id="rId1" Type="http://schemas.openxmlformats.org/officeDocument/2006/relationships/slideLayout" Target="../slideLayouts/slideLayout105.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png"/><Relationship Id="rId9" Type="http://schemas.openxmlformats.org/officeDocument/2006/relationships/image" Target="../media/image181.png"/></Relationships>
</file>

<file path=ppt/slides/_rels/slide192.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3" Type="http://schemas.openxmlformats.org/officeDocument/2006/relationships/image" Target="../media/image183.jpe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79.png"/><Relationship Id="rId2" Type="http://schemas.openxmlformats.org/officeDocument/2006/relationships/notesSlide" Target="../notesSlides/notesSlide123.xml"/><Relationship Id="rId16" Type="http://schemas.openxmlformats.org/officeDocument/2006/relationships/image" Target="../media/image178.png"/><Relationship Id="rId1" Type="http://schemas.openxmlformats.org/officeDocument/2006/relationships/slideLayout" Target="../slideLayouts/slideLayout105.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7.png"/><Relationship Id="rId15" Type="http://schemas.openxmlformats.org/officeDocument/2006/relationships/image" Target="../media/image193.png"/><Relationship Id="rId10" Type="http://schemas.openxmlformats.org/officeDocument/2006/relationships/image" Target="../media/image188.png"/><Relationship Id="rId4" Type="http://schemas.openxmlformats.org/officeDocument/2006/relationships/image" Target="../media/image35.png"/><Relationship Id="rId9" Type="http://schemas.openxmlformats.org/officeDocument/2006/relationships/image" Target="../media/image187.png"/><Relationship Id="rId14" Type="http://schemas.openxmlformats.org/officeDocument/2006/relationships/image" Target="../media/image192.png"/></Relationships>
</file>

<file path=ppt/slides/_rels/slide19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24.xml"/><Relationship Id="rId1" Type="http://schemas.openxmlformats.org/officeDocument/2006/relationships/slideLayout" Target="../slideLayouts/slideLayout106.xml"/><Relationship Id="rId4" Type="http://schemas.openxmlformats.org/officeDocument/2006/relationships/image" Target="../media/image17.png"/></Relationships>
</file>

<file path=ppt/slides/_rels/slide194.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125.xml"/><Relationship Id="rId1" Type="http://schemas.openxmlformats.org/officeDocument/2006/relationships/slideLayout" Target="../slideLayouts/slideLayout106.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95.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0.png"/><Relationship Id="rId3" Type="http://schemas.openxmlformats.org/officeDocument/2006/relationships/image" Target="../media/image201.png"/><Relationship Id="rId7" Type="http://schemas.openxmlformats.org/officeDocument/2006/relationships/image" Target="../media/image205.jpeg"/><Relationship Id="rId12" Type="http://schemas.openxmlformats.org/officeDocument/2006/relationships/image" Target="../media/image209.png"/><Relationship Id="rId2" Type="http://schemas.openxmlformats.org/officeDocument/2006/relationships/notesSlide" Target="../notesSlides/notesSlide126.xml"/><Relationship Id="rId16" Type="http://schemas.openxmlformats.org/officeDocument/2006/relationships/image" Target="../media/image35.png"/><Relationship Id="rId1" Type="http://schemas.openxmlformats.org/officeDocument/2006/relationships/slideLayout" Target="../slideLayouts/slideLayout107.xml"/><Relationship Id="rId6" Type="http://schemas.openxmlformats.org/officeDocument/2006/relationships/image" Target="../media/image204.png"/><Relationship Id="rId11" Type="http://schemas.microsoft.com/office/2007/relationships/hdphoto" Target="../media/hdphoto2.wdp"/><Relationship Id="rId5" Type="http://schemas.openxmlformats.org/officeDocument/2006/relationships/image" Target="../media/image203.png"/><Relationship Id="rId15" Type="http://schemas.openxmlformats.org/officeDocument/2006/relationships/image" Target="../media/image212.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 Id="rId14" Type="http://schemas.openxmlformats.org/officeDocument/2006/relationships/image" Target="../media/image211.png"/></Relationships>
</file>

<file path=ppt/slides/_rels/slide196.xml.rels><?xml version="1.0" encoding="UTF-8" standalone="yes"?>
<Relationships xmlns="http://schemas.openxmlformats.org/package/2006/relationships"><Relationship Id="rId8" Type="http://schemas.openxmlformats.org/officeDocument/2006/relationships/image" Target="../media/image216.png"/><Relationship Id="rId13" Type="http://schemas.openxmlformats.org/officeDocument/2006/relationships/image" Target="../media/image221.png"/><Relationship Id="rId18" Type="http://schemas.openxmlformats.org/officeDocument/2006/relationships/image" Target="../media/image226.jpeg"/><Relationship Id="rId3" Type="http://schemas.openxmlformats.org/officeDocument/2006/relationships/image" Target="../media/image35.png"/><Relationship Id="rId21" Type="http://schemas.openxmlformats.org/officeDocument/2006/relationships/image" Target="../media/image229.jpeg"/><Relationship Id="rId7" Type="http://schemas.openxmlformats.org/officeDocument/2006/relationships/image" Target="../media/image215.png"/><Relationship Id="rId12" Type="http://schemas.openxmlformats.org/officeDocument/2006/relationships/image" Target="../media/image220.jpeg"/><Relationship Id="rId17" Type="http://schemas.openxmlformats.org/officeDocument/2006/relationships/image" Target="../media/image225.png"/><Relationship Id="rId2" Type="http://schemas.openxmlformats.org/officeDocument/2006/relationships/notesSlide" Target="../notesSlides/notesSlide127.xml"/><Relationship Id="rId16" Type="http://schemas.openxmlformats.org/officeDocument/2006/relationships/image" Target="../media/image224.png"/><Relationship Id="rId20" Type="http://schemas.openxmlformats.org/officeDocument/2006/relationships/image" Target="../media/image228.png"/><Relationship Id="rId1" Type="http://schemas.openxmlformats.org/officeDocument/2006/relationships/slideLayout" Target="../slideLayouts/slideLayout105.xml"/><Relationship Id="rId6" Type="http://schemas.openxmlformats.org/officeDocument/2006/relationships/image" Target="../media/image214.jpeg"/><Relationship Id="rId11" Type="http://schemas.openxmlformats.org/officeDocument/2006/relationships/image" Target="../media/image219.png"/><Relationship Id="rId24" Type="http://schemas.openxmlformats.org/officeDocument/2006/relationships/image" Target="../media/image232.png"/><Relationship Id="rId5" Type="http://schemas.openxmlformats.org/officeDocument/2006/relationships/image" Target="../media/image213.png"/><Relationship Id="rId15" Type="http://schemas.openxmlformats.org/officeDocument/2006/relationships/image" Target="../media/image223.png"/><Relationship Id="rId23" Type="http://schemas.openxmlformats.org/officeDocument/2006/relationships/image" Target="../media/image231.jpeg"/><Relationship Id="rId10" Type="http://schemas.openxmlformats.org/officeDocument/2006/relationships/image" Target="../media/image218.jpeg"/><Relationship Id="rId19" Type="http://schemas.openxmlformats.org/officeDocument/2006/relationships/image" Target="../media/image227.png"/><Relationship Id="rId4" Type="http://schemas.openxmlformats.org/officeDocument/2006/relationships/image" Target="../media/image17.png"/><Relationship Id="rId9" Type="http://schemas.openxmlformats.org/officeDocument/2006/relationships/image" Target="../media/image217.jpeg"/><Relationship Id="rId14" Type="http://schemas.openxmlformats.org/officeDocument/2006/relationships/image" Target="../media/image222.png"/><Relationship Id="rId22" Type="http://schemas.openxmlformats.org/officeDocument/2006/relationships/image" Target="../media/image230.png"/></Relationships>
</file>

<file path=ppt/slides/_rels/slide19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38.png"/><Relationship Id="rId7" Type="http://schemas.openxmlformats.org/officeDocument/2006/relationships/image" Target="../media/image236.png"/><Relationship Id="rId2"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png"/></Relationships>
</file>

<file path=ppt/slides/_rels/slide19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8.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38.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56.xml"/><Relationship Id="rId4" Type="http://schemas.openxmlformats.org/officeDocument/2006/relationships/image" Target="../media/image58.png"/></Relationships>
</file>

<file path=ppt/slides/_rels/slide20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237.png"/></Relationships>
</file>

<file path=ppt/slides/_rels/slide20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3.jpeg"/><Relationship Id="rId1" Type="http://schemas.openxmlformats.org/officeDocument/2006/relationships/slideLayout" Target="../slideLayouts/slideLayout59.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75.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xml"/><Relationship Id="rId1" Type="http://schemas.openxmlformats.org/officeDocument/2006/relationships/slideLayout" Target="../slideLayouts/slideLayout76.xml"/><Relationship Id="rId5" Type="http://schemas.openxmlformats.org/officeDocument/2006/relationships/image" Target="../media/image58.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78.png"/><Relationship Id="rId2" Type="http://schemas.openxmlformats.org/officeDocument/2006/relationships/notesSlide" Target="../notesSlides/notesSlide11.xml"/><Relationship Id="rId1" Type="http://schemas.openxmlformats.org/officeDocument/2006/relationships/slideLayout" Target="../slideLayouts/slideLayout96.xml"/><Relationship Id="rId6" Type="http://schemas.openxmlformats.org/officeDocument/2006/relationships/image" Target="../media/image77.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96.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96.xml"/><Relationship Id="rId6" Type="http://schemas.openxmlformats.org/officeDocument/2006/relationships/image" Target="../media/image77.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18" Type="http://schemas.openxmlformats.org/officeDocument/2006/relationships/image" Target="../media/image91.pn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57.png"/><Relationship Id="rId2" Type="http://schemas.openxmlformats.org/officeDocument/2006/relationships/image" Target="../media/image53.jpeg"/><Relationship Id="rId16" Type="http://schemas.openxmlformats.org/officeDocument/2006/relationships/image" Target="../media/image56.png"/><Relationship Id="rId1" Type="http://schemas.openxmlformats.org/officeDocument/2006/relationships/slideLayout" Target="../slideLayouts/slideLayout59.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5" Type="http://schemas.openxmlformats.org/officeDocument/2006/relationships/image" Target="../media/image77.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91.png"/><Relationship Id="rId2" Type="http://schemas.openxmlformats.org/officeDocument/2006/relationships/image" Target="../media/image53.jpeg"/><Relationship Id="rId1" Type="http://schemas.openxmlformats.org/officeDocument/2006/relationships/slideLayout" Target="../slideLayouts/slideLayout5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92.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75.xml"/><Relationship Id="rId6" Type="http://schemas.openxmlformats.org/officeDocument/2006/relationships/image" Target="../media/image77.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75.xml"/><Relationship Id="rId6" Type="http://schemas.openxmlformats.org/officeDocument/2006/relationships/image" Target="../media/image77.png"/><Relationship Id="rId5" Type="http://schemas.openxmlformats.org/officeDocument/2006/relationships/image" Target="../media/image57.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39.xml"/><Relationship Id="rId4" Type="http://schemas.openxmlformats.org/officeDocument/2006/relationships/image" Target="../media/image96.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5.png"/><Relationship Id="rId1" Type="http://schemas.openxmlformats.org/officeDocument/2006/relationships/slideLayout" Target="../slideLayouts/slideLayout39.xml"/><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0.jpe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1.png"/><Relationship Id="rId1" Type="http://schemas.openxmlformats.org/officeDocument/2006/relationships/slideLayout" Target="../slideLayouts/slideLayout39.xml"/><Relationship Id="rId5" Type="http://schemas.openxmlformats.org/officeDocument/2006/relationships/image" Target="../media/image103.svg"/><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39.xml"/><Relationship Id="rId5" Type="http://schemas.openxmlformats.org/officeDocument/2006/relationships/image" Target="../media/image107.sv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9.xml"/><Relationship Id="rId5" Type="http://schemas.openxmlformats.org/officeDocument/2006/relationships/image" Target="../media/image95.png"/><Relationship Id="rId4" Type="http://schemas.openxmlformats.org/officeDocument/2006/relationships/image" Target="../media/image110.svg"/></Relationships>
</file>

<file path=ppt/slides/_rels/slide4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95.png"/><Relationship Id="rId2" Type="http://schemas.openxmlformats.org/officeDocument/2006/relationships/image" Target="../media/image113.jpeg"/><Relationship Id="rId1" Type="http://schemas.openxmlformats.org/officeDocument/2006/relationships/slideLayout" Target="../slideLayouts/slideLayout39.xml"/><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39.xml"/><Relationship Id="rId5" Type="http://schemas.openxmlformats.org/officeDocument/2006/relationships/image" Target="../media/image95.png"/><Relationship Id="rId4" Type="http://schemas.openxmlformats.org/officeDocument/2006/relationships/image" Target="../media/image120.svg"/></Relationships>
</file>

<file path=ppt/slides/_rels/slide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39.xml"/><Relationship Id="rId4" Type="http://schemas.openxmlformats.org/officeDocument/2006/relationships/image" Target="../media/image123.svg"/></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24.jpe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38.png"/></Relationships>
</file>

<file path=ppt/slides/_rels/slide50.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6.jpeg"/><Relationship Id="rId7" Type="http://schemas.openxmlformats.org/officeDocument/2006/relationships/image" Target="../media/image129.jpeg"/><Relationship Id="rId2" Type="http://schemas.openxmlformats.org/officeDocument/2006/relationships/image" Target="../media/image125.jpeg"/><Relationship Id="rId1" Type="http://schemas.openxmlformats.org/officeDocument/2006/relationships/slideLayout" Target="../slideLayouts/slideLayout39.xml"/><Relationship Id="rId6" Type="http://schemas.openxmlformats.org/officeDocument/2006/relationships/image" Target="../media/image128.jpeg"/><Relationship Id="rId5" Type="http://schemas.openxmlformats.org/officeDocument/2006/relationships/image" Target="../media/image95.png"/><Relationship Id="rId4" Type="http://schemas.openxmlformats.org/officeDocument/2006/relationships/image" Target="../media/image127.jpeg"/></Relationships>
</file>

<file path=ppt/slides/_rels/slide51.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39.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39.xml"/><Relationship Id="rId4" Type="http://schemas.openxmlformats.org/officeDocument/2006/relationships/image" Target="../media/image139.sv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4.xml"/><Relationship Id="rId4" Type="http://schemas.openxmlformats.org/officeDocument/2006/relationships/image" Target="../media/image140.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44.xml"/><Relationship Id="rId5" Type="http://schemas.openxmlformats.org/officeDocument/2006/relationships/image" Target="../media/image50.jpeg"/><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44.xml"/><Relationship Id="rId4" Type="http://schemas.openxmlformats.org/officeDocument/2006/relationships/image" Target="../media/image141.png"/></Relationships>
</file>

<file path=ppt/slides/_rels/slide5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21.xml"/><Relationship Id="rId1" Type="http://schemas.openxmlformats.org/officeDocument/2006/relationships/slideLayout" Target="../slideLayouts/slideLayout97.xml"/></Relationships>
</file>

<file path=ppt/slides/_rels/slide57.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22.xml"/><Relationship Id="rId1" Type="http://schemas.openxmlformats.org/officeDocument/2006/relationships/slideLayout" Target="../slideLayouts/slideLayout97.xml"/></Relationships>
</file>

<file path=ppt/slides/_rels/slide58.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23.xml"/><Relationship Id="rId1" Type="http://schemas.openxmlformats.org/officeDocument/2006/relationships/slideLayout" Target="../slideLayouts/slideLayout97.xml"/></Relationships>
</file>

<file path=ppt/slides/_rels/slide59.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24.xml"/><Relationship Id="rId1" Type="http://schemas.openxmlformats.org/officeDocument/2006/relationships/slideLayout" Target="../slideLayouts/slideLayout97.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47.jpeg"/></Relationships>
</file>

<file path=ppt/slides/_rels/slide60.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25.xml"/><Relationship Id="rId1" Type="http://schemas.openxmlformats.org/officeDocument/2006/relationships/slideLayout" Target="../slideLayouts/slideLayout97.xml"/></Relationships>
</file>

<file path=ppt/slides/_rels/slide61.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26.xml"/><Relationship Id="rId1" Type="http://schemas.openxmlformats.org/officeDocument/2006/relationships/slideLayout" Target="../slideLayouts/slideLayout97.xml"/></Relationships>
</file>

<file path=ppt/slides/_rels/slide62.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27.xml"/><Relationship Id="rId1" Type="http://schemas.openxmlformats.org/officeDocument/2006/relationships/slideLayout" Target="../slideLayouts/slideLayout97.xml"/></Relationships>
</file>

<file path=ppt/slides/_rels/slide63.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28.xml"/><Relationship Id="rId1" Type="http://schemas.openxmlformats.org/officeDocument/2006/relationships/slideLayout" Target="../slideLayouts/slideLayout97.xml"/></Relationships>
</file>

<file path=ppt/slides/_rels/slide64.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29.xml"/><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30.xml"/><Relationship Id="rId1" Type="http://schemas.openxmlformats.org/officeDocument/2006/relationships/slideLayout" Target="../slideLayouts/slideLayout97.xml"/></Relationships>
</file>

<file path=ppt/slides/_rels/slide6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31.xml"/><Relationship Id="rId1" Type="http://schemas.openxmlformats.org/officeDocument/2006/relationships/slideLayout" Target="../slideLayouts/slideLayout97.xml"/></Relationships>
</file>

<file path=ppt/slides/_rels/slide6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32.xml"/><Relationship Id="rId1" Type="http://schemas.openxmlformats.org/officeDocument/2006/relationships/slideLayout" Target="../slideLayouts/slideLayout97.xml"/></Relationships>
</file>

<file path=ppt/slides/_rels/slide6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6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34.xml"/><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3" Type="http://schemas.openxmlformats.org/officeDocument/2006/relationships/image" Target="../media/image156.jpg"/><Relationship Id="rId2" Type="http://schemas.openxmlformats.org/officeDocument/2006/relationships/notesSlide" Target="../notesSlides/notesSlide35.xml"/><Relationship Id="rId1" Type="http://schemas.openxmlformats.org/officeDocument/2006/relationships/slideLayout" Target="../slideLayouts/slideLayout97.xml"/></Relationships>
</file>

<file path=ppt/slides/_rels/slide71.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36.xml"/><Relationship Id="rId1" Type="http://schemas.openxmlformats.org/officeDocument/2006/relationships/slideLayout" Target="../slideLayouts/slideLayout97.xml"/></Relationships>
</file>

<file path=ppt/slides/_rels/slide72.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37.xml"/><Relationship Id="rId1" Type="http://schemas.openxmlformats.org/officeDocument/2006/relationships/slideLayout" Target="../slideLayouts/slideLayout97.xml"/></Relationships>
</file>

<file path=ppt/slides/_rels/slide73.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38.xml"/><Relationship Id="rId1" Type="http://schemas.openxmlformats.org/officeDocument/2006/relationships/slideLayout" Target="../slideLayouts/slideLayout97.xml"/></Relationships>
</file>

<file path=ppt/slides/_rels/slide74.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notesSlide" Target="../notesSlides/notesSlide39.xml"/><Relationship Id="rId1" Type="http://schemas.openxmlformats.org/officeDocument/2006/relationships/slideLayout" Target="../slideLayouts/slideLayout97.xml"/></Relationships>
</file>

<file path=ppt/slides/_rels/slide75.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40.xml"/><Relationship Id="rId1" Type="http://schemas.openxmlformats.org/officeDocument/2006/relationships/slideLayout" Target="../slideLayouts/slideLayout97.xml"/></Relationships>
</file>

<file path=ppt/slides/_rels/slide76.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41.xml"/><Relationship Id="rId1" Type="http://schemas.openxmlformats.org/officeDocument/2006/relationships/slideLayout" Target="../slideLayouts/slideLayout97.xml"/></Relationships>
</file>

<file path=ppt/slides/_rels/slide77.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notesSlide" Target="../notesSlides/notesSlide42.xml"/><Relationship Id="rId1" Type="http://schemas.openxmlformats.org/officeDocument/2006/relationships/slideLayout" Target="../slideLayouts/slideLayout97.xml"/></Relationships>
</file>

<file path=ppt/slides/_rels/slide78.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43.xml"/><Relationship Id="rId1" Type="http://schemas.openxmlformats.org/officeDocument/2006/relationships/slideLayout" Target="../slideLayouts/slideLayout97.xml"/></Relationships>
</file>

<file path=ppt/slides/_rels/slide79.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44.xml"/><Relationship Id="rId1" Type="http://schemas.openxmlformats.org/officeDocument/2006/relationships/slideLayout" Target="../slideLayouts/slideLayout97.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80.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45.xml"/><Relationship Id="rId1" Type="http://schemas.openxmlformats.org/officeDocument/2006/relationships/slideLayout" Target="../slideLayouts/slideLayout97.xml"/></Relationships>
</file>

<file path=ppt/slides/_rels/slide81.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46.xml"/><Relationship Id="rId1" Type="http://schemas.openxmlformats.org/officeDocument/2006/relationships/slideLayout" Target="../slideLayouts/slideLayout97.xml"/></Relationships>
</file>

<file path=ppt/slides/_rels/slide82.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47.xml"/><Relationship Id="rId1" Type="http://schemas.openxmlformats.org/officeDocument/2006/relationships/slideLayout" Target="../slideLayouts/slideLayout97.xml"/></Relationships>
</file>

<file path=ppt/slides/_rels/slide83.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48.xml"/><Relationship Id="rId1" Type="http://schemas.openxmlformats.org/officeDocument/2006/relationships/slideLayout" Target="../slideLayouts/slideLayout97.xml"/></Relationships>
</file>

<file path=ppt/slides/_rels/slide84.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49.xml"/><Relationship Id="rId1" Type="http://schemas.openxmlformats.org/officeDocument/2006/relationships/slideLayout" Target="../slideLayouts/slideLayout97.xml"/></Relationships>
</file>

<file path=ppt/slides/_rels/slide85.xml.rels><?xml version="1.0" encoding="UTF-8" standalone="yes"?>
<Relationships xmlns="http://schemas.openxmlformats.org/package/2006/relationships"><Relationship Id="rId3" Type="http://schemas.openxmlformats.org/officeDocument/2006/relationships/image" Target="../media/image171.jpg"/><Relationship Id="rId2" Type="http://schemas.openxmlformats.org/officeDocument/2006/relationships/notesSlide" Target="../notesSlides/notesSlide50.xml"/><Relationship Id="rId1" Type="http://schemas.openxmlformats.org/officeDocument/2006/relationships/slideLayout" Target="../slideLayouts/slideLayout97.xml"/></Relationships>
</file>

<file path=ppt/slides/_rels/slide86.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51.xml"/><Relationship Id="rId1" Type="http://schemas.openxmlformats.org/officeDocument/2006/relationships/slideLayout" Target="../slideLayouts/slideLayout97.xml"/></Relationships>
</file>

<file path=ppt/slides/_rels/slide8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37.jpe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14.xml"/><Relationship Id="rId5" Type="http://schemas.openxmlformats.org/officeDocument/2006/relationships/image" Target="../media/image50.jpeg"/><Relationship Id="rId4" Type="http://schemas.openxmlformats.org/officeDocument/2006/relationships/image" Target="../media/image38.png"/></Relationships>
</file>

<file path=ppt/slides/_rels/slide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2.xml"/><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3.xml"/><Relationship Id="rId1" Type="http://schemas.openxmlformats.org/officeDocument/2006/relationships/slideLayout" Target="../slideLayouts/slideLayout100.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100.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01.xml"/><Relationship Id="rId1" Type="http://schemas.openxmlformats.org/officeDocument/2006/relationships/tags" Target="../tags/tag2.xml"/><Relationship Id="rId6" Type="http://schemas.openxmlformats.org/officeDocument/2006/relationships/image" Target="../media/image35.png"/><Relationship Id="rId5" Type="http://schemas.openxmlformats.org/officeDocument/2006/relationships/image" Target="../media/image175.png"/><Relationship Id="rId4" Type="http://schemas.openxmlformats.org/officeDocument/2006/relationships/image" Target="../media/image174.png"/></Relationships>
</file>

<file path=ppt/slides/_rels/slide9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56.xml"/><Relationship Id="rId1" Type="http://schemas.openxmlformats.org/officeDocument/2006/relationships/slideLayout" Target="../slideLayouts/slideLayout102.xml"/></Relationships>
</file>

<file path=ppt/slides/_rels/slide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103.xml"/></Relationships>
</file>

<file path=ppt/slides/_rels/slide95.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35.png"/><Relationship Id="rId7" Type="http://schemas.openxmlformats.org/officeDocument/2006/relationships/image" Target="../media/image179.png"/><Relationship Id="rId2" Type="http://schemas.openxmlformats.org/officeDocument/2006/relationships/notesSlide" Target="../notesSlides/notesSlide58.xml"/><Relationship Id="rId1" Type="http://schemas.openxmlformats.org/officeDocument/2006/relationships/slideLayout" Target="../slideLayouts/slideLayout105.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png"/><Relationship Id="rId9" Type="http://schemas.openxmlformats.org/officeDocument/2006/relationships/image" Target="../media/image181.png"/></Relationships>
</file>

<file path=ppt/slides/_rels/slide96.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191.png"/><Relationship Id="rId3" Type="http://schemas.openxmlformats.org/officeDocument/2006/relationships/image" Target="../media/image183.jpeg"/><Relationship Id="rId7" Type="http://schemas.openxmlformats.org/officeDocument/2006/relationships/image" Target="../media/image185.png"/><Relationship Id="rId12" Type="http://schemas.openxmlformats.org/officeDocument/2006/relationships/image" Target="../media/image190.png"/><Relationship Id="rId17" Type="http://schemas.openxmlformats.org/officeDocument/2006/relationships/image" Target="../media/image179.png"/><Relationship Id="rId2" Type="http://schemas.openxmlformats.org/officeDocument/2006/relationships/notesSlide" Target="../notesSlides/notesSlide59.xml"/><Relationship Id="rId16" Type="http://schemas.openxmlformats.org/officeDocument/2006/relationships/image" Target="../media/image178.png"/><Relationship Id="rId1" Type="http://schemas.openxmlformats.org/officeDocument/2006/relationships/slideLayout" Target="../slideLayouts/slideLayout105.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7.png"/><Relationship Id="rId15" Type="http://schemas.openxmlformats.org/officeDocument/2006/relationships/image" Target="../media/image193.png"/><Relationship Id="rId10" Type="http://schemas.openxmlformats.org/officeDocument/2006/relationships/image" Target="../media/image188.png"/><Relationship Id="rId4" Type="http://schemas.openxmlformats.org/officeDocument/2006/relationships/image" Target="../media/image35.png"/><Relationship Id="rId9" Type="http://schemas.openxmlformats.org/officeDocument/2006/relationships/image" Target="../media/image187.png"/><Relationship Id="rId14" Type="http://schemas.openxmlformats.org/officeDocument/2006/relationships/image" Target="../media/image192.png"/></Relationships>
</file>

<file path=ppt/slides/_rels/slide9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60.xml"/><Relationship Id="rId1" Type="http://schemas.openxmlformats.org/officeDocument/2006/relationships/slideLayout" Target="../slideLayouts/slideLayout106.xml"/><Relationship Id="rId4" Type="http://schemas.openxmlformats.org/officeDocument/2006/relationships/image" Target="../media/image17.png"/></Relationships>
</file>

<file path=ppt/slides/_rels/slide98.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png"/><Relationship Id="rId2" Type="http://schemas.openxmlformats.org/officeDocument/2006/relationships/notesSlide" Target="../notesSlides/notesSlide61.xml"/><Relationship Id="rId1" Type="http://schemas.openxmlformats.org/officeDocument/2006/relationships/slideLayout" Target="../slideLayouts/slideLayout106.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99.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image" Target="../media/image210.png"/><Relationship Id="rId3" Type="http://schemas.openxmlformats.org/officeDocument/2006/relationships/image" Target="../media/image201.png"/><Relationship Id="rId7" Type="http://schemas.openxmlformats.org/officeDocument/2006/relationships/image" Target="../media/image205.jpeg"/><Relationship Id="rId12" Type="http://schemas.openxmlformats.org/officeDocument/2006/relationships/image" Target="../media/image209.png"/><Relationship Id="rId2" Type="http://schemas.openxmlformats.org/officeDocument/2006/relationships/notesSlide" Target="../notesSlides/notesSlide62.xml"/><Relationship Id="rId16" Type="http://schemas.openxmlformats.org/officeDocument/2006/relationships/image" Target="../media/image35.png"/><Relationship Id="rId1" Type="http://schemas.openxmlformats.org/officeDocument/2006/relationships/slideLayout" Target="../slideLayouts/slideLayout107.xml"/><Relationship Id="rId6" Type="http://schemas.openxmlformats.org/officeDocument/2006/relationships/image" Target="../media/image204.png"/><Relationship Id="rId11" Type="http://schemas.microsoft.com/office/2007/relationships/hdphoto" Target="../media/hdphoto2.wdp"/><Relationship Id="rId5" Type="http://schemas.openxmlformats.org/officeDocument/2006/relationships/image" Target="../media/image203.png"/><Relationship Id="rId15" Type="http://schemas.openxmlformats.org/officeDocument/2006/relationships/image" Target="../media/image212.png"/><Relationship Id="rId10" Type="http://schemas.openxmlformats.org/officeDocument/2006/relationships/image" Target="../media/image208.png"/><Relationship Id="rId4" Type="http://schemas.openxmlformats.org/officeDocument/2006/relationships/image" Target="../media/image202.png"/><Relationship Id="rId9" Type="http://schemas.openxmlformats.org/officeDocument/2006/relationships/image" Target="../media/image207.png"/><Relationship Id="rId14" Type="http://schemas.openxmlformats.org/officeDocument/2006/relationships/image" Target="../media/image2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4F5D892-84A8-50E1-301B-9C285D2285F0}"/>
              </a:ext>
            </a:extLst>
          </p:cNvPr>
          <p:cNvSpPr/>
          <p:nvPr/>
        </p:nvSpPr>
        <p:spPr>
          <a:xfrm>
            <a:off x="6086595" y="1265494"/>
            <a:ext cx="5694396" cy="954107"/>
          </a:xfrm>
          <a:prstGeom prst="rect">
            <a:avLst/>
          </a:prstGeom>
          <a:noFill/>
        </p:spPr>
        <p:txBody>
          <a:bodyPr wrap="square" lIns="91440" tIns="45720" rIns="91440" bIns="45720" anchor="t">
            <a:spAutoFit/>
          </a:bodyPr>
          <a:lstStyle/>
          <a:p>
            <a:pPr algn="ctr">
              <a:buClr>
                <a:srgbClr val="000000"/>
              </a:buClr>
              <a:defRPr/>
            </a:pPr>
            <a:r>
              <a:rPr kumimoji="0" lang="en-US" sz="2800" b="0" i="0" u="none" strike="noStrike" kern="0" cap="none" spc="0" normalizeH="0" baseline="0" noProof="0" dirty="0">
                <a:ln w="0"/>
                <a:solidFill>
                  <a:srgbClr val="00989E"/>
                </a:solidFill>
                <a:effectLst>
                  <a:outerShdw blurRad="38100" dist="25400" dir="5400000" algn="ctr" rotWithShape="0">
                    <a:srgbClr val="6E747A">
                      <a:alpha val="43000"/>
                    </a:srgbClr>
                  </a:outerShdw>
                </a:effectLst>
                <a:uLnTx/>
                <a:uFillTx/>
                <a:latin typeface="Arial"/>
                <a:cs typeface="Arial"/>
                <a:sym typeface="Arial"/>
              </a:rPr>
              <a:t>Welcome to </a:t>
            </a:r>
            <a:r>
              <a:rPr lang="en-US" sz="2800" kern="0" dirty="0">
                <a:ln w="0"/>
                <a:solidFill>
                  <a:srgbClr val="00989E"/>
                </a:solidFill>
                <a:effectLst>
                  <a:outerShdw blurRad="38100" dist="25400" dir="5400000" algn="ctr" rotWithShape="0">
                    <a:srgbClr val="6E747A">
                      <a:alpha val="43000"/>
                    </a:srgbClr>
                  </a:outerShdw>
                </a:effectLst>
                <a:latin typeface="Arial"/>
                <a:cs typeface="Arial"/>
                <a:sym typeface="Arial"/>
              </a:rPr>
              <a:t>the </a:t>
            </a:r>
            <a:r>
              <a:rPr lang="en-GB" sz="2800" kern="0" dirty="0">
                <a:ln w="0"/>
                <a:solidFill>
                  <a:srgbClr val="00989E"/>
                </a:solidFill>
                <a:effectLst>
                  <a:outerShdw blurRad="38100" dist="25400" dir="5400000" algn="ctr" rotWithShape="0">
                    <a:srgbClr val="6E747A">
                      <a:alpha val="43000"/>
                    </a:srgbClr>
                  </a:outerShdw>
                </a:effectLst>
                <a:latin typeface="Arial"/>
                <a:cs typeface="Arial"/>
              </a:rPr>
              <a:t>NHS Radiology Summit</a:t>
            </a:r>
            <a:r>
              <a:rPr lang="en-US" sz="2800" kern="0" dirty="0">
                <a:ln w="0"/>
                <a:solidFill>
                  <a:srgbClr val="00989E"/>
                </a:solidFill>
                <a:effectLst>
                  <a:outerShdw blurRad="38100" dist="25400" dir="5400000" algn="ctr" rotWithShape="0">
                    <a:srgbClr val="6E747A">
                      <a:alpha val="43000"/>
                    </a:srgbClr>
                  </a:outerShdw>
                </a:effectLst>
                <a:latin typeface="Arial"/>
                <a:cs typeface="Arial"/>
                <a:sym typeface="Arial"/>
              </a:rPr>
              <a:t>!</a:t>
            </a:r>
            <a:endParaRPr lang="en-US" sz="2800" kern="0" dirty="0">
              <a:ln w="0"/>
              <a:solidFill>
                <a:srgbClr val="00989E"/>
              </a:solidFill>
              <a:effectLst>
                <a:outerShdw blurRad="38100" dist="25400" dir="5400000" algn="ctr" rotWithShape="0">
                  <a:srgbClr val="6E747A">
                    <a:alpha val="43000"/>
                  </a:srgbClr>
                </a:outerShdw>
              </a:effectLst>
              <a:latin typeface="Arial"/>
              <a:cs typeface="Arial"/>
            </a:endParaRPr>
          </a:p>
        </p:txBody>
      </p:sp>
      <p:sp>
        <p:nvSpPr>
          <p:cNvPr id="4" name="Google Shape;121;p17">
            <a:extLst>
              <a:ext uri="{FF2B5EF4-FFF2-40B4-BE49-F238E27FC236}">
                <a16:creationId xmlns:a16="http://schemas.microsoft.com/office/drawing/2014/main" id="{38B4C898-ECC1-B5A4-8CEC-1A8D5DC80FE4}"/>
              </a:ext>
            </a:extLst>
          </p:cNvPr>
          <p:cNvSpPr txBox="1"/>
          <p:nvPr/>
        </p:nvSpPr>
        <p:spPr>
          <a:xfrm>
            <a:off x="7394038" y="5837212"/>
            <a:ext cx="3245712"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000"/>
              <a:defRPr/>
            </a:pPr>
            <a:r>
              <a:rPr lang="en-GB" sz="1600" kern="0" dirty="0">
                <a:solidFill>
                  <a:srgbClr val="00989E"/>
                </a:solidFill>
              </a:rPr>
              <a:t>26</a:t>
            </a:r>
            <a:r>
              <a:rPr lang="en-GB" sz="1600" kern="0" baseline="30000" dirty="0">
                <a:solidFill>
                  <a:srgbClr val="00989E"/>
                </a:solidFill>
              </a:rPr>
              <a:t>th</a:t>
            </a:r>
            <a:r>
              <a:rPr lang="en-GB" sz="1600" kern="0" dirty="0">
                <a:solidFill>
                  <a:srgbClr val="00989E"/>
                </a:solidFill>
              </a:rPr>
              <a:t> September 2024 </a:t>
            </a:r>
            <a:endParaRPr kumimoji="0" lang="en-GB" sz="1600" b="0" i="0" u="none" strike="noStrike" kern="0" cap="none" spc="0" normalizeH="0" baseline="0" noProof="0" dirty="0">
              <a:ln>
                <a:noFill/>
              </a:ln>
              <a:solidFill>
                <a:srgbClr val="00989E"/>
              </a:solidFill>
              <a:effectLst/>
              <a:uLnTx/>
              <a:uFillTx/>
              <a:latin typeface="Arial"/>
              <a:cs typeface="Arial"/>
              <a:sym typeface="Arial"/>
            </a:endParaRPr>
          </a:p>
          <a:p>
            <a:pPr algn="ctr">
              <a:buSzPts val="2000"/>
              <a:defRPr/>
            </a:pPr>
            <a:r>
              <a:rPr lang="en-GB" sz="1600" kern="0" dirty="0">
                <a:solidFill>
                  <a:srgbClr val="00989E"/>
                </a:solidFill>
              </a:rPr>
              <a:t>15 </a:t>
            </a:r>
            <a:r>
              <a:rPr lang="en-GB" sz="1600" kern="0" dirty="0" err="1">
                <a:solidFill>
                  <a:srgbClr val="00989E"/>
                </a:solidFill>
              </a:rPr>
              <a:t>Hatfields</a:t>
            </a:r>
            <a:r>
              <a:rPr lang="en-GB" sz="1600" kern="0" dirty="0">
                <a:solidFill>
                  <a:srgbClr val="00989E"/>
                </a:solidFill>
              </a:rPr>
              <a:t> Conference Centre, London SE1 8DJ</a:t>
            </a:r>
          </a:p>
        </p:txBody>
      </p:sp>
      <p:sp>
        <p:nvSpPr>
          <p:cNvPr id="8" name="Rounded Rectangle 7">
            <a:extLst>
              <a:ext uri="{FF2B5EF4-FFF2-40B4-BE49-F238E27FC236}">
                <a16:creationId xmlns:a16="http://schemas.microsoft.com/office/drawing/2014/main" id="{B3AB78DA-F1FE-0948-EA97-6C91B9ABC574}"/>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4260C096-A15B-B225-5785-5E5C18A9986B}"/>
              </a:ext>
            </a:extLst>
          </p:cNvPr>
          <p:cNvSpPr txBox="1"/>
          <p:nvPr/>
        </p:nvSpPr>
        <p:spPr>
          <a:xfrm>
            <a:off x="-657696" y="21550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Picture 5">
            <a:extLst>
              <a:ext uri="{FF2B5EF4-FFF2-40B4-BE49-F238E27FC236}">
                <a16:creationId xmlns:a16="http://schemas.microsoft.com/office/drawing/2014/main" id="{ECD671C2-1F0B-F515-DF71-0074F3D508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3" name="Picture 2" descr="A qr code with black dots&#10;&#10;Description automatically generated">
            <a:extLst>
              <a:ext uri="{FF2B5EF4-FFF2-40B4-BE49-F238E27FC236}">
                <a16:creationId xmlns:a16="http://schemas.microsoft.com/office/drawing/2014/main" id="{07F7945B-79B6-CF98-F4D7-13C162BE5E7C}"/>
              </a:ext>
            </a:extLst>
          </p:cNvPr>
          <p:cNvPicPr>
            <a:picLocks noChangeAspect="1"/>
          </p:cNvPicPr>
          <p:nvPr/>
        </p:nvPicPr>
        <p:blipFill>
          <a:blip r:embed="rId4"/>
          <a:stretch>
            <a:fillRect/>
          </a:stretch>
        </p:blipFill>
        <p:spPr>
          <a:xfrm>
            <a:off x="7396176" y="2311417"/>
            <a:ext cx="3333750" cy="3333750"/>
          </a:xfrm>
          <a:prstGeom prst="rect">
            <a:avLst/>
          </a:prstGeom>
        </p:spPr>
      </p:pic>
    </p:spTree>
    <p:extLst>
      <p:ext uri="{BB962C8B-B14F-4D97-AF65-F5344CB8AC3E}">
        <p14:creationId xmlns:p14="http://schemas.microsoft.com/office/powerpoint/2010/main" val="2263354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6208236" y="1414352"/>
            <a:ext cx="5519351" cy="646331"/>
          </a:xfrm>
          <a:prstGeom prst="rect">
            <a:avLst/>
          </a:prstGeom>
          <a:noFill/>
        </p:spPr>
        <p:txBody>
          <a:bodyPr wrap="square" lIns="91440" tIns="45720" rIns="91440" bIns="45720" anchor="t">
            <a:spAutoFit/>
          </a:bodyPr>
          <a:lstStyle/>
          <a:p>
            <a:pPr algn="ctr">
              <a:defRPr/>
            </a:pPr>
            <a:r>
              <a:rPr lang="en-US" sz="3600" kern="0">
                <a:ln w="0"/>
                <a:solidFill>
                  <a:srgbClr val="00989E"/>
                </a:solidFill>
                <a:effectLst>
                  <a:outerShdw blurRad="38100" dist="25400" dir="5400000" algn="ctr" rotWithShape="0">
                    <a:srgbClr val="6E747A">
                      <a:alpha val="43000"/>
                    </a:srgbClr>
                  </a:outerShdw>
                </a:effectLst>
                <a:latin typeface="Arial"/>
                <a:cs typeface="Arial"/>
                <a:sym typeface="Arial"/>
              </a:rPr>
              <a:t>Chair Afternoon Address</a:t>
            </a:r>
          </a:p>
        </p:txBody>
      </p:sp>
      <p:sp>
        <p:nvSpPr>
          <p:cNvPr id="10" name="Rounded Rectangle 9">
            <a:extLst>
              <a:ext uri="{FF2B5EF4-FFF2-40B4-BE49-F238E27FC236}">
                <a16:creationId xmlns:a16="http://schemas.microsoft.com/office/drawing/2014/main" id="{C72DC62F-50FC-0212-5268-A95B5AC144E2}"/>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B34462C9-2E42-F5B8-7329-49859D2F1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6" name="Picture 2">
            <a:extLst>
              <a:ext uri="{FF2B5EF4-FFF2-40B4-BE49-F238E27FC236}">
                <a16:creationId xmlns:a16="http://schemas.microsoft.com/office/drawing/2014/main" id="{9F20479F-A336-DF1F-1B56-3120A0B42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2278" y="2232116"/>
            <a:ext cx="2979669" cy="29796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8F1B393B-C53E-0FE2-27F7-69550A5CE86A}"/>
              </a:ext>
            </a:extLst>
          </p:cNvPr>
          <p:cNvSpPr txBox="1"/>
          <p:nvPr/>
        </p:nvSpPr>
        <p:spPr>
          <a:xfrm>
            <a:off x="6283131" y="5424531"/>
            <a:ext cx="4997962"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i="0" u="none" strike="noStrike" err="1">
                <a:solidFill>
                  <a:srgbClr val="000000"/>
                </a:solidFill>
                <a:effectLst/>
                <a:latin typeface="Muller"/>
              </a:rPr>
              <a:t>Dr.</a:t>
            </a:r>
            <a:r>
              <a:rPr lang="en-GB" sz="2400" b="1" i="0" u="none" strike="noStrike">
                <a:solidFill>
                  <a:srgbClr val="000000"/>
                </a:solidFill>
                <a:effectLst/>
                <a:latin typeface="Muller"/>
              </a:rPr>
              <a:t> Ramdas </a:t>
            </a:r>
            <a:r>
              <a:rPr lang="en-GB" sz="2400" b="1" i="0" u="none" strike="noStrike" err="1">
                <a:solidFill>
                  <a:srgbClr val="000000"/>
                </a:solidFill>
                <a:effectLst/>
                <a:latin typeface="Muller"/>
              </a:rPr>
              <a:t>Senasi</a:t>
            </a:r>
            <a:endParaRPr lang="en-GB" sz="2400" b="1" i="0" u="none" strike="noStrike">
              <a:solidFill>
                <a:srgbClr val="000000"/>
              </a:solidFill>
              <a:effectLst/>
              <a:latin typeface="Muller"/>
            </a:endParaRPr>
          </a:p>
          <a:p>
            <a:pPr algn="ctr"/>
            <a:r>
              <a:rPr lang="en-GB" sz="2000" b="0" i="0" u="none" strike="noStrike">
                <a:solidFill>
                  <a:srgbClr val="000000"/>
                </a:solidFill>
                <a:effectLst/>
                <a:ea typeface="+mn-lt"/>
                <a:cs typeface="+mn-lt"/>
              </a:rPr>
              <a:t>Consultant Radiologist</a:t>
            </a:r>
            <a:endParaRPr lang="en-GB" sz="2000">
              <a:ea typeface="+mn-lt"/>
              <a:cs typeface="+mn-lt"/>
            </a:endParaRPr>
          </a:p>
          <a:p>
            <a:pPr algn="ctr"/>
            <a:r>
              <a:rPr lang="en-GB" sz="2000">
                <a:solidFill>
                  <a:srgbClr val="000000"/>
                </a:solidFill>
                <a:ea typeface="+mn-lt"/>
                <a:cs typeface="+mn-lt"/>
              </a:rPr>
              <a:t>Hull University Teaching</a:t>
            </a:r>
            <a:r>
              <a:rPr lang="en-GB" sz="2000" b="0" i="0" u="none" strike="noStrike">
                <a:solidFill>
                  <a:srgbClr val="000000"/>
                </a:solidFill>
                <a:effectLst/>
                <a:ea typeface="+mn-lt"/>
                <a:cs typeface="+mn-lt"/>
              </a:rPr>
              <a:t> Hospitals</a:t>
            </a:r>
            <a:endParaRPr lang="en-GB">
              <a:ea typeface="+mn-lt"/>
              <a:cs typeface="+mn-lt"/>
            </a:endParaRPr>
          </a:p>
        </p:txBody>
      </p:sp>
    </p:spTree>
    <p:extLst>
      <p:ext uri="{BB962C8B-B14F-4D97-AF65-F5344CB8AC3E}">
        <p14:creationId xmlns:p14="http://schemas.microsoft.com/office/powerpoint/2010/main" val="5523764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7">
            <a:extLst>
              <a:ext uri="{FF2B5EF4-FFF2-40B4-BE49-F238E27FC236}">
                <a16:creationId xmlns:a16="http://schemas.microsoft.com/office/drawing/2014/main" id="{CE415113-51CC-DE18-A9EB-779C8498CACD}"/>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3" name="Parallelogram 8">
            <a:extLst>
              <a:ext uri="{FF2B5EF4-FFF2-40B4-BE49-F238E27FC236}">
                <a16:creationId xmlns:a16="http://schemas.microsoft.com/office/drawing/2014/main" id="{C40E2260-AA5C-3A5D-4AC9-668758B72B72}"/>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4" name="Graphic 24">
            <a:extLst>
              <a:ext uri="{FF2B5EF4-FFF2-40B4-BE49-F238E27FC236}">
                <a16:creationId xmlns:a16="http://schemas.microsoft.com/office/drawing/2014/main" id="{AAC3570E-64A8-1F08-A78B-EBC33A90C83C}"/>
              </a:ext>
            </a:extLst>
          </p:cNvPr>
          <p:cNvPicPr>
            <a:picLocks noChangeAspect="1"/>
          </p:cNvPicPr>
          <p:nvPr/>
        </p:nvPicPr>
        <p:blipFill>
          <a:blip r:embed="rId3"/>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0BE0125F-E39D-56D8-04BA-0A7DD4B21A56}"/>
              </a:ext>
            </a:extLst>
          </p:cNvPr>
          <p:cNvGrpSpPr/>
          <p:nvPr/>
        </p:nvGrpSpPr>
        <p:grpSpPr>
          <a:xfrm>
            <a:off x="-813454" y="112278"/>
            <a:ext cx="1462837" cy="624880"/>
            <a:chOff x="-706913" y="213301"/>
            <a:chExt cx="1883896" cy="804744"/>
          </a:xfrm>
        </p:grpSpPr>
        <p:sp>
          <p:nvSpPr>
            <p:cNvPr id="7" name="Rounded Rectangle 10">
              <a:extLst>
                <a:ext uri="{FF2B5EF4-FFF2-40B4-BE49-F238E27FC236}">
                  <a16:creationId xmlns:a16="http://schemas.microsoft.com/office/drawing/2014/main" id="{2EDA1767-2694-7B74-082F-B7E90CC4693E}"/>
                </a:ext>
              </a:extLst>
            </p:cNvPr>
            <p:cNvSpPr/>
            <p:nvPr userDrawn="1"/>
          </p:nvSpPr>
          <p:spPr>
            <a:xfrm>
              <a:off x="-706913" y="222445"/>
              <a:ext cx="1883896" cy="795600"/>
            </a:xfrm>
            <a:prstGeom prst="roundRect">
              <a:avLst>
                <a:gd name="adj" fmla="val 50000"/>
              </a:avLst>
            </a:prstGeom>
            <a:solidFill>
              <a:srgbClr val="1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60EA04D-9E29-1E89-C3D3-A88C1936B0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757" t="3110" r="90956" b="85289"/>
            <a:stretch/>
          </p:blipFill>
          <p:spPr>
            <a:xfrm>
              <a:off x="336176" y="213301"/>
              <a:ext cx="766483" cy="795600"/>
            </a:xfrm>
            <a:prstGeom prst="rect">
              <a:avLst/>
            </a:prstGeom>
          </p:spPr>
        </p:pic>
      </p:grpSp>
      <p:sp>
        <p:nvSpPr>
          <p:cNvPr id="38" name="Title 37">
            <a:extLst>
              <a:ext uri="{FF2B5EF4-FFF2-40B4-BE49-F238E27FC236}">
                <a16:creationId xmlns:a16="http://schemas.microsoft.com/office/drawing/2014/main" id="{8DE5E3E3-7A84-893C-0B7A-F38631B05D0F}"/>
              </a:ext>
            </a:extLst>
          </p:cNvPr>
          <p:cNvSpPr>
            <a:spLocks noGrp="1"/>
          </p:cNvSpPr>
          <p:nvPr>
            <p:ph type="title"/>
          </p:nvPr>
        </p:nvSpPr>
        <p:spPr/>
        <p:txBody>
          <a:bodyPr/>
          <a:lstStyle/>
          <a:p>
            <a:r>
              <a:rPr lang="en-GB"/>
              <a:t>Example Customers / Use Cases</a:t>
            </a:r>
          </a:p>
        </p:txBody>
      </p:sp>
      <p:sp>
        <p:nvSpPr>
          <p:cNvPr id="67" name="Rounded Rectangle 5">
            <a:extLst>
              <a:ext uri="{FF2B5EF4-FFF2-40B4-BE49-F238E27FC236}">
                <a16:creationId xmlns:a16="http://schemas.microsoft.com/office/drawing/2014/main" id="{9467EE00-800B-5BD6-1F5E-F63EE43A853E}"/>
              </a:ext>
            </a:extLst>
          </p:cNvPr>
          <p:cNvSpPr/>
          <p:nvPr/>
        </p:nvSpPr>
        <p:spPr>
          <a:xfrm>
            <a:off x="180672" y="720062"/>
            <a:ext cx="2905616" cy="4978659"/>
          </a:xfrm>
          <a:custGeom>
            <a:avLst>
              <a:gd name="f0" fmla="val 7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3892B5"/>
              </a:gs>
              <a:gs pos="100000">
                <a:srgbClr val="1D5279"/>
              </a:gs>
            </a:gsLst>
            <a:lin ang="5400000"/>
          </a:gradFill>
          <a:ln cap="flat">
            <a:noFill/>
            <a:prstDash val="solid"/>
          </a:ln>
        </p:spPr>
        <p:txBody>
          <a:bodyPr vert="horz" wrap="square" lIns="108000" tIns="1511996" rIns="108000" bIns="143999" anchor="ctr" anchorCtr="1" compatLnSpc="1">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Provision of Data Platform to support the NPIC Digital Pathology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Scope inclusive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WAN links to hospitals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Dual Datacenter Private PACS Platform to host Sectra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Full managed service for the PACS underpinning platform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TRE environment for Halo based imaging environment to allow research capability development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Integrated security services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High, Mid and Archive Storage services geo delivered across 2 x Tier 3 DC’s to allow full system resilience and failover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Long term </a:t>
            </a:r>
            <a:r>
              <a:rPr kumimoji="0" lang="en-US" sz="1000" b="1" i="0" u="none" strike="noStrike" kern="0" cap="none" spc="0" normalizeH="0" baseline="0" noProof="0" err="1">
                <a:ln>
                  <a:noFill/>
                </a:ln>
                <a:solidFill>
                  <a:srgbClr val="FFFFFF"/>
                </a:solidFill>
                <a:effectLst/>
                <a:uLnTx/>
                <a:uFillTx/>
                <a:latin typeface="Helvetica" pitchFamily="2"/>
                <a:ea typeface="+mn-ea"/>
                <a:cs typeface="+mn-cs"/>
              </a:rPr>
              <a:t>partneship</a:t>
            </a:r>
            <a:r>
              <a:rPr kumimoji="0" lang="en-US" sz="1000" b="1" i="0" u="none" strike="noStrike" kern="0" cap="none" spc="0" normalizeH="0" baseline="0" noProof="0">
                <a:ln>
                  <a:noFill/>
                </a:ln>
                <a:solidFill>
                  <a:srgbClr val="FFFFFF"/>
                </a:solidFill>
                <a:effectLst/>
                <a:uLnTx/>
                <a:uFillTx/>
                <a:latin typeface="Helvetica" pitchFamily="2"/>
                <a:ea typeface="+mn-ea"/>
                <a:cs typeface="+mn-cs"/>
              </a:rPr>
              <a:t> focusing on innovation and introduction of AI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p:txBody>
      </p:sp>
      <p:sp>
        <p:nvSpPr>
          <p:cNvPr id="70" name="Rounded Rectangle 5">
            <a:extLst>
              <a:ext uri="{FF2B5EF4-FFF2-40B4-BE49-F238E27FC236}">
                <a16:creationId xmlns:a16="http://schemas.microsoft.com/office/drawing/2014/main" id="{47AF5B21-74FB-A0AB-E95D-F528A33C5B6D}"/>
              </a:ext>
            </a:extLst>
          </p:cNvPr>
          <p:cNvSpPr/>
          <p:nvPr/>
        </p:nvSpPr>
        <p:spPr>
          <a:xfrm>
            <a:off x="6158206" y="720064"/>
            <a:ext cx="2847068" cy="4994093"/>
          </a:xfrm>
          <a:custGeom>
            <a:avLst>
              <a:gd name="f0" fmla="val 7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3892B5"/>
              </a:gs>
              <a:gs pos="100000">
                <a:srgbClr val="1D5279"/>
              </a:gs>
            </a:gsLst>
            <a:lin ang="5400000"/>
          </a:gradFill>
          <a:ln cap="flat">
            <a:noFill/>
            <a:prstDash val="solid"/>
          </a:ln>
        </p:spPr>
        <p:txBody>
          <a:bodyPr vert="horz" wrap="square" lIns="108000" tIns="1511996" rIns="108000" bIns="143999" anchor="ctr" anchorCtr="1" compatLnSpc="1">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Delivering a robust and innovative solution to allow NHS users access to telemedicine systems via a secure encrypted platform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133 locations within HM Prisons, Young Offender Institutes, Secure Children Homes and Immigration Removal Centres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0" cap="none" spc="0" normalizeH="0" baseline="0" noProof="0">
              <a:ln>
                <a:noFill/>
              </a:ln>
              <a:solidFill>
                <a:srgbClr val="FFFFFF"/>
              </a:solidFill>
              <a:effectLst/>
              <a:uLnTx/>
              <a:uFillTx/>
              <a:latin typeface="Helvetica" pitchFamily="2"/>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Reduces offsite and outside visits to less secure locations and provide assessment at the point of patient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0" cap="none" spc="0" normalizeH="0" baseline="0" noProof="0">
              <a:ln>
                <a:noFill/>
              </a:ln>
              <a:solidFill>
                <a:srgbClr val="FFFFFF"/>
              </a:solidFill>
              <a:effectLst/>
              <a:uLnTx/>
              <a:uFillTx/>
              <a:latin typeface="Helvetica" pitchFamily="2"/>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Service provides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Device as a Service with custom tablets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Secure encrypted data passage to back end </a:t>
            </a:r>
            <a:r>
              <a:rPr kumimoji="0" lang="en-GB" sz="1000" b="1" i="0" u="none" strike="noStrike" kern="0" cap="none" spc="0" normalizeH="0" baseline="0" noProof="0" err="1">
                <a:ln>
                  <a:noFill/>
                </a:ln>
                <a:solidFill>
                  <a:srgbClr val="FFFFFF"/>
                </a:solidFill>
                <a:effectLst/>
                <a:uLnTx/>
                <a:uFillTx/>
                <a:latin typeface="Helvetica" pitchFamily="2"/>
                <a:ea typeface="+mn-ea"/>
                <a:cs typeface="+mn-cs"/>
              </a:rPr>
              <a:t>SystmOne</a:t>
            </a:r>
            <a:r>
              <a:rPr kumimoji="0" lang="en-GB" sz="1000" b="1" i="0" u="none" strike="noStrike" kern="0" cap="none" spc="0" normalizeH="0" baseline="0" noProof="0">
                <a:ln>
                  <a:noFill/>
                </a:ln>
                <a:solidFill>
                  <a:srgbClr val="FFFFFF"/>
                </a:solidFill>
                <a:effectLst/>
                <a:uLnTx/>
                <a:uFillTx/>
                <a:latin typeface="Helvetica" pitchFamily="2"/>
                <a:ea typeface="+mn-ea"/>
                <a:cs typeface="+mn-cs"/>
              </a:rPr>
              <a:t> services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24x7x365  support services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Mobile system access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2FA security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0" cap="none" spc="0" normalizeH="0" baseline="0" noProof="0">
              <a:ln>
                <a:noFill/>
              </a:ln>
              <a:solidFill>
                <a:srgbClr val="FFFFFF"/>
              </a:solidFill>
              <a:effectLst/>
              <a:uLnTx/>
              <a:uFillTx/>
              <a:latin typeface="Helvetica" pitchFamily="2"/>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p:txBody>
      </p:sp>
      <p:sp>
        <p:nvSpPr>
          <p:cNvPr id="78" name="Rounded Rectangle 5">
            <a:extLst>
              <a:ext uri="{FF2B5EF4-FFF2-40B4-BE49-F238E27FC236}">
                <a16:creationId xmlns:a16="http://schemas.microsoft.com/office/drawing/2014/main" id="{4FF24462-4197-3BD8-DFC9-E41E896ED52E}"/>
              </a:ext>
            </a:extLst>
          </p:cNvPr>
          <p:cNvSpPr/>
          <p:nvPr/>
        </p:nvSpPr>
        <p:spPr>
          <a:xfrm>
            <a:off x="9084829" y="737158"/>
            <a:ext cx="2641469" cy="4977001"/>
          </a:xfrm>
          <a:custGeom>
            <a:avLst>
              <a:gd name="f0" fmla="val 7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3892B5"/>
              </a:gs>
              <a:gs pos="100000">
                <a:srgbClr val="1D5279"/>
              </a:gs>
            </a:gsLst>
            <a:lin ang="5400000"/>
          </a:gradFill>
          <a:ln cap="flat">
            <a:noFill/>
            <a:prstDash val="solid"/>
          </a:ln>
        </p:spPr>
        <p:txBody>
          <a:bodyPr vert="horz" wrap="square" lIns="0" tIns="1511996" rIns="0" bIns="143999" anchor="ctr" anchorCtr="1" compatLnSpc="1">
            <a:noAutofit/>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p:txBody>
      </p:sp>
      <p:sp>
        <p:nvSpPr>
          <p:cNvPr id="102" name="Rectangle 101">
            <a:extLst>
              <a:ext uri="{FF2B5EF4-FFF2-40B4-BE49-F238E27FC236}">
                <a16:creationId xmlns:a16="http://schemas.microsoft.com/office/drawing/2014/main" id="{13BBA5DA-4CC5-2DF5-0301-DB60032AC5FC}"/>
              </a:ext>
            </a:extLst>
          </p:cNvPr>
          <p:cNvSpPr/>
          <p:nvPr/>
        </p:nvSpPr>
        <p:spPr>
          <a:xfrm>
            <a:off x="291481" y="823546"/>
            <a:ext cx="2682898" cy="11496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1" name="Picture 100">
            <a:extLst>
              <a:ext uri="{FF2B5EF4-FFF2-40B4-BE49-F238E27FC236}">
                <a16:creationId xmlns:a16="http://schemas.microsoft.com/office/drawing/2014/main" id="{7C25E0C2-134B-C138-05D8-120EEC195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626" y="888665"/>
            <a:ext cx="1045707" cy="1006240"/>
          </a:xfrm>
          <a:prstGeom prst="rect">
            <a:avLst/>
          </a:prstGeom>
        </p:spPr>
      </p:pic>
      <p:sp>
        <p:nvSpPr>
          <p:cNvPr id="103" name="Rectangle 102">
            <a:extLst>
              <a:ext uri="{FF2B5EF4-FFF2-40B4-BE49-F238E27FC236}">
                <a16:creationId xmlns:a16="http://schemas.microsoft.com/office/drawing/2014/main" id="{BA3BFA49-77DB-E9E9-68D9-1E41E21B3D30}"/>
              </a:ext>
            </a:extLst>
          </p:cNvPr>
          <p:cNvSpPr/>
          <p:nvPr/>
        </p:nvSpPr>
        <p:spPr>
          <a:xfrm>
            <a:off x="6254928" y="824065"/>
            <a:ext cx="2661191" cy="11496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49308E1B-3CF9-A636-72A0-CA698137C086}"/>
              </a:ext>
            </a:extLst>
          </p:cNvPr>
          <p:cNvGrpSpPr/>
          <p:nvPr/>
        </p:nvGrpSpPr>
        <p:grpSpPr>
          <a:xfrm>
            <a:off x="9125710" y="720062"/>
            <a:ext cx="2507849" cy="2457086"/>
            <a:chOff x="6204072" y="878967"/>
            <a:chExt cx="5545093" cy="5100066"/>
          </a:xfrm>
        </p:grpSpPr>
        <p:grpSp>
          <p:nvGrpSpPr>
            <p:cNvPr id="106" name="Group 105">
              <a:extLst>
                <a:ext uri="{FF2B5EF4-FFF2-40B4-BE49-F238E27FC236}">
                  <a16:creationId xmlns:a16="http://schemas.microsoft.com/office/drawing/2014/main" id="{BD1C2AA7-CB4D-B542-A2C1-80B9B75840A7}"/>
                </a:ext>
              </a:extLst>
            </p:cNvPr>
            <p:cNvGrpSpPr/>
            <p:nvPr/>
          </p:nvGrpSpPr>
          <p:grpSpPr>
            <a:xfrm>
              <a:off x="6204072" y="914889"/>
              <a:ext cx="1595527" cy="1595527"/>
              <a:chOff x="6204072" y="914889"/>
              <a:chExt cx="1595527" cy="1595527"/>
            </a:xfrm>
          </p:grpSpPr>
          <p:sp>
            <p:nvSpPr>
              <p:cNvPr id="131" name="Oval 130">
                <a:extLst>
                  <a:ext uri="{FF2B5EF4-FFF2-40B4-BE49-F238E27FC236}">
                    <a16:creationId xmlns:a16="http://schemas.microsoft.com/office/drawing/2014/main" id="{F568826E-3FE4-8B62-6E52-2F99FE8EF26A}"/>
                  </a:ext>
                </a:extLst>
              </p:cNvPr>
              <p:cNvSpPr/>
              <p:nvPr/>
            </p:nvSpPr>
            <p:spPr>
              <a:xfrm>
                <a:off x="6204072" y="914889"/>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2" name="Picture 10" descr="ABPI launches consultation for a 'new look' code of practice for  pharmaceutical industry - Latest Pharmacy News | Business | Magazine -  Pharmacy Business">
                <a:extLst>
                  <a:ext uri="{FF2B5EF4-FFF2-40B4-BE49-F238E27FC236}">
                    <a16:creationId xmlns:a16="http://schemas.microsoft.com/office/drawing/2014/main" id="{73AF3678-85D8-8865-7E5F-14967CD9218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539" r="12973"/>
              <a:stretch/>
            </p:blipFill>
            <p:spPr bwMode="auto">
              <a:xfrm>
                <a:off x="6383402" y="1255162"/>
                <a:ext cx="1248697" cy="8601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7" name="Group 106">
              <a:extLst>
                <a:ext uri="{FF2B5EF4-FFF2-40B4-BE49-F238E27FC236}">
                  <a16:creationId xmlns:a16="http://schemas.microsoft.com/office/drawing/2014/main" id="{209CA41D-210B-7EBD-D857-778EE4FDF0AB}"/>
                </a:ext>
              </a:extLst>
            </p:cNvPr>
            <p:cNvGrpSpPr/>
            <p:nvPr/>
          </p:nvGrpSpPr>
          <p:grpSpPr>
            <a:xfrm>
              <a:off x="8162636" y="914889"/>
              <a:ext cx="1595527" cy="1595527"/>
              <a:chOff x="8162636" y="914889"/>
              <a:chExt cx="1595527" cy="1595527"/>
            </a:xfrm>
          </p:grpSpPr>
          <p:sp>
            <p:nvSpPr>
              <p:cNvPr id="129" name="Oval 128">
                <a:extLst>
                  <a:ext uri="{FF2B5EF4-FFF2-40B4-BE49-F238E27FC236}">
                    <a16:creationId xmlns:a16="http://schemas.microsoft.com/office/drawing/2014/main" id="{7FC5AAEF-D5E5-CF66-94D6-BC9C651A0BCE}"/>
                  </a:ext>
                </a:extLst>
              </p:cNvPr>
              <p:cNvSpPr/>
              <p:nvPr/>
            </p:nvSpPr>
            <p:spPr>
              <a:xfrm>
                <a:off x="8162636" y="914889"/>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0" name="Picture 22" descr="BMA - Home | British Medical Association">
                <a:extLst>
                  <a:ext uri="{FF2B5EF4-FFF2-40B4-BE49-F238E27FC236}">
                    <a16:creationId xmlns:a16="http://schemas.microsoft.com/office/drawing/2014/main" id="{100D523B-85FC-CA44-CBC8-9FFC5D7EF7E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276363" y="1547392"/>
                <a:ext cx="1335021" cy="3901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8" name="Group 107">
              <a:extLst>
                <a:ext uri="{FF2B5EF4-FFF2-40B4-BE49-F238E27FC236}">
                  <a16:creationId xmlns:a16="http://schemas.microsoft.com/office/drawing/2014/main" id="{B5EA10D7-2D59-FB8C-4E7B-1FCF8EA38D91}"/>
                </a:ext>
              </a:extLst>
            </p:cNvPr>
            <p:cNvGrpSpPr/>
            <p:nvPr/>
          </p:nvGrpSpPr>
          <p:grpSpPr>
            <a:xfrm>
              <a:off x="10109370" y="878967"/>
              <a:ext cx="1595527" cy="1595527"/>
              <a:chOff x="10109370" y="878967"/>
              <a:chExt cx="1595527" cy="1595527"/>
            </a:xfrm>
          </p:grpSpPr>
          <p:sp>
            <p:nvSpPr>
              <p:cNvPr id="127" name="Oval 126">
                <a:extLst>
                  <a:ext uri="{FF2B5EF4-FFF2-40B4-BE49-F238E27FC236}">
                    <a16:creationId xmlns:a16="http://schemas.microsoft.com/office/drawing/2014/main" id="{2C99AD84-E6AE-4662-CEA4-9DC6ED27B5DE}"/>
                  </a:ext>
                </a:extLst>
              </p:cNvPr>
              <p:cNvSpPr/>
              <p:nvPr/>
            </p:nvSpPr>
            <p:spPr>
              <a:xfrm>
                <a:off x="10109370" y="878967"/>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8" name="Picture 2" descr="media.glassdoor.com/sqll/1962283/health-and-car...">
                <a:extLst>
                  <a:ext uri="{FF2B5EF4-FFF2-40B4-BE49-F238E27FC236}">
                    <a16:creationId xmlns:a16="http://schemas.microsoft.com/office/drawing/2014/main" id="{18CF15D0-3F09-016F-16DA-B9C1E92920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290" b="21643"/>
              <a:stretch/>
            </p:blipFill>
            <p:spPr bwMode="auto">
              <a:xfrm>
                <a:off x="10380813" y="1429400"/>
                <a:ext cx="1079996" cy="6379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oup 108">
              <a:extLst>
                <a:ext uri="{FF2B5EF4-FFF2-40B4-BE49-F238E27FC236}">
                  <a16:creationId xmlns:a16="http://schemas.microsoft.com/office/drawing/2014/main" id="{7E682FD1-A3D9-BB39-F0DC-438620142773}"/>
                </a:ext>
              </a:extLst>
            </p:cNvPr>
            <p:cNvGrpSpPr/>
            <p:nvPr/>
          </p:nvGrpSpPr>
          <p:grpSpPr>
            <a:xfrm>
              <a:off x="6204072" y="2650198"/>
              <a:ext cx="1595527" cy="1595527"/>
              <a:chOff x="6204072" y="2650198"/>
              <a:chExt cx="1595527" cy="1595527"/>
            </a:xfrm>
          </p:grpSpPr>
          <p:sp>
            <p:nvSpPr>
              <p:cNvPr id="125" name="Oval 124">
                <a:extLst>
                  <a:ext uri="{FF2B5EF4-FFF2-40B4-BE49-F238E27FC236}">
                    <a16:creationId xmlns:a16="http://schemas.microsoft.com/office/drawing/2014/main" id="{95F6894D-3411-3F01-68DE-ED73ABB047C2}"/>
                  </a:ext>
                </a:extLst>
              </p:cNvPr>
              <p:cNvSpPr/>
              <p:nvPr/>
            </p:nvSpPr>
            <p:spPr>
              <a:xfrm>
                <a:off x="6204072" y="2650198"/>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6" name="Picture 8" descr="School of Improvement – Medical Education">
                <a:extLst>
                  <a:ext uri="{FF2B5EF4-FFF2-40B4-BE49-F238E27FC236}">
                    <a16:creationId xmlns:a16="http://schemas.microsoft.com/office/drawing/2014/main" id="{51EFBB89-8FA3-E61E-D9D1-E30BB64EA9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95012" y="3141904"/>
                <a:ext cx="1401816" cy="6491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0" name="Group 109">
              <a:extLst>
                <a:ext uri="{FF2B5EF4-FFF2-40B4-BE49-F238E27FC236}">
                  <a16:creationId xmlns:a16="http://schemas.microsoft.com/office/drawing/2014/main" id="{69D929DC-1B69-8D6B-351F-56660A062E75}"/>
                </a:ext>
              </a:extLst>
            </p:cNvPr>
            <p:cNvGrpSpPr/>
            <p:nvPr/>
          </p:nvGrpSpPr>
          <p:grpSpPr>
            <a:xfrm>
              <a:off x="8162636" y="2650198"/>
              <a:ext cx="1595527" cy="1595527"/>
              <a:chOff x="8162636" y="2650198"/>
              <a:chExt cx="1595527" cy="1595527"/>
            </a:xfrm>
          </p:grpSpPr>
          <p:sp>
            <p:nvSpPr>
              <p:cNvPr id="123" name="Oval 122">
                <a:extLst>
                  <a:ext uri="{FF2B5EF4-FFF2-40B4-BE49-F238E27FC236}">
                    <a16:creationId xmlns:a16="http://schemas.microsoft.com/office/drawing/2014/main" id="{4757DF0E-F2B8-A41F-F322-402357680C34}"/>
                  </a:ext>
                </a:extLst>
              </p:cNvPr>
              <p:cNvSpPr/>
              <p:nvPr/>
            </p:nvSpPr>
            <p:spPr>
              <a:xfrm>
                <a:off x="8162636" y="2650198"/>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4" name="Picture 24" descr="SLaM – Hear Us Guide to Mental Health And Well-Being Services">
                <a:extLst>
                  <a:ext uri="{FF2B5EF4-FFF2-40B4-BE49-F238E27FC236}">
                    <a16:creationId xmlns:a16="http://schemas.microsoft.com/office/drawing/2014/main" id="{F726CA8E-C8D6-5D37-96AD-C78EFA27DFC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995" t="16422" r="11255" b="17239"/>
              <a:stretch/>
            </p:blipFill>
            <p:spPr bwMode="auto">
              <a:xfrm>
                <a:off x="8355625" y="2989907"/>
                <a:ext cx="1255759" cy="8543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D47CA8F9-55CE-0569-875C-C9A47BECA387}"/>
                </a:ext>
              </a:extLst>
            </p:cNvPr>
            <p:cNvGrpSpPr/>
            <p:nvPr/>
          </p:nvGrpSpPr>
          <p:grpSpPr>
            <a:xfrm>
              <a:off x="10109370" y="2614276"/>
              <a:ext cx="1595527" cy="1595527"/>
              <a:chOff x="10109370" y="2614276"/>
              <a:chExt cx="1595527" cy="1595527"/>
            </a:xfrm>
          </p:grpSpPr>
          <p:sp>
            <p:nvSpPr>
              <p:cNvPr id="121" name="Oval 120">
                <a:extLst>
                  <a:ext uri="{FF2B5EF4-FFF2-40B4-BE49-F238E27FC236}">
                    <a16:creationId xmlns:a16="http://schemas.microsoft.com/office/drawing/2014/main" id="{63F48ED8-C348-7790-4A4B-D47256A08895}"/>
                  </a:ext>
                </a:extLst>
              </p:cNvPr>
              <p:cNvSpPr/>
              <p:nvPr/>
            </p:nvSpPr>
            <p:spPr>
              <a:xfrm>
                <a:off x="10109370" y="2614276"/>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2" name="Picture 26" descr="St George's Healthcare NHS Foundation Trust">
                <a:extLst>
                  <a:ext uri="{FF2B5EF4-FFF2-40B4-BE49-F238E27FC236}">
                    <a16:creationId xmlns:a16="http://schemas.microsoft.com/office/drawing/2014/main" id="{F63F1EC8-3655-0BC2-EDEE-70F6424B4E8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26208" y="3207172"/>
                <a:ext cx="1307171" cy="426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Group 111">
              <a:extLst>
                <a:ext uri="{FF2B5EF4-FFF2-40B4-BE49-F238E27FC236}">
                  <a16:creationId xmlns:a16="http://schemas.microsoft.com/office/drawing/2014/main" id="{9EB82CCE-6C2B-E2B9-F5F7-CE10EE879DC2}"/>
                </a:ext>
              </a:extLst>
            </p:cNvPr>
            <p:cNvGrpSpPr/>
            <p:nvPr/>
          </p:nvGrpSpPr>
          <p:grpSpPr>
            <a:xfrm>
              <a:off x="6248340" y="4383506"/>
              <a:ext cx="1595527" cy="1595527"/>
              <a:chOff x="6248340" y="4383506"/>
              <a:chExt cx="1595527" cy="1595527"/>
            </a:xfrm>
          </p:grpSpPr>
          <p:sp>
            <p:nvSpPr>
              <p:cNvPr id="119" name="Oval 118">
                <a:extLst>
                  <a:ext uri="{FF2B5EF4-FFF2-40B4-BE49-F238E27FC236}">
                    <a16:creationId xmlns:a16="http://schemas.microsoft.com/office/drawing/2014/main" id="{8383376C-07E6-82A9-34A4-F8C951DC1BBB}"/>
                  </a:ext>
                </a:extLst>
              </p:cNvPr>
              <p:cNvSpPr/>
              <p:nvPr/>
            </p:nvSpPr>
            <p:spPr>
              <a:xfrm>
                <a:off x="6248340" y="4383506"/>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0" name="Picture 36" descr="https://www.thh.nhs.uk/images/LOGO.jpg">
                <a:extLst>
                  <a:ext uri="{FF2B5EF4-FFF2-40B4-BE49-F238E27FC236}">
                    <a16:creationId xmlns:a16="http://schemas.microsoft.com/office/drawing/2014/main" id="{E33C20F0-CF8E-4EF5-A46A-C956230569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31027" y="4949476"/>
                <a:ext cx="1207427" cy="4770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3" name="Group 112">
              <a:extLst>
                <a:ext uri="{FF2B5EF4-FFF2-40B4-BE49-F238E27FC236}">
                  <a16:creationId xmlns:a16="http://schemas.microsoft.com/office/drawing/2014/main" id="{5A865497-51E8-A59A-41E9-65D541AAFD25}"/>
                </a:ext>
              </a:extLst>
            </p:cNvPr>
            <p:cNvGrpSpPr/>
            <p:nvPr/>
          </p:nvGrpSpPr>
          <p:grpSpPr>
            <a:xfrm>
              <a:off x="8206904" y="4383506"/>
              <a:ext cx="1595527" cy="1595527"/>
              <a:chOff x="8206904" y="4383506"/>
              <a:chExt cx="1595527" cy="1595527"/>
            </a:xfrm>
          </p:grpSpPr>
          <p:sp>
            <p:nvSpPr>
              <p:cNvPr id="117" name="Oval 116">
                <a:extLst>
                  <a:ext uri="{FF2B5EF4-FFF2-40B4-BE49-F238E27FC236}">
                    <a16:creationId xmlns:a16="http://schemas.microsoft.com/office/drawing/2014/main" id="{DDAB2BC7-041B-F89A-0045-124C004E1261}"/>
                  </a:ext>
                </a:extLst>
              </p:cNvPr>
              <p:cNvSpPr/>
              <p:nvPr/>
            </p:nvSpPr>
            <p:spPr>
              <a:xfrm>
                <a:off x="8206904" y="4383506"/>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8" name="Picture 42" descr="Employer details | trac.jobs">
                <a:extLst>
                  <a:ext uri="{FF2B5EF4-FFF2-40B4-BE49-F238E27FC236}">
                    <a16:creationId xmlns:a16="http://schemas.microsoft.com/office/drawing/2014/main" id="{F912550E-C01C-4C17-D45E-6EBA9A8FF15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6585" t="16430" r="8653" b="17251"/>
              <a:stretch/>
            </p:blipFill>
            <p:spPr bwMode="auto">
              <a:xfrm>
                <a:off x="8340481" y="4829237"/>
                <a:ext cx="1286046" cy="649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4" name="Group 113">
              <a:extLst>
                <a:ext uri="{FF2B5EF4-FFF2-40B4-BE49-F238E27FC236}">
                  <a16:creationId xmlns:a16="http://schemas.microsoft.com/office/drawing/2014/main" id="{418F6E75-3E50-A88B-7BB2-61E069F1D6A9}"/>
                </a:ext>
              </a:extLst>
            </p:cNvPr>
            <p:cNvGrpSpPr/>
            <p:nvPr/>
          </p:nvGrpSpPr>
          <p:grpSpPr>
            <a:xfrm>
              <a:off x="10153638" y="4347584"/>
              <a:ext cx="1595527" cy="1595527"/>
              <a:chOff x="10153638" y="4347584"/>
              <a:chExt cx="1595527" cy="1595527"/>
            </a:xfrm>
          </p:grpSpPr>
          <p:sp>
            <p:nvSpPr>
              <p:cNvPr id="115" name="Oval 114">
                <a:extLst>
                  <a:ext uri="{FF2B5EF4-FFF2-40B4-BE49-F238E27FC236}">
                    <a16:creationId xmlns:a16="http://schemas.microsoft.com/office/drawing/2014/main" id="{FC9A490E-1BBE-0F9A-8395-752C1B300624}"/>
                  </a:ext>
                </a:extLst>
              </p:cNvPr>
              <p:cNvSpPr/>
              <p:nvPr/>
            </p:nvSpPr>
            <p:spPr>
              <a:xfrm>
                <a:off x="10153638" y="4347584"/>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6" name="Picture 46" descr="Oxleas NHS Foundation Trust">
                <a:extLst>
                  <a:ext uri="{FF2B5EF4-FFF2-40B4-BE49-F238E27FC236}">
                    <a16:creationId xmlns:a16="http://schemas.microsoft.com/office/drawing/2014/main" id="{AD7E20CD-257D-80D2-AC7A-035DD46680E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36648" y="4812080"/>
                <a:ext cx="1302806" cy="66116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2" name="Group 161">
            <a:extLst>
              <a:ext uri="{FF2B5EF4-FFF2-40B4-BE49-F238E27FC236}">
                <a16:creationId xmlns:a16="http://schemas.microsoft.com/office/drawing/2014/main" id="{AD551F93-0C08-E7CC-1FA2-7F4FB49343EB}"/>
              </a:ext>
            </a:extLst>
          </p:cNvPr>
          <p:cNvGrpSpPr/>
          <p:nvPr/>
        </p:nvGrpSpPr>
        <p:grpSpPr>
          <a:xfrm>
            <a:off x="9124026" y="3228598"/>
            <a:ext cx="2544656" cy="2430694"/>
            <a:chOff x="409559" y="886675"/>
            <a:chExt cx="5475744" cy="5100477"/>
          </a:xfrm>
        </p:grpSpPr>
        <p:grpSp>
          <p:nvGrpSpPr>
            <p:cNvPr id="133" name="Group 132">
              <a:extLst>
                <a:ext uri="{FF2B5EF4-FFF2-40B4-BE49-F238E27FC236}">
                  <a16:creationId xmlns:a16="http://schemas.microsoft.com/office/drawing/2014/main" id="{1415E12B-2311-FC6F-304C-0CD2AD8F358C}"/>
                </a:ext>
              </a:extLst>
            </p:cNvPr>
            <p:cNvGrpSpPr/>
            <p:nvPr/>
          </p:nvGrpSpPr>
          <p:grpSpPr>
            <a:xfrm>
              <a:off x="409559" y="886675"/>
              <a:ext cx="5431476" cy="1631860"/>
              <a:chOff x="409559" y="886675"/>
              <a:chExt cx="5431476" cy="1631860"/>
            </a:xfrm>
          </p:grpSpPr>
          <p:grpSp>
            <p:nvGrpSpPr>
              <p:cNvPr id="134" name="Group 133">
                <a:extLst>
                  <a:ext uri="{FF2B5EF4-FFF2-40B4-BE49-F238E27FC236}">
                    <a16:creationId xmlns:a16="http://schemas.microsoft.com/office/drawing/2014/main" id="{F9999E90-3016-71D7-65E5-553F91BCD1B0}"/>
                  </a:ext>
                </a:extLst>
              </p:cNvPr>
              <p:cNvGrpSpPr/>
              <p:nvPr/>
            </p:nvGrpSpPr>
            <p:grpSpPr>
              <a:xfrm>
                <a:off x="4245508" y="923008"/>
                <a:ext cx="1595527" cy="1595527"/>
                <a:chOff x="4245508" y="923008"/>
                <a:chExt cx="1595527" cy="1595527"/>
              </a:xfrm>
            </p:grpSpPr>
            <p:sp>
              <p:nvSpPr>
                <p:cNvPr id="141" name="Oval 140">
                  <a:extLst>
                    <a:ext uri="{FF2B5EF4-FFF2-40B4-BE49-F238E27FC236}">
                      <a16:creationId xmlns:a16="http://schemas.microsoft.com/office/drawing/2014/main" id="{ED7326E3-16D8-AAB2-C9B5-EF09E3B9B4F1}"/>
                    </a:ext>
                  </a:extLst>
                </p:cNvPr>
                <p:cNvSpPr/>
                <p:nvPr/>
              </p:nvSpPr>
              <p:spPr>
                <a:xfrm>
                  <a:off x="4245508" y="923008"/>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2" name="Picture 2" descr="Department of Health and Social Care - Wikipedia">
                  <a:extLst>
                    <a:ext uri="{FF2B5EF4-FFF2-40B4-BE49-F238E27FC236}">
                      <a16:creationId xmlns:a16="http://schemas.microsoft.com/office/drawing/2014/main" id="{DE783E85-CB73-1549-ADDA-0B0CB8E69B6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4404" y="1294766"/>
                  <a:ext cx="1006266" cy="7941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5" name="Group 134">
                <a:extLst>
                  <a:ext uri="{FF2B5EF4-FFF2-40B4-BE49-F238E27FC236}">
                    <a16:creationId xmlns:a16="http://schemas.microsoft.com/office/drawing/2014/main" id="{8DC2FFA7-51D2-9A26-CAB9-1C4AF223273F}"/>
                  </a:ext>
                </a:extLst>
              </p:cNvPr>
              <p:cNvGrpSpPr/>
              <p:nvPr/>
            </p:nvGrpSpPr>
            <p:grpSpPr>
              <a:xfrm>
                <a:off x="409559" y="918295"/>
                <a:ext cx="1595527" cy="1595527"/>
                <a:chOff x="409559" y="918295"/>
                <a:chExt cx="1595527" cy="1595527"/>
              </a:xfrm>
            </p:grpSpPr>
            <p:sp>
              <p:nvSpPr>
                <p:cNvPr id="139" name="Oval 138">
                  <a:extLst>
                    <a:ext uri="{FF2B5EF4-FFF2-40B4-BE49-F238E27FC236}">
                      <a16:creationId xmlns:a16="http://schemas.microsoft.com/office/drawing/2014/main" id="{23237F9B-F75D-3E4B-535F-B8F304A64CC3}"/>
                    </a:ext>
                  </a:extLst>
                </p:cNvPr>
                <p:cNvSpPr/>
                <p:nvPr/>
              </p:nvSpPr>
              <p:spPr>
                <a:xfrm>
                  <a:off x="409559" y="918295"/>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0" name="Picture 6" descr="NHS England - Wikipedia">
                  <a:extLst>
                    <a:ext uri="{FF2B5EF4-FFF2-40B4-BE49-F238E27FC236}">
                      <a16:creationId xmlns:a16="http://schemas.microsoft.com/office/drawing/2014/main" id="{EAFF5B98-A953-A929-32F0-7E73D4ACCCC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1368" y="1308088"/>
                  <a:ext cx="1017850" cy="7939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Group 135">
                <a:extLst>
                  <a:ext uri="{FF2B5EF4-FFF2-40B4-BE49-F238E27FC236}">
                    <a16:creationId xmlns:a16="http://schemas.microsoft.com/office/drawing/2014/main" id="{1EA0840A-0431-F1C2-83D4-D054A335F6E3}"/>
                  </a:ext>
                </a:extLst>
              </p:cNvPr>
              <p:cNvGrpSpPr/>
              <p:nvPr/>
            </p:nvGrpSpPr>
            <p:grpSpPr>
              <a:xfrm>
                <a:off x="2286944" y="886675"/>
                <a:ext cx="1595527" cy="1595527"/>
                <a:chOff x="2286944" y="886675"/>
                <a:chExt cx="1595527" cy="1595527"/>
              </a:xfrm>
            </p:grpSpPr>
            <p:sp>
              <p:nvSpPr>
                <p:cNvPr id="137" name="Oval 136">
                  <a:extLst>
                    <a:ext uri="{FF2B5EF4-FFF2-40B4-BE49-F238E27FC236}">
                      <a16:creationId xmlns:a16="http://schemas.microsoft.com/office/drawing/2014/main" id="{2577BE2F-4B9D-A54A-26D9-FF3F1D9F4CEC}"/>
                    </a:ext>
                  </a:extLst>
                </p:cNvPr>
                <p:cNvSpPr/>
                <p:nvPr/>
              </p:nvSpPr>
              <p:spPr>
                <a:xfrm>
                  <a:off x="2286944" y="886675"/>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8" name="Picture 8" descr="NHS Digital - Wikipedia">
                  <a:extLst>
                    <a:ext uri="{FF2B5EF4-FFF2-40B4-BE49-F238E27FC236}">
                      <a16:creationId xmlns:a16="http://schemas.microsoft.com/office/drawing/2014/main" id="{B5F8047C-E56B-158E-CE1D-87FCF84E3A5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48421" y="1294766"/>
                  <a:ext cx="1072574" cy="83577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3" name="Group 142">
              <a:extLst>
                <a:ext uri="{FF2B5EF4-FFF2-40B4-BE49-F238E27FC236}">
                  <a16:creationId xmlns:a16="http://schemas.microsoft.com/office/drawing/2014/main" id="{0299B61C-8897-15C6-F169-CA68C9466C43}"/>
                </a:ext>
              </a:extLst>
            </p:cNvPr>
            <p:cNvGrpSpPr/>
            <p:nvPr/>
          </p:nvGrpSpPr>
          <p:grpSpPr>
            <a:xfrm>
              <a:off x="409559" y="2621984"/>
              <a:ext cx="5431476" cy="1631860"/>
              <a:chOff x="409559" y="2621984"/>
              <a:chExt cx="5431476" cy="1631860"/>
            </a:xfrm>
          </p:grpSpPr>
          <p:grpSp>
            <p:nvGrpSpPr>
              <p:cNvPr id="144" name="Group 143">
                <a:extLst>
                  <a:ext uri="{FF2B5EF4-FFF2-40B4-BE49-F238E27FC236}">
                    <a16:creationId xmlns:a16="http://schemas.microsoft.com/office/drawing/2014/main" id="{FC0BA937-0250-8E49-6359-2812621C783E}"/>
                  </a:ext>
                </a:extLst>
              </p:cNvPr>
              <p:cNvGrpSpPr/>
              <p:nvPr/>
            </p:nvGrpSpPr>
            <p:grpSpPr>
              <a:xfrm>
                <a:off x="409559" y="2653604"/>
                <a:ext cx="1595527" cy="1595527"/>
                <a:chOff x="409559" y="2653604"/>
                <a:chExt cx="1595527" cy="1595527"/>
              </a:xfrm>
            </p:grpSpPr>
            <p:sp>
              <p:nvSpPr>
                <p:cNvPr id="151" name="Oval 150">
                  <a:extLst>
                    <a:ext uri="{FF2B5EF4-FFF2-40B4-BE49-F238E27FC236}">
                      <a16:creationId xmlns:a16="http://schemas.microsoft.com/office/drawing/2014/main" id="{AB4BD7C7-ECA7-E78A-F99B-A48D72533812}"/>
                    </a:ext>
                  </a:extLst>
                </p:cNvPr>
                <p:cNvSpPr/>
                <p:nvPr/>
              </p:nvSpPr>
              <p:spPr>
                <a:xfrm>
                  <a:off x="409559" y="2653604"/>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2" name="Picture 4" descr="Safety-critical alerts are changing at the MHRA - GOV.UK">
                  <a:extLst>
                    <a:ext uri="{FF2B5EF4-FFF2-40B4-BE49-F238E27FC236}">
                      <a16:creationId xmlns:a16="http://schemas.microsoft.com/office/drawing/2014/main" id="{21E52861-890D-B388-BDFF-B1D41E1ACF60}"/>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5503" t="34608" r="15465" b="35070"/>
                <a:stretch/>
              </p:blipFill>
              <p:spPr bwMode="auto">
                <a:xfrm>
                  <a:off x="519236" y="3264163"/>
                  <a:ext cx="1271736" cy="3724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oup 144">
                <a:extLst>
                  <a:ext uri="{FF2B5EF4-FFF2-40B4-BE49-F238E27FC236}">
                    <a16:creationId xmlns:a16="http://schemas.microsoft.com/office/drawing/2014/main" id="{046D39D8-49A3-9B02-A551-11BCFB00C306}"/>
                  </a:ext>
                </a:extLst>
              </p:cNvPr>
              <p:cNvGrpSpPr/>
              <p:nvPr/>
            </p:nvGrpSpPr>
            <p:grpSpPr>
              <a:xfrm>
                <a:off x="2286944" y="2621984"/>
                <a:ext cx="1595527" cy="1595527"/>
                <a:chOff x="2286944" y="2621984"/>
                <a:chExt cx="1595527" cy="1595527"/>
              </a:xfrm>
            </p:grpSpPr>
            <p:sp>
              <p:nvSpPr>
                <p:cNvPr id="149" name="Oval 148">
                  <a:extLst>
                    <a:ext uri="{FF2B5EF4-FFF2-40B4-BE49-F238E27FC236}">
                      <a16:creationId xmlns:a16="http://schemas.microsoft.com/office/drawing/2014/main" id="{6C096AA9-7773-DCB2-D032-D8233E1A8BA7}"/>
                    </a:ext>
                  </a:extLst>
                </p:cNvPr>
                <p:cNvSpPr/>
                <p:nvPr/>
              </p:nvSpPr>
              <p:spPr>
                <a:xfrm>
                  <a:off x="2286944" y="2621984"/>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0" name="Picture 2" descr="The Leeds Teaching Hospitals NHS Trust">
                  <a:extLst>
                    <a:ext uri="{FF2B5EF4-FFF2-40B4-BE49-F238E27FC236}">
                      <a16:creationId xmlns:a16="http://schemas.microsoft.com/office/drawing/2014/main" id="{32D60F5C-557C-66AF-6250-4FED9EB88DB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68124" y="3019425"/>
                  <a:ext cx="1281354" cy="7715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145">
                <a:extLst>
                  <a:ext uri="{FF2B5EF4-FFF2-40B4-BE49-F238E27FC236}">
                    <a16:creationId xmlns:a16="http://schemas.microsoft.com/office/drawing/2014/main" id="{1A3C8CF3-4176-F2B8-CA9C-277A1DE119D0}"/>
                  </a:ext>
                </a:extLst>
              </p:cNvPr>
              <p:cNvGrpSpPr/>
              <p:nvPr/>
            </p:nvGrpSpPr>
            <p:grpSpPr>
              <a:xfrm>
                <a:off x="4245508" y="2658317"/>
                <a:ext cx="1595527" cy="1595527"/>
                <a:chOff x="4245508" y="2658317"/>
                <a:chExt cx="1595527" cy="1595527"/>
              </a:xfrm>
            </p:grpSpPr>
            <p:sp>
              <p:nvSpPr>
                <p:cNvPr id="147" name="Oval 146">
                  <a:extLst>
                    <a:ext uri="{FF2B5EF4-FFF2-40B4-BE49-F238E27FC236}">
                      <a16:creationId xmlns:a16="http://schemas.microsoft.com/office/drawing/2014/main" id="{D7D6CD0A-24A7-5579-0007-94BD43F17596}"/>
                    </a:ext>
                  </a:extLst>
                </p:cNvPr>
                <p:cNvSpPr/>
                <p:nvPr/>
              </p:nvSpPr>
              <p:spPr>
                <a:xfrm>
                  <a:off x="4245508" y="2658317"/>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8" name="Picture 2" descr="King's College Hospital - NHS Foundation Trust">
                  <a:extLst>
                    <a:ext uri="{FF2B5EF4-FFF2-40B4-BE49-F238E27FC236}">
                      <a16:creationId xmlns:a16="http://schemas.microsoft.com/office/drawing/2014/main" id="{72BBA2BD-BBED-93D3-F802-B305138E78F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26687" y="3174843"/>
                  <a:ext cx="1303572" cy="54623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3" name="Group 152">
              <a:extLst>
                <a:ext uri="{FF2B5EF4-FFF2-40B4-BE49-F238E27FC236}">
                  <a16:creationId xmlns:a16="http://schemas.microsoft.com/office/drawing/2014/main" id="{8CF7F0E8-2FFF-D2B9-2665-8B7771AA41B5}"/>
                </a:ext>
              </a:extLst>
            </p:cNvPr>
            <p:cNvGrpSpPr/>
            <p:nvPr/>
          </p:nvGrpSpPr>
          <p:grpSpPr>
            <a:xfrm>
              <a:off x="453827" y="4386912"/>
              <a:ext cx="1595527" cy="1595527"/>
              <a:chOff x="453827" y="4386912"/>
              <a:chExt cx="1595527" cy="1595527"/>
            </a:xfrm>
          </p:grpSpPr>
          <p:sp>
            <p:nvSpPr>
              <p:cNvPr id="154" name="Oval 153">
                <a:extLst>
                  <a:ext uri="{FF2B5EF4-FFF2-40B4-BE49-F238E27FC236}">
                    <a16:creationId xmlns:a16="http://schemas.microsoft.com/office/drawing/2014/main" id="{1CFE7C4C-1E9F-4761-72CF-57DE89E28761}"/>
                  </a:ext>
                </a:extLst>
              </p:cNvPr>
              <p:cNvSpPr/>
              <p:nvPr/>
            </p:nvSpPr>
            <p:spPr>
              <a:xfrm>
                <a:off x="453827" y="4386912"/>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5" name="Picture 30" descr="The Royal Marsden NHS FT - Cavell">
                <a:extLst>
                  <a:ext uri="{FF2B5EF4-FFF2-40B4-BE49-F238E27FC236}">
                    <a16:creationId xmlns:a16="http://schemas.microsoft.com/office/drawing/2014/main" id="{D5854229-D6A3-AD8A-24EF-93F5971F3C4A}"/>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236" t="38426" r="1772" b="36771"/>
              <a:stretch/>
            </p:blipFill>
            <p:spPr bwMode="auto">
              <a:xfrm>
                <a:off x="584199" y="5022694"/>
                <a:ext cx="1358901" cy="4419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6" name="Group 155">
              <a:extLst>
                <a:ext uri="{FF2B5EF4-FFF2-40B4-BE49-F238E27FC236}">
                  <a16:creationId xmlns:a16="http://schemas.microsoft.com/office/drawing/2014/main" id="{07F7440B-9B94-633C-AA13-774CDE26E31A}"/>
                </a:ext>
              </a:extLst>
            </p:cNvPr>
            <p:cNvGrpSpPr/>
            <p:nvPr/>
          </p:nvGrpSpPr>
          <p:grpSpPr>
            <a:xfrm>
              <a:off x="4289776" y="4391625"/>
              <a:ext cx="1595527" cy="1595527"/>
              <a:chOff x="4289776" y="4391625"/>
              <a:chExt cx="1595527" cy="1595527"/>
            </a:xfrm>
          </p:grpSpPr>
          <p:sp>
            <p:nvSpPr>
              <p:cNvPr id="157" name="Oval 156">
                <a:extLst>
                  <a:ext uri="{FF2B5EF4-FFF2-40B4-BE49-F238E27FC236}">
                    <a16:creationId xmlns:a16="http://schemas.microsoft.com/office/drawing/2014/main" id="{1FD4282A-9F0A-5A2B-632C-BE55F33F96DE}"/>
                  </a:ext>
                </a:extLst>
              </p:cNvPr>
              <p:cNvSpPr/>
              <p:nvPr/>
            </p:nvSpPr>
            <p:spPr>
              <a:xfrm>
                <a:off x="4289776" y="4391625"/>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8" name="Picture 34" descr="Epsom and St Helier University Hospitals">
                <a:extLst>
                  <a:ext uri="{FF2B5EF4-FFF2-40B4-BE49-F238E27FC236}">
                    <a16:creationId xmlns:a16="http://schemas.microsoft.com/office/drawing/2014/main" id="{BBDEE3B2-CFE9-AEAB-6848-396C02FA949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06506" y="4832868"/>
                <a:ext cx="1362063" cy="6403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9" name="Group 158">
              <a:extLst>
                <a:ext uri="{FF2B5EF4-FFF2-40B4-BE49-F238E27FC236}">
                  <a16:creationId xmlns:a16="http://schemas.microsoft.com/office/drawing/2014/main" id="{C1E3E112-8915-AE01-2B9B-8CD0A92274A1}"/>
                </a:ext>
              </a:extLst>
            </p:cNvPr>
            <p:cNvGrpSpPr/>
            <p:nvPr/>
          </p:nvGrpSpPr>
          <p:grpSpPr>
            <a:xfrm>
              <a:off x="2331212" y="4355292"/>
              <a:ext cx="1595527" cy="1595527"/>
              <a:chOff x="2331212" y="4355292"/>
              <a:chExt cx="1595527" cy="1595527"/>
            </a:xfrm>
          </p:grpSpPr>
          <p:sp>
            <p:nvSpPr>
              <p:cNvPr id="160" name="Oval 159">
                <a:extLst>
                  <a:ext uri="{FF2B5EF4-FFF2-40B4-BE49-F238E27FC236}">
                    <a16:creationId xmlns:a16="http://schemas.microsoft.com/office/drawing/2014/main" id="{1AB82E70-DC3E-6251-285F-67BE2D5B8180}"/>
                  </a:ext>
                </a:extLst>
              </p:cNvPr>
              <p:cNvSpPr/>
              <p:nvPr/>
            </p:nvSpPr>
            <p:spPr>
              <a:xfrm>
                <a:off x="2331212" y="4355292"/>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1" name="Picture 44" descr="Home Page - Kingston Hospital">
                <a:extLst>
                  <a:ext uri="{FF2B5EF4-FFF2-40B4-BE49-F238E27FC236}">
                    <a16:creationId xmlns:a16="http://schemas.microsoft.com/office/drawing/2014/main" id="{8E3D7591-6E7A-6041-ED4F-FC351827132A}"/>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29764" b="25848"/>
              <a:stretch/>
            </p:blipFill>
            <p:spPr bwMode="auto">
              <a:xfrm>
                <a:off x="2409451" y="4829237"/>
                <a:ext cx="1450880" cy="64400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63" name="Picture 6" descr="NHS England - Wikipedia">
            <a:extLst>
              <a:ext uri="{FF2B5EF4-FFF2-40B4-BE49-F238E27FC236}">
                <a16:creationId xmlns:a16="http://schemas.microsoft.com/office/drawing/2014/main" id="{F090F4AA-431A-6CD0-F3AC-B627621AA44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43469" y="985245"/>
            <a:ext cx="1116254" cy="870751"/>
          </a:xfrm>
          <a:prstGeom prst="rect">
            <a:avLst/>
          </a:prstGeom>
          <a:noFill/>
          <a:extLst>
            <a:ext uri="{909E8E84-426E-40DD-AFC4-6F175D3DCCD1}">
              <a14:hiddenFill xmlns:a14="http://schemas.microsoft.com/office/drawing/2010/main">
                <a:solidFill>
                  <a:srgbClr val="FFFFFF"/>
                </a:solidFill>
              </a14:hiddenFill>
            </a:ext>
          </a:extLst>
        </p:spPr>
      </p:pic>
      <p:sp>
        <p:nvSpPr>
          <p:cNvPr id="164" name="Rounded Rectangle 5">
            <a:extLst>
              <a:ext uri="{FF2B5EF4-FFF2-40B4-BE49-F238E27FC236}">
                <a16:creationId xmlns:a16="http://schemas.microsoft.com/office/drawing/2014/main" id="{00CA74B9-E844-E2A8-F431-7D6EA45621EF}"/>
              </a:ext>
            </a:extLst>
          </p:cNvPr>
          <p:cNvSpPr/>
          <p:nvPr/>
        </p:nvSpPr>
        <p:spPr>
          <a:xfrm>
            <a:off x="3146700" y="730057"/>
            <a:ext cx="2905616" cy="4984101"/>
          </a:xfrm>
          <a:custGeom>
            <a:avLst>
              <a:gd name="f0" fmla="val 7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3892B5"/>
              </a:gs>
              <a:gs pos="100000">
                <a:srgbClr val="1D5279"/>
              </a:gs>
            </a:gsLst>
            <a:lin ang="5400000"/>
          </a:gradFill>
          <a:ln cap="flat">
            <a:noFill/>
            <a:prstDash val="solid"/>
          </a:ln>
        </p:spPr>
        <p:txBody>
          <a:bodyPr vert="horz" wrap="square" lIns="108000" tIns="1511996" rIns="108000" bIns="143999" anchor="ctr" anchorCtr="1" compatLnSpc="1">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6000 User Managed Service for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Device as a Service end to end service (Design, Procure, Build, Implement, Change, Break fix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Tech Hub</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24 x 7 x 365 Service Desk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Full Service Now ITSM Install and operation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CSOC - Cyber Security Operations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Ongoing Security </a:t>
            </a:r>
            <a:r>
              <a:rPr kumimoji="0" lang="en-US" sz="1000" b="1" i="0" u="none" strike="noStrike" kern="0" cap="none" spc="0" normalizeH="0" baseline="0" noProof="0" err="1">
                <a:ln>
                  <a:noFill/>
                </a:ln>
                <a:solidFill>
                  <a:srgbClr val="FFFFFF"/>
                </a:solidFill>
                <a:effectLst/>
                <a:uLnTx/>
                <a:uFillTx/>
                <a:latin typeface="Helvetica" pitchFamily="2"/>
                <a:ea typeface="+mn-ea"/>
                <a:cs typeface="+mn-cs"/>
              </a:rPr>
              <a:t>assesments</a:t>
            </a:r>
            <a:r>
              <a:rPr kumimoji="0" lang="en-US" sz="1000" b="1" i="0" u="none" strike="noStrike" kern="0" cap="none" spc="0" normalizeH="0" baseline="0" noProof="0">
                <a:ln>
                  <a:noFill/>
                </a:ln>
                <a:solidFill>
                  <a:srgbClr val="FFFFFF"/>
                </a:solidFill>
                <a:effectLst/>
                <a:uLnTx/>
                <a:uFillTx/>
                <a:latin typeface="Helvetica" pitchFamily="2"/>
                <a:ea typeface="+mn-ea"/>
                <a:cs typeface="+mn-cs"/>
              </a:rPr>
              <a:t> and penetration testing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p:txBody>
      </p:sp>
      <p:sp>
        <p:nvSpPr>
          <p:cNvPr id="165" name="Rectangle 164">
            <a:extLst>
              <a:ext uri="{FF2B5EF4-FFF2-40B4-BE49-F238E27FC236}">
                <a16:creationId xmlns:a16="http://schemas.microsoft.com/office/drawing/2014/main" id="{C3781990-BFCD-744B-47F1-BD43D5F08906}"/>
              </a:ext>
            </a:extLst>
          </p:cNvPr>
          <p:cNvSpPr/>
          <p:nvPr/>
        </p:nvSpPr>
        <p:spPr>
          <a:xfrm>
            <a:off x="3243422" y="834058"/>
            <a:ext cx="2732242" cy="11496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genda Solent NHS Trust In Public Board Meeting">
            <a:extLst>
              <a:ext uri="{FF2B5EF4-FFF2-40B4-BE49-F238E27FC236}">
                <a16:creationId xmlns:a16="http://schemas.microsoft.com/office/drawing/2014/main" id="{92547B74-65C0-C088-51D6-C87B294D39AE}"/>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21272"/>
          <a:stretch/>
        </p:blipFill>
        <p:spPr bwMode="auto">
          <a:xfrm>
            <a:off x="3914672" y="866264"/>
            <a:ext cx="1430231" cy="1019075"/>
          </a:xfrm>
          <a:prstGeom prst="rect">
            <a:avLst/>
          </a:prstGeom>
          <a:noFill/>
          <a:extLst>
            <a:ext uri="{909E8E84-426E-40DD-AFC4-6F175D3DCCD1}">
              <a14:hiddenFill xmlns:a14="http://schemas.microsoft.com/office/drawing/2010/main">
                <a:solidFill>
                  <a:srgbClr val="FFFFFF"/>
                </a:solidFill>
              </a14:hiddenFill>
            </a:ext>
          </a:extLst>
        </p:spPr>
      </p:pic>
      <p:sp>
        <p:nvSpPr>
          <p:cNvPr id="167" name="Rectangle 166">
            <a:extLst>
              <a:ext uri="{FF2B5EF4-FFF2-40B4-BE49-F238E27FC236}">
                <a16:creationId xmlns:a16="http://schemas.microsoft.com/office/drawing/2014/main" id="{FD889165-28D7-529C-8A37-795B47696155}"/>
              </a:ext>
            </a:extLst>
          </p:cNvPr>
          <p:cNvSpPr/>
          <p:nvPr/>
        </p:nvSpPr>
        <p:spPr>
          <a:xfrm>
            <a:off x="291481" y="2036135"/>
            <a:ext cx="2682898" cy="3604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F497D"/>
                </a:solidFill>
                <a:effectLst/>
                <a:uLnTx/>
                <a:uFillTx/>
                <a:latin typeface="Calibri"/>
                <a:ea typeface="+mn-ea"/>
                <a:cs typeface="+mn-cs"/>
              </a:rPr>
              <a:t>Bash Hussain, Deployment Director at NPIC said: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F497D"/>
                </a:solidFill>
                <a:effectLst/>
                <a:uLnTx/>
                <a:uFillTx/>
                <a:latin typeface="Calibri"/>
                <a:ea typeface="+mn-ea"/>
                <a:cs typeface="+mn-cs"/>
              </a:rPr>
              <a:t>“We have achieved a key milestone for the NPIC programme which has significant infrastructure needs for storage and processing of clinical images. Working alongside Exponential-e will provide the programme with a resilient, scalable platform needed to meet both our clinical and research ambitions.”</a:t>
            </a:r>
          </a:p>
        </p:txBody>
      </p:sp>
      <p:sp>
        <p:nvSpPr>
          <p:cNvPr id="168" name="Rectangle 167">
            <a:extLst>
              <a:ext uri="{FF2B5EF4-FFF2-40B4-BE49-F238E27FC236}">
                <a16:creationId xmlns:a16="http://schemas.microsoft.com/office/drawing/2014/main" id="{4DFE3313-546B-984A-312D-16709423101D}"/>
              </a:ext>
            </a:extLst>
          </p:cNvPr>
          <p:cNvSpPr/>
          <p:nvPr/>
        </p:nvSpPr>
        <p:spPr>
          <a:xfrm>
            <a:off x="6250654" y="2036135"/>
            <a:ext cx="2678000" cy="3604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a:ln>
                  <a:noFill/>
                </a:ln>
                <a:solidFill>
                  <a:srgbClr val="1F497D"/>
                </a:solidFill>
                <a:effectLst/>
                <a:uLnTx/>
                <a:uFillTx/>
                <a:latin typeface="Calibri"/>
                <a:ea typeface="+mn-ea"/>
                <a:cs typeface="+mn-cs"/>
              </a:rPr>
            </a:br>
            <a:endParaRPr kumimoji="0" lang="en-GB" sz="1200" b="1"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F497D"/>
                </a:solidFill>
                <a:effectLst/>
                <a:uLnTx/>
                <a:uFillTx/>
                <a:latin typeface="Calibri"/>
                <a:ea typeface="+mn-ea"/>
                <a:cs typeface="+mn-cs"/>
              </a:rPr>
              <a:t>Michael Wheatley Drug Strategy and Delivery Team - Transforming Delivery in Prisons, HMPPS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F497D"/>
                </a:solidFill>
                <a:effectLst/>
                <a:uLnTx/>
                <a:uFillTx/>
                <a:latin typeface="Calibri" panose="020F0502020204030204"/>
                <a:ea typeface="+mn-ea"/>
                <a:cs typeface="+mn-cs"/>
              </a:rPr>
              <a:t>“The confidence we had in Exponential-e and the support they offered, alongside approval from HMPPS Information Security and the MOJ Digital and Technology team, meant that we were able to commit to delivering the Telemedicine programme within the required timeframe - as ambitious as it was - which was a great achievement”</a:t>
            </a:r>
            <a:endParaRPr kumimoji="0" lang="en-GB" sz="1200" b="1" i="0" u="none" strike="noStrike" kern="1200" cap="none" spc="0" normalizeH="0" baseline="0" noProof="0">
              <a:ln>
                <a:noFill/>
              </a:ln>
              <a:solidFill>
                <a:srgbClr val="1F497D"/>
              </a:solidFill>
              <a:effectLst/>
              <a:uLnTx/>
              <a:uFillTx/>
              <a:latin typeface="Calibri"/>
              <a:ea typeface="+mn-ea"/>
              <a:cs typeface="+mn-cs"/>
            </a:endParaRPr>
          </a:p>
        </p:txBody>
      </p:sp>
      <p:sp>
        <p:nvSpPr>
          <p:cNvPr id="169" name="Rectangle 168">
            <a:extLst>
              <a:ext uri="{FF2B5EF4-FFF2-40B4-BE49-F238E27FC236}">
                <a16:creationId xmlns:a16="http://schemas.microsoft.com/office/drawing/2014/main" id="{2C8B4A16-B40D-52E1-C592-4831ED0E6CD5}"/>
              </a:ext>
            </a:extLst>
          </p:cNvPr>
          <p:cNvSpPr/>
          <p:nvPr/>
        </p:nvSpPr>
        <p:spPr>
          <a:xfrm>
            <a:off x="3232619" y="2036135"/>
            <a:ext cx="2756878" cy="3604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a:ln>
                  <a:noFill/>
                </a:ln>
                <a:solidFill>
                  <a:srgbClr val="1F497D"/>
                </a:solidFill>
                <a:effectLst/>
                <a:uLnTx/>
                <a:uFillTx/>
                <a:latin typeface="Calibri"/>
                <a:ea typeface="+mn-ea"/>
                <a:cs typeface="+mn-cs"/>
              </a:rPr>
            </a:br>
            <a:endParaRPr kumimoji="0" lang="en-GB" sz="1200" b="1"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F497D"/>
                </a:solidFill>
                <a:effectLst/>
                <a:uLnTx/>
                <a:uFillTx/>
                <a:latin typeface="Calibri"/>
                <a:ea typeface="+mn-ea"/>
                <a:cs typeface="+mn-cs"/>
              </a:rPr>
              <a:t>Andrew Stevens, Chief Executive Officer at Solent NHS Trust, elaborated: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F497D"/>
                </a:solidFill>
                <a:effectLst/>
                <a:uLnTx/>
                <a:uFillTx/>
                <a:latin typeface="Calibri" panose="020F0502020204030204"/>
                <a:ea typeface="+mn-ea"/>
                <a:cs typeface="+mn-cs"/>
              </a:rPr>
              <a:t>"Exponential-e's experience in healthcare technology made them a strong potential partner, but it was their willingness to understand where we were, where we wanted to be, and – most importantly – their willingness to tackle any associated ICT challenges head-on. It has been exciting to see the level of engagement across every area of this project from teams at both companies, and I look forward to continuing our work together."</a:t>
            </a:r>
          </a:p>
        </p:txBody>
      </p:sp>
    </p:spTree>
    <p:extLst>
      <p:ext uri="{BB962C8B-B14F-4D97-AF65-F5344CB8AC3E}">
        <p14:creationId xmlns:p14="http://schemas.microsoft.com/office/powerpoint/2010/main" val="203054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168" grpId="0" animBg="1"/>
      <p:bldP spid="169"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CE40-F4FD-1252-70B0-E6AE6A4EC641}"/>
              </a:ext>
            </a:extLst>
          </p:cNvPr>
          <p:cNvSpPr>
            <a:spLocks noGrp="1"/>
          </p:cNvSpPr>
          <p:nvPr>
            <p:ph type="title"/>
          </p:nvPr>
        </p:nvSpPr>
        <p:spPr/>
        <p:txBody>
          <a:bodyPr/>
          <a:lstStyle/>
          <a:p>
            <a:r>
              <a:rPr lang="en-GB" dirty="0"/>
              <a:t>Summary</a:t>
            </a:r>
          </a:p>
        </p:txBody>
      </p:sp>
      <p:graphicFrame>
        <p:nvGraphicFramePr>
          <p:cNvPr id="3" name="Diagram 2">
            <a:extLst>
              <a:ext uri="{FF2B5EF4-FFF2-40B4-BE49-F238E27FC236}">
                <a16:creationId xmlns:a16="http://schemas.microsoft.com/office/drawing/2014/main" id="{CD7BA1B1-8487-2FDC-9E91-D12DFED3C9A9}"/>
              </a:ext>
            </a:extLst>
          </p:cNvPr>
          <p:cNvGraphicFramePr/>
          <p:nvPr/>
        </p:nvGraphicFramePr>
        <p:xfrm>
          <a:off x="500666" y="698679"/>
          <a:ext cx="11190668" cy="5460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08436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5953701" y="1236072"/>
            <a:ext cx="5905816" cy="954107"/>
          </a:xfrm>
          <a:prstGeom prst="rect">
            <a:avLst/>
          </a:prstGeom>
          <a:noFill/>
        </p:spPr>
        <p:txBody>
          <a:bodyPr wrap="square" lIns="91440" tIns="45720" rIns="91440" bIns="45720">
            <a:spAutoFit/>
          </a:bodyPr>
          <a:lstStyle/>
          <a:p>
            <a:pPr algn="ctr">
              <a:buClr>
                <a:srgbClr val="000000"/>
              </a:buClr>
              <a:defRPr/>
            </a:pPr>
            <a:r>
              <a:rPr lang="en-GB" sz="2800" kern="0">
                <a:ln w="0"/>
                <a:solidFill>
                  <a:srgbClr val="00989E"/>
                </a:solidFill>
                <a:effectLst>
                  <a:outerShdw blurRad="38100" dist="25400" dir="5400000" algn="ctr" rotWithShape="0">
                    <a:srgbClr val="6E747A">
                      <a:alpha val="43000"/>
                    </a:srgbClr>
                  </a:outerShdw>
                </a:effectLst>
                <a:latin typeface="Arial"/>
                <a:cs typeface="Arial"/>
              </a:rPr>
              <a:t>Cross-sector Innovation Panel Discussion</a:t>
            </a:r>
            <a:endParaRPr lang="en-US" sz="2800" kern="0">
              <a:ln w="0"/>
              <a:solidFill>
                <a:srgbClr val="00989E"/>
              </a:solidFill>
              <a:effectLst>
                <a:outerShdw blurRad="38100" dist="25400" dir="5400000" algn="ctr" rotWithShape="0">
                  <a:srgbClr val="6E747A">
                    <a:alpha val="43000"/>
                  </a:srgbClr>
                </a:outerShdw>
              </a:effectLst>
              <a:latin typeface="Arial"/>
              <a:cs typeface="Arial"/>
              <a:sym typeface="Arial"/>
            </a:endParaRPr>
          </a:p>
        </p:txBody>
      </p:sp>
      <p:sp>
        <p:nvSpPr>
          <p:cNvPr id="10" name="Rounded Rectangle 9">
            <a:extLst>
              <a:ext uri="{FF2B5EF4-FFF2-40B4-BE49-F238E27FC236}">
                <a16:creationId xmlns:a16="http://schemas.microsoft.com/office/drawing/2014/main" id="{C72DC62F-50FC-0212-5268-A95B5AC144E2}"/>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6A3A7069-5267-A44B-D52E-A24651596E08}"/>
              </a:ext>
            </a:extLst>
          </p:cNvPr>
          <p:cNvSpPr txBox="1"/>
          <p:nvPr/>
        </p:nvSpPr>
        <p:spPr>
          <a:xfrm>
            <a:off x="6480408" y="3679316"/>
            <a:ext cx="1494744" cy="707886"/>
          </a:xfrm>
          <a:prstGeom prst="rect">
            <a:avLst/>
          </a:prstGeom>
          <a:noFill/>
        </p:spPr>
        <p:txBody>
          <a:bodyPr wrap="square" rtlCol="0">
            <a:spAutoFit/>
          </a:bodyPr>
          <a:lstStyle/>
          <a:p>
            <a:pPr algn="ctr"/>
            <a:r>
              <a:rPr lang="en-GB" sz="1000" b="1" i="0" u="none" strike="noStrike">
                <a:solidFill>
                  <a:srgbClr val="000000"/>
                </a:solidFill>
                <a:effectLst/>
                <a:latin typeface="Muller"/>
              </a:rPr>
              <a:t>Dr Rizwan Malik</a:t>
            </a:r>
          </a:p>
          <a:p>
            <a:pPr algn="ctr"/>
            <a:r>
              <a:rPr lang="en-GB" sz="1000" b="0" i="0" u="none" strike="noStrike">
                <a:solidFill>
                  <a:srgbClr val="000000"/>
                </a:solidFill>
                <a:effectLst/>
                <a:latin typeface="Muller"/>
              </a:rPr>
              <a:t>Consultant Radiologist</a:t>
            </a:r>
          </a:p>
          <a:p>
            <a:pPr algn="ctr"/>
            <a:r>
              <a:rPr lang="en-GB" sz="1000" b="0" i="0" u="none" strike="noStrike">
                <a:solidFill>
                  <a:srgbClr val="000000"/>
                </a:solidFill>
                <a:effectLst/>
                <a:latin typeface="Muller"/>
              </a:rPr>
              <a:t>Bolton NHS Foundation Trust</a:t>
            </a:r>
          </a:p>
        </p:txBody>
      </p:sp>
      <p:sp>
        <p:nvSpPr>
          <p:cNvPr id="14" name="TextBox 13">
            <a:extLst>
              <a:ext uri="{FF2B5EF4-FFF2-40B4-BE49-F238E27FC236}">
                <a16:creationId xmlns:a16="http://schemas.microsoft.com/office/drawing/2014/main" id="{98E65F0E-CCA4-BD40-5C85-B94F2763623E}"/>
              </a:ext>
            </a:extLst>
          </p:cNvPr>
          <p:cNvSpPr txBox="1"/>
          <p:nvPr/>
        </p:nvSpPr>
        <p:spPr>
          <a:xfrm>
            <a:off x="8236726" y="3703279"/>
            <a:ext cx="1350235" cy="784830"/>
          </a:xfrm>
          <a:prstGeom prst="rect">
            <a:avLst/>
          </a:prstGeom>
          <a:noFill/>
        </p:spPr>
        <p:txBody>
          <a:bodyPr wrap="square" rtlCol="0">
            <a:spAutoFit/>
          </a:bodyPr>
          <a:lstStyle/>
          <a:p>
            <a:pPr algn="ctr"/>
            <a:r>
              <a:rPr lang="en-GB" sz="900" b="1" i="0" u="none" strike="noStrike">
                <a:solidFill>
                  <a:srgbClr val="000000"/>
                </a:solidFill>
                <a:effectLst/>
                <a:latin typeface="Muller"/>
              </a:rPr>
              <a:t>Dr Amrita Kumar</a:t>
            </a:r>
          </a:p>
          <a:p>
            <a:pPr algn="ctr"/>
            <a:r>
              <a:rPr lang="en-GB" sz="900" b="0" i="0" u="none" strike="noStrike">
                <a:solidFill>
                  <a:srgbClr val="000000"/>
                </a:solidFill>
                <a:effectLst/>
                <a:latin typeface="Muller"/>
              </a:rPr>
              <a:t>Consultant Radiologist &amp; Clinical AI Lead - Frimley Health NHS Foundation Trust</a:t>
            </a:r>
          </a:p>
        </p:txBody>
      </p:sp>
      <p:pic>
        <p:nvPicPr>
          <p:cNvPr id="4" name="Picture 3">
            <a:extLst>
              <a:ext uri="{FF2B5EF4-FFF2-40B4-BE49-F238E27FC236}">
                <a16:creationId xmlns:a16="http://schemas.microsoft.com/office/drawing/2014/main" id="{A8B44071-817B-4278-1729-BD82659F1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4098" name="Picture 2">
            <a:extLst>
              <a:ext uri="{FF2B5EF4-FFF2-40B4-BE49-F238E27FC236}">
                <a16:creationId xmlns:a16="http://schemas.microsoft.com/office/drawing/2014/main" id="{0305D73E-2119-D419-B657-93070894C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521" y="2298331"/>
            <a:ext cx="1180516" cy="12139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AEFD2D8-026C-3D96-A33A-480AE1BC3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4709" y="2314599"/>
            <a:ext cx="1187200" cy="12072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A9C3993-A81A-38C3-CCC3-8D3BE6DCE0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8149" y="2327967"/>
            <a:ext cx="1200567" cy="1207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484320-8762-FE5B-8131-BC22FDA0A2B7}"/>
              </a:ext>
            </a:extLst>
          </p:cNvPr>
          <p:cNvSpPr txBox="1"/>
          <p:nvPr/>
        </p:nvSpPr>
        <p:spPr>
          <a:xfrm>
            <a:off x="9885832" y="3702267"/>
            <a:ext cx="1474692" cy="784830"/>
          </a:xfrm>
          <a:prstGeom prst="rect">
            <a:avLst/>
          </a:prstGeom>
          <a:noFill/>
        </p:spPr>
        <p:txBody>
          <a:bodyPr wrap="square" rtlCol="0">
            <a:spAutoFit/>
          </a:bodyPr>
          <a:lstStyle/>
          <a:p>
            <a:pPr algn="ctr"/>
            <a:r>
              <a:rPr lang="en-GB" sz="900" b="1" i="0" u="none" strike="noStrike" err="1">
                <a:solidFill>
                  <a:srgbClr val="000000"/>
                </a:solidFill>
                <a:effectLst/>
                <a:latin typeface="Muller"/>
              </a:rPr>
              <a:t>Sarim</a:t>
            </a:r>
            <a:r>
              <a:rPr lang="en-GB" sz="900" b="1" i="0" u="none" strike="noStrike">
                <a:solidFill>
                  <a:srgbClr val="000000"/>
                </a:solidFill>
                <a:effectLst/>
                <a:latin typeface="Muller"/>
              </a:rPr>
              <a:t> </a:t>
            </a:r>
            <a:r>
              <a:rPr lang="en-GB" sz="900" b="1" i="0" u="none" strike="noStrike" err="1">
                <a:solidFill>
                  <a:srgbClr val="000000"/>
                </a:solidFill>
                <a:effectLst/>
                <a:latin typeface="Muller"/>
              </a:rPr>
              <a:t>Ather</a:t>
            </a:r>
            <a:endParaRPr lang="en-GB" sz="900" b="1" i="0" u="none" strike="noStrike">
              <a:solidFill>
                <a:srgbClr val="000000"/>
              </a:solidFill>
              <a:effectLst/>
              <a:latin typeface="Muller"/>
            </a:endParaRPr>
          </a:p>
          <a:p>
            <a:pPr algn="ctr"/>
            <a:r>
              <a:rPr lang="en-GB" sz="900" b="0" i="0" u="none" strike="noStrike">
                <a:solidFill>
                  <a:srgbClr val="000000"/>
                </a:solidFill>
                <a:effectLst/>
                <a:latin typeface="Muller"/>
              </a:rPr>
              <a:t>MSK Radiology Consultant and Digital Lead - Oxford University Hospitals NHS Foundation Trust</a:t>
            </a:r>
          </a:p>
        </p:txBody>
      </p:sp>
      <p:pic>
        <p:nvPicPr>
          <p:cNvPr id="6" name="Picture 5" descr="A person wearing glasses and a suit&#10;&#10;Description automatically generated">
            <a:extLst>
              <a:ext uri="{FF2B5EF4-FFF2-40B4-BE49-F238E27FC236}">
                <a16:creationId xmlns:a16="http://schemas.microsoft.com/office/drawing/2014/main" id="{77D0D731-1991-32D2-5610-B37B5C0F3ABB}"/>
              </a:ext>
            </a:extLst>
          </p:cNvPr>
          <p:cNvPicPr>
            <a:picLocks noChangeAspect="1"/>
          </p:cNvPicPr>
          <p:nvPr/>
        </p:nvPicPr>
        <p:blipFill>
          <a:blip r:embed="rId7"/>
          <a:stretch>
            <a:fillRect/>
          </a:stretch>
        </p:blipFill>
        <p:spPr>
          <a:xfrm>
            <a:off x="7281875" y="4687033"/>
            <a:ext cx="1232569" cy="1225885"/>
          </a:xfrm>
          <a:prstGeom prst="rect">
            <a:avLst/>
          </a:prstGeom>
        </p:spPr>
      </p:pic>
      <p:sp>
        <p:nvSpPr>
          <p:cNvPr id="7" name="TextBox 6">
            <a:extLst>
              <a:ext uri="{FF2B5EF4-FFF2-40B4-BE49-F238E27FC236}">
                <a16:creationId xmlns:a16="http://schemas.microsoft.com/office/drawing/2014/main" id="{D1DD36DA-3396-60B1-3C0C-8CD9905D4B81}"/>
              </a:ext>
            </a:extLst>
          </p:cNvPr>
          <p:cNvSpPr txBox="1"/>
          <p:nvPr/>
        </p:nvSpPr>
        <p:spPr>
          <a:xfrm>
            <a:off x="7160285" y="6080074"/>
            <a:ext cx="1474692" cy="815608"/>
          </a:xfrm>
          <a:prstGeom prst="rect">
            <a:avLst/>
          </a:prstGeom>
          <a:noFill/>
        </p:spPr>
        <p:txBody>
          <a:bodyPr wrap="square" lIns="91440" tIns="45720" rIns="91440" bIns="45720" rtlCol="0" anchor="t">
            <a:spAutoFit/>
          </a:bodyPr>
          <a:lstStyle/>
          <a:p>
            <a:pPr algn="ctr"/>
            <a:r>
              <a:rPr lang="en-GB" sz="900" b="1" err="1">
                <a:solidFill>
                  <a:srgbClr val="000000"/>
                </a:solidFill>
                <a:ea typeface="+mn-lt"/>
                <a:cs typeface="+mn-lt"/>
              </a:rPr>
              <a:t>Dr.</a:t>
            </a:r>
            <a:r>
              <a:rPr lang="en-GB" sz="900" b="1">
                <a:solidFill>
                  <a:srgbClr val="000000"/>
                </a:solidFill>
                <a:ea typeface="+mn-lt"/>
                <a:cs typeface="+mn-lt"/>
              </a:rPr>
              <a:t> Mike Nix</a:t>
            </a:r>
            <a:endParaRPr lang="en-US" sz="1100"/>
          </a:p>
          <a:p>
            <a:pPr algn="ctr"/>
            <a:r>
              <a:rPr lang="en-GB" sz="900">
                <a:solidFill>
                  <a:srgbClr val="000000"/>
                </a:solidFill>
                <a:ea typeface="+mn-lt"/>
                <a:cs typeface="+mn-lt"/>
              </a:rPr>
              <a:t>Principal Clinical Scientist (AI R&amp;D)</a:t>
            </a:r>
            <a:endParaRPr lang="en-GB" sz="1100"/>
          </a:p>
          <a:p>
            <a:pPr algn="ctr"/>
            <a:r>
              <a:rPr lang="en-GB" sz="900">
                <a:solidFill>
                  <a:srgbClr val="000000"/>
                </a:solidFill>
                <a:ea typeface="+mn-lt"/>
                <a:cs typeface="+mn-lt"/>
              </a:rPr>
              <a:t>Leeds Teaching </a:t>
            </a:r>
            <a:r>
              <a:rPr lang="en-GB" sz="900" b="0" i="0" u="none" strike="noStrike">
                <a:solidFill>
                  <a:srgbClr val="000000"/>
                </a:solidFill>
                <a:effectLst/>
                <a:ea typeface="+mn-lt"/>
                <a:cs typeface="+mn-lt"/>
              </a:rPr>
              <a:t>Hospitals NHS Trust</a:t>
            </a:r>
            <a:endParaRPr lang="en-GB" sz="900">
              <a:ea typeface="+mn-lt"/>
              <a:cs typeface="+mn-lt"/>
            </a:endParaRPr>
          </a:p>
        </p:txBody>
      </p:sp>
      <p:pic>
        <p:nvPicPr>
          <p:cNvPr id="8" name="Picture 7" descr="A person smiling at the camera&#10;&#10;Description automatically generated">
            <a:extLst>
              <a:ext uri="{FF2B5EF4-FFF2-40B4-BE49-F238E27FC236}">
                <a16:creationId xmlns:a16="http://schemas.microsoft.com/office/drawing/2014/main" id="{C3755C86-5BDC-1589-A50C-752677A3BA45}"/>
              </a:ext>
            </a:extLst>
          </p:cNvPr>
          <p:cNvPicPr>
            <a:picLocks noChangeAspect="1"/>
          </p:cNvPicPr>
          <p:nvPr/>
        </p:nvPicPr>
        <p:blipFill>
          <a:blip r:embed="rId8"/>
          <a:stretch>
            <a:fillRect/>
          </a:stretch>
        </p:blipFill>
        <p:spPr>
          <a:xfrm>
            <a:off x="9287218" y="4687676"/>
            <a:ext cx="1191660" cy="1232973"/>
          </a:xfrm>
          <a:prstGeom prst="rect">
            <a:avLst/>
          </a:prstGeom>
        </p:spPr>
      </p:pic>
      <p:sp>
        <p:nvSpPr>
          <p:cNvPr id="9" name="TextBox 8">
            <a:extLst>
              <a:ext uri="{FF2B5EF4-FFF2-40B4-BE49-F238E27FC236}">
                <a16:creationId xmlns:a16="http://schemas.microsoft.com/office/drawing/2014/main" id="{C381F4B4-5CD6-E52B-03D5-8AE39D9785DC}"/>
              </a:ext>
            </a:extLst>
          </p:cNvPr>
          <p:cNvSpPr txBox="1"/>
          <p:nvPr/>
        </p:nvSpPr>
        <p:spPr>
          <a:xfrm>
            <a:off x="9147911" y="6043351"/>
            <a:ext cx="1474692" cy="553998"/>
          </a:xfrm>
          <a:prstGeom prst="rect">
            <a:avLst/>
          </a:prstGeom>
          <a:noFill/>
        </p:spPr>
        <p:txBody>
          <a:bodyPr wrap="square" lIns="91440" tIns="45720" rIns="91440" bIns="45720" rtlCol="0" anchor="t">
            <a:spAutoFit/>
          </a:bodyPr>
          <a:lstStyle/>
          <a:p>
            <a:pPr algn="ctr"/>
            <a:r>
              <a:rPr lang="en-GB" sz="1000" b="1">
                <a:solidFill>
                  <a:srgbClr val="000000"/>
                </a:solidFill>
                <a:ea typeface="+mn-lt"/>
                <a:cs typeface="+mn-lt"/>
              </a:rPr>
              <a:t>Farzana Rahman</a:t>
            </a:r>
            <a:endParaRPr lang="en-US" sz="1000">
              <a:cs typeface="Arial"/>
            </a:endParaRPr>
          </a:p>
          <a:p>
            <a:pPr algn="ctr"/>
            <a:r>
              <a:rPr lang="en-GB" sz="1000">
                <a:solidFill>
                  <a:srgbClr val="000000"/>
                </a:solidFill>
                <a:ea typeface="+mn-lt"/>
                <a:cs typeface="+mn-lt"/>
              </a:rPr>
              <a:t>CEO &amp; Co-Founder - </a:t>
            </a:r>
            <a:r>
              <a:rPr lang="en-GB" sz="1000" err="1">
                <a:solidFill>
                  <a:srgbClr val="000000"/>
                </a:solidFill>
                <a:ea typeface="+mn-lt"/>
                <a:cs typeface="+mn-lt"/>
              </a:rPr>
              <a:t>Hexarad</a:t>
            </a:r>
            <a:endParaRPr lang="en-GB" sz="1000">
              <a:cs typeface="Arial"/>
            </a:endParaRPr>
          </a:p>
        </p:txBody>
      </p:sp>
    </p:spTree>
    <p:extLst>
      <p:ext uri="{BB962C8B-B14F-4D97-AF65-F5344CB8AC3E}">
        <p14:creationId xmlns:p14="http://schemas.microsoft.com/office/powerpoint/2010/main" val="8074050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525BD-9C5E-533C-E522-AB76E2BFA710}"/>
            </a:ext>
          </a:extLst>
        </p:cNvPr>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C50F3E79-3B5F-DE05-3194-B5E552376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68F09E9-CAC1-2945-CAD3-74D28C12439F}"/>
              </a:ext>
            </a:extLst>
          </p:cNvPr>
          <p:cNvSpPr/>
          <p:nvPr/>
        </p:nvSpPr>
        <p:spPr>
          <a:xfrm>
            <a:off x="5984787" y="2338796"/>
            <a:ext cx="5694396"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6000" b="1" kern="0">
                <a:ln w="0"/>
                <a:solidFill>
                  <a:srgbClr val="00989E"/>
                </a:solidFill>
                <a:effectLst>
                  <a:outerShdw blurRad="38100" dist="25400" dir="5400000" algn="ctr" rotWithShape="0">
                    <a:srgbClr val="6E747A">
                      <a:alpha val="43000"/>
                    </a:srgbClr>
                  </a:outerShdw>
                </a:effectLst>
                <a:latin typeface="Arial"/>
                <a:cs typeface="Arial"/>
              </a:rPr>
              <a:t>Drinks and Networking</a:t>
            </a:r>
            <a:endParaRPr lang="en-US" sz="6000" b="1" kern="0">
              <a:ln w="0"/>
              <a:solidFill>
                <a:srgbClr val="00989E"/>
              </a:solidFill>
              <a:effectLst>
                <a:outerShdw blurRad="38100" dist="25400" dir="5400000" algn="ctr" rotWithShape="0">
                  <a:srgbClr val="6E747A">
                    <a:alpha val="43000"/>
                  </a:srgbClr>
                </a:outerShdw>
              </a:effectLst>
              <a:latin typeface="Arial"/>
              <a:cs typeface="Arial"/>
              <a:sym typeface="Arial"/>
            </a:endParaRPr>
          </a:p>
        </p:txBody>
      </p:sp>
      <p:sp>
        <p:nvSpPr>
          <p:cNvPr id="4" name="Rounded Rectangle 3">
            <a:extLst>
              <a:ext uri="{FF2B5EF4-FFF2-40B4-BE49-F238E27FC236}">
                <a16:creationId xmlns:a16="http://schemas.microsoft.com/office/drawing/2014/main" id="{45B5249E-EEFF-DB27-B8D9-77CC6AF08D02}"/>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BE267EA9-40BC-A49A-D170-41569B2CA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spTree>
    <p:extLst>
      <p:ext uri="{BB962C8B-B14F-4D97-AF65-F5344CB8AC3E}">
        <p14:creationId xmlns:p14="http://schemas.microsoft.com/office/powerpoint/2010/main" val="3893503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4F5D892-84A8-50E1-301B-9C285D2285F0}"/>
              </a:ext>
            </a:extLst>
          </p:cNvPr>
          <p:cNvSpPr/>
          <p:nvPr/>
        </p:nvSpPr>
        <p:spPr>
          <a:xfrm>
            <a:off x="6146525" y="1470499"/>
            <a:ext cx="5694396" cy="1077218"/>
          </a:xfrm>
          <a:prstGeom prst="rect">
            <a:avLst/>
          </a:prstGeom>
          <a:noFill/>
        </p:spPr>
        <p:txBody>
          <a:bodyPr wrap="square" lIns="91440" tIns="45720" rIns="91440" bIns="45720" anchor="t">
            <a:spAutoFit/>
          </a:bodyPr>
          <a:lstStyle/>
          <a:p>
            <a:pPr algn="ctr">
              <a:buClr>
                <a:srgbClr val="000000"/>
              </a:buClr>
              <a:defRPr/>
            </a:pPr>
            <a:r>
              <a:rPr lang="en-US" sz="3200" kern="0" dirty="0">
                <a:ln w="0"/>
                <a:solidFill>
                  <a:srgbClr val="00989E"/>
                </a:solidFill>
                <a:effectLst>
                  <a:outerShdw blurRad="38100" dist="25400" dir="5400000" algn="ctr" rotWithShape="0">
                    <a:srgbClr val="6E747A">
                      <a:alpha val="43000"/>
                    </a:srgbClr>
                  </a:outerShdw>
                </a:effectLst>
                <a:latin typeface="Arial"/>
                <a:cs typeface="Arial"/>
                <a:sym typeface="Arial"/>
              </a:rPr>
              <a:t>Scan here to claim your CPD Certificate...</a:t>
            </a:r>
            <a:endParaRPr lang="en-GB" sz="3200" kern="0" dirty="0">
              <a:ln w="0"/>
              <a:solidFill>
                <a:srgbClr val="00989E"/>
              </a:solidFill>
              <a:effectLst>
                <a:outerShdw blurRad="38100" dist="25400" dir="5400000" algn="ctr" rotWithShape="0">
                  <a:srgbClr val="6E747A">
                    <a:alpha val="43000"/>
                  </a:srgbClr>
                </a:outerShdw>
              </a:effectLst>
              <a:latin typeface="Arial"/>
              <a:cs typeface="Arial"/>
            </a:endParaRPr>
          </a:p>
        </p:txBody>
      </p:sp>
      <p:sp>
        <p:nvSpPr>
          <p:cNvPr id="4" name="Google Shape;121;p17">
            <a:extLst>
              <a:ext uri="{FF2B5EF4-FFF2-40B4-BE49-F238E27FC236}">
                <a16:creationId xmlns:a16="http://schemas.microsoft.com/office/drawing/2014/main" id="{38B4C898-ECC1-B5A4-8CEC-1A8D5DC80FE4}"/>
              </a:ext>
            </a:extLst>
          </p:cNvPr>
          <p:cNvSpPr txBox="1"/>
          <p:nvPr/>
        </p:nvSpPr>
        <p:spPr>
          <a:xfrm>
            <a:off x="7372573" y="5949262"/>
            <a:ext cx="3245712"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GB" sz="1600" kern="0" dirty="0">
                <a:solidFill>
                  <a:srgbClr val="00989E"/>
                </a:solidFill>
              </a:rPr>
              <a:t>26th September 2024</a:t>
            </a:r>
            <a:endParaRPr lang="en-US" sz="1600" kern="0">
              <a:solidFill>
                <a:srgbClr val="00989E"/>
              </a:solidFill>
            </a:endParaRPr>
          </a:p>
          <a:p>
            <a:pPr algn="ctr">
              <a:defRPr/>
            </a:pPr>
            <a:r>
              <a:rPr lang="en-GB" sz="1600" kern="0" dirty="0">
                <a:solidFill>
                  <a:srgbClr val="00989E"/>
                </a:solidFill>
              </a:rPr>
              <a:t>15 </a:t>
            </a:r>
            <a:r>
              <a:rPr lang="en-GB" sz="1600" kern="0" dirty="0" err="1">
                <a:solidFill>
                  <a:srgbClr val="00989E"/>
                </a:solidFill>
              </a:rPr>
              <a:t>Hatfields</a:t>
            </a:r>
            <a:r>
              <a:rPr lang="en-GB" sz="1600" kern="0" dirty="0">
                <a:solidFill>
                  <a:srgbClr val="00989E"/>
                </a:solidFill>
              </a:rPr>
              <a:t> Conference Centre, London SE1 8DJ</a:t>
            </a:r>
          </a:p>
        </p:txBody>
      </p:sp>
      <p:sp>
        <p:nvSpPr>
          <p:cNvPr id="8" name="Rounded Rectangle 7">
            <a:extLst>
              <a:ext uri="{FF2B5EF4-FFF2-40B4-BE49-F238E27FC236}">
                <a16:creationId xmlns:a16="http://schemas.microsoft.com/office/drawing/2014/main" id="{B3AB78DA-F1FE-0948-EA97-6C91B9ABC574}"/>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4260C096-A15B-B225-5785-5E5C18A9986B}"/>
              </a:ext>
            </a:extLst>
          </p:cNvPr>
          <p:cNvSpPr txBox="1"/>
          <p:nvPr/>
        </p:nvSpPr>
        <p:spPr>
          <a:xfrm>
            <a:off x="-657696" y="21550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Picture 5" descr="A person lying on a medical table in a room with a person in a white robe&#10;&#10;Description automatically generated">
            <a:extLst>
              <a:ext uri="{FF2B5EF4-FFF2-40B4-BE49-F238E27FC236}">
                <a16:creationId xmlns:a16="http://schemas.microsoft.com/office/drawing/2014/main" id="{A8EAACE9-9C9F-7FA0-6B25-6D5D9B892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9" name="Picture 8" descr="A qr code with black squares&#10;&#10;Description automatically generated">
            <a:extLst>
              <a:ext uri="{FF2B5EF4-FFF2-40B4-BE49-F238E27FC236}">
                <a16:creationId xmlns:a16="http://schemas.microsoft.com/office/drawing/2014/main" id="{B978E90E-B998-1188-E60E-A03257CD86EE}"/>
              </a:ext>
            </a:extLst>
          </p:cNvPr>
          <p:cNvPicPr>
            <a:picLocks noChangeAspect="1"/>
          </p:cNvPicPr>
          <p:nvPr/>
        </p:nvPicPr>
        <p:blipFill>
          <a:blip r:embed="rId4"/>
          <a:stretch>
            <a:fillRect/>
          </a:stretch>
        </p:blipFill>
        <p:spPr>
          <a:xfrm>
            <a:off x="7412134" y="2742286"/>
            <a:ext cx="3162710" cy="2977946"/>
          </a:xfrm>
          <a:prstGeom prst="rect">
            <a:avLst/>
          </a:prstGeom>
        </p:spPr>
      </p:pic>
    </p:spTree>
    <p:extLst>
      <p:ext uri="{BB962C8B-B14F-4D97-AF65-F5344CB8AC3E}">
        <p14:creationId xmlns:p14="http://schemas.microsoft.com/office/powerpoint/2010/main" val="14012879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4F5D892-84A8-50E1-301B-9C285D2285F0}"/>
              </a:ext>
            </a:extLst>
          </p:cNvPr>
          <p:cNvSpPr/>
          <p:nvPr/>
        </p:nvSpPr>
        <p:spPr>
          <a:xfrm>
            <a:off x="5959879" y="2551837"/>
            <a:ext cx="5863260" cy="1754326"/>
          </a:xfrm>
          <a:prstGeom prst="rect">
            <a:avLst/>
          </a:prstGeom>
          <a:noFill/>
        </p:spPr>
        <p:txBody>
          <a:bodyPr wrap="square" lIns="91440" tIns="45720" rIns="91440" bIns="45720" anchor="t">
            <a:spAutoFit/>
          </a:bodyPr>
          <a:lstStyle/>
          <a:p>
            <a:pPr algn="ctr">
              <a:buClr>
                <a:srgbClr val="000000"/>
              </a:buClr>
              <a:defRPr/>
            </a:pPr>
            <a:r>
              <a:rPr kumimoji="0" lang="en-US" sz="3600" b="1"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rPr>
              <a:t>Thank you for attending the </a:t>
            </a:r>
            <a:r>
              <a:rPr lang="en-GB" sz="3600" b="1" kern="0">
                <a:ln w="0"/>
                <a:solidFill>
                  <a:srgbClr val="00989E"/>
                </a:solidFill>
                <a:effectLst>
                  <a:outerShdw blurRad="38100" dist="25400" dir="5400000" algn="ctr" rotWithShape="0">
                    <a:srgbClr val="6E747A">
                      <a:alpha val="43000"/>
                    </a:srgbClr>
                  </a:outerShdw>
                </a:effectLst>
                <a:latin typeface="Arial"/>
                <a:cs typeface="Arial"/>
              </a:rPr>
              <a:t>NHS Radiology Summit</a:t>
            </a:r>
            <a:r>
              <a:rPr lang="en-US" sz="3600" b="1" kern="0">
                <a:ln w="0"/>
                <a:solidFill>
                  <a:srgbClr val="00989E"/>
                </a:solidFill>
                <a:effectLst>
                  <a:outerShdw blurRad="38100" dist="25400" dir="5400000" algn="ctr" rotWithShape="0">
                    <a:srgbClr val="6E747A">
                      <a:alpha val="43000"/>
                    </a:srgbClr>
                  </a:outerShdw>
                </a:effectLst>
                <a:latin typeface="Arial"/>
                <a:cs typeface="Arial"/>
                <a:sym typeface="Arial"/>
              </a:rPr>
              <a:t>!</a:t>
            </a:r>
          </a:p>
        </p:txBody>
      </p:sp>
      <p:sp>
        <p:nvSpPr>
          <p:cNvPr id="4" name="Rounded Rectangle 3">
            <a:extLst>
              <a:ext uri="{FF2B5EF4-FFF2-40B4-BE49-F238E27FC236}">
                <a16:creationId xmlns:a16="http://schemas.microsoft.com/office/drawing/2014/main" id="{AD98A784-6645-6089-222D-1C2041D54EDB}"/>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4F5D89ED-84BB-44A3-B500-380CA0197E21}"/>
              </a:ext>
            </a:extLst>
          </p:cNvPr>
          <p:cNvSpPr txBox="1"/>
          <p:nvPr/>
        </p:nvSpPr>
        <p:spPr>
          <a:xfrm>
            <a:off x="-1099751" y="1865870"/>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688943AB-4560-0026-4B93-1A5109D02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spTree>
    <p:extLst>
      <p:ext uri="{BB962C8B-B14F-4D97-AF65-F5344CB8AC3E}">
        <p14:creationId xmlns:p14="http://schemas.microsoft.com/office/powerpoint/2010/main" val="8814736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6208236" y="1414352"/>
            <a:ext cx="5519351" cy="646331"/>
          </a:xfrm>
          <a:prstGeom prst="rect">
            <a:avLst/>
          </a:prstGeom>
          <a:noFill/>
        </p:spPr>
        <p:txBody>
          <a:bodyPr wrap="square" lIns="91440" tIns="45720" rIns="91440" bIns="45720" anchor="t">
            <a:spAutoFit/>
          </a:bodyPr>
          <a:lstStyle/>
          <a:p>
            <a:pPr algn="ctr">
              <a:defRPr/>
            </a:pPr>
            <a:r>
              <a:rPr lang="en-US" sz="3600" kern="0">
                <a:ln w="0"/>
                <a:solidFill>
                  <a:srgbClr val="00989E"/>
                </a:solidFill>
                <a:effectLst>
                  <a:outerShdw blurRad="38100" dist="25400" dir="5400000" algn="ctr" rotWithShape="0">
                    <a:srgbClr val="6E747A">
                      <a:alpha val="43000"/>
                    </a:srgbClr>
                  </a:outerShdw>
                </a:effectLst>
                <a:latin typeface="Arial"/>
                <a:cs typeface="Arial"/>
                <a:sym typeface="Arial"/>
              </a:rPr>
              <a:t>Chair Afternoon Address</a:t>
            </a:r>
          </a:p>
        </p:txBody>
      </p:sp>
      <p:sp>
        <p:nvSpPr>
          <p:cNvPr id="10" name="Rounded Rectangle 9">
            <a:extLst>
              <a:ext uri="{FF2B5EF4-FFF2-40B4-BE49-F238E27FC236}">
                <a16:creationId xmlns:a16="http://schemas.microsoft.com/office/drawing/2014/main" id="{C72DC62F-50FC-0212-5268-A95B5AC144E2}"/>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B34462C9-2E42-F5B8-7329-49859D2F1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6" name="Picture 2">
            <a:extLst>
              <a:ext uri="{FF2B5EF4-FFF2-40B4-BE49-F238E27FC236}">
                <a16:creationId xmlns:a16="http://schemas.microsoft.com/office/drawing/2014/main" id="{9F20479F-A336-DF1F-1B56-3120A0B42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2278" y="2232116"/>
            <a:ext cx="2979669" cy="297966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
            <a:extLst>
              <a:ext uri="{FF2B5EF4-FFF2-40B4-BE49-F238E27FC236}">
                <a16:creationId xmlns:a16="http://schemas.microsoft.com/office/drawing/2014/main" id="{8F1B393B-C53E-0FE2-27F7-69550A5CE86A}"/>
              </a:ext>
            </a:extLst>
          </p:cNvPr>
          <p:cNvSpPr txBox="1"/>
          <p:nvPr/>
        </p:nvSpPr>
        <p:spPr>
          <a:xfrm>
            <a:off x="6283131" y="5424531"/>
            <a:ext cx="4997962"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b="1" i="0" u="none" strike="noStrike" err="1">
                <a:solidFill>
                  <a:srgbClr val="000000"/>
                </a:solidFill>
                <a:effectLst/>
                <a:latin typeface="Muller"/>
              </a:rPr>
              <a:t>Dr.</a:t>
            </a:r>
            <a:r>
              <a:rPr lang="en-GB" sz="2400" b="1" i="0" u="none" strike="noStrike">
                <a:solidFill>
                  <a:srgbClr val="000000"/>
                </a:solidFill>
                <a:effectLst/>
                <a:latin typeface="Muller"/>
              </a:rPr>
              <a:t> Ramdas </a:t>
            </a:r>
            <a:r>
              <a:rPr lang="en-GB" sz="2400" b="1" i="0" u="none" strike="noStrike" err="1">
                <a:solidFill>
                  <a:srgbClr val="000000"/>
                </a:solidFill>
                <a:effectLst/>
                <a:latin typeface="Muller"/>
              </a:rPr>
              <a:t>Senasi</a:t>
            </a:r>
            <a:endParaRPr lang="en-GB" sz="2400" b="1" i="0" u="none" strike="noStrike">
              <a:solidFill>
                <a:srgbClr val="000000"/>
              </a:solidFill>
              <a:effectLst/>
              <a:latin typeface="Muller"/>
            </a:endParaRPr>
          </a:p>
          <a:p>
            <a:pPr algn="ctr"/>
            <a:r>
              <a:rPr lang="en-GB" sz="2000" b="0" i="0" u="none" strike="noStrike">
                <a:solidFill>
                  <a:srgbClr val="000000"/>
                </a:solidFill>
                <a:effectLst/>
                <a:ea typeface="+mn-lt"/>
                <a:cs typeface="+mn-lt"/>
              </a:rPr>
              <a:t>Consultant Radiologist</a:t>
            </a:r>
            <a:endParaRPr lang="en-GB" sz="2000">
              <a:ea typeface="+mn-lt"/>
              <a:cs typeface="+mn-lt"/>
            </a:endParaRPr>
          </a:p>
          <a:p>
            <a:pPr algn="ctr"/>
            <a:r>
              <a:rPr lang="en-GB" sz="2000">
                <a:solidFill>
                  <a:srgbClr val="000000"/>
                </a:solidFill>
                <a:ea typeface="+mn-lt"/>
                <a:cs typeface="+mn-lt"/>
              </a:rPr>
              <a:t>Hull University Teaching</a:t>
            </a:r>
            <a:r>
              <a:rPr lang="en-GB" sz="2000" b="0" i="0" u="none" strike="noStrike">
                <a:solidFill>
                  <a:srgbClr val="000000"/>
                </a:solidFill>
                <a:effectLst/>
                <a:ea typeface="+mn-lt"/>
                <a:cs typeface="+mn-lt"/>
              </a:rPr>
              <a:t> Hospitals</a:t>
            </a:r>
            <a:endParaRPr lang="en-GB">
              <a:ea typeface="+mn-lt"/>
              <a:cs typeface="+mn-lt"/>
            </a:endParaRPr>
          </a:p>
        </p:txBody>
      </p:sp>
    </p:spTree>
    <p:extLst>
      <p:ext uri="{BB962C8B-B14F-4D97-AF65-F5344CB8AC3E}">
        <p14:creationId xmlns:p14="http://schemas.microsoft.com/office/powerpoint/2010/main" val="3296511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6096000" y="1653730"/>
            <a:ext cx="5519351"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rPr>
              <a:t>Case Study</a:t>
            </a:r>
          </a:p>
        </p:txBody>
      </p:sp>
      <p:sp>
        <p:nvSpPr>
          <p:cNvPr id="2" name="Rounded Rectangle 1">
            <a:extLst>
              <a:ext uri="{FF2B5EF4-FFF2-40B4-BE49-F238E27FC236}">
                <a16:creationId xmlns:a16="http://schemas.microsoft.com/office/drawing/2014/main" id="{1D538F10-2C8B-F26B-98B3-990FCDE3A1B5}"/>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2A56ED80-0CF1-D155-EAF0-C48754CD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4" name="Picture 3" descr="A blue and white logo&#10;&#10;Description automatically generated">
            <a:extLst>
              <a:ext uri="{FF2B5EF4-FFF2-40B4-BE49-F238E27FC236}">
                <a16:creationId xmlns:a16="http://schemas.microsoft.com/office/drawing/2014/main" id="{DC612F5F-FF59-DF14-83A7-F48C66956ECD}"/>
              </a:ext>
            </a:extLst>
          </p:cNvPr>
          <p:cNvPicPr>
            <a:picLocks noChangeAspect="1"/>
          </p:cNvPicPr>
          <p:nvPr/>
        </p:nvPicPr>
        <p:blipFill>
          <a:blip r:embed="rId4"/>
          <a:stretch>
            <a:fillRect/>
          </a:stretch>
        </p:blipFill>
        <p:spPr>
          <a:xfrm>
            <a:off x="7019581" y="2690870"/>
            <a:ext cx="3665862" cy="3665862"/>
          </a:xfrm>
          <a:prstGeom prst="rect">
            <a:avLst/>
          </a:prstGeom>
        </p:spPr>
      </p:pic>
    </p:spTree>
    <p:extLst>
      <p:ext uri="{BB962C8B-B14F-4D97-AF65-F5344CB8AC3E}">
        <p14:creationId xmlns:p14="http://schemas.microsoft.com/office/powerpoint/2010/main" val="18861842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144;p19">
            <a:extLst>
              <a:ext uri="{FF2B5EF4-FFF2-40B4-BE49-F238E27FC236}">
                <a16:creationId xmlns:a16="http://schemas.microsoft.com/office/drawing/2014/main" id="{25E5F01D-E1BF-9C84-BF4D-AEE483E4791D}"/>
              </a:ext>
            </a:extLst>
          </p:cNvPr>
          <p:cNvSpPr/>
          <p:nvPr/>
        </p:nvSpPr>
        <p:spPr>
          <a:xfrm>
            <a:off x="6610960" y="1924441"/>
            <a:ext cx="5307603" cy="646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Please scan the QR Code on the screen. This will take you through to </a:t>
            </a:r>
            <a:r>
              <a:rPr kumimoji="0" lang="en-GB" sz="2400" b="1" i="0" u="none" strike="noStrike" kern="0" cap="none" spc="0" normalizeH="0" baseline="0" noProof="0" err="1">
                <a:ln>
                  <a:noFill/>
                </a:ln>
                <a:solidFill>
                  <a:srgbClr val="00989E"/>
                </a:solidFill>
                <a:effectLst/>
                <a:uLnTx/>
                <a:uFillTx/>
                <a:latin typeface="Arial"/>
                <a:ea typeface="Arial"/>
                <a:cs typeface="Arial"/>
                <a:sym typeface="Arial"/>
              </a:rPr>
              <a:t>Slido</a:t>
            </a: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 where you can interact with us.</a:t>
            </a:r>
            <a:endParaRPr kumimoji="0" sz="2400" b="0" i="0" u="none" strike="noStrike" kern="0" cap="none" spc="0" normalizeH="0" baseline="0" noProof="0">
              <a:ln>
                <a:noFill/>
              </a:ln>
              <a:solidFill>
                <a:srgbClr val="00989E"/>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48AC358F-3275-9D02-D79D-9D92219D3E15}"/>
              </a:ext>
            </a:extLst>
          </p:cNvPr>
          <p:cNvSpPr/>
          <p:nvPr/>
        </p:nvSpPr>
        <p:spPr>
          <a:xfrm>
            <a:off x="5640344" y="1118946"/>
            <a:ext cx="724883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err="1">
                <a:ln w="0"/>
                <a:solidFill>
                  <a:srgbClr val="00989E"/>
                </a:solidFill>
                <a:effectLst>
                  <a:outerShdw blurRad="38100" dist="25400" dir="5400000" algn="ctr" rotWithShape="0">
                    <a:srgbClr val="6E747A">
                      <a:alpha val="43000"/>
                    </a:srgbClr>
                  </a:outerShdw>
                </a:effectLst>
                <a:uLnTx/>
                <a:uFillTx/>
                <a:latin typeface="Arial"/>
                <a:cs typeface="Arial"/>
                <a:sym typeface="Arial"/>
              </a:rPr>
              <a:t>Slido</a:t>
            </a:r>
            <a:endParaRPr kumimoji="0" lang="en-US" sz="3600" b="0"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endParaRPr>
          </a:p>
        </p:txBody>
      </p:sp>
      <p:grpSp>
        <p:nvGrpSpPr>
          <p:cNvPr id="2" name="Group 1">
            <a:extLst>
              <a:ext uri="{FF2B5EF4-FFF2-40B4-BE49-F238E27FC236}">
                <a16:creationId xmlns:a16="http://schemas.microsoft.com/office/drawing/2014/main" id="{B2F04192-0033-D0E9-C924-BA3C6E2F14D9}"/>
              </a:ext>
            </a:extLst>
          </p:cNvPr>
          <p:cNvGrpSpPr/>
          <p:nvPr/>
        </p:nvGrpSpPr>
        <p:grpSpPr>
          <a:xfrm>
            <a:off x="8060322" y="3600515"/>
            <a:ext cx="2408877" cy="2995037"/>
            <a:chOff x="6396917" y="2750133"/>
            <a:chExt cx="2408877" cy="2995037"/>
          </a:xfrm>
        </p:grpSpPr>
        <p:pic>
          <p:nvPicPr>
            <p:cNvPr id="3" name="Google Shape;145;p19" descr="Qr code&#10;&#10;Description automatically generated">
              <a:extLst>
                <a:ext uri="{FF2B5EF4-FFF2-40B4-BE49-F238E27FC236}">
                  <a16:creationId xmlns:a16="http://schemas.microsoft.com/office/drawing/2014/main" id="{3AB7B43C-99B8-AF58-1A72-B505F1B03959}"/>
                </a:ext>
              </a:extLst>
            </p:cNvPr>
            <p:cNvPicPr preferRelativeResize="0"/>
            <p:nvPr/>
          </p:nvPicPr>
          <p:blipFill rotWithShape="1">
            <a:blip r:embed="rId3">
              <a:alphaModFix/>
            </a:blip>
            <a:srcRect/>
            <a:stretch/>
          </p:blipFill>
          <p:spPr>
            <a:xfrm>
              <a:off x="6396917" y="2750133"/>
              <a:ext cx="2408877" cy="2995037"/>
            </a:xfrm>
            <a:prstGeom prst="rect">
              <a:avLst/>
            </a:prstGeom>
            <a:noFill/>
            <a:ln>
              <a:noFill/>
            </a:ln>
          </p:spPr>
        </p:pic>
        <p:sp>
          <p:nvSpPr>
            <p:cNvPr id="4" name="Rectangle 3">
              <a:extLst>
                <a:ext uri="{FF2B5EF4-FFF2-40B4-BE49-F238E27FC236}">
                  <a16:creationId xmlns:a16="http://schemas.microsoft.com/office/drawing/2014/main" id="{404F8730-BC76-C06F-129A-1F023434EF25}"/>
                </a:ext>
              </a:extLst>
            </p:cNvPr>
            <p:cNvSpPr/>
            <p:nvPr/>
          </p:nvSpPr>
          <p:spPr>
            <a:xfrm>
              <a:off x="6660444" y="3048000"/>
              <a:ext cx="1890888" cy="18062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 name="Rounded Rectangle 5">
            <a:extLst>
              <a:ext uri="{FF2B5EF4-FFF2-40B4-BE49-F238E27FC236}">
                <a16:creationId xmlns:a16="http://schemas.microsoft.com/office/drawing/2014/main" id="{5C7005B3-8EA1-2199-0702-189BD34E23B9}"/>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BFD91A0-0076-34DD-91F9-298CF0700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BCE8DBFB-9EA5-770F-77B4-256F39DA8DAA}"/>
              </a:ext>
            </a:extLst>
          </p:cNvPr>
          <p:cNvPicPr>
            <a:picLocks noChangeAspect="1"/>
          </p:cNvPicPr>
          <p:nvPr/>
        </p:nvPicPr>
        <p:blipFill>
          <a:blip r:embed="rId5"/>
          <a:stretch>
            <a:fillRect/>
          </a:stretch>
        </p:blipFill>
        <p:spPr>
          <a:xfrm>
            <a:off x="8177932" y="3704237"/>
            <a:ext cx="2162175" cy="2181225"/>
          </a:xfrm>
          <a:prstGeom prst="rect">
            <a:avLst/>
          </a:prstGeom>
        </p:spPr>
      </p:pic>
    </p:spTree>
    <p:extLst>
      <p:ext uri="{BB962C8B-B14F-4D97-AF65-F5344CB8AC3E}">
        <p14:creationId xmlns:p14="http://schemas.microsoft.com/office/powerpoint/2010/main" val="369500568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59728-1A66-E5FB-DC75-5DDCD117F634}"/>
            </a:ext>
          </a:extLst>
        </p:cNvPr>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2E6565FB-2727-F8BF-5BBD-06B69556B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211D749-AB6D-396F-A8CC-42F6B1ACE9C7}"/>
              </a:ext>
            </a:extLst>
          </p:cNvPr>
          <p:cNvSpPr/>
          <p:nvPr/>
        </p:nvSpPr>
        <p:spPr>
          <a:xfrm>
            <a:off x="6208236" y="1414352"/>
            <a:ext cx="5519351" cy="646331"/>
          </a:xfrm>
          <a:prstGeom prst="rect">
            <a:avLst/>
          </a:prstGeom>
          <a:noFill/>
        </p:spPr>
        <p:txBody>
          <a:bodyPr wrap="square" lIns="91440" tIns="45720" rIns="91440" bIns="45720" anchor="t">
            <a:spAutoFit/>
          </a:bodyPr>
          <a:lstStyle/>
          <a:p>
            <a:pPr algn="ctr">
              <a:defRPr/>
            </a:pPr>
            <a:r>
              <a:rPr lang="en-US" sz="3600" kern="0">
                <a:ln w="0"/>
                <a:solidFill>
                  <a:srgbClr val="00989E"/>
                </a:solidFill>
                <a:effectLst>
                  <a:outerShdw blurRad="38100" dist="25400" dir="5400000" algn="ctr" rotWithShape="0">
                    <a:srgbClr val="6E747A">
                      <a:alpha val="43000"/>
                    </a:srgbClr>
                  </a:outerShdw>
                </a:effectLst>
                <a:latin typeface="Arial"/>
                <a:cs typeface="Arial"/>
                <a:sym typeface="Arial"/>
              </a:rPr>
              <a:t>Case Study</a:t>
            </a:r>
          </a:p>
        </p:txBody>
      </p:sp>
      <p:sp>
        <p:nvSpPr>
          <p:cNvPr id="7" name="TextBox 6">
            <a:extLst>
              <a:ext uri="{FF2B5EF4-FFF2-40B4-BE49-F238E27FC236}">
                <a16:creationId xmlns:a16="http://schemas.microsoft.com/office/drawing/2014/main" id="{4DE367A7-C4A8-FADF-311B-A33DDD3924AD}"/>
              </a:ext>
            </a:extLst>
          </p:cNvPr>
          <p:cNvSpPr txBox="1"/>
          <p:nvPr/>
        </p:nvSpPr>
        <p:spPr>
          <a:xfrm>
            <a:off x="6090556" y="4904997"/>
            <a:ext cx="2333591" cy="1015663"/>
          </a:xfrm>
          <a:prstGeom prst="rect">
            <a:avLst/>
          </a:prstGeom>
          <a:noFill/>
        </p:spPr>
        <p:txBody>
          <a:bodyPr wrap="square" lIns="91440" tIns="45720" rIns="91440" bIns="45720" rtlCol="0" anchor="t">
            <a:spAutoFit/>
          </a:bodyPr>
          <a:lstStyle/>
          <a:p>
            <a:pPr algn="ctr"/>
            <a:r>
              <a:rPr lang="en-GB" sz="2000" b="1">
                <a:solidFill>
                  <a:srgbClr val="000000"/>
                </a:solidFill>
                <a:ea typeface="+mn-lt"/>
                <a:cs typeface="+mn-lt"/>
              </a:rPr>
              <a:t>Dr Bea Bakshi</a:t>
            </a:r>
            <a:endParaRPr lang="en-US" sz="2000">
              <a:ea typeface="Calibri"/>
              <a:cs typeface="Calibri"/>
            </a:endParaRPr>
          </a:p>
          <a:p>
            <a:pPr algn="ctr"/>
            <a:r>
              <a:rPr lang="en-GB" sz="2000">
                <a:solidFill>
                  <a:srgbClr val="000000"/>
                </a:solidFill>
                <a:ea typeface="+mn-lt"/>
                <a:cs typeface="+mn-lt"/>
              </a:rPr>
              <a:t>CEO and Co-Founder</a:t>
            </a:r>
            <a:endParaRPr lang="en-GB" sz="2000">
              <a:ea typeface="Calibri"/>
              <a:cs typeface="Calibri"/>
            </a:endParaRPr>
          </a:p>
          <a:p>
            <a:pPr algn="ctr"/>
            <a:r>
              <a:rPr lang="en-GB" sz="2000">
                <a:solidFill>
                  <a:srgbClr val="000000"/>
                </a:solidFill>
                <a:ea typeface="+mn-lt"/>
                <a:cs typeface="+mn-lt"/>
              </a:rPr>
              <a:t>C the Signs</a:t>
            </a:r>
            <a:endParaRPr lang="en-GB" sz="2000">
              <a:ea typeface="Calibri"/>
              <a:cs typeface="Calibri"/>
            </a:endParaRPr>
          </a:p>
        </p:txBody>
      </p:sp>
      <p:sp>
        <p:nvSpPr>
          <p:cNvPr id="10" name="Rounded Rectangle 9">
            <a:extLst>
              <a:ext uri="{FF2B5EF4-FFF2-40B4-BE49-F238E27FC236}">
                <a16:creationId xmlns:a16="http://schemas.microsoft.com/office/drawing/2014/main" id="{0A7679B3-AD17-27E5-737D-80F5836A3F45}"/>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45764AC1-405F-01C2-A282-66C0BF8A2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6" name="Picture 5" descr="A person with long hair smiling&#10;&#10;Description automatically generated">
            <a:extLst>
              <a:ext uri="{FF2B5EF4-FFF2-40B4-BE49-F238E27FC236}">
                <a16:creationId xmlns:a16="http://schemas.microsoft.com/office/drawing/2014/main" id="{FA4F247D-D9A5-4BBF-EE73-06BE22EB6C02}"/>
              </a:ext>
            </a:extLst>
          </p:cNvPr>
          <p:cNvPicPr>
            <a:picLocks noChangeAspect="1"/>
          </p:cNvPicPr>
          <p:nvPr/>
        </p:nvPicPr>
        <p:blipFill>
          <a:blip r:embed="rId4"/>
          <a:stretch>
            <a:fillRect/>
          </a:stretch>
        </p:blipFill>
        <p:spPr>
          <a:xfrm>
            <a:off x="6096000" y="2435772"/>
            <a:ext cx="2333297" cy="2291256"/>
          </a:xfrm>
          <a:prstGeom prst="rect">
            <a:avLst/>
          </a:prstGeom>
        </p:spPr>
      </p:pic>
      <p:sp>
        <p:nvSpPr>
          <p:cNvPr id="8" name="TextBox 7">
            <a:extLst>
              <a:ext uri="{FF2B5EF4-FFF2-40B4-BE49-F238E27FC236}">
                <a16:creationId xmlns:a16="http://schemas.microsoft.com/office/drawing/2014/main" id="{A4B2C104-6859-63AA-3EA1-7FAE223980CB}"/>
              </a:ext>
            </a:extLst>
          </p:cNvPr>
          <p:cNvSpPr txBox="1"/>
          <p:nvPr/>
        </p:nvSpPr>
        <p:spPr>
          <a:xfrm>
            <a:off x="8954624" y="4910251"/>
            <a:ext cx="2333591" cy="1477328"/>
          </a:xfrm>
          <a:prstGeom prst="rect">
            <a:avLst/>
          </a:prstGeom>
          <a:noFill/>
        </p:spPr>
        <p:txBody>
          <a:bodyPr wrap="square" lIns="91440" tIns="45720" rIns="91440" bIns="45720" rtlCol="0" anchor="t">
            <a:spAutoFit/>
          </a:bodyPr>
          <a:lstStyle/>
          <a:p>
            <a:pPr algn="ctr"/>
            <a:r>
              <a:rPr lang="en-GB" b="1">
                <a:solidFill>
                  <a:srgbClr val="000000"/>
                </a:solidFill>
                <a:ea typeface="+mn-lt"/>
                <a:cs typeface="+mn-lt"/>
              </a:rPr>
              <a:t>Claire Corbett</a:t>
            </a:r>
            <a:endParaRPr lang="en-US">
              <a:ea typeface="Calibri"/>
              <a:cs typeface="Calibri"/>
            </a:endParaRPr>
          </a:p>
          <a:p>
            <a:pPr algn="ctr"/>
            <a:r>
              <a:rPr lang="en-GB">
                <a:solidFill>
                  <a:srgbClr val="000000"/>
                </a:solidFill>
                <a:ea typeface="+mn-lt"/>
                <a:cs typeface="+mn-lt"/>
              </a:rPr>
              <a:t>Head of Cancer and Long Term Conditions</a:t>
            </a:r>
            <a:endParaRPr lang="en-US">
              <a:ea typeface="Calibri"/>
              <a:cs typeface="Calibri"/>
            </a:endParaRPr>
          </a:p>
          <a:p>
            <a:pPr algn="ctr"/>
            <a:r>
              <a:rPr lang="en-GB">
                <a:solidFill>
                  <a:srgbClr val="000000"/>
                </a:solidFill>
                <a:ea typeface="+mn-lt"/>
                <a:cs typeface="+mn-lt"/>
              </a:rPr>
              <a:t>Suffolk and North East Essex ICB</a:t>
            </a:r>
            <a:endParaRPr lang="en-GB" sz="2000">
              <a:ea typeface="Calibri"/>
              <a:cs typeface="Calibri"/>
            </a:endParaRPr>
          </a:p>
        </p:txBody>
      </p:sp>
      <p:pic>
        <p:nvPicPr>
          <p:cNvPr id="11" name="Picture 10" descr="A person with brown hair&#10;&#10;Description automatically generated">
            <a:extLst>
              <a:ext uri="{FF2B5EF4-FFF2-40B4-BE49-F238E27FC236}">
                <a16:creationId xmlns:a16="http://schemas.microsoft.com/office/drawing/2014/main" id="{8EB82B87-9C9F-243A-4125-78883D91A20F}"/>
              </a:ext>
            </a:extLst>
          </p:cNvPr>
          <p:cNvPicPr>
            <a:picLocks noChangeAspect="1"/>
          </p:cNvPicPr>
          <p:nvPr/>
        </p:nvPicPr>
        <p:blipFill>
          <a:blip r:embed="rId5"/>
          <a:stretch>
            <a:fillRect/>
          </a:stretch>
        </p:blipFill>
        <p:spPr>
          <a:xfrm>
            <a:off x="8986345" y="2456793"/>
            <a:ext cx="2301766" cy="2270235"/>
          </a:xfrm>
          <a:prstGeom prst="rect">
            <a:avLst/>
          </a:prstGeom>
        </p:spPr>
      </p:pic>
    </p:spTree>
    <p:extLst>
      <p:ext uri="{BB962C8B-B14F-4D97-AF65-F5344CB8AC3E}">
        <p14:creationId xmlns:p14="http://schemas.microsoft.com/office/powerpoint/2010/main" val="442641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6096000" y="1653730"/>
            <a:ext cx="5519351"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rPr>
              <a:t>Case Study</a:t>
            </a:r>
          </a:p>
        </p:txBody>
      </p:sp>
      <p:sp>
        <p:nvSpPr>
          <p:cNvPr id="2" name="Rounded Rectangle 1">
            <a:extLst>
              <a:ext uri="{FF2B5EF4-FFF2-40B4-BE49-F238E27FC236}">
                <a16:creationId xmlns:a16="http://schemas.microsoft.com/office/drawing/2014/main" id="{1D538F10-2C8B-F26B-98B3-990FCDE3A1B5}"/>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2A56ED80-0CF1-D155-EAF0-C48754CD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4" name="Picture 3" descr="A blue and white logo&#10;&#10;Description automatically generated">
            <a:extLst>
              <a:ext uri="{FF2B5EF4-FFF2-40B4-BE49-F238E27FC236}">
                <a16:creationId xmlns:a16="http://schemas.microsoft.com/office/drawing/2014/main" id="{DC612F5F-FF59-DF14-83A7-F48C66956ECD}"/>
              </a:ext>
            </a:extLst>
          </p:cNvPr>
          <p:cNvPicPr>
            <a:picLocks noChangeAspect="1"/>
          </p:cNvPicPr>
          <p:nvPr/>
        </p:nvPicPr>
        <p:blipFill>
          <a:blip r:embed="rId4"/>
          <a:stretch>
            <a:fillRect/>
          </a:stretch>
        </p:blipFill>
        <p:spPr>
          <a:xfrm>
            <a:off x="7019581" y="2690870"/>
            <a:ext cx="3665862" cy="3665862"/>
          </a:xfrm>
          <a:prstGeom prst="rect">
            <a:avLst/>
          </a:prstGeom>
        </p:spPr>
      </p:pic>
    </p:spTree>
    <p:extLst>
      <p:ext uri="{BB962C8B-B14F-4D97-AF65-F5344CB8AC3E}">
        <p14:creationId xmlns:p14="http://schemas.microsoft.com/office/powerpoint/2010/main" val="33589555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4" name="Google Shape;407;p66" descr="preencoded.png">
            <a:extLst>
              <a:ext uri="{FF2B5EF4-FFF2-40B4-BE49-F238E27FC236}">
                <a16:creationId xmlns:a16="http://schemas.microsoft.com/office/drawing/2014/main" id="{0C450AED-DD36-9CFE-9F58-07C3A39B144D}"/>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95" name="Google Shape;95;p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1266500" y="5923233"/>
            <a:ext cx="766803" cy="766803"/>
          </a:xfrm>
          <a:prstGeom prst="rect">
            <a:avLst/>
          </a:prstGeom>
          <a:noFill/>
          <a:ln>
            <a:noFill/>
          </a:ln>
        </p:spPr>
      </p:pic>
      <p:sp>
        <p:nvSpPr>
          <p:cNvPr id="7" name="Google Shape;563;p73">
            <a:extLst>
              <a:ext uri="{FF2B5EF4-FFF2-40B4-BE49-F238E27FC236}">
                <a16:creationId xmlns:a16="http://schemas.microsoft.com/office/drawing/2014/main" id="{403DAFAA-EF1C-B46F-7ACD-6844D9529D32}"/>
              </a:ext>
            </a:extLst>
          </p:cNvPr>
          <p:cNvSpPr/>
          <p:nvPr/>
        </p:nvSpPr>
        <p:spPr>
          <a:xfrm>
            <a:off x="6060290" y="-788367"/>
            <a:ext cx="8899200" cy="8899200"/>
          </a:xfrm>
          <a:prstGeom prst="ellipse">
            <a:avLst/>
          </a:prstGeom>
          <a:gradFill>
            <a:gsLst>
              <a:gs pos="89000">
                <a:srgbClr val="DE333C"/>
              </a:gs>
              <a:gs pos="37000">
                <a:srgbClr val="39C0E0"/>
              </a:gs>
            </a:gsLst>
            <a:lin ang="6000000" scaled="0"/>
          </a:gradFill>
          <a:ln>
            <a:noFill/>
          </a:ln>
        </p:spPr>
        <p:txBody>
          <a:bodyPr spcFirstLastPara="1" wrap="square" lIns="121900" tIns="121900" rIns="121900" bIns="121900" anchor="ctr" anchorCtr="0">
            <a:noAutofit/>
          </a:bodyPr>
          <a:lstStyle/>
          <a:p>
            <a:endParaRPr sz="2400">
              <a:latin typeface="Poppins" pitchFamily="2" charset="77"/>
              <a:cs typeface="Poppins" pitchFamily="2" charset="77"/>
            </a:endParaRPr>
          </a:p>
        </p:txBody>
      </p:sp>
      <p:pic>
        <p:nvPicPr>
          <p:cNvPr id="8" name="Google Shape;564;p73">
            <a:extLst>
              <a:ext uri="{FF2B5EF4-FFF2-40B4-BE49-F238E27FC236}">
                <a16:creationId xmlns:a16="http://schemas.microsoft.com/office/drawing/2014/main" id="{D81005D4-B921-FE92-BCBD-57479AB1F10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t="-9937" r="-3455" b="-10806"/>
          <a:stretch/>
        </p:blipFill>
        <p:spPr>
          <a:xfrm>
            <a:off x="6280001" y="-692487"/>
            <a:ext cx="8289200" cy="8302000"/>
          </a:xfrm>
          <a:prstGeom prst="ellipse">
            <a:avLst/>
          </a:prstGeom>
          <a:solidFill>
            <a:schemeClr val="accent1"/>
          </a:solidFill>
          <a:ln>
            <a:noFill/>
          </a:ln>
        </p:spPr>
      </p:pic>
      <p:sp>
        <p:nvSpPr>
          <p:cNvPr id="5" name="Google Shape;237;p59">
            <a:extLst>
              <a:ext uri="{FF2B5EF4-FFF2-40B4-BE49-F238E27FC236}">
                <a16:creationId xmlns:a16="http://schemas.microsoft.com/office/drawing/2014/main" id="{6114B53B-9B0C-4927-A76B-F8DF3D35D178}"/>
              </a:ext>
            </a:extLst>
          </p:cNvPr>
          <p:cNvSpPr/>
          <p:nvPr/>
        </p:nvSpPr>
        <p:spPr>
          <a:xfrm>
            <a:off x="457198" y="1893855"/>
            <a:ext cx="5365601" cy="2449833"/>
          </a:xfrm>
          <a:prstGeom prst="rect">
            <a:avLst/>
          </a:prstGeom>
          <a:noFill/>
          <a:ln>
            <a:noFill/>
          </a:ln>
        </p:spPr>
        <p:txBody>
          <a:bodyPr spcFirstLastPara="1" wrap="square" lIns="0" tIns="0" rIns="0" bIns="0" anchor="t" anchorCtr="0">
            <a:noAutofit/>
          </a:bodyPr>
          <a:lstStyle/>
          <a:p>
            <a:pPr>
              <a:buClr>
                <a:srgbClr val="FFFFFF"/>
              </a:buClr>
              <a:buSzPts val="3800"/>
            </a:pPr>
            <a:r>
              <a:rPr lang="en" sz="4000" b="1">
                <a:solidFill>
                  <a:srgbClr val="0D0D0D"/>
                </a:solidFill>
                <a:latin typeface="Poppins SemiBold"/>
                <a:ea typeface="Poppins SemiBold"/>
                <a:cs typeface="Poppins SemiBold"/>
                <a:sym typeface="Poppins SemiBold"/>
              </a:rPr>
              <a:t>Creating a future where </a:t>
            </a:r>
            <a:r>
              <a:rPr lang="en" sz="4000">
                <a:solidFill>
                  <a:srgbClr val="0D0D0D"/>
                </a:solidFill>
                <a:latin typeface="Poppins SemiBold"/>
                <a:ea typeface="Poppins SemiBold"/>
                <a:cs typeface="Poppins SemiBold"/>
                <a:sym typeface="Poppins SemiBold"/>
              </a:rPr>
              <a:t>every </a:t>
            </a:r>
            <a:br>
              <a:rPr lang="en" sz="4000">
                <a:solidFill>
                  <a:srgbClr val="0D0D0D"/>
                </a:solidFill>
                <a:latin typeface="Poppins SemiBold"/>
                <a:ea typeface="Poppins SemiBold"/>
                <a:cs typeface="Poppins SemiBold"/>
                <a:sym typeface="Poppins SemiBold"/>
              </a:rPr>
            </a:br>
            <a:r>
              <a:rPr lang="en" sz="4000">
                <a:solidFill>
                  <a:srgbClr val="0D0D0D"/>
                </a:solidFill>
                <a:latin typeface="Poppins SemiBold"/>
                <a:ea typeface="Poppins SemiBold"/>
                <a:cs typeface="Poppins SemiBold"/>
                <a:sym typeface="Poppins SemiBold"/>
              </a:rPr>
              <a:t>patient survives </a:t>
            </a:r>
            <a:br>
              <a:rPr lang="en" sz="4000">
                <a:solidFill>
                  <a:srgbClr val="0D0D0D"/>
                </a:solidFill>
                <a:latin typeface="Poppins SemiBold"/>
                <a:ea typeface="Poppins SemiBold"/>
                <a:cs typeface="Poppins SemiBold"/>
                <a:sym typeface="Poppins SemiBold"/>
              </a:rPr>
            </a:br>
            <a:r>
              <a:rPr lang="en" sz="4000">
                <a:solidFill>
                  <a:srgbClr val="0D0D0D"/>
                </a:solidFill>
                <a:latin typeface="Poppins Light" pitchFamily="2" charset="77"/>
                <a:ea typeface="Poppins SemiBold"/>
                <a:cs typeface="Poppins Light" pitchFamily="2" charset="77"/>
                <a:sym typeface="Poppins SemiBold"/>
              </a:rPr>
              <a:t>cancer</a:t>
            </a:r>
            <a:endParaRPr sz="4000">
              <a:solidFill>
                <a:srgbClr val="0D0D0D"/>
              </a:solidFill>
              <a:latin typeface="Poppins Light" pitchFamily="2" charset="77"/>
              <a:ea typeface="Calibri"/>
              <a:cs typeface="Poppins Light" pitchFamily="2" charset="77"/>
              <a:sym typeface="Calibri"/>
            </a:endParaRPr>
          </a:p>
        </p:txBody>
      </p:sp>
      <p:sp>
        <p:nvSpPr>
          <p:cNvPr id="9" name="TextBox 8">
            <a:extLst>
              <a:ext uri="{FF2B5EF4-FFF2-40B4-BE49-F238E27FC236}">
                <a16:creationId xmlns:a16="http://schemas.microsoft.com/office/drawing/2014/main" id="{1FC7EB44-B992-AA43-62F5-82023D73429F}"/>
              </a:ext>
            </a:extLst>
          </p:cNvPr>
          <p:cNvSpPr txBox="1"/>
          <p:nvPr/>
        </p:nvSpPr>
        <p:spPr>
          <a:xfrm>
            <a:off x="417801" y="4631348"/>
            <a:ext cx="5444393" cy="2031325"/>
          </a:xfrm>
          <a:prstGeom prst="rect">
            <a:avLst/>
          </a:prstGeom>
          <a:noFill/>
        </p:spPr>
        <p:txBody>
          <a:bodyPr wrap="square" rtlCol="0">
            <a:spAutoFit/>
          </a:bodyPr>
          <a:lstStyle/>
          <a:p>
            <a:r>
              <a:rPr lang="en-US" b="1">
                <a:solidFill>
                  <a:srgbClr val="0070C0"/>
                </a:solidFill>
                <a:latin typeface="Poppins" pitchFamily="2" charset="77"/>
                <a:cs typeface="Poppins" pitchFamily="2" charset="77"/>
              </a:rPr>
              <a:t>DR BEA BAKSHI</a:t>
            </a:r>
            <a:br>
              <a:rPr lang="en-US">
                <a:solidFill>
                  <a:srgbClr val="0070C0"/>
                </a:solidFill>
                <a:latin typeface="Poppins" pitchFamily="2" charset="77"/>
                <a:cs typeface="Poppins" pitchFamily="2" charset="77"/>
              </a:rPr>
            </a:br>
            <a:r>
              <a:rPr lang="en-US">
                <a:latin typeface="Poppins" pitchFamily="2" charset="77"/>
                <a:cs typeface="Poppins" pitchFamily="2" charset="77"/>
              </a:rPr>
              <a:t>General Practitioner, Co-Founder &amp; CEO</a:t>
            </a:r>
          </a:p>
          <a:p>
            <a:r>
              <a:rPr lang="en-US">
                <a:latin typeface="Poppins" pitchFamily="2" charset="77"/>
                <a:cs typeface="Poppins" pitchFamily="2" charset="77"/>
              </a:rPr>
              <a:t>C the Signs</a:t>
            </a:r>
          </a:p>
          <a:p>
            <a:endParaRPr lang="en-US">
              <a:latin typeface="Poppins" pitchFamily="2" charset="77"/>
              <a:cs typeface="Poppins" pitchFamily="2" charset="77"/>
            </a:endParaRPr>
          </a:p>
          <a:p>
            <a:r>
              <a:rPr lang="en-US" b="1">
                <a:latin typeface="Poppins" pitchFamily="2" charset="77"/>
                <a:cs typeface="Poppins" pitchFamily="2" charset="77"/>
              </a:rPr>
              <a:t>CLAIRE CORBETT</a:t>
            </a:r>
          </a:p>
          <a:p>
            <a:r>
              <a:rPr lang="en-US">
                <a:latin typeface="Poppins" pitchFamily="2" charset="77"/>
                <a:cs typeface="Poppins" pitchFamily="2" charset="77"/>
              </a:rPr>
              <a:t>Head of Cancer and Long-Term Conditions, Suffolk &amp; North East Essex ICB</a:t>
            </a:r>
          </a:p>
        </p:txBody>
      </p:sp>
      <p:cxnSp>
        <p:nvCxnSpPr>
          <p:cNvPr id="11" name="Straight Connector 10">
            <a:extLst>
              <a:ext uri="{FF2B5EF4-FFF2-40B4-BE49-F238E27FC236}">
                <a16:creationId xmlns:a16="http://schemas.microsoft.com/office/drawing/2014/main" id="{5A72E5D7-54C4-948D-DE2E-B5AE53B9D8CD}"/>
              </a:ext>
            </a:extLst>
          </p:cNvPr>
          <p:cNvCxnSpPr/>
          <p:nvPr/>
        </p:nvCxnSpPr>
        <p:spPr>
          <a:xfrm>
            <a:off x="1938544" y="623409"/>
            <a:ext cx="0" cy="647037"/>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2"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493DE086-B53F-A6BA-7FD8-3FDAFD8C316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158256" y="657477"/>
            <a:ext cx="1422043" cy="613531"/>
          </a:xfrm>
          <a:prstGeom prst="rect">
            <a:avLst/>
          </a:prstGeom>
          <a:noFill/>
          <a:ln>
            <a:noFill/>
          </a:ln>
        </p:spPr>
      </p:pic>
      <p:pic>
        <p:nvPicPr>
          <p:cNvPr id="15" name="Picture 14" descr="A blue and black logo&#10;&#10;Description automatically generated">
            <a:extLst>
              <a:ext uri="{FF2B5EF4-FFF2-40B4-BE49-F238E27FC236}">
                <a16:creationId xmlns:a16="http://schemas.microsoft.com/office/drawing/2014/main" id="{D3118C67-2389-665C-C9C2-5F654300D598}"/>
              </a:ext>
            </a:extLst>
          </p:cNvPr>
          <p:cNvPicPr>
            <a:picLocks noChangeAspect="1"/>
          </p:cNvPicPr>
          <p:nvPr/>
        </p:nvPicPr>
        <p:blipFill>
          <a:blip r:embed="rId7"/>
          <a:stretch>
            <a:fillRect/>
          </a:stretch>
        </p:blipFill>
        <p:spPr>
          <a:xfrm>
            <a:off x="421629" y="577731"/>
            <a:ext cx="1297204" cy="773021"/>
          </a:xfrm>
          <a:prstGeom prst="rect">
            <a:avLst/>
          </a:prstGeom>
        </p:spPr>
      </p:pic>
    </p:spTree>
    <p:extLst>
      <p:ext uri="{BB962C8B-B14F-4D97-AF65-F5344CB8AC3E}">
        <p14:creationId xmlns:p14="http://schemas.microsoft.com/office/powerpoint/2010/main" val="26630917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6"/>
          <p:cNvSpPr/>
          <p:nvPr/>
        </p:nvSpPr>
        <p:spPr>
          <a:xfrm>
            <a:off x="1" y="0"/>
            <a:ext cx="12192000" cy="6858000"/>
          </a:xfrm>
          <a:prstGeom prst="rect">
            <a:avLst/>
          </a:prstGeom>
          <a:gradFill>
            <a:gsLst>
              <a:gs pos="0">
                <a:srgbClr val="227AAF"/>
              </a:gs>
              <a:gs pos="30000">
                <a:srgbClr val="227AAF"/>
              </a:gs>
              <a:gs pos="91000">
                <a:srgbClr val="19628F"/>
              </a:gs>
              <a:gs pos="100000">
                <a:srgbClr val="19628F"/>
              </a:gs>
            </a:gsLst>
            <a:lin ang="2700006" scaled="0"/>
          </a:gra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0EBE0"/>
              </a:solidFill>
              <a:latin typeface="Poppins"/>
              <a:ea typeface="Poppins"/>
              <a:cs typeface="Poppins"/>
              <a:sym typeface="Poppins"/>
            </a:endParaRPr>
          </a:p>
        </p:txBody>
      </p:sp>
      <p:sp>
        <p:nvSpPr>
          <p:cNvPr id="174" name="Google Shape;174;p36"/>
          <p:cNvSpPr txBox="1">
            <a:spLocks noGrp="1"/>
          </p:cNvSpPr>
          <p:nvPr>
            <p:ph type="body" idx="2"/>
          </p:nvPr>
        </p:nvSpPr>
        <p:spPr>
          <a:xfrm>
            <a:off x="609600" y="1645661"/>
            <a:ext cx="8895600" cy="3566800"/>
          </a:xfrm>
          <a:prstGeom prst="rect">
            <a:avLst/>
          </a:prstGeom>
          <a:noFill/>
          <a:ln>
            <a:noFill/>
          </a:ln>
        </p:spPr>
        <p:txBody>
          <a:bodyPr spcFirstLastPara="1" wrap="square" lIns="25400" tIns="25400" rIns="25400" bIns="25400" anchor="ctr" anchorCtr="0">
            <a:normAutofit/>
          </a:bodyPr>
          <a:lstStyle/>
          <a:p>
            <a:pPr marL="0" indent="0" algn="l">
              <a:lnSpc>
                <a:spcPct val="110000"/>
              </a:lnSpc>
              <a:buSzPts val="3200"/>
            </a:pPr>
            <a:r>
              <a:rPr lang="en" sz="5400" b="0">
                <a:latin typeface="Poppins SemiBold"/>
                <a:ea typeface="Poppins SemiBold"/>
                <a:cs typeface="Poppins SemiBold"/>
                <a:sym typeface="Poppins SemiBold"/>
              </a:rPr>
              <a:t>Cancer in the UK </a:t>
            </a:r>
            <a:endParaRPr sz="5400" b="0">
              <a:latin typeface="Poppins SemiBold"/>
              <a:ea typeface="Poppins SemiBold"/>
              <a:cs typeface="Poppins SemiBold"/>
              <a:sym typeface="Poppins SemiBold"/>
            </a:endParaRPr>
          </a:p>
        </p:txBody>
      </p:sp>
      <p:pic>
        <p:nvPicPr>
          <p:cNvPr id="6"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58308CFB-CAA6-3447-079F-740F3551814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7" name="Google Shape;212;p49" descr="pasted-movie.png">
            <a:extLst>
              <a:ext uri="{FF2B5EF4-FFF2-40B4-BE49-F238E27FC236}">
                <a16:creationId xmlns:a16="http://schemas.microsoft.com/office/drawing/2014/main" id="{5559F64C-563E-83AC-84D9-EDF4CA9A5918}"/>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16740823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74"/>
          <p:cNvPicPr preferRelativeResize="0"/>
          <p:nvPr/>
        </p:nvPicPr>
        <p:blipFill>
          <a:blip r:embed="rId3">
            <a:alphaModFix/>
          </a:blip>
          <a:stretch>
            <a:fillRect/>
          </a:stretch>
        </p:blipFill>
        <p:spPr>
          <a:xfrm>
            <a:off x="0" y="18892"/>
            <a:ext cx="12192000" cy="6858000"/>
          </a:xfrm>
          <a:prstGeom prst="rect">
            <a:avLst/>
          </a:prstGeom>
          <a:gradFill>
            <a:gsLst>
              <a:gs pos="0">
                <a:srgbClr val="72CFC0"/>
              </a:gs>
              <a:gs pos="99000">
                <a:srgbClr val="59A39B"/>
              </a:gs>
              <a:gs pos="100000">
                <a:srgbClr val="59A39B"/>
              </a:gs>
            </a:gsLst>
            <a:lin ang="2700006" scaled="0"/>
          </a:gradFill>
          <a:ln>
            <a:noFill/>
          </a:ln>
        </p:spPr>
      </p:pic>
      <p:sp>
        <p:nvSpPr>
          <p:cNvPr id="351" name="Google Shape;351;p74"/>
          <p:cNvSpPr/>
          <p:nvPr/>
        </p:nvSpPr>
        <p:spPr>
          <a:xfrm>
            <a:off x="-1" y="0"/>
            <a:ext cx="4328400" cy="6858000"/>
          </a:xfrm>
          <a:prstGeom prst="rect">
            <a:avLst/>
          </a:prstGeom>
          <a:solidFill>
            <a:srgbClr val="185D9E"/>
          </a:soli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grpSp>
        <p:nvGrpSpPr>
          <p:cNvPr id="352" name="Google Shape;352;p74"/>
          <p:cNvGrpSpPr/>
          <p:nvPr/>
        </p:nvGrpSpPr>
        <p:grpSpPr>
          <a:xfrm>
            <a:off x="-182" y="1769121"/>
            <a:ext cx="4328400" cy="4585419"/>
            <a:chOff x="-137" y="1243499"/>
            <a:chExt cx="3246300" cy="3439064"/>
          </a:xfrm>
        </p:grpSpPr>
        <p:sp>
          <p:nvSpPr>
            <p:cNvPr id="353" name="Google Shape;353;p74"/>
            <p:cNvSpPr txBox="1"/>
            <p:nvPr/>
          </p:nvSpPr>
          <p:spPr>
            <a:xfrm>
              <a:off x="182343" y="1243499"/>
              <a:ext cx="2915067" cy="769449"/>
            </a:xfrm>
            <a:prstGeom prst="rect">
              <a:avLst/>
            </a:prstGeom>
            <a:noFill/>
            <a:ln>
              <a:noFill/>
            </a:ln>
          </p:spPr>
          <p:txBody>
            <a:bodyPr spcFirstLastPara="1" wrap="square" lIns="121900" tIns="60933" rIns="121900" bIns="60933" anchor="t" anchorCtr="0">
              <a:spAutoFit/>
            </a:bodyPr>
            <a:lstStyle/>
            <a:p>
              <a:pPr algn="ctr">
                <a:buClr>
                  <a:srgbClr val="000000"/>
                </a:buClr>
                <a:buSzPts val="4400"/>
              </a:pPr>
              <a:r>
                <a:rPr lang="en" sz="5867" b="1">
                  <a:solidFill>
                    <a:srgbClr val="FFFFFF"/>
                  </a:solidFill>
                  <a:latin typeface="Poppins"/>
                  <a:ea typeface="Arial"/>
                  <a:cs typeface="Poppins"/>
                  <a:sym typeface="Poppins"/>
                </a:rPr>
                <a:t>390,000</a:t>
              </a:r>
              <a:endParaRPr sz="1867">
                <a:solidFill>
                  <a:srgbClr val="FFFFFF"/>
                </a:solidFill>
                <a:latin typeface="Arial"/>
                <a:ea typeface="Arial"/>
                <a:cs typeface="Arial"/>
                <a:sym typeface="Arial"/>
              </a:endParaRPr>
            </a:p>
          </p:txBody>
        </p:sp>
        <p:sp>
          <p:nvSpPr>
            <p:cNvPr id="354" name="Google Shape;354;p74"/>
            <p:cNvSpPr txBox="1"/>
            <p:nvPr/>
          </p:nvSpPr>
          <p:spPr>
            <a:xfrm>
              <a:off x="216179" y="3436264"/>
              <a:ext cx="2813700" cy="769449"/>
            </a:xfrm>
            <a:prstGeom prst="rect">
              <a:avLst/>
            </a:prstGeom>
            <a:noFill/>
            <a:ln>
              <a:noFill/>
            </a:ln>
          </p:spPr>
          <p:txBody>
            <a:bodyPr spcFirstLastPara="1" wrap="square" lIns="121900" tIns="60933" rIns="121900" bIns="60933" anchor="t" anchorCtr="0">
              <a:spAutoFit/>
            </a:bodyPr>
            <a:lstStyle/>
            <a:p>
              <a:pPr algn="ctr">
                <a:buClr>
                  <a:srgbClr val="000000"/>
                </a:buClr>
                <a:buSzPts val="4400"/>
              </a:pPr>
              <a:r>
                <a:rPr lang="en" sz="5867" b="1">
                  <a:solidFill>
                    <a:srgbClr val="FFFFFF"/>
                  </a:solidFill>
                  <a:latin typeface="Poppins"/>
                  <a:ea typeface="Poppins"/>
                  <a:cs typeface="Poppins"/>
                  <a:sym typeface="Poppins"/>
                </a:rPr>
                <a:t>£14bn+</a:t>
              </a:r>
              <a:endParaRPr sz="1867">
                <a:solidFill>
                  <a:srgbClr val="FFFFFF"/>
                </a:solidFill>
                <a:latin typeface="Arial"/>
                <a:ea typeface="Arial"/>
                <a:cs typeface="Arial"/>
                <a:sym typeface="Arial"/>
              </a:endParaRPr>
            </a:p>
          </p:txBody>
        </p:sp>
        <p:sp>
          <p:nvSpPr>
            <p:cNvPr id="355" name="Google Shape;355;p74"/>
            <p:cNvSpPr txBox="1"/>
            <p:nvPr/>
          </p:nvSpPr>
          <p:spPr>
            <a:xfrm>
              <a:off x="-137" y="2024943"/>
              <a:ext cx="3246300" cy="646290"/>
            </a:xfrm>
            <a:prstGeom prst="rect">
              <a:avLst/>
            </a:prstGeom>
            <a:noFill/>
            <a:ln>
              <a:noFill/>
            </a:ln>
          </p:spPr>
          <p:txBody>
            <a:bodyPr spcFirstLastPara="1" wrap="square" lIns="121900" tIns="60933" rIns="121900" bIns="60933" anchor="t" anchorCtr="0">
              <a:spAutoFit/>
            </a:bodyPr>
            <a:lstStyle/>
            <a:p>
              <a:pPr algn="ctr">
                <a:buClr>
                  <a:srgbClr val="000000"/>
                </a:buClr>
                <a:buSzPts val="1500"/>
              </a:pPr>
              <a:r>
                <a:rPr lang="en" sz="2400">
                  <a:solidFill>
                    <a:srgbClr val="FFFFFF"/>
                  </a:solidFill>
                  <a:latin typeface="Poppins"/>
                  <a:ea typeface="Poppins"/>
                  <a:cs typeface="Poppins"/>
                  <a:sym typeface="Poppins"/>
                </a:rPr>
                <a:t>Patients diagnosed with cancer annually in the UK </a:t>
              </a:r>
              <a:endParaRPr sz="2400">
                <a:solidFill>
                  <a:srgbClr val="000000"/>
                </a:solidFill>
                <a:latin typeface="Arial"/>
                <a:ea typeface="Arial"/>
                <a:cs typeface="Arial"/>
                <a:sym typeface="Arial"/>
              </a:endParaRPr>
            </a:p>
          </p:txBody>
        </p:sp>
        <p:sp>
          <p:nvSpPr>
            <p:cNvPr id="356" name="Google Shape;356;p74"/>
            <p:cNvSpPr txBox="1"/>
            <p:nvPr/>
          </p:nvSpPr>
          <p:spPr>
            <a:xfrm>
              <a:off x="558211" y="4128606"/>
              <a:ext cx="2129700" cy="553957"/>
            </a:xfrm>
            <a:prstGeom prst="rect">
              <a:avLst/>
            </a:prstGeom>
            <a:noFill/>
            <a:ln>
              <a:noFill/>
            </a:ln>
          </p:spPr>
          <p:txBody>
            <a:bodyPr spcFirstLastPara="1" wrap="square" lIns="121900" tIns="60933" rIns="121900" bIns="60933" anchor="t" anchorCtr="0">
              <a:spAutoFit/>
            </a:bodyPr>
            <a:lstStyle/>
            <a:p>
              <a:pPr algn="ctr">
                <a:buClr>
                  <a:srgbClr val="000000"/>
                </a:buClr>
                <a:buSzPts val="1500"/>
              </a:pPr>
              <a:r>
                <a:rPr lang="en" sz="2000">
                  <a:solidFill>
                    <a:srgbClr val="FFFFFF"/>
                  </a:solidFill>
                  <a:latin typeface="Poppins"/>
                  <a:ea typeface="Poppins"/>
                  <a:cs typeface="Poppins"/>
                  <a:sym typeface="Poppins"/>
                </a:rPr>
                <a:t>Annual cancer expenditure</a:t>
              </a:r>
              <a:endParaRPr sz="2000">
                <a:solidFill>
                  <a:srgbClr val="000000"/>
                </a:solidFill>
                <a:latin typeface="Arial"/>
                <a:ea typeface="Arial"/>
                <a:cs typeface="Arial"/>
                <a:sym typeface="Arial"/>
              </a:endParaRPr>
            </a:p>
          </p:txBody>
        </p:sp>
      </p:grpSp>
      <p:sp>
        <p:nvSpPr>
          <p:cNvPr id="357" name="Google Shape;357;p74"/>
          <p:cNvSpPr/>
          <p:nvPr/>
        </p:nvSpPr>
        <p:spPr>
          <a:xfrm>
            <a:off x="4974309" y="338292"/>
            <a:ext cx="6571600" cy="501200"/>
          </a:xfrm>
          <a:prstGeom prst="roundRect">
            <a:avLst>
              <a:gd name="adj" fmla="val 0"/>
            </a:avLst>
          </a:prstGeom>
          <a:solidFill>
            <a:schemeClr val="bg2">
              <a:lumMod val="25000"/>
            </a:schemeClr>
          </a:solidFill>
          <a:ln>
            <a:noFill/>
          </a:ln>
        </p:spPr>
        <p:txBody>
          <a:bodyPr spcFirstLastPara="1" wrap="square" lIns="121900" tIns="121900" rIns="121900" bIns="60933" anchor="ctr" anchorCtr="0">
            <a:noAutofit/>
          </a:bodyPr>
          <a:lstStyle/>
          <a:p>
            <a:pPr algn="ctr">
              <a:buClr>
                <a:srgbClr val="000000"/>
              </a:buClr>
              <a:buSzPts val="1550"/>
            </a:pPr>
            <a:r>
              <a:rPr lang="en" sz="2067" b="1">
                <a:solidFill>
                  <a:schemeClr val="bg1"/>
                </a:solidFill>
                <a:latin typeface="Poppins"/>
                <a:ea typeface="Poppins"/>
                <a:cs typeface="Poppins"/>
                <a:sym typeface="Poppins"/>
              </a:rPr>
              <a:t>LATE-STAGE DETECTION IMPLICATIONS:</a:t>
            </a:r>
            <a:endParaRPr sz="2533">
              <a:solidFill>
                <a:schemeClr val="bg1"/>
              </a:solidFill>
              <a:latin typeface="Arial"/>
              <a:ea typeface="Arial"/>
              <a:cs typeface="Arial"/>
              <a:sym typeface="Arial"/>
            </a:endParaRPr>
          </a:p>
        </p:txBody>
      </p:sp>
      <p:sp>
        <p:nvSpPr>
          <p:cNvPr id="358" name="Google Shape;358;p74"/>
          <p:cNvSpPr txBox="1"/>
          <p:nvPr/>
        </p:nvSpPr>
        <p:spPr>
          <a:xfrm>
            <a:off x="4731352" y="1234482"/>
            <a:ext cx="2194400" cy="1497920"/>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a:solidFill>
                  <a:schemeClr val="dk1"/>
                </a:solidFill>
                <a:latin typeface="Poppins"/>
                <a:ea typeface="Poppins"/>
                <a:cs typeface="Poppins"/>
                <a:sym typeface="Poppins"/>
              </a:rPr>
              <a:t>Patients diagnosed at the late stages</a:t>
            </a:r>
            <a:r>
              <a:rPr lang="en" sz="1867">
                <a:solidFill>
                  <a:schemeClr val="dk1"/>
                </a:solidFill>
                <a:latin typeface="Poppins"/>
                <a:ea typeface="Poppins"/>
                <a:cs typeface="Poppins"/>
                <a:sym typeface="Poppins"/>
              </a:rPr>
              <a:t>:</a:t>
            </a:r>
            <a:endParaRPr sz="2267">
              <a:solidFill>
                <a:srgbClr val="000000"/>
              </a:solidFill>
              <a:latin typeface="Arial"/>
              <a:ea typeface="Arial"/>
              <a:cs typeface="Arial"/>
              <a:sym typeface="Arial"/>
            </a:endParaRPr>
          </a:p>
          <a:p>
            <a:pPr algn="ctr">
              <a:buClr>
                <a:srgbClr val="000000"/>
              </a:buClr>
              <a:buSzPts val="2500"/>
            </a:pPr>
            <a:r>
              <a:rPr lang="en" sz="3333" b="1">
                <a:solidFill>
                  <a:schemeClr val="bg2">
                    <a:lumMod val="25000"/>
                  </a:schemeClr>
                </a:solidFill>
                <a:latin typeface="Poppins"/>
                <a:ea typeface="Poppins"/>
                <a:cs typeface="Poppins"/>
                <a:sym typeface="Poppins"/>
              </a:rPr>
              <a:t>50%</a:t>
            </a:r>
            <a:endParaRPr sz="2000">
              <a:solidFill>
                <a:schemeClr val="bg2">
                  <a:lumMod val="25000"/>
                </a:schemeClr>
              </a:solidFill>
              <a:latin typeface="Arial"/>
              <a:ea typeface="Arial"/>
              <a:cs typeface="Arial"/>
              <a:sym typeface="Arial"/>
            </a:endParaRPr>
          </a:p>
        </p:txBody>
      </p:sp>
      <p:sp>
        <p:nvSpPr>
          <p:cNvPr id="359" name="Google Shape;359;p74"/>
          <p:cNvSpPr txBox="1"/>
          <p:nvPr/>
        </p:nvSpPr>
        <p:spPr>
          <a:xfrm>
            <a:off x="7001526" y="1266852"/>
            <a:ext cx="2340800" cy="1497920"/>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US" sz="1867">
                <a:solidFill>
                  <a:schemeClr val="dk1"/>
                </a:solidFill>
                <a:latin typeface="Poppins"/>
                <a:ea typeface="Poppins"/>
                <a:cs typeface="Poppins"/>
                <a:sym typeface="Poppins"/>
              </a:rPr>
              <a:t>5-year patient survival rate in late stages:</a:t>
            </a:r>
            <a:endParaRPr sz="2267">
              <a:solidFill>
                <a:srgbClr val="000000"/>
              </a:solidFill>
              <a:latin typeface="Arial"/>
              <a:ea typeface="Arial"/>
              <a:cs typeface="Arial"/>
              <a:sym typeface="Arial"/>
            </a:endParaRPr>
          </a:p>
          <a:p>
            <a:pPr algn="ctr">
              <a:buClr>
                <a:srgbClr val="000000"/>
              </a:buClr>
              <a:buSzPts val="2500"/>
            </a:pPr>
            <a:r>
              <a:rPr lang="en-US" sz="3333" b="1">
                <a:solidFill>
                  <a:schemeClr val="bg2">
                    <a:lumMod val="25000"/>
                  </a:schemeClr>
                </a:solidFill>
                <a:latin typeface="Poppins"/>
                <a:ea typeface="Poppins"/>
                <a:cs typeface="Poppins"/>
                <a:sym typeface="Poppins"/>
              </a:rPr>
              <a:t>&lt;30%</a:t>
            </a:r>
            <a:endParaRPr sz="2000">
              <a:solidFill>
                <a:schemeClr val="bg2">
                  <a:lumMod val="25000"/>
                </a:schemeClr>
              </a:solidFill>
              <a:latin typeface="Arial"/>
              <a:ea typeface="Arial"/>
              <a:cs typeface="Arial"/>
              <a:sym typeface="Arial"/>
            </a:endParaRPr>
          </a:p>
        </p:txBody>
      </p:sp>
      <p:sp>
        <p:nvSpPr>
          <p:cNvPr id="360" name="Google Shape;360;p74"/>
          <p:cNvSpPr txBox="1"/>
          <p:nvPr/>
        </p:nvSpPr>
        <p:spPr>
          <a:xfrm>
            <a:off x="9418099" y="1234469"/>
            <a:ext cx="2575395" cy="1466950"/>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a:solidFill>
                  <a:schemeClr val="dk1"/>
                </a:solidFill>
                <a:latin typeface="Poppins"/>
                <a:ea typeface="Poppins"/>
                <a:cs typeface="Poppins"/>
                <a:sym typeface="Poppins"/>
              </a:rPr>
              <a:t>Death rates in</a:t>
            </a:r>
            <a:br>
              <a:rPr lang="en">
                <a:solidFill>
                  <a:schemeClr val="dk1"/>
                </a:solidFill>
                <a:latin typeface="Poppins"/>
                <a:ea typeface="Poppins"/>
                <a:cs typeface="Poppins"/>
                <a:sym typeface="Poppins"/>
              </a:rPr>
            </a:br>
            <a:r>
              <a:rPr lang="en">
                <a:solidFill>
                  <a:schemeClr val="dk1"/>
                </a:solidFill>
                <a:latin typeface="Poppins"/>
                <a:ea typeface="Poppins"/>
                <a:cs typeface="Poppins"/>
                <a:sym typeface="Poppins"/>
              </a:rPr>
              <a:t>non-</a:t>
            </a:r>
            <a:r>
              <a:rPr lang="en" err="1">
                <a:solidFill>
                  <a:schemeClr val="dk1"/>
                </a:solidFill>
                <a:latin typeface="Poppins"/>
                <a:ea typeface="Poppins"/>
                <a:cs typeface="Poppins"/>
                <a:sym typeface="Poppins"/>
              </a:rPr>
              <a:t>screenable</a:t>
            </a:r>
            <a:r>
              <a:rPr lang="en">
                <a:solidFill>
                  <a:schemeClr val="dk1"/>
                </a:solidFill>
                <a:latin typeface="Poppins"/>
                <a:ea typeface="Poppins"/>
                <a:cs typeface="Poppins"/>
                <a:sym typeface="Poppins"/>
              </a:rPr>
              <a:t> cancers:</a:t>
            </a:r>
            <a:endParaRPr sz="2000">
              <a:solidFill>
                <a:srgbClr val="000000"/>
              </a:solidFill>
              <a:latin typeface="Arial"/>
              <a:ea typeface="Arial"/>
              <a:cs typeface="Arial"/>
              <a:sym typeface="Arial"/>
            </a:endParaRPr>
          </a:p>
          <a:p>
            <a:pPr algn="ctr">
              <a:buClr>
                <a:srgbClr val="000000"/>
              </a:buClr>
              <a:buSzPts val="2500"/>
            </a:pPr>
            <a:r>
              <a:rPr lang="en-US" sz="3333" b="1">
                <a:solidFill>
                  <a:schemeClr val="bg2">
                    <a:lumMod val="25000"/>
                  </a:schemeClr>
                </a:solidFill>
                <a:latin typeface="Poppins"/>
                <a:ea typeface="Poppins"/>
                <a:cs typeface="Poppins"/>
                <a:sym typeface="Poppins"/>
              </a:rPr>
              <a:t>75%</a:t>
            </a:r>
            <a:endParaRPr sz="2267">
              <a:solidFill>
                <a:schemeClr val="bg2">
                  <a:lumMod val="25000"/>
                </a:schemeClr>
              </a:solidFill>
              <a:latin typeface="Arial"/>
              <a:ea typeface="Arial"/>
              <a:cs typeface="Arial"/>
              <a:sym typeface="Arial"/>
            </a:endParaRPr>
          </a:p>
        </p:txBody>
      </p:sp>
      <p:cxnSp>
        <p:nvCxnSpPr>
          <p:cNvPr id="362" name="Google Shape;362;p74"/>
          <p:cNvCxnSpPr/>
          <p:nvPr/>
        </p:nvCxnSpPr>
        <p:spPr>
          <a:xfrm rot="10800000">
            <a:off x="792813" y="3697284"/>
            <a:ext cx="2835200" cy="0"/>
          </a:xfrm>
          <a:prstGeom prst="straightConnector1">
            <a:avLst/>
          </a:prstGeom>
          <a:noFill/>
          <a:ln w="9525" cap="flat" cmpd="sng">
            <a:solidFill>
              <a:srgbClr val="1C4587"/>
            </a:solidFill>
            <a:prstDash val="solid"/>
            <a:round/>
            <a:headEnd type="none" w="sm" len="sm"/>
            <a:tailEnd type="none" w="sm" len="sm"/>
          </a:ln>
        </p:spPr>
      </p:cxnSp>
      <p:grpSp>
        <p:nvGrpSpPr>
          <p:cNvPr id="363" name="Google Shape;363;p74"/>
          <p:cNvGrpSpPr/>
          <p:nvPr/>
        </p:nvGrpSpPr>
        <p:grpSpPr>
          <a:xfrm>
            <a:off x="1684940" y="4011217"/>
            <a:ext cx="958493" cy="622593"/>
            <a:chOff x="612321" y="0"/>
            <a:chExt cx="7771567" cy="5048052"/>
          </a:xfrm>
        </p:grpSpPr>
        <p:grpSp>
          <p:nvGrpSpPr>
            <p:cNvPr id="364" name="Google Shape;364;p74"/>
            <p:cNvGrpSpPr/>
            <p:nvPr/>
          </p:nvGrpSpPr>
          <p:grpSpPr>
            <a:xfrm>
              <a:off x="612321" y="0"/>
              <a:ext cx="7771567" cy="3792511"/>
              <a:chOff x="612321" y="0"/>
              <a:chExt cx="7771567" cy="3792511"/>
            </a:xfrm>
          </p:grpSpPr>
          <p:sp>
            <p:nvSpPr>
              <p:cNvPr id="365" name="Google Shape;365;p74"/>
              <p:cNvSpPr/>
              <p:nvPr/>
            </p:nvSpPr>
            <p:spPr>
              <a:xfrm>
                <a:off x="612321" y="0"/>
                <a:ext cx="7771567" cy="3792511"/>
              </a:xfrm>
              <a:custGeom>
                <a:avLst/>
                <a:gdLst/>
                <a:ahLst/>
                <a:cxnLst/>
                <a:rect l="l" t="t" r="r" b="b"/>
                <a:pathLst>
                  <a:path w="7771567" h="3792511" extrusionOk="0">
                    <a:moveTo>
                      <a:pt x="0" y="0"/>
                    </a:moveTo>
                    <a:lnTo>
                      <a:pt x="0" y="3792512"/>
                    </a:lnTo>
                    <a:lnTo>
                      <a:pt x="7771568" y="3792512"/>
                    </a:lnTo>
                    <a:lnTo>
                      <a:pt x="7771568" y="0"/>
                    </a:lnTo>
                    <a:lnTo>
                      <a:pt x="0" y="0"/>
                    </a:lnTo>
                    <a:close/>
                    <a:moveTo>
                      <a:pt x="7497640" y="2817895"/>
                    </a:moveTo>
                    <a:cubicBezTo>
                      <a:pt x="7103660" y="2837126"/>
                      <a:pt x="6787496" y="3152953"/>
                      <a:pt x="6767534" y="3546905"/>
                    </a:cubicBezTo>
                    <a:lnTo>
                      <a:pt x="1004035" y="3546905"/>
                    </a:lnTo>
                    <a:cubicBezTo>
                      <a:pt x="984119" y="3152953"/>
                      <a:pt x="667955" y="2837126"/>
                      <a:pt x="273929" y="2817895"/>
                    </a:cubicBezTo>
                    <a:lnTo>
                      <a:pt x="273929" y="974616"/>
                    </a:lnTo>
                    <a:cubicBezTo>
                      <a:pt x="667909" y="955386"/>
                      <a:pt x="984073" y="639559"/>
                      <a:pt x="1004035" y="245561"/>
                    </a:cubicBezTo>
                    <a:lnTo>
                      <a:pt x="6767580" y="245561"/>
                    </a:lnTo>
                    <a:cubicBezTo>
                      <a:pt x="6787496" y="639559"/>
                      <a:pt x="7103660" y="955386"/>
                      <a:pt x="7497686" y="974616"/>
                    </a:cubicBezTo>
                    <a:lnTo>
                      <a:pt x="7497686" y="2817895"/>
                    </a:ln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6" name="Google Shape;366;p74"/>
              <p:cNvSpPr/>
              <p:nvPr/>
            </p:nvSpPr>
            <p:spPr>
              <a:xfrm>
                <a:off x="1613352" y="1408647"/>
                <a:ext cx="974830" cy="975217"/>
              </a:xfrm>
              <a:custGeom>
                <a:avLst/>
                <a:gdLst/>
                <a:ahLst/>
                <a:cxnLst/>
                <a:rect l="l" t="t" r="r" b="b"/>
                <a:pathLst>
                  <a:path w="974830" h="975217" extrusionOk="0">
                    <a:moveTo>
                      <a:pt x="974831" y="487609"/>
                    </a:moveTo>
                    <a:cubicBezTo>
                      <a:pt x="974831" y="756908"/>
                      <a:pt x="756608" y="975217"/>
                      <a:pt x="487415" y="975217"/>
                    </a:cubicBezTo>
                    <a:cubicBezTo>
                      <a:pt x="218223" y="975217"/>
                      <a:pt x="0" y="756907"/>
                      <a:pt x="0" y="487609"/>
                    </a:cubicBezTo>
                    <a:cubicBezTo>
                      <a:pt x="0" y="218310"/>
                      <a:pt x="218223" y="0"/>
                      <a:pt x="487415" y="0"/>
                    </a:cubicBezTo>
                    <a:cubicBezTo>
                      <a:pt x="756608" y="0"/>
                      <a:pt x="974831" y="218310"/>
                      <a:pt x="974831" y="487609"/>
                    </a:cubicBez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7" name="Google Shape;367;p74"/>
              <p:cNvSpPr/>
              <p:nvPr/>
            </p:nvSpPr>
            <p:spPr>
              <a:xfrm>
                <a:off x="6408026" y="1408647"/>
                <a:ext cx="974830" cy="975217"/>
              </a:xfrm>
              <a:custGeom>
                <a:avLst/>
                <a:gdLst/>
                <a:ahLst/>
                <a:cxnLst/>
                <a:rect l="l" t="t" r="r" b="b"/>
                <a:pathLst>
                  <a:path w="974830" h="975217" extrusionOk="0">
                    <a:moveTo>
                      <a:pt x="974831" y="487609"/>
                    </a:moveTo>
                    <a:cubicBezTo>
                      <a:pt x="974831" y="756908"/>
                      <a:pt x="756607" y="975217"/>
                      <a:pt x="487415" y="975217"/>
                    </a:cubicBezTo>
                    <a:cubicBezTo>
                      <a:pt x="218223" y="975217"/>
                      <a:pt x="0" y="756907"/>
                      <a:pt x="0" y="487609"/>
                    </a:cubicBezTo>
                    <a:cubicBezTo>
                      <a:pt x="0" y="218310"/>
                      <a:pt x="218223" y="0"/>
                      <a:pt x="487415" y="0"/>
                    </a:cubicBezTo>
                    <a:cubicBezTo>
                      <a:pt x="756607" y="0"/>
                      <a:pt x="974831" y="218310"/>
                      <a:pt x="974831" y="487609"/>
                    </a:cubicBez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8" name="Google Shape;368;p74"/>
              <p:cNvSpPr/>
              <p:nvPr/>
            </p:nvSpPr>
            <p:spPr>
              <a:xfrm>
                <a:off x="4235821" y="1402082"/>
                <a:ext cx="212008" cy="392657"/>
              </a:xfrm>
              <a:custGeom>
                <a:avLst/>
                <a:gdLst/>
                <a:ahLst/>
                <a:cxnLst/>
                <a:rect l="l" t="t" r="r" b="b"/>
                <a:pathLst>
                  <a:path w="212008" h="392657" extrusionOk="0">
                    <a:moveTo>
                      <a:pt x="121577" y="25610"/>
                    </a:moveTo>
                    <a:cubicBezTo>
                      <a:pt x="147731" y="12944"/>
                      <a:pt x="177906" y="4484"/>
                      <a:pt x="212008" y="0"/>
                    </a:cubicBezTo>
                    <a:lnTo>
                      <a:pt x="212008" y="392657"/>
                    </a:lnTo>
                    <a:cubicBezTo>
                      <a:pt x="133822" y="373195"/>
                      <a:pt x="78925" y="347031"/>
                      <a:pt x="47503" y="314070"/>
                    </a:cubicBezTo>
                    <a:cubicBezTo>
                      <a:pt x="15803" y="280833"/>
                      <a:pt x="0" y="242001"/>
                      <a:pt x="0" y="197531"/>
                    </a:cubicBezTo>
                    <a:lnTo>
                      <a:pt x="0" y="196606"/>
                    </a:lnTo>
                    <a:cubicBezTo>
                      <a:pt x="0" y="163091"/>
                      <a:pt x="10212" y="131102"/>
                      <a:pt x="30591" y="100591"/>
                    </a:cubicBezTo>
                    <a:cubicBezTo>
                      <a:pt x="51015" y="70127"/>
                      <a:pt x="81328" y="45164"/>
                      <a:pt x="121577" y="25656"/>
                    </a:cubicBez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9" name="Google Shape;369;p74"/>
              <p:cNvSpPr/>
              <p:nvPr/>
            </p:nvSpPr>
            <p:spPr>
              <a:xfrm>
                <a:off x="4557530" y="1976737"/>
                <a:ext cx="235759" cy="415539"/>
              </a:xfrm>
              <a:custGeom>
                <a:avLst/>
                <a:gdLst/>
                <a:ahLst/>
                <a:cxnLst/>
                <a:rect l="l" t="t" r="r" b="b"/>
                <a:pathLst>
                  <a:path w="235759" h="415539" extrusionOk="0">
                    <a:moveTo>
                      <a:pt x="188257" y="83626"/>
                    </a:moveTo>
                    <a:cubicBezTo>
                      <a:pt x="219956" y="116540"/>
                      <a:pt x="235760" y="157960"/>
                      <a:pt x="235760" y="207932"/>
                    </a:cubicBezTo>
                    <a:lnTo>
                      <a:pt x="235760" y="208856"/>
                    </a:lnTo>
                    <a:cubicBezTo>
                      <a:pt x="235760" y="247271"/>
                      <a:pt x="226333" y="282312"/>
                      <a:pt x="207479" y="313978"/>
                    </a:cubicBezTo>
                    <a:cubicBezTo>
                      <a:pt x="188580" y="345690"/>
                      <a:pt x="158267" y="370838"/>
                      <a:pt x="116493" y="389421"/>
                    </a:cubicBezTo>
                    <a:cubicBezTo>
                      <a:pt x="85256" y="403382"/>
                      <a:pt x="46440" y="412073"/>
                      <a:pt x="0" y="415540"/>
                    </a:cubicBezTo>
                    <a:lnTo>
                      <a:pt x="0" y="0"/>
                    </a:lnTo>
                    <a:lnTo>
                      <a:pt x="5453" y="1295"/>
                    </a:lnTo>
                    <a:cubicBezTo>
                      <a:pt x="95607" y="23253"/>
                      <a:pt x="156557" y="50712"/>
                      <a:pt x="188210" y="83580"/>
                    </a:cubicBez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0" name="Google Shape;370;p74"/>
              <p:cNvSpPr/>
              <p:nvPr/>
            </p:nvSpPr>
            <p:spPr>
              <a:xfrm>
                <a:off x="3429885" y="715233"/>
                <a:ext cx="2136439" cy="2362091"/>
              </a:xfrm>
              <a:custGeom>
                <a:avLst/>
                <a:gdLst/>
                <a:ahLst/>
                <a:cxnLst/>
                <a:rect l="l" t="t" r="r" b="b"/>
                <a:pathLst>
                  <a:path w="2136439" h="2362091" extrusionOk="0">
                    <a:moveTo>
                      <a:pt x="1068220" y="0"/>
                    </a:moveTo>
                    <a:cubicBezTo>
                      <a:pt x="478266" y="0"/>
                      <a:pt x="0" y="528751"/>
                      <a:pt x="0" y="1181023"/>
                    </a:cubicBezTo>
                    <a:cubicBezTo>
                      <a:pt x="0" y="1833294"/>
                      <a:pt x="478266" y="2362091"/>
                      <a:pt x="1068220" y="2362091"/>
                    </a:cubicBezTo>
                    <a:cubicBezTo>
                      <a:pt x="1658174" y="2362091"/>
                      <a:pt x="2136440" y="1833340"/>
                      <a:pt x="2136440" y="1181023"/>
                    </a:cubicBezTo>
                    <a:cubicBezTo>
                      <a:pt x="2136440" y="528705"/>
                      <a:pt x="1658174" y="0"/>
                      <a:pt x="1068220" y="0"/>
                    </a:cubicBezTo>
                    <a:close/>
                    <a:moveTo>
                      <a:pt x="1522411" y="1460330"/>
                    </a:moveTo>
                    <a:cubicBezTo>
                      <a:pt x="1522411" y="1538917"/>
                      <a:pt x="1501709" y="1605115"/>
                      <a:pt x="1460306" y="1658738"/>
                    </a:cubicBezTo>
                    <a:cubicBezTo>
                      <a:pt x="1418856" y="1712409"/>
                      <a:pt x="1364329" y="1752904"/>
                      <a:pt x="1296725" y="1780363"/>
                    </a:cubicBezTo>
                    <a:cubicBezTo>
                      <a:pt x="1243908" y="1801813"/>
                      <a:pt x="1187532" y="1814803"/>
                      <a:pt x="1127645" y="1819472"/>
                    </a:cubicBezTo>
                    <a:lnTo>
                      <a:pt x="1127645" y="1973271"/>
                    </a:lnTo>
                    <a:lnTo>
                      <a:pt x="1017990" y="1973271"/>
                    </a:lnTo>
                    <a:lnTo>
                      <a:pt x="1017990" y="1818917"/>
                    </a:lnTo>
                    <a:cubicBezTo>
                      <a:pt x="959305" y="1813693"/>
                      <a:pt x="904269" y="1800380"/>
                      <a:pt x="853023" y="1779023"/>
                    </a:cubicBezTo>
                    <a:cubicBezTo>
                      <a:pt x="785049" y="1750685"/>
                      <a:pt x="729783" y="1709820"/>
                      <a:pt x="687178" y="1656473"/>
                    </a:cubicBezTo>
                    <a:cubicBezTo>
                      <a:pt x="644527" y="1603173"/>
                      <a:pt x="620452" y="1539656"/>
                      <a:pt x="614953" y="1465877"/>
                    </a:cubicBezTo>
                    <a:lnTo>
                      <a:pt x="614029" y="1453118"/>
                    </a:lnTo>
                    <a:lnTo>
                      <a:pt x="773035" y="1453118"/>
                    </a:lnTo>
                    <a:lnTo>
                      <a:pt x="774837" y="1464074"/>
                    </a:lnTo>
                    <a:cubicBezTo>
                      <a:pt x="781584" y="1503090"/>
                      <a:pt x="796047" y="1538870"/>
                      <a:pt x="818274" y="1571507"/>
                    </a:cubicBezTo>
                    <a:cubicBezTo>
                      <a:pt x="840501" y="1604097"/>
                      <a:pt x="872616" y="1630170"/>
                      <a:pt x="914666" y="1649678"/>
                    </a:cubicBezTo>
                    <a:cubicBezTo>
                      <a:pt x="943270" y="1662945"/>
                      <a:pt x="977788" y="1671590"/>
                      <a:pt x="1017944" y="1675843"/>
                    </a:cubicBezTo>
                    <a:lnTo>
                      <a:pt x="1017944" y="1235109"/>
                    </a:lnTo>
                    <a:lnTo>
                      <a:pt x="996965" y="1230070"/>
                    </a:lnTo>
                    <a:cubicBezTo>
                      <a:pt x="883013" y="1202657"/>
                      <a:pt x="796186" y="1162069"/>
                      <a:pt x="736483" y="1108445"/>
                    </a:cubicBezTo>
                    <a:cubicBezTo>
                      <a:pt x="676735" y="1054821"/>
                      <a:pt x="646930" y="982891"/>
                      <a:pt x="646930" y="892701"/>
                    </a:cubicBezTo>
                    <a:lnTo>
                      <a:pt x="646930" y="891777"/>
                    </a:lnTo>
                    <a:cubicBezTo>
                      <a:pt x="646930" y="820447"/>
                      <a:pt x="665645" y="758595"/>
                      <a:pt x="703121" y="706173"/>
                    </a:cubicBezTo>
                    <a:cubicBezTo>
                      <a:pt x="740642" y="653751"/>
                      <a:pt x="791796" y="613117"/>
                      <a:pt x="856674" y="584132"/>
                    </a:cubicBezTo>
                    <a:cubicBezTo>
                      <a:pt x="905702" y="562266"/>
                      <a:pt x="959443" y="548675"/>
                      <a:pt x="1017990" y="543313"/>
                    </a:cubicBezTo>
                    <a:lnTo>
                      <a:pt x="1017990" y="388913"/>
                    </a:lnTo>
                    <a:lnTo>
                      <a:pt x="1127645" y="388913"/>
                    </a:lnTo>
                    <a:lnTo>
                      <a:pt x="1127645" y="542851"/>
                    </a:lnTo>
                    <a:cubicBezTo>
                      <a:pt x="1186238" y="547843"/>
                      <a:pt x="1240303" y="561573"/>
                      <a:pt x="1289840" y="584132"/>
                    </a:cubicBezTo>
                    <a:cubicBezTo>
                      <a:pt x="1353516" y="613117"/>
                      <a:pt x="1404855" y="653612"/>
                      <a:pt x="1443855" y="705710"/>
                    </a:cubicBezTo>
                    <a:cubicBezTo>
                      <a:pt x="1482810" y="757855"/>
                      <a:pt x="1504482" y="818644"/>
                      <a:pt x="1508733" y="888124"/>
                    </a:cubicBezTo>
                    <a:lnTo>
                      <a:pt x="1509657" y="901854"/>
                    </a:lnTo>
                    <a:lnTo>
                      <a:pt x="1350651" y="901854"/>
                    </a:lnTo>
                    <a:lnTo>
                      <a:pt x="1349727" y="893626"/>
                    </a:lnTo>
                    <a:cubicBezTo>
                      <a:pt x="1344875" y="849756"/>
                      <a:pt x="1330226" y="812126"/>
                      <a:pt x="1305874" y="780738"/>
                    </a:cubicBezTo>
                    <a:cubicBezTo>
                      <a:pt x="1281522" y="749349"/>
                      <a:pt x="1249684" y="725311"/>
                      <a:pt x="1210360" y="708484"/>
                    </a:cubicBezTo>
                    <a:cubicBezTo>
                      <a:pt x="1185037" y="697667"/>
                      <a:pt x="1157450" y="690409"/>
                      <a:pt x="1127691" y="686572"/>
                    </a:cubicBezTo>
                    <a:lnTo>
                      <a:pt x="1127691" y="1106180"/>
                    </a:lnTo>
                    <a:lnTo>
                      <a:pt x="1156017" y="1113068"/>
                    </a:lnTo>
                    <a:cubicBezTo>
                      <a:pt x="1273620" y="1141082"/>
                      <a:pt x="1364052" y="1181808"/>
                      <a:pt x="1427405" y="1235109"/>
                    </a:cubicBezTo>
                    <a:cubicBezTo>
                      <a:pt x="1490757" y="1288456"/>
                      <a:pt x="1522457" y="1363252"/>
                      <a:pt x="1522457" y="1459544"/>
                    </a:cubicBezTo>
                    <a:lnTo>
                      <a:pt x="1522457" y="1460468"/>
                    </a:ln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371" name="Google Shape;371;p74"/>
            <p:cNvSpPr/>
            <p:nvPr/>
          </p:nvSpPr>
          <p:spPr>
            <a:xfrm>
              <a:off x="734221" y="3965402"/>
              <a:ext cx="7427262" cy="245607"/>
            </a:xfrm>
            <a:custGeom>
              <a:avLst/>
              <a:gdLst/>
              <a:ahLst/>
              <a:cxnLst/>
              <a:rect l="l" t="t" r="r" b="b"/>
              <a:pathLst>
                <a:path w="7427262" h="245607" extrusionOk="0">
                  <a:moveTo>
                    <a:pt x="0" y="0"/>
                  </a:moveTo>
                  <a:lnTo>
                    <a:pt x="7427263" y="0"/>
                  </a:lnTo>
                  <a:lnTo>
                    <a:pt x="7427263" y="245607"/>
                  </a:lnTo>
                  <a:lnTo>
                    <a:pt x="0" y="245607"/>
                  </a:ln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2" name="Google Shape;372;p74"/>
            <p:cNvSpPr/>
            <p:nvPr/>
          </p:nvSpPr>
          <p:spPr>
            <a:xfrm>
              <a:off x="1036337" y="4383947"/>
              <a:ext cx="6823030" cy="245607"/>
            </a:xfrm>
            <a:custGeom>
              <a:avLst/>
              <a:gdLst/>
              <a:ahLst/>
              <a:cxnLst/>
              <a:rect l="l" t="t" r="r" b="b"/>
              <a:pathLst>
                <a:path w="6823030" h="245607" extrusionOk="0">
                  <a:moveTo>
                    <a:pt x="0" y="0"/>
                  </a:moveTo>
                  <a:lnTo>
                    <a:pt x="6823031" y="0"/>
                  </a:lnTo>
                  <a:lnTo>
                    <a:pt x="6823031" y="245607"/>
                  </a:lnTo>
                  <a:lnTo>
                    <a:pt x="0" y="245607"/>
                  </a:ln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3" name="Google Shape;373;p74"/>
            <p:cNvSpPr/>
            <p:nvPr/>
          </p:nvSpPr>
          <p:spPr>
            <a:xfrm>
              <a:off x="1350005" y="4802445"/>
              <a:ext cx="6195647" cy="245607"/>
            </a:xfrm>
            <a:custGeom>
              <a:avLst/>
              <a:gdLst/>
              <a:ahLst/>
              <a:cxnLst/>
              <a:rect l="l" t="t" r="r" b="b"/>
              <a:pathLst>
                <a:path w="6195647" h="245607" extrusionOk="0">
                  <a:moveTo>
                    <a:pt x="0" y="0"/>
                  </a:moveTo>
                  <a:lnTo>
                    <a:pt x="6195648" y="0"/>
                  </a:lnTo>
                  <a:lnTo>
                    <a:pt x="6195648" y="245607"/>
                  </a:lnTo>
                  <a:lnTo>
                    <a:pt x="0" y="245607"/>
                  </a:ln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pic>
        <p:nvPicPr>
          <p:cNvPr id="5" name="Picture 4">
            <a:extLst>
              <a:ext uri="{FF2B5EF4-FFF2-40B4-BE49-F238E27FC236}">
                <a16:creationId xmlns:a16="http://schemas.microsoft.com/office/drawing/2014/main" id="{A7372487-3150-FE7F-A224-C7742CB2C2F7}"/>
              </a:ext>
            </a:extLst>
          </p:cNvPr>
          <p:cNvPicPr>
            <a:picLocks noChangeAspect="1"/>
          </p:cNvPicPr>
          <p:nvPr/>
        </p:nvPicPr>
        <p:blipFill>
          <a:blip r:embed="rId4"/>
          <a:stretch>
            <a:fillRect/>
          </a:stretch>
        </p:blipFill>
        <p:spPr>
          <a:xfrm>
            <a:off x="1545843" y="366698"/>
            <a:ext cx="1097590" cy="1310027"/>
          </a:xfrm>
          <a:prstGeom prst="rect">
            <a:avLst/>
          </a:prstGeom>
        </p:spPr>
      </p:pic>
      <p:sp>
        <p:nvSpPr>
          <p:cNvPr id="6" name="Google Shape;357;p74">
            <a:extLst>
              <a:ext uri="{FF2B5EF4-FFF2-40B4-BE49-F238E27FC236}">
                <a16:creationId xmlns:a16="http://schemas.microsoft.com/office/drawing/2014/main" id="{B5C5C25E-B4B0-BEC1-C9E5-F8CFB38FE2B1}"/>
              </a:ext>
            </a:extLst>
          </p:cNvPr>
          <p:cNvSpPr/>
          <p:nvPr/>
        </p:nvSpPr>
        <p:spPr>
          <a:xfrm>
            <a:off x="4974309" y="3147670"/>
            <a:ext cx="6571600" cy="501200"/>
          </a:xfrm>
          <a:prstGeom prst="roundRect">
            <a:avLst>
              <a:gd name="adj" fmla="val 0"/>
            </a:avLst>
          </a:prstGeom>
          <a:solidFill>
            <a:srgbClr val="72CEBE"/>
          </a:solidFill>
          <a:ln>
            <a:noFill/>
          </a:ln>
        </p:spPr>
        <p:txBody>
          <a:bodyPr spcFirstLastPara="1" wrap="square" lIns="121900" tIns="121900" rIns="121900" bIns="60933" anchor="ctr" anchorCtr="0">
            <a:noAutofit/>
          </a:bodyPr>
          <a:lstStyle/>
          <a:p>
            <a:pPr algn="ctr">
              <a:buClr>
                <a:srgbClr val="000000"/>
              </a:buClr>
              <a:buSzPts val="1550"/>
            </a:pPr>
            <a:r>
              <a:rPr lang="en" sz="2067" b="1">
                <a:solidFill>
                  <a:srgbClr val="444746"/>
                </a:solidFill>
                <a:latin typeface="Poppins"/>
                <a:ea typeface="Arial"/>
                <a:cs typeface="Poppins"/>
                <a:sym typeface="Poppins"/>
              </a:rPr>
              <a:t>OPPORTUNITIES IN CANCER DETECTION</a:t>
            </a:r>
            <a:endParaRPr sz="2533">
              <a:solidFill>
                <a:srgbClr val="444746"/>
              </a:solidFill>
              <a:latin typeface="Arial"/>
              <a:ea typeface="Arial"/>
              <a:cs typeface="Arial"/>
              <a:sym typeface="Arial"/>
            </a:endParaRPr>
          </a:p>
        </p:txBody>
      </p:sp>
      <p:sp>
        <p:nvSpPr>
          <p:cNvPr id="7" name="Google Shape;358;p74">
            <a:extLst>
              <a:ext uri="{FF2B5EF4-FFF2-40B4-BE49-F238E27FC236}">
                <a16:creationId xmlns:a16="http://schemas.microsoft.com/office/drawing/2014/main" id="{D8957D56-8BCF-3566-4051-90935113E98B}"/>
              </a:ext>
            </a:extLst>
          </p:cNvPr>
          <p:cNvSpPr txBox="1"/>
          <p:nvPr/>
        </p:nvSpPr>
        <p:spPr>
          <a:xfrm>
            <a:off x="4807126" y="3994207"/>
            <a:ext cx="2194400" cy="1743949"/>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a:solidFill>
                  <a:schemeClr val="dk1"/>
                </a:solidFill>
                <a:latin typeface="Poppins"/>
                <a:ea typeface="Poppins"/>
                <a:cs typeface="Poppins"/>
                <a:sym typeface="Poppins"/>
              </a:rPr>
              <a:t>Cancers diagnosed after a symptomatic presentation:</a:t>
            </a:r>
            <a:endParaRPr>
              <a:solidFill>
                <a:srgbClr val="000000"/>
              </a:solidFill>
              <a:latin typeface="Arial"/>
              <a:ea typeface="Arial"/>
              <a:cs typeface="Arial"/>
              <a:sym typeface="Arial"/>
            </a:endParaRPr>
          </a:p>
          <a:p>
            <a:pPr algn="ctr">
              <a:buClr>
                <a:srgbClr val="000000"/>
              </a:buClr>
              <a:buSzPts val="2500"/>
            </a:pPr>
            <a:r>
              <a:rPr lang="en" sz="3333" b="1">
                <a:solidFill>
                  <a:srgbClr val="72CEBE"/>
                </a:solidFill>
                <a:latin typeface="Poppins"/>
                <a:ea typeface="Poppins"/>
                <a:cs typeface="Poppins"/>
                <a:sym typeface="Poppins"/>
              </a:rPr>
              <a:t>95%</a:t>
            </a:r>
            <a:endParaRPr sz="2000">
              <a:solidFill>
                <a:srgbClr val="72CEBE"/>
              </a:solidFill>
              <a:latin typeface="Arial"/>
              <a:ea typeface="Arial"/>
              <a:cs typeface="Arial"/>
              <a:sym typeface="Arial"/>
            </a:endParaRPr>
          </a:p>
        </p:txBody>
      </p:sp>
      <p:sp>
        <p:nvSpPr>
          <p:cNvPr id="8" name="Google Shape;359;p74">
            <a:extLst>
              <a:ext uri="{FF2B5EF4-FFF2-40B4-BE49-F238E27FC236}">
                <a16:creationId xmlns:a16="http://schemas.microsoft.com/office/drawing/2014/main" id="{9382167B-77EF-7F31-26B0-A98238A4F11D}"/>
              </a:ext>
            </a:extLst>
          </p:cNvPr>
          <p:cNvSpPr txBox="1"/>
          <p:nvPr/>
        </p:nvSpPr>
        <p:spPr>
          <a:xfrm>
            <a:off x="7077299" y="4026577"/>
            <a:ext cx="2413999" cy="1785242"/>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US">
                <a:solidFill>
                  <a:schemeClr val="dk1"/>
                </a:solidFill>
                <a:latin typeface="Poppins"/>
                <a:ea typeface="Poppins"/>
                <a:cs typeface="Poppins"/>
                <a:sym typeface="Poppins"/>
              </a:rPr>
              <a:t>10-year patient survival rates when diagnosed early:</a:t>
            </a:r>
            <a:endParaRPr>
              <a:solidFill>
                <a:srgbClr val="000000"/>
              </a:solidFill>
              <a:latin typeface="Arial"/>
              <a:ea typeface="Arial"/>
              <a:cs typeface="Arial"/>
              <a:sym typeface="Arial"/>
            </a:endParaRPr>
          </a:p>
          <a:p>
            <a:pPr algn="ctr">
              <a:buClr>
                <a:srgbClr val="000000"/>
              </a:buClr>
              <a:buSzPts val="2500"/>
            </a:pPr>
            <a:r>
              <a:rPr lang="en-US" sz="3333" b="1">
                <a:solidFill>
                  <a:srgbClr val="72CEBE"/>
                </a:solidFill>
                <a:latin typeface="Poppins"/>
                <a:ea typeface="Poppins"/>
                <a:cs typeface="Poppins"/>
                <a:sym typeface="Poppins"/>
              </a:rPr>
              <a:t>&gt;80%</a:t>
            </a:r>
            <a:endParaRPr sz="2000">
              <a:solidFill>
                <a:srgbClr val="72CEBE"/>
              </a:solidFill>
              <a:latin typeface="Arial"/>
              <a:ea typeface="Arial"/>
              <a:cs typeface="Arial"/>
              <a:sym typeface="Arial"/>
            </a:endParaRPr>
          </a:p>
        </p:txBody>
      </p:sp>
      <p:sp>
        <p:nvSpPr>
          <p:cNvPr id="9" name="Google Shape;360;p74">
            <a:extLst>
              <a:ext uri="{FF2B5EF4-FFF2-40B4-BE49-F238E27FC236}">
                <a16:creationId xmlns:a16="http://schemas.microsoft.com/office/drawing/2014/main" id="{BA450A5B-F2B4-9CC5-84DA-678497580B42}"/>
              </a:ext>
            </a:extLst>
          </p:cNvPr>
          <p:cNvSpPr txBox="1"/>
          <p:nvPr/>
        </p:nvSpPr>
        <p:spPr>
          <a:xfrm>
            <a:off x="9493874" y="3994194"/>
            <a:ext cx="2414000" cy="1785242"/>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sz="1867">
                <a:solidFill>
                  <a:schemeClr val="dk1"/>
                </a:solidFill>
                <a:latin typeface="Poppins"/>
                <a:ea typeface="Poppins"/>
                <a:cs typeface="Poppins"/>
                <a:sym typeface="Poppins"/>
              </a:rPr>
              <a:t>Cost savings achieved through early detection of cancer:</a:t>
            </a:r>
            <a:endParaRPr sz="2267">
              <a:solidFill>
                <a:srgbClr val="000000"/>
              </a:solidFill>
              <a:latin typeface="Arial"/>
              <a:ea typeface="Arial"/>
              <a:cs typeface="Arial"/>
              <a:sym typeface="Arial"/>
            </a:endParaRPr>
          </a:p>
          <a:p>
            <a:pPr algn="ctr">
              <a:buClr>
                <a:srgbClr val="000000"/>
              </a:buClr>
              <a:buSzPts val="2500"/>
            </a:pPr>
            <a:r>
              <a:rPr lang="en" sz="3333" b="1">
                <a:solidFill>
                  <a:srgbClr val="72CEBE"/>
                </a:solidFill>
                <a:latin typeface="Poppins"/>
                <a:ea typeface="Poppins"/>
                <a:cs typeface="Poppins"/>
                <a:sym typeface="Poppins"/>
              </a:rPr>
              <a:t>£1bn</a:t>
            </a:r>
            <a:endParaRPr sz="2000">
              <a:solidFill>
                <a:srgbClr val="72CEBE"/>
              </a:solidFill>
              <a:latin typeface="Arial"/>
              <a:ea typeface="Arial"/>
              <a:cs typeface="Arial"/>
              <a:sym typeface="Arial"/>
            </a:endParaRPr>
          </a:p>
        </p:txBody>
      </p:sp>
      <p:cxnSp>
        <p:nvCxnSpPr>
          <p:cNvPr id="2" name="Straight Connector 1">
            <a:extLst>
              <a:ext uri="{FF2B5EF4-FFF2-40B4-BE49-F238E27FC236}">
                <a16:creationId xmlns:a16="http://schemas.microsoft.com/office/drawing/2014/main" id="{6E476FB4-E652-DB38-EFF0-C18A04245FC8}"/>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7682C71E-0FEC-F89D-D4FC-2A48BA1F068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D0ECE5E5-3478-3DC9-2843-4B052C6618A9}"/>
              </a:ext>
            </a:extLst>
          </p:cNvPr>
          <p:cNvPicPr>
            <a:picLocks noChangeAspect="1"/>
          </p:cNvPicPr>
          <p:nvPr/>
        </p:nvPicPr>
        <p:blipFill>
          <a:blip r:embed="rId6"/>
          <a:stretch>
            <a:fillRect/>
          </a:stretch>
        </p:blipFill>
        <p:spPr>
          <a:xfrm>
            <a:off x="9983176" y="6278919"/>
            <a:ext cx="625267" cy="372605"/>
          </a:xfrm>
          <a:prstGeom prst="rect">
            <a:avLst/>
          </a:prstGeom>
        </p:spPr>
      </p:pic>
    </p:spTree>
    <p:extLst>
      <p:ext uri="{BB962C8B-B14F-4D97-AF65-F5344CB8AC3E}">
        <p14:creationId xmlns:p14="http://schemas.microsoft.com/office/powerpoint/2010/main" val="11898478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78B31-FCA4-E2CD-0904-34035DB55DB7}"/>
            </a:ext>
          </a:extLst>
        </p:cNvPr>
        <p:cNvGrpSpPr/>
        <p:nvPr/>
      </p:nvGrpSpPr>
      <p:grpSpPr>
        <a:xfrm>
          <a:off x="0" y="0"/>
          <a:ext cx="0" cy="0"/>
          <a:chOff x="0" y="0"/>
          <a:chExt cx="0" cy="0"/>
        </a:xfrm>
      </p:grpSpPr>
      <p:sp>
        <p:nvSpPr>
          <p:cNvPr id="4" name="Google Shape;546;p81">
            <a:extLst>
              <a:ext uri="{FF2B5EF4-FFF2-40B4-BE49-F238E27FC236}">
                <a16:creationId xmlns:a16="http://schemas.microsoft.com/office/drawing/2014/main" id="{CB5E3D71-1C6C-0041-FA7D-699D78DBD36D}"/>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sp>
        <p:nvSpPr>
          <p:cNvPr id="7" name="Google Shape;334;p7">
            <a:extLst>
              <a:ext uri="{FF2B5EF4-FFF2-40B4-BE49-F238E27FC236}">
                <a16:creationId xmlns:a16="http://schemas.microsoft.com/office/drawing/2014/main" id="{48A45E5E-3D60-0154-11FD-02F2E864F0DA}"/>
              </a:ext>
            </a:extLst>
          </p:cNvPr>
          <p:cNvSpPr txBox="1"/>
          <p:nvPr/>
        </p:nvSpPr>
        <p:spPr>
          <a:xfrm>
            <a:off x="7536953" y="1868737"/>
            <a:ext cx="4482769" cy="4349534"/>
          </a:xfrm>
          <a:prstGeom prst="rect">
            <a:avLst/>
          </a:prstGeom>
          <a:noFill/>
          <a:ln>
            <a:noFill/>
          </a:ln>
        </p:spPr>
        <p:txBody>
          <a:bodyPr spcFirstLastPara="1" wrap="square" lIns="121900" tIns="60933" rIns="121900" bIns="60933" anchor="t" anchorCtr="0">
            <a:spAutoFit/>
          </a:bodyPr>
          <a:lstStyle/>
          <a:p>
            <a:pPr defTabSz="1219170">
              <a:buClr>
                <a:srgbClr val="000000"/>
              </a:buClr>
              <a:buSzPts val="3200"/>
            </a:pPr>
            <a:r>
              <a:rPr lang="en-US" sz="2133" kern="0">
                <a:solidFill>
                  <a:schemeClr val="tx2">
                    <a:lumMod val="20000"/>
                    <a:lumOff val="80000"/>
                  </a:schemeClr>
                </a:solidFill>
                <a:latin typeface="Poppins Medium" pitchFamily="2" charset="77"/>
                <a:ea typeface="Poppins"/>
                <a:cs typeface="Poppins Medium" pitchFamily="2" charset="77"/>
                <a:sym typeface="Poppins"/>
              </a:rPr>
              <a:t>20% diagnosed in A&amp;E</a:t>
            </a:r>
            <a:endParaRPr lang="en-US" sz="2133" b="1" kern="0">
              <a:solidFill>
                <a:schemeClr val="tx2">
                  <a:lumMod val="20000"/>
                  <a:lumOff val="80000"/>
                </a:schemeClr>
              </a:solidFill>
              <a:latin typeface="Poppins" pitchFamily="2" charset="77"/>
              <a:ea typeface="Poppins"/>
              <a:cs typeface="Poppins" pitchFamily="2" charset="77"/>
              <a:sym typeface="Poppins"/>
            </a:endParaRPr>
          </a:p>
          <a:p>
            <a:pPr defTabSz="1219170">
              <a:buClr>
                <a:srgbClr val="000000"/>
              </a:buClr>
              <a:buSzPts val="3200"/>
            </a:pPr>
            <a:r>
              <a:rPr lang="en-US" sz="1600" kern="0">
                <a:solidFill>
                  <a:srgbClr val="90DBD4"/>
                </a:solidFill>
                <a:latin typeface="Poppins Light" pitchFamily="2" charset="77"/>
                <a:ea typeface="Poppins Medium"/>
                <a:cs typeface="Poppins Light" pitchFamily="2" charset="77"/>
                <a:sym typeface="Poppins Medium"/>
              </a:rPr>
              <a:t>two-thirds saw their GP in the preceding 12 months with accelerating symptoms.  &lt;40% of patients survive to 1 year. </a:t>
            </a:r>
            <a:br>
              <a:rPr lang="en-US" sz="1333" kern="0">
                <a:solidFill>
                  <a:schemeClr val="tx2">
                    <a:lumMod val="20000"/>
                    <a:lumOff val="80000"/>
                  </a:schemeClr>
                </a:solidFill>
                <a:latin typeface="Poppins Medium"/>
                <a:ea typeface="Poppins Medium"/>
                <a:cs typeface="Poppins Medium"/>
                <a:sym typeface="Poppins Medium"/>
              </a:rPr>
            </a:br>
            <a:br>
              <a:rPr lang="en-US" sz="1600" kern="0">
                <a:solidFill>
                  <a:schemeClr val="tx2">
                    <a:lumMod val="20000"/>
                    <a:lumOff val="80000"/>
                  </a:schemeClr>
                </a:solidFill>
                <a:latin typeface="Poppins Light" pitchFamily="2" charset="77"/>
                <a:ea typeface="Poppins Medium"/>
                <a:cs typeface="Poppins Light" pitchFamily="2" charset="77"/>
                <a:sym typeface="Poppins Medium"/>
              </a:rPr>
            </a:br>
            <a:br>
              <a:rPr lang="en-US" sz="1333" kern="0">
                <a:solidFill>
                  <a:schemeClr val="tx2">
                    <a:lumMod val="20000"/>
                    <a:lumOff val="80000"/>
                  </a:schemeClr>
                </a:solidFill>
                <a:latin typeface="Poppins Medium"/>
                <a:ea typeface="Poppins Medium"/>
                <a:cs typeface="Poppins Medium"/>
                <a:sym typeface="Poppins Medium"/>
              </a:rPr>
            </a:br>
            <a:r>
              <a:rPr lang="en-US" sz="2133" kern="0">
                <a:solidFill>
                  <a:schemeClr val="tx2">
                    <a:lumMod val="20000"/>
                    <a:lumOff val="80000"/>
                  </a:schemeClr>
                </a:solidFill>
                <a:latin typeface="Poppins Medium" pitchFamily="2" charset="77"/>
                <a:ea typeface="Poppins Medium"/>
                <a:cs typeface="Poppins Medium" pitchFamily="2" charset="77"/>
                <a:sym typeface="Poppins Medium"/>
              </a:rPr>
              <a:t>Increasing the Cancer Detection Rate in Primary Care </a:t>
            </a:r>
            <a:br>
              <a:rPr lang="en-US" sz="2133" kern="0">
                <a:solidFill>
                  <a:schemeClr val="tx2">
                    <a:lumMod val="20000"/>
                    <a:lumOff val="80000"/>
                  </a:schemeClr>
                </a:solidFill>
                <a:latin typeface="Poppins Medium" pitchFamily="2" charset="77"/>
                <a:ea typeface="Poppins Medium"/>
                <a:cs typeface="Poppins Medium" pitchFamily="2" charset="77"/>
                <a:sym typeface="Poppins Medium"/>
              </a:rPr>
            </a:br>
            <a:r>
              <a:rPr lang="en-US" sz="1600" kern="0">
                <a:solidFill>
                  <a:srgbClr val="90DBD4"/>
                </a:solidFill>
                <a:latin typeface="Poppins Light" pitchFamily="2" charset="77"/>
                <a:ea typeface="Poppins Medium"/>
                <a:cs typeface="Poppins Light" pitchFamily="2" charset="77"/>
                <a:sym typeface="Poppins Medium"/>
              </a:rPr>
              <a:t>has been shown to lead to stage shift and improved survival rates. </a:t>
            </a:r>
          </a:p>
          <a:p>
            <a:pPr defTabSz="1219170">
              <a:buClr>
                <a:srgbClr val="000000"/>
              </a:buClr>
              <a:buSzPts val="3200"/>
            </a:pPr>
            <a:endParaRPr lang="en-US" sz="1600" kern="0">
              <a:solidFill>
                <a:srgbClr val="90DBD4"/>
              </a:solidFill>
              <a:latin typeface="Poppins Light" pitchFamily="2" charset="77"/>
              <a:ea typeface="Poppins Medium"/>
              <a:cs typeface="Poppins Light" pitchFamily="2" charset="77"/>
              <a:sym typeface="Poppins Medium"/>
            </a:endParaRPr>
          </a:p>
          <a:p>
            <a:pPr defTabSz="1219170">
              <a:buClr>
                <a:srgbClr val="000000"/>
              </a:buClr>
              <a:buSzPts val="3200"/>
            </a:pPr>
            <a:endParaRPr lang="en-US" sz="1600" kern="0">
              <a:solidFill>
                <a:srgbClr val="90DBD4"/>
              </a:solidFill>
              <a:latin typeface="Poppins Light" pitchFamily="2" charset="77"/>
              <a:ea typeface="Poppins Medium"/>
              <a:cs typeface="Poppins Light" pitchFamily="2" charset="77"/>
              <a:sym typeface="Poppins Medium"/>
            </a:endParaRPr>
          </a:p>
          <a:p>
            <a:pPr defTabSz="1219170">
              <a:buClr>
                <a:srgbClr val="000000"/>
              </a:buClr>
              <a:buSzPts val="3200"/>
            </a:pPr>
            <a:r>
              <a:rPr lang="en-US" sz="2133" kern="0">
                <a:solidFill>
                  <a:schemeClr val="tx2">
                    <a:lumMod val="20000"/>
                    <a:lumOff val="80000"/>
                  </a:schemeClr>
                </a:solidFill>
                <a:latin typeface="Poppins Medium" pitchFamily="2" charset="77"/>
                <a:ea typeface="Poppins Medium"/>
                <a:cs typeface="Poppins Medium" pitchFamily="2" charset="77"/>
                <a:sym typeface="Poppins Medium"/>
              </a:rPr>
              <a:t>Challenges in primary care</a:t>
            </a:r>
            <a:br>
              <a:rPr lang="en-US" sz="2133" kern="0">
                <a:solidFill>
                  <a:schemeClr val="tx2">
                    <a:lumMod val="20000"/>
                    <a:lumOff val="80000"/>
                  </a:schemeClr>
                </a:solidFill>
                <a:latin typeface="Poppins Medium" pitchFamily="2" charset="77"/>
                <a:ea typeface="Poppins Medium"/>
                <a:cs typeface="Poppins Medium" pitchFamily="2" charset="77"/>
                <a:sym typeface="Poppins Medium"/>
              </a:rPr>
            </a:br>
            <a:r>
              <a:rPr lang="en-US" sz="1600" kern="0">
                <a:solidFill>
                  <a:srgbClr val="90DBD4"/>
                </a:solidFill>
                <a:latin typeface="Poppins Light" pitchFamily="2" charset="77"/>
                <a:ea typeface="Poppins Medium"/>
                <a:cs typeface="Poppins Light" pitchFamily="2" charset="77"/>
                <a:sym typeface="Poppins Medium"/>
              </a:rPr>
              <a:t>GPs detect only 8 new cases of cancer per year and have a 54% sensitivity for cancer. </a:t>
            </a:r>
            <a:endParaRPr lang="en-US" sz="2267" kern="0">
              <a:solidFill>
                <a:srgbClr val="90DBD4"/>
              </a:solidFill>
              <a:latin typeface="Poppins Light" pitchFamily="2" charset="77"/>
              <a:ea typeface="Poppins Medium"/>
              <a:cs typeface="Poppins Light" pitchFamily="2" charset="77"/>
              <a:sym typeface="Poppins Medium"/>
            </a:endParaRPr>
          </a:p>
        </p:txBody>
      </p:sp>
      <p:sp>
        <p:nvSpPr>
          <p:cNvPr id="11" name="Rounded Rectangle 10">
            <a:extLst>
              <a:ext uri="{FF2B5EF4-FFF2-40B4-BE49-F238E27FC236}">
                <a16:creationId xmlns:a16="http://schemas.microsoft.com/office/drawing/2014/main" id="{2E532D65-EB47-DFB9-0135-0C1BC402F15D}"/>
              </a:ext>
            </a:extLst>
          </p:cNvPr>
          <p:cNvSpPr/>
          <p:nvPr/>
        </p:nvSpPr>
        <p:spPr>
          <a:xfrm>
            <a:off x="436509" y="515679"/>
            <a:ext cx="6794159" cy="5826643"/>
          </a:xfrm>
          <a:prstGeom prst="roundRect">
            <a:avLst>
              <a:gd name="adj" fmla="val 5231"/>
            </a:avLst>
          </a:prstGeom>
          <a:solidFill>
            <a:srgbClr val="FFFF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0EBE0"/>
              </a:solidFill>
              <a:latin typeface="Arial"/>
              <a:sym typeface="Arial"/>
            </a:endParaRPr>
          </a:p>
        </p:txBody>
      </p:sp>
      <p:pic>
        <p:nvPicPr>
          <p:cNvPr id="6" name="Google Shape;333;p7">
            <a:extLst>
              <a:ext uri="{FF2B5EF4-FFF2-40B4-BE49-F238E27FC236}">
                <a16:creationId xmlns:a16="http://schemas.microsoft.com/office/drawing/2014/main" id="{2866A868-98B6-17B7-628C-068743E2BDDA}"/>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66986" y="760473"/>
            <a:ext cx="6533201" cy="5337055"/>
          </a:xfrm>
          <a:prstGeom prst="rect">
            <a:avLst/>
          </a:prstGeom>
          <a:noFill/>
          <a:ln>
            <a:noFill/>
          </a:ln>
        </p:spPr>
      </p:pic>
      <p:sp>
        <p:nvSpPr>
          <p:cNvPr id="3" name="TextBox 2">
            <a:extLst>
              <a:ext uri="{FF2B5EF4-FFF2-40B4-BE49-F238E27FC236}">
                <a16:creationId xmlns:a16="http://schemas.microsoft.com/office/drawing/2014/main" id="{88B560DA-8AD8-8AFB-8E75-DE41E0C33FD6}"/>
              </a:ext>
            </a:extLst>
          </p:cNvPr>
          <p:cNvSpPr txBox="1"/>
          <p:nvPr/>
        </p:nvSpPr>
        <p:spPr>
          <a:xfrm>
            <a:off x="7536954" y="510323"/>
            <a:ext cx="4348760" cy="954107"/>
          </a:xfrm>
          <a:prstGeom prst="rect">
            <a:avLst/>
          </a:prstGeom>
          <a:noFill/>
        </p:spPr>
        <p:txBody>
          <a:bodyPr wrap="square">
            <a:spAutoFit/>
          </a:bodyPr>
          <a:lstStyle/>
          <a:p>
            <a:pPr defTabSz="1219170">
              <a:buClr>
                <a:srgbClr val="000000"/>
              </a:buClr>
            </a:pPr>
            <a:r>
              <a:rPr lang="en" sz="2800" kern="0">
                <a:solidFill>
                  <a:schemeClr val="tx2">
                    <a:lumMod val="20000"/>
                    <a:lumOff val="80000"/>
                  </a:schemeClr>
                </a:solidFill>
                <a:latin typeface="Poppins Medium" pitchFamily="2" charset="77"/>
                <a:ea typeface="Poppins"/>
                <a:cs typeface="Poppins Medium" pitchFamily="2" charset="77"/>
                <a:sym typeface="Poppins"/>
              </a:rPr>
              <a:t>One year survival by route to diagnosis</a:t>
            </a:r>
            <a:endParaRPr lang="en-US" sz="2800" kern="0">
              <a:solidFill>
                <a:schemeClr val="tx2">
                  <a:lumMod val="20000"/>
                  <a:lumOff val="80000"/>
                </a:schemeClr>
              </a:solidFill>
              <a:latin typeface="Poppins Medium" pitchFamily="2" charset="77"/>
              <a:cs typeface="Poppins Medium" pitchFamily="2" charset="77"/>
              <a:sym typeface="Arial"/>
            </a:endParaRPr>
          </a:p>
        </p:txBody>
      </p:sp>
      <p:pic>
        <p:nvPicPr>
          <p:cNvPr id="2"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2EBFFABD-780D-43CC-2036-AFBF0A8DFD7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5" name="Google Shape;212;p49" descr="pasted-movie.png">
            <a:extLst>
              <a:ext uri="{FF2B5EF4-FFF2-40B4-BE49-F238E27FC236}">
                <a16:creationId xmlns:a16="http://schemas.microsoft.com/office/drawing/2014/main" id="{FEEFDE09-65F5-E9B4-E1C1-52DB007A753F}"/>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391628670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E3A2C443-63B4-EDE3-8C7E-883D580A4869}"/>
            </a:ext>
          </a:extLst>
        </p:cNvPr>
        <p:cNvGrpSpPr/>
        <p:nvPr/>
      </p:nvGrpSpPr>
      <p:grpSpPr>
        <a:xfrm>
          <a:off x="0" y="0"/>
          <a:ext cx="0" cy="0"/>
          <a:chOff x="0" y="0"/>
          <a:chExt cx="0" cy="0"/>
        </a:xfrm>
      </p:grpSpPr>
      <p:sp>
        <p:nvSpPr>
          <p:cNvPr id="173" name="Google Shape;173;p36">
            <a:extLst>
              <a:ext uri="{FF2B5EF4-FFF2-40B4-BE49-F238E27FC236}">
                <a16:creationId xmlns:a16="http://schemas.microsoft.com/office/drawing/2014/main" id="{7171EAEF-5C98-FC9B-14B5-03C102FC8E8A}"/>
              </a:ext>
            </a:extLst>
          </p:cNvPr>
          <p:cNvSpPr/>
          <p:nvPr/>
        </p:nvSpPr>
        <p:spPr>
          <a:xfrm>
            <a:off x="1" y="0"/>
            <a:ext cx="12192000" cy="6858000"/>
          </a:xfrm>
          <a:prstGeom prst="rect">
            <a:avLst/>
          </a:prstGeom>
          <a:gradFill>
            <a:gsLst>
              <a:gs pos="0">
                <a:srgbClr val="227AAF"/>
              </a:gs>
              <a:gs pos="30000">
                <a:srgbClr val="227AAF"/>
              </a:gs>
              <a:gs pos="91000">
                <a:srgbClr val="19628F"/>
              </a:gs>
              <a:gs pos="100000">
                <a:srgbClr val="19628F"/>
              </a:gs>
            </a:gsLst>
            <a:lin ang="2700006" scaled="0"/>
          </a:gra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0EBE0"/>
              </a:solidFill>
              <a:latin typeface="Poppins"/>
              <a:ea typeface="Poppins"/>
              <a:cs typeface="Poppins"/>
              <a:sym typeface="Poppins"/>
            </a:endParaRPr>
          </a:p>
        </p:txBody>
      </p:sp>
      <p:sp>
        <p:nvSpPr>
          <p:cNvPr id="174" name="Google Shape;174;p36">
            <a:extLst>
              <a:ext uri="{FF2B5EF4-FFF2-40B4-BE49-F238E27FC236}">
                <a16:creationId xmlns:a16="http://schemas.microsoft.com/office/drawing/2014/main" id="{AA145E56-F3F4-DDD2-2390-B94FF7C8B1A0}"/>
              </a:ext>
            </a:extLst>
          </p:cNvPr>
          <p:cNvSpPr txBox="1">
            <a:spLocks noGrp="1"/>
          </p:cNvSpPr>
          <p:nvPr>
            <p:ph type="body" idx="2"/>
          </p:nvPr>
        </p:nvSpPr>
        <p:spPr>
          <a:xfrm>
            <a:off x="609600" y="1645661"/>
            <a:ext cx="8895600" cy="3566800"/>
          </a:xfrm>
          <a:prstGeom prst="rect">
            <a:avLst/>
          </a:prstGeom>
          <a:noFill/>
          <a:ln>
            <a:noFill/>
          </a:ln>
        </p:spPr>
        <p:txBody>
          <a:bodyPr spcFirstLastPara="1" wrap="square" lIns="25400" tIns="25400" rIns="25400" bIns="25400" anchor="ctr" anchorCtr="0">
            <a:normAutofit/>
          </a:bodyPr>
          <a:lstStyle/>
          <a:p>
            <a:pPr marL="0" indent="0" algn="l">
              <a:lnSpc>
                <a:spcPct val="110000"/>
              </a:lnSpc>
              <a:buSzPts val="3200"/>
            </a:pPr>
            <a:r>
              <a:rPr lang="en" sz="5400" b="0">
                <a:latin typeface="Poppins SemiBold"/>
                <a:ea typeface="Poppins SemiBold"/>
                <a:cs typeface="Poppins SemiBold"/>
                <a:sym typeface="Poppins SemiBold"/>
              </a:rPr>
              <a:t>Cancer Prediction System</a:t>
            </a:r>
            <a:endParaRPr sz="5400" b="0">
              <a:latin typeface="Poppins SemiBold"/>
              <a:ea typeface="Poppins SemiBold"/>
              <a:cs typeface="Poppins SemiBold"/>
              <a:sym typeface="Poppins SemiBold"/>
            </a:endParaRPr>
          </a:p>
        </p:txBody>
      </p:sp>
      <p:pic>
        <p:nvPicPr>
          <p:cNvPr id="6"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0B604403-EC7A-F5F6-C048-3F505F67F7E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7" name="Google Shape;212;p49" descr="pasted-movie.png">
            <a:extLst>
              <a:ext uri="{FF2B5EF4-FFF2-40B4-BE49-F238E27FC236}">
                <a16:creationId xmlns:a16="http://schemas.microsoft.com/office/drawing/2014/main" id="{030F29FD-6C7E-D748-A589-698F4A4262C2}"/>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361599609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6" name="Google Shape;546;p81"/>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sp>
        <p:nvSpPr>
          <p:cNvPr id="49" name="Round Diagonal Corner Rectangle 48">
            <a:extLst>
              <a:ext uri="{FF2B5EF4-FFF2-40B4-BE49-F238E27FC236}">
                <a16:creationId xmlns:a16="http://schemas.microsoft.com/office/drawing/2014/main" id="{DB5D8576-0DEE-D06F-E0C9-867E724E7D4D}"/>
              </a:ext>
            </a:extLst>
          </p:cNvPr>
          <p:cNvSpPr/>
          <p:nvPr/>
        </p:nvSpPr>
        <p:spPr>
          <a:xfrm>
            <a:off x="2109173" y="916544"/>
            <a:ext cx="7893867" cy="3125744"/>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buClr>
                <a:srgbClr val="FFFFFF"/>
              </a:buClr>
              <a:buSzPts val="3800"/>
            </a:pPr>
            <a:r>
              <a:rPr lang="en-US" sz="3600" b="1">
                <a:solidFill>
                  <a:schemeClr val="bg1"/>
                </a:solidFill>
                <a:latin typeface="Poppins SemiBold" pitchFamily="2" charset="77"/>
                <a:cs typeface="Poppins SemiBold" pitchFamily="2" charset="77"/>
              </a:rPr>
              <a:t>C the Signs </a:t>
            </a:r>
            <a:br>
              <a:rPr lang="en-US" sz="3600">
                <a:solidFill>
                  <a:schemeClr val="bg1"/>
                </a:solidFill>
                <a:latin typeface="Poppins Light" pitchFamily="2" charset="77"/>
                <a:cs typeface="Poppins Light" pitchFamily="2" charset="77"/>
              </a:rPr>
            </a:br>
            <a:r>
              <a:rPr lang="en-US" sz="2400">
                <a:solidFill>
                  <a:schemeClr val="bg1"/>
                </a:solidFill>
                <a:latin typeface="Poppins" pitchFamily="2" charset="77"/>
                <a:cs typeface="Poppins" pitchFamily="2" charset="77"/>
              </a:rPr>
              <a:t>Cancer prediction platform that uses AI to </a:t>
            </a:r>
            <a:r>
              <a:rPr lang="en-US" sz="2400" err="1">
                <a:solidFill>
                  <a:schemeClr val="bg1"/>
                </a:solidFill>
                <a:latin typeface="Poppins" pitchFamily="2" charset="77"/>
                <a:cs typeface="Poppins" pitchFamily="2" charset="77"/>
              </a:rPr>
              <a:t>analyse</a:t>
            </a:r>
            <a:r>
              <a:rPr lang="en-US" sz="2400">
                <a:solidFill>
                  <a:schemeClr val="bg1"/>
                </a:solidFill>
                <a:latin typeface="Poppins" pitchFamily="2" charset="77"/>
                <a:cs typeface="Poppins" pitchFamily="2" charset="77"/>
              </a:rPr>
              <a:t> data in the EHR and patient reported data to </a:t>
            </a:r>
            <a:r>
              <a:rPr lang="en-US" sz="2400" b="1">
                <a:solidFill>
                  <a:schemeClr val="bg1"/>
                </a:solidFill>
                <a:latin typeface="Poppins" pitchFamily="2" charset="77"/>
                <a:cs typeface="Poppins" pitchFamily="2" charset="77"/>
              </a:rPr>
              <a:t>identify patients at risk of cancer</a:t>
            </a:r>
            <a:r>
              <a:rPr lang="en-US" sz="2400">
                <a:solidFill>
                  <a:schemeClr val="bg1"/>
                </a:solidFill>
                <a:latin typeface="Poppins" pitchFamily="2" charset="77"/>
                <a:cs typeface="Poppins" pitchFamily="2" charset="77"/>
              </a:rPr>
              <a:t>, </a:t>
            </a:r>
            <a:br>
              <a:rPr lang="en-US" sz="2400">
                <a:solidFill>
                  <a:schemeClr val="bg1"/>
                </a:solidFill>
                <a:latin typeface="Poppins" pitchFamily="2" charset="77"/>
                <a:cs typeface="Poppins" pitchFamily="2" charset="77"/>
              </a:rPr>
            </a:br>
            <a:r>
              <a:rPr lang="en-US" sz="2400" b="1">
                <a:solidFill>
                  <a:schemeClr val="bg1"/>
                </a:solidFill>
                <a:latin typeface="Poppins" pitchFamily="2" charset="77"/>
                <a:cs typeface="Poppins" pitchFamily="2" charset="77"/>
              </a:rPr>
              <a:t>determine the cancer type, </a:t>
            </a:r>
            <a:br>
              <a:rPr lang="en-US" sz="2400" b="1">
                <a:solidFill>
                  <a:schemeClr val="bg1"/>
                </a:solidFill>
                <a:latin typeface="Poppins" pitchFamily="2" charset="77"/>
                <a:cs typeface="Poppins" pitchFamily="2" charset="77"/>
              </a:rPr>
            </a:br>
            <a:r>
              <a:rPr lang="en-US" sz="2400" b="1">
                <a:solidFill>
                  <a:schemeClr val="bg1"/>
                </a:solidFill>
                <a:latin typeface="Poppins" pitchFamily="2" charset="77"/>
                <a:cs typeface="Poppins" pitchFamily="2" charset="77"/>
              </a:rPr>
              <a:t>and navigate to the best pathway</a:t>
            </a:r>
            <a:r>
              <a:rPr lang="en-US" sz="2400">
                <a:solidFill>
                  <a:schemeClr val="bg1"/>
                </a:solidFill>
                <a:latin typeface="Poppins" pitchFamily="2" charset="77"/>
                <a:cs typeface="Poppins" pitchFamily="2" charset="77"/>
              </a:rPr>
              <a:t>.</a:t>
            </a:r>
            <a:endParaRPr lang="en-US" sz="1600">
              <a:solidFill>
                <a:schemeClr val="bg1"/>
              </a:solidFill>
              <a:latin typeface="Poppins" pitchFamily="2" charset="77"/>
              <a:cs typeface="Poppins" pitchFamily="2" charset="77"/>
            </a:endParaRPr>
          </a:p>
        </p:txBody>
      </p:sp>
      <p:grpSp>
        <p:nvGrpSpPr>
          <p:cNvPr id="14" name="Group 13">
            <a:extLst>
              <a:ext uri="{FF2B5EF4-FFF2-40B4-BE49-F238E27FC236}">
                <a16:creationId xmlns:a16="http://schemas.microsoft.com/office/drawing/2014/main" id="{4A900BB9-0DEF-21D5-8D75-A0ECFAA77231}"/>
              </a:ext>
            </a:extLst>
          </p:cNvPr>
          <p:cNvGrpSpPr/>
          <p:nvPr/>
        </p:nvGrpSpPr>
        <p:grpSpPr>
          <a:xfrm>
            <a:off x="3346014" y="4118625"/>
            <a:ext cx="5722091" cy="1984466"/>
            <a:chOff x="3346014" y="4015143"/>
            <a:chExt cx="5722091" cy="1984466"/>
          </a:xfrm>
        </p:grpSpPr>
        <p:sp>
          <p:nvSpPr>
            <p:cNvPr id="9" name="TextBox 8">
              <a:extLst>
                <a:ext uri="{FF2B5EF4-FFF2-40B4-BE49-F238E27FC236}">
                  <a16:creationId xmlns:a16="http://schemas.microsoft.com/office/drawing/2014/main" id="{78920EDB-1AF4-1773-8FB0-5CBA331D0371}"/>
                </a:ext>
              </a:extLst>
            </p:cNvPr>
            <p:cNvSpPr txBox="1"/>
            <p:nvPr/>
          </p:nvSpPr>
          <p:spPr>
            <a:xfrm>
              <a:off x="3346014" y="5691832"/>
              <a:ext cx="1628118" cy="307777"/>
            </a:xfrm>
            <a:prstGeom prst="rect">
              <a:avLst/>
            </a:prstGeom>
            <a:noFill/>
          </p:spPr>
          <p:txBody>
            <a:bodyPr wrap="square" rtlCol="0">
              <a:spAutoFit/>
            </a:bodyPr>
            <a:lstStyle/>
            <a:p>
              <a:pPr algn="ctr"/>
              <a:r>
                <a:rPr lang="en-US" sz="1400" b="1">
                  <a:solidFill>
                    <a:srgbClr val="39C0E0"/>
                  </a:solidFill>
                  <a:latin typeface="Poppins" pitchFamily="2" charset="77"/>
                  <a:cs typeface="Poppins" pitchFamily="2" charset="77"/>
                </a:rPr>
                <a:t>PATIENTS</a:t>
              </a:r>
            </a:p>
          </p:txBody>
        </p:sp>
        <p:sp>
          <p:nvSpPr>
            <p:cNvPr id="10" name="TextBox 9">
              <a:extLst>
                <a:ext uri="{FF2B5EF4-FFF2-40B4-BE49-F238E27FC236}">
                  <a16:creationId xmlns:a16="http://schemas.microsoft.com/office/drawing/2014/main" id="{B8875931-DA52-F7D3-B3F1-43E0419588EA}"/>
                </a:ext>
              </a:extLst>
            </p:cNvPr>
            <p:cNvSpPr txBox="1"/>
            <p:nvPr/>
          </p:nvSpPr>
          <p:spPr>
            <a:xfrm>
              <a:off x="5227197" y="5691832"/>
              <a:ext cx="1920414" cy="307777"/>
            </a:xfrm>
            <a:prstGeom prst="rect">
              <a:avLst/>
            </a:prstGeom>
            <a:noFill/>
          </p:spPr>
          <p:txBody>
            <a:bodyPr wrap="square" rtlCol="0">
              <a:spAutoFit/>
            </a:bodyPr>
            <a:lstStyle/>
            <a:p>
              <a:pPr algn="ctr"/>
              <a:r>
                <a:rPr lang="en-US" sz="1400" b="1">
                  <a:solidFill>
                    <a:srgbClr val="39C0E0"/>
                  </a:solidFill>
                  <a:latin typeface="Poppins" pitchFamily="2" charset="77"/>
                  <a:cs typeface="Poppins" pitchFamily="2" charset="77"/>
                </a:rPr>
                <a:t>PROVIDER</a:t>
              </a:r>
            </a:p>
          </p:txBody>
        </p:sp>
        <p:sp>
          <p:nvSpPr>
            <p:cNvPr id="11" name="TextBox 10">
              <a:extLst>
                <a:ext uri="{FF2B5EF4-FFF2-40B4-BE49-F238E27FC236}">
                  <a16:creationId xmlns:a16="http://schemas.microsoft.com/office/drawing/2014/main" id="{144573E7-AB43-52B4-D5E7-3A712E9B8D1F}"/>
                </a:ext>
              </a:extLst>
            </p:cNvPr>
            <p:cNvSpPr txBox="1"/>
            <p:nvPr/>
          </p:nvSpPr>
          <p:spPr>
            <a:xfrm>
              <a:off x="7439987" y="5691832"/>
              <a:ext cx="1628118" cy="307777"/>
            </a:xfrm>
            <a:prstGeom prst="rect">
              <a:avLst/>
            </a:prstGeom>
            <a:noFill/>
          </p:spPr>
          <p:txBody>
            <a:bodyPr wrap="square" rtlCol="0">
              <a:spAutoFit/>
            </a:bodyPr>
            <a:lstStyle/>
            <a:p>
              <a:pPr algn="ctr"/>
              <a:r>
                <a:rPr lang="en-US" sz="1400" b="1">
                  <a:solidFill>
                    <a:srgbClr val="39C0E0"/>
                  </a:solidFill>
                  <a:latin typeface="Poppins" pitchFamily="2" charset="77"/>
                  <a:cs typeface="Poppins" pitchFamily="2" charset="77"/>
                </a:rPr>
                <a:t>POPULATION</a:t>
              </a:r>
            </a:p>
          </p:txBody>
        </p:sp>
        <p:grpSp>
          <p:nvGrpSpPr>
            <p:cNvPr id="13" name="Group 12">
              <a:extLst>
                <a:ext uri="{FF2B5EF4-FFF2-40B4-BE49-F238E27FC236}">
                  <a16:creationId xmlns:a16="http://schemas.microsoft.com/office/drawing/2014/main" id="{DF4EB3F5-54B3-82B9-5EDF-F9BC00641FE8}"/>
                </a:ext>
              </a:extLst>
            </p:cNvPr>
            <p:cNvGrpSpPr/>
            <p:nvPr/>
          </p:nvGrpSpPr>
          <p:grpSpPr>
            <a:xfrm>
              <a:off x="3387195" y="4015143"/>
              <a:ext cx="5634157" cy="1547049"/>
              <a:chOff x="3225237" y="4226545"/>
              <a:chExt cx="6197573" cy="1701754"/>
            </a:xfrm>
          </p:grpSpPr>
          <p:pic>
            <p:nvPicPr>
              <p:cNvPr id="2" name="Google Shape;369;p47" descr="A person looking at her phone&#10;&#10;Description automatically generated">
                <a:extLst>
                  <a:ext uri="{FF2B5EF4-FFF2-40B4-BE49-F238E27FC236}">
                    <a16:creationId xmlns:a16="http://schemas.microsoft.com/office/drawing/2014/main" id="{D55C4489-E679-3AAC-6DD8-D5C93FC4110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25237" y="4227968"/>
                <a:ext cx="1700331" cy="1700331"/>
              </a:xfrm>
              <a:prstGeom prst="ellipse">
                <a:avLst/>
              </a:prstGeom>
              <a:noFill/>
              <a:ln>
                <a:noFill/>
              </a:ln>
            </p:spPr>
          </p:pic>
          <p:pic>
            <p:nvPicPr>
              <p:cNvPr id="8" name="Picture 2" descr="Suspension bridge over water at sunset">
                <a:extLst>
                  <a:ext uri="{FF2B5EF4-FFF2-40B4-BE49-F238E27FC236}">
                    <a16:creationId xmlns:a16="http://schemas.microsoft.com/office/drawing/2014/main" id="{0F4AD3F3-4954-C6A9-6A86-F9E77F148B49}"/>
                  </a:ext>
                </a:extLst>
              </p:cNvPr>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56535" y="4226545"/>
                <a:ext cx="1700331" cy="1700331"/>
              </a:xfrm>
              <a:prstGeom prst="ellipse">
                <a:avLst/>
              </a:prstGeom>
              <a:noFill/>
              <a:extLst>
                <a:ext uri="{909E8E84-426E-40DD-AFC4-6F175D3DCCD1}">
                  <a14:hiddenFill xmlns:a14="http://schemas.microsoft.com/office/drawing/2010/main">
                    <a:solidFill>
                      <a:srgbClr val="FFFFFF"/>
                    </a:solidFill>
                  </a14:hiddenFill>
                </a:ext>
              </a:extLst>
            </p:spPr>
          </p:pic>
          <p:pic>
            <p:nvPicPr>
              <p:cNvPr id="12" name="Google Shape;362;p54">
                <a:extLst>
                  <a:ext uri="{FF2B5EF4-FFF2-40B4-BE49-F238E27FC236}">
                    <a16:creationId xmlns:a16="http://schemas.microsoft.com/office/drawing/2014/main" id="{73AE464C-0DF0-1D21-1A70-061B785069F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22479" y="4227968"/>
                <a:ext cx="1700331" cy="1700331"/>
              </a:xfrm>
              <a:prstGeom prst="ellipse">
                <a:avLst/>
              </a:prstGeom>
              <a:noFill/>
              <a:ln>
                <a:noFill/>
              </a:ln>
            </p:spPr>
          </p:pic>
        </p:grpSp>
      </p:grpSp>
      <p:grpSp>
        <p:nvGrpSpPr>
          <p:cNvPr id="515" name="Group 514">
            <a:extLst>
              <a:ext uri="{FF2B5EF4-FFF2-40B4-BE49-F238E27FC236}">
                <a16:creationId xmlns:a16="http://schemas.microsoft.com/office/drawing/2014/main" id="{9AB07AA5-79D6-A0BB-BB59-963D60B4E7C8}"/>
              </a:ext>
            </a:extLst>
          </p:cNvPr>
          <p:cNvGrpSpPr/>
          <p:nvPr/>
        </p:nvGrpSpPr>
        <p:grpSpPr>
          <a:xfrm>
            <a:off x="226078" y="240228"/>
            <a:ext cx="1599885" cy="1599883"/>
            <a:chOff x="1275521" y="1044937"/>
            <a:chExt cx="993403" cy="993401"/>
          </a:xfrm>
        </p:grpSpPr>
        <p:pic>
          <p:nvPicPr>
            <p:cNvPr id="22" name="Google Shape;170;p37" descr="preencoded.png">
              <a:extLst>
                <a:ext uri="{FF2B5EF4-FFF2-40B4-BE49-F238E27FC236}">
                  <a16:creationId xmlns:a16="http://schemas.microsoft.com/office/drawing/2014/main" id="{5160F3E4-DF74-4883-B8C8-F5DE34D0D98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75521" y="1044937"/>
              <a:ext cx="993403" cy="993401"/>
            </a:xfrm>
            <a:prstGeom prst="rect">
              <a:avLst/>
            </a:prstGeom>
            <a:noFill/>
            <a:ln>
              <a:noFill/>
            </a:ln>
          </p:spPr>
        </p:pic>
        <p:sp>
          <p:nvSpPr>
            <p:cNvPr id="55" name="Google Shape;180;p37">
              <a:extLst>
                <a:ext uri="{FF2B5EF4-FFF2-40B4-BE49-F238E27FC236}">
                  <a16:creationId xmlns:a16="http://schemas.microsoft.com/office/drawing/2014/main" id="{7C612908-77EA-4E9E-73D3-6F1A13660317}"/>
                </a:ext>
              </a:extLst>
            </p:cNvPr>
            <p:cNvSpPr/>
            <p:nvPr/>
          </p:nvSpPr>
          <p:spPr>
            <a:xfrm>
              <a:off x="1370771" y="1462260"/>
              <a:ext cx="800000" cy="158800"/>
            </a:xfrm>
            <a:prstGeom prst="rect">
              <a:avLst/>
            </a:prstGeom>
            <a:noFill/>
            <a:ln>
              <a:noFill/>
            </a:ln>
          </p:spPr>
          <p:txBody>
            <a:bodyPr spcFirstLastPara="1" wrap="square" lIns="0" tIns="0" rIns="0" bIns="0" anchor="ctr" anchorCtr="0">
              <a:noAutofit/>
            </a:bodyPr>
            <a:lstStyle/>
            <a:p>
              <a:pPr algn="ctr">
                <a:buClr>
                  <a:srgbClr val="000000"/>
                </a:buClr>
                <a:buSzPts val="600"/>
              </a:pPr>
              <a:r>
                <a:rPr lang="en" sz="1200">
                  <a:latin typeface="Poppins" pitchFamily="2" charset="77"/>
                  <a:ea typeface="Poppins"/>
                  <a:cs typeface="Poppins" pitchFamily="2" charset="77"/>
                  <a:sym typeface="Poppins"/>
                </a:rPr>
                <a:t>Demographics </a:t>
              </a:r>
              <a:endParaRPr sz="1200">
                <a:latin typeface="Poppins" pitchFamily="2" charset="77"/>
                <a:ea typeface="Calibri"/>
                <a:cs typeface="Poppins" pitchFamily="2" charset="77"/>
                <a:sym typeface="Calibri"/>
              </a:endParaRPr>
            </a:p>
          </p:txBody>
        </p:sp>
      </p:grpSp>
      <p:grpSp>
        <p:nvGrpSpPr>
          <p:cNvPr id="524" name="Group 523">
            <a:extLst>
              <a:ext uri="{FF2B5EF4-FFF2-40B4-BE49-F238E27FC236}">
                <a16:creationId xmlns:a16="http://schemas.microsoft.com/office/drawing/2014/main" id="{C85108B8-2D1C-E28C-8C8B-D080AF331220}"/>
              </a:ext>
            </a:extLst>
          </p:cNvPr>
          <p:cNvGrpSpPr/>
          <p:nvPr/>
        </p:nvGrpSpPr>
        <p:grpSpPr>
          <a:xfrm>
            <a:off x="7785331" y="194132"/>
            <a:ext cx="926286" cy="923044"/>
            <a:chOff x="749793" y="4301088"/>
            <a:chExt cx="632665" cy="630451"/>
          </a:xfrm>
        </p:grpSpPr>
        <p:pic>
          <p:nvPicPr>
            <p:cNvPr id="23" name="Google Shape;171;p37" descr="preencoded.png">
              <a:extLst>
                <a:ext uri="{FF2B5EF4-FFF2-40B4-BE49-F238E27FC236}">
                  <a16:creationId xmlns:a16="http://schemas.microsoft.com/office/drawing/2014/main" id="{054E5197-EEC2-D897-EDE9-6BA4F2236C9A}"/>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49793" y="4301088"/>
              <a:ext cx="630451" cy="630451"/>
            </a:xfrm>
            <a:prstGeom prst="rect">
              <a:avLst/>
            </a:prstGeom>
            <a:noFill/>
            <a:ln>
              <a:noFill/>
            </a:ln>
          </p:spPr>
        </p:pic>
        <p:sp>
          <p:nvSpPr>
            <p:cNvPr id="56" name="Google Shape;181;p37">
              <a:extLst>
                <a:ext uri="{FF2B5EF4-FFF2-40B4-BE49-F238E27FC236}">
                  <a16:creationId xmlns:a16="http://schemas.microsoft.com/office/drawing/2014/main" id="{AD854F85-7AB1-AC0D-C328-D5A99F961A85}"/>
                </a:ext>
              </a:extLst>
            </p:cNvPr>
            <p:cNvSpPr/>
            <p:nvPr/>
          </p:nvSpPr>
          <p:spPr>
            <a:xfrm>
              <a:off x="752058" y="4559167"/>
              <a:ext cx="630400" cy="114400"/>
            </a:xfrm>
            <a:prstGeom prst="rect">
              <a:avLst/>
            </a:prstGeom>
            <a:noFill/>
            <a:ln>
              <a:noFill/>
            </a:ln>
          </p:spPr>
          <p:txBody>
            <a:bodyPr spcFirstLastPara="1" wrap="square" lIns="0" tIns="0" rIns="0" bIns="0" anchor="ctr" anchorCtr="0">
              <a:noAutofit/>
            </a:bodyPr>
            <a:lstStyle/>
            <a:p>
              <a:pPr algn="ctr">
                <a:buClr>
                  <a:srgbClr val="000000"/>
                </a:buClr>
                <a:buSzPts val="500"/>
              </a:pPr>
              <a:r>
                <a:rPr lang="en" sz="1200">
                  <a:latin typeface="Poppins" pitchFamily="2" charset="77"/>
                  <a:ea typeface="Poppins"/>
                  <a:cs typeface="Poppins" pitchFamily="2" charset="77"/>
                  <a:sym typeface="Poppins"/>
                </a:rPr>
                <a:t>Symptoms </a:t>
              </a:r>
              <a:endParaRPr sz="1200">
                <a:latin typeface="Poppins" pitchFamily="2" charset="77"/>
                <a:ea typeface="Calibri"/>
                <a:cs typeface="Poppins" pitchFamily="2" charset="77"/>
                <a:sym typeface="Calibri"/>
              </a:endParaRPr>
            </a:p>
          </p:txBody>
        </p:sp>
      </p:grpSp>
      <p:grpSp>
        <p:nvGrpSpPr>
          <p:cNvPr id="523" name="Group 522">
            <a:extLst>
              <a:ext uri="{FF2B5EF4-FFF2-40B4-BE49-F238E27FC236}">
                <a16:creationId xmlns:a16="http://schemas.microsoft.com/office/drawing/2014/main" id="{07647B9F-CB65-2AB5-553D-F93FF3738FE6}"/>
              </a:ext>
            </a:extLst>
          </p:cNvPr>
          <p:cNvGrpSpPr/>
          <p:nvPr/>
        </p:nvGrpSpPr>
        <p:grpSpPr>
          <a:xfrm>
            <a:off x="410886" y="4874072"/>
            <a:ext cx="1255098" cy="1255098"/>
            <a:chOff x="1134270" y="5049016"/>
            <a:chExt cx="857249" cy="857249"/>
          </a:xfrm>
        </p:grpSpPr>
        <p:pic>
          <p:nvPicPr>
            <p:cNvPr id="24" name="Google Shape;172;p37" descr="preencoded.png">
              <a:extLst>
                <a:ext uri="{FF2B5EF4-FFF2-40B4-BE49-F238E27FC236}">
                  <a16:creationId xmlns:a16="http://schemas.microsoft.com/office/drawing/2014/main" id="{7BED6BD4-6226-DAE6-6856-A84407611BB4}"/>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134270" y="5049016"/>
              <a:ext cx="857249" cy="857249"/>
            </a:xfrm>
            <a:prstGeom prst="rect">
              <a:avLst/>
            </a:prstGeom>
            <a:noFill/>
            <a:ln>
              <a:noFill/>
            </a:ln>
          </p:spPr>
        </p:pic>
        <p:sp>
          <p:nvSpPr>
            <p:cNvPr id="57" name="Google Shape;182;p37">
              <a:extLst>
                <a:ext uri="{FF2B5EF4-FFF2-40B4-BE49-F238E27FC236}">
                  <a16:creationId xmlns:a16="http://schemas.microsoft.com/office/drawing/2014/main" id="{4EFE228B-5834-EEB8-F8B6-621EA58C1262}"/>
                </a:ext>
              </a:extLst>
            </p:cNvPr>
            <p:cNvSpPr/>
            <p:nvPr/>
          </p:nvSpPr>
          <p:spPr>
            <a:xfrm>
              <a:off x="1339745" y="5398264"/>
              <a:ext cx="450800" cy="158800"/>
            </a:xfrm>
            <a:prstGeom prst="rect">
              <a:avLst/>
            </a:prstGeom>
            <a:noFill/>
            <a:ln>
              <a:noFill/>
            </a:ln>
          </p:spPr>
          <p:txBody>
            <a:bodyPr spcFirstLastPara="1" wrap="square" lIns="0" tIns="0" rIns="0" bIns="0" anchor="ctr" anchorCtr="0">
              <a:noAutofit/>
            </a:bodyPr>
            <a:lstStyle/>
            <a:p>
              <a:pPr algn="ctr">
                <a:buClr>
                  <a:srgbClr val="000000"/>
                </a:buClr>
                <a:buSzPts val="600"/>
              </a:pPr>
              <a:r>
                <a:rPr lang="en" sz="1200">
                  <a:latin typeface="Poppins" pitchFamily="2" charset="77"/>
                  <a:ea typeface="Poppins"/>
                  <a:cs typeface="Poppins" pitchFamily="2" charset="77"/>
                  <a:sym typeface="Poppins"/>
                </a:rPr>
                <a:t>Lifestyle </a:t>
              </a:r>
              <a:endParaRPr sz="1200">
                <a:latin typeface="Poppins" pitchFamily="2" charset="77"/>
                <a:ea typeface="Calibri"/>
                <a:cs typeface="Poppins" pitchFamily="2" charset="77"/>
                <a:sym typeface="Calibri"/>
              </a:endParaRPr>
            </a:p>
          </p:txBody>
        </p:sp>
      </p:grpSp>
      <p:grpSp>
        <p:nvGrpSpPr>
          <p:cNvPr id="518" name="Group 517">
            <a:extLst>
              <a:ext uri="{FF2B5EF4-FFF2-40B4-BE49-F238E27FC236}">
                <a16:creationId xmlns:a16="http://schemas.microsoft.com/office/drawing/2014/main" id="{27C284F1-51D3-5BD9-EEEC-47431DF12894}"/>
              </a:ext>
            </a:extLst>
          </p:cNvPr>
          <p:cNvGrpSpPr/>
          <p:nvPr/>
        </p:nvGrpSpPr>
        <p:grpSpPr>
          <a:xfrm>
            <a:off x="10792485" y="1770386"/>
            <a:ext cx="988974" cy="988974"/>
            <a:chOff x="4824265" y="1721376"/>
            <a:chExt cx="675483" cy="675483"/>
          </a:xfrm>
        </p:grpSpPr>
        <p:pic>
          <p:nvPicPr>
            <p:cNvPr id="25" name="Google Shape;174;p37" descr="preencoded.png">
              <a:extLst>
                <a:ext uri="{FF2B5EF4-FFF2-40B4-BE49-F238E27FC236}">
                  <a16:creationId xmlns:a16="http://schemas.microsoft.com/office/drawing/2014/main" id="{C1D0FCC6-5B63-60BB-FBA4-35143F679B1F}"/>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824265" y="1721376"/>
              <a:ext cx="675483" cy="675483"/>
            </a:xfrm>
            <a:prstGeom prst="rect">
              <a:avLst/>
            </a:prstGeom>
            <a:noFill/>
            <a:ln>
              <a:noFill/>
            </a:ln>
          </p:spPr>
        </p:pic>
        <p:sp>
          <p:nvSpPr>
            <p:cNvPr id="58" name="Google Shape;184;p37">
              <a:extLst>
                <a:ext uri="{FF2B5EF4-FFF2-40B4-BE49-F238E27FC236}">
                  <a16:creationId xmlns:a16="http://schemas.microsoft.com/office/drawing/2014/main" id="{61E5590E-7B48-4DC6-E430-6F85740DE10F}"/>
                </a:ext>
              </a:extLst>
            </p:cNvPr>
            <p:cNvSpPr/>
            <p:nvPr/>
          </p:nvSpPr>
          <p:spPr>
            <a:xfrm>
              <a:off x="4920572" y="1932117"/>
              <a:ext cx="488800" cy="254000"/>
            </a:xfrm>
            <a:prstGeom prst="rect">
              <a:avLst/>
            </a:prstGeom>
            <a:noFill/>
            <a:ln>
              <a:noFill/>
            </a:ln>
          </p:spPr>
          <p:txBody>
            <a:bodyPr spcFirstLastPara="1" wrap="square" lIns="0" tIns="0" rIns="0" bIns="0" anchor="ctr" anchorCtr="0">
              <a:noAutofit/>
            </a:bodyPr>
            <a:lstStyle/>
            <a:p>
              <a:pPr algn="ctr">
                <a:buClr>
                  <a:srgbClr val="000000"/>
                </a:buClr>
                <a:buSzPts val="500"/>
              </a:pPr>
              <a:r>
                <a:rPr lang="en" sz="1200">
                  <a:latin typeface="Poppins" pitchFamily="2" charset="77"/>
                  <a:ea typeface="Poppins"/>
                  <a:cs typeface="Poppins" pitchFamily="2" charset="77"/>
                  <a:sym typeface="Poppins"/>
                </a:rPr>
                <a:t>Family</a:t>
              </a:r>
              <a:br>
                <a:rPr lang="en" sz="1200">
                  <a:latin typeface="Poppins" pitchFamily="2" charset="77"/>
                  <a:ea typeface="Calibri"/>
                  <a:cs typeface="Poppins" pitchFamily="2" charset="77"/>
                  <a:sym typeface="Calibri"/>
                </a:rPr>
              </a:br>
              <a:r>
                <a:rPr lang="en" sz="1200">
                  <a:latin typeface="Poppins" pitchFamily="2" charset="77"/>
                  <a:ea typeface="Poppins"/>
                  <a:cs typeface="Poppins" pitchFamily="2" charset="77"/>
                  <a:sym typeface="Poppins"/>
                </a:rPr>
                <a:t>history </a:t>
              </a:r>
              <a:endParaRPr sz="1200">
                <a:latin typeface="Poppins" pitchFamily="2" charset="77"/>
                <a:ea typeface="Calibri"/>
                <a:cs typeface="Poppins" pitchFamily="2" charset="77"/>
                <a:sym typeface="Calibri"/>
              </a:endParaRPr>
            </a:p>
          </p:txBody>
        </p:sp>
      </p:grpSp>
      <p:grpSp>
        <p:nvGrpSpPr>
          <p:cNvPr id="521" name="Group 520">
            <a:extLst>
              <a:ext uri="{FF2B5EF4-FFF2-40B4-BE49-F238E27FC236}">
                <a16:creationId xmlns:a16="http://schemas.microsoft.com/office/drawing/2014/main" id="{818AD8CA-80F3-49AD-67B7-B8BA97B3F90C}"/>
              </a:ext>
            </a:extLst>
          </p:cNvPr>
          <p:cNvGrpSpPr/>
          <p:nvPr/>
        </p:nvGrpSpPr>
        <p:grpSpPr>
          <a:xfrm>
            <a:off x="10284313" y="4529747"/>
            <a:ext cx="1501345" cy="1501345"/>
            <a:chOff x="3458107" y="5124482"/>
            <a:chExt cx="1025439" cy="1025439"/>
          </a:xfrm>
        </p:grpSpPr>
        <p:pic>
          <p:nvPicPr>
            <p:cNvPr id="26" name="Google Shape;175;p37" descr="preencoded.png">
              <a:extLst>
                <a:ext uri="{FF2B5EF4-FFF2-40B4-BE49-F238E27FC236}">
                  <a16:creationId xmlns:a16="http://schemas.microsoft.com/office/drawing/2014/main" id="{98C20AAA-E33F-85F0-2E8C-196896350F8F}"/>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458107" y="5124482"/>
              <a:ext cx="1025439" cy="1025439"/>
            </a:xfrm>
            <a:prstGeom prst="rect">
              <a:avLst/>
            </a:prstGeom>
            <a:noFill/>
            <a:ln>
              <a:noFill/>
            </a:ln>
          </p:spPr>
        </p:pic>
        <p:sp>
          <p:nvSpPr>
            <p:cNvPr id="59" name="Google Shape;185;p37">
              <a:extLst>
                <a:ext uri="{FF2B5EF4-FFF2-40B4-BE49-F238E27FC236}">
                  <a16:creationId xmlns:a16="http://schemas.microsoft.com/office/drawing/2014/main" id="{1099B9CA-F159-F42A-6BF1-2D08C7950DDD}"/>
                </a:ext>
              </a:extLst>
            </p:cNvPr>
            <p:cNvSpPr/>
            <p:nvPr/>
          </p:nvSpPr>
          <p:spPr>
            <a:xfrm>
              <a:off x="3668860" y="5397788"/>
              <a:ext cx="603933" cy="478827"/>
            </a:xfrm>
            <a:prstGeom prst="rect">
              <a:avLst/>
            </a:prstGeom>
            <a:noFill/>
            <a:ln>
              <a:noFill/>
            </a:ln>
          </p:spPr>
          <p:txBody>
            <a:bodyPr spcFirstLastPara="1" wrap="square" lIns="0" tIns="0" rIns="0" bIns="0" anchor="ctr" anchorCtr="0">
              <a:noAutofit/>
            </a:bodyPr>
            <a:lstStyle/>
            <a:p>
              <a:pPr algn="ctr">
                <a:buClr>
                  <a:srgbClr val="FFFFFF"/>
                </a:buClr>
                <a:buSzPts val="700"/>
              </a:pPr>
              <a:r>
                <a:rPr lang="en" sz="1200">
                  <a:solidFill>
                    <a:srgbClr val="FFFFFF"/>
                  </a:solidFill>
                  <a:latin typeface="Poppins" pitchFamily="2" charset="77"/>
                  <a:ea typeface="Poppins"/>
                  <a:cs typeface="Poppins" pitchFamily="2" charset="77"/>
                  <a:sym typeface="Poppins"/>
                </a:rPr>
                <a:t>Risk</a:t>
              </a:r>
              <a:endParaRPr sz="1200">
                <a:solidFill>
                  <a:srgbClr val="FFFFFF"/>
                </a:solidFill>
                <a:latin typeface="Poppins" pitchFamily="2" charset="77"/>
                <a:ea typeface="Poppins"/>
                <a:cs typeface="Poppins" pitchFamily="2" charset="77"/>
                <a:sym typeface="Poppins"/>
              </a:endParaRPr>
            </a:p>
            <a:p>
              <a:pPr algn="ctr">
                <a:buClr>
                  <a:srgbClr val="FFFFFF"/>
                </a:buClr>
                <a:buSzPts val="700"/>
              </a:pPr>
              <a:r>
                <a:rPr lang="en" sz="1200">
                  <a:solidFill>
                    <a:srgbClr val="FFFFFF"/>
                  </a:solidFill>
                  <a:latin typeface="Poppins" pitchFamily="2" charset="77"/>
                  <a:ea typeface="Poppins"/>
                  <a:cs typeface="Poppins" pitchFamily="2" charset="77"/>
                  <a:sym typeface="Poppins"/>
                </a:rPr>
                <a:t>factors </a:t>
              </a:r>
              <a:endParaRPr sz="1200">
                <a:latin typeface="Poppins" pitchFamily="2" charset="77"/>
                <a:ea typeface="Calibri"/>
                <a:cs typeface="Poppins" pitchFamily="2" charset="77"/>
                <a:sym typeface="Calibri"/>
              </a:endParaRPr>
            </a:p>
          </p:txBody>
        </p:sp>
      </p:grpSp>
      <p:grpSp>
        <p:nvGrpSpPr>
          <p:cNvPr id="519" name="Group 518">
            <a:extLst>
              <a:ext uri="{FF2B5EF4-FFF2-40B4-BE49-F238E27FC236}">
                <a16:creationId xmlns:a16="http://schemas.microsoft.com/office/drawing/2014/main" id="{CB566AE3-616D-40EB-0E73-A4C7692967FE}"/>
              </a:ext>
            </a:extLst>
          </p:cNvPr>
          <p:cNvGrpSpPr/>
          <p:nvPr/>
        </p:nvGrpSpPr>
        <p:grpSpPr>
          <a:xfrm>
            <a:off x="9434371" y="351786"/>
            <a:ext cx="1318633" cy="1318633"/>
            <a:chOff x="5571293" y="2912189"/>
            <a:chExt cx="900644" cy="900644"/>
          </a:xfrm>
        </p:grpSpPr>
        <p:pic>
          <p:nvPicPr>
            <p:cNvPr id="27" name="Google Shape;176;p37" descr="preencoded.png">
              <a:extLst>
                <a:ext uri="{FF2B5EF4-FFF2-40B4-BE49-F238E27FC236}">
                  <a16:creationId xmlns:a16="http://schemas.microsoft.com/office/drawing/2014/main" id="{A11B002D-524B-5C79-844C-3BC610B329FF}"/>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571293" y="2912189"/>
              <a:ext cx="900644" cy="900644"/>
            </a:xfrm>
            <a:prstGeom prst="rect">
              <a:avLst/>
            </a:prstGeom>
            <a:noFill/>
            <a:ln>
              <a:noFill/>
            </a:ln>
          </p:spPr>
        </p:pic>
        <p:sp>
          <p:nvSpPr>
            <p:cNvPr id="60" name="Google Shape;186;p37">
              <a:extLst>
                <a:ext uri="{FF2B5EF4-FFF2-40B4-BE49-F238E27FC236}">
                  <a16:creationId xmlns:a16="http://schemas.microsoft.com/office/drawing/2014/main" id="{483CD98B-9CF2-2098-3036-5026FD0A4D79}"/>
                </a:ext>
              </a:extLst>
            </p:cNvPr>
            <p:cNvSpPr/>
            <p:nvPr/>
          </p:nvSpPr>
          <p:spPr>
            <a:xfrm>
              <a:off x="5786665" y="3197409"/>
              <a:ext cx="476400" cy="330400"/>
            </a:xfrm>
            <a:prstGeom prst="rect">
              <a:avLst/>
            </a:prstGeom>
            <a:noFill/>
            <a:ln>
              <a:noFill/>
            </a:ln>
          </p:spPr>
          <p:txBody>
            <a:bodyPr spcFirstLastPara="1" wrap="square" lIns="0" tIns="0" rIns="0" bIns="0" anchor="ctr" anchorCtr="0">
              <a:noAutofit/>
            </a:bodyPr>
            <a:lstStyle/>
            <a:p>
              <a:pPr algn="ctr">
                <a:buClr>
                  <a:srgbClr val="FFFFFF"/>
                </a:buClr>
                <a:buSzPts val="700"/>
              </a:pPr>
              <a:r>
                <a:rPr lang="en" sz="1200">
                  <a:solidFill>
                    <a:srgbClr val="FFFFFF"/>
                  </a:solidFill>
                  <a:latin typeface="Poppins" pitchFamily="2" charset="77"/>
                  <a:ea typeface="Poppins"/>
                  <a:cs typeface="Poppins" pitchFamily="2" charset="77"/>
                  <a:sym typeface="Poppins"/>
                </a:rPr>
                <a:t>Exam</a:t>
              </a:r>
              <a:endParaRPr sz="1200">
                <a:solidFill>
                  <a:srgbClr val="FFFFFF"/>
                </a:solidFill>
                <a:latin typeface="Poppins" pitchFamily="2" charset="77"/>
                <a:ea typeface="Poppins"/>
                <a:cs typeface="Poppins" pitchFamily="2" charset="77"/>
                <a:sym typeface="Poppins"/>
              </a:endParaRPr>
            </a:p>
            <a:p>
              <a:pPr algn="ctr">
                <a:buClr>
                  <a:srgbClr val="FFFFFF"/>
                </a:buClr>
                <a:buSzPts val="700"/>
              </a:pPr>
              <a:r>
                <a:rPr lang="en" sz="1200">
                  <a:solidFill>
                    <a:srgbClr val="FFFFFF"/>
                  </a:solidFill>
                  <a:latin typeface="Poppins" pitchFamily="2" charset="77"/>
                  <a:ea typeface="Poppins"/>
                  <a:cs typeface="Poppins" pitchFamily="2" charset="77"/>
                  <a:sym typeface="Poppins"/>
                </a:rPr>
                <a:t>findings </a:t>
              </a:r>
              <a:endParaRPr sz="1200">
                <a:latin typeface="Poppins" pitchFamily="2" charset="77"/>
                <a:ea typeface="Calibri"/>
                <a:cs typeface="Poppins" pitchFamily="2" charset="77"/>
                <a:sym typeface="Calibri"/>
              </a:endParaRPr>
            </a:p>
          </p:txBody>
        </p:sp>
      </p:grpSp>
      <p:grpSp>
        <p:nvGrpSpPr>
          <p:cNvPr id="520" name="Group 519">
            <a:extLst>
              <a:ext uri="{FF2B5EF4-FFF2-40B4-BE49-F238E27FC236}">
                <a16:creationId xmlns:a16="http://schemas.microsoft.com/office/drawing/2014/main" id="{96E5C881-581A-140E-53BF-F30EF9371466}"/>
              </a:ext>
            </a:extLst>
          </p:cNvPr>
          <p:cNvGrpSpPr/>
          <p:nvPr/>
        </p:nvGrpSpPr>
        <p:grpSpPr>
          <a:xfrm>
            <a:off x="9764905" y="3123168"/>
            <a:ext cx="1202692" cy="1198757"/>
            <a:chOff x="4987909" y="4647975"/>
            <a:chExt cx="903600" cy="900644"/>
          </a:xfrm>
        </p:grpSpPr>
        <p:pic>
          <p:nvPicPr>
            <p:cNvPr id="48" name="Google Shape;177;p37" descr="preencoded.png">
              <a:extLst>
                <a:ext uri="{FF2B5EF4-FFF2-40B4-BE49-F238E27FC236}">
                  <a16:creationId xmlns:a16="http://schemas.microsoft.com/office/drawing/2014/main" id="{46C080D4-9160-E41A-EE21-F09FECBEF430}"/>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989385" y="4647975"/>
              <a:ext cx="900644" cy="900644"/>
            </a:xfrm>
            <a:prstGeom prst="rect">
              <a:avLst/>
            </a:prstGeom>
            <a:noFill/>
            <a:ln>
              <a:noFill/>
            </a:ln>
          </p:spPr>
        </p:pic>
        <p:sp>
          <p:nvSpPr>
            <p:cNvPr id="61" name="Google Shape;187;p37">
              <a:extLst>
                <a:ext uri="{FF2B5EF4-FFF2-40B4-BE49-F238E27FC236}">
                  <a16:creationId xmlns:a16="http://schemas.microsoft.com/office/drawing/2014/main" id="{2C1AEFB3-EDBF-8B55-5689-20B5762CB669}"/>
                </a:ext>
              </a:extLst>
            </p:cNvPr>
            <p:cNvSpPr/>
            <p:nvPr/>
          </p:nvSpPr>
          <p:spPr>
            <a:xfrm>
              <a:off x="4987909" y="4933097"/>
              <a:ext cx="903600" cy="330400"/>
            </a:xfrm>
            <a:prstGeom prst="rect">
              <a:avLst/>
            </a:prstGeom>
            <a:noFill/>
            <a:ln>
              <a:noFill/>
            </a:ln>
          </p:spPr>
          <p:txBody>
            <a:bodyPr spcFirstLastPara="1" wrap="square" lIns="0" tIns="0" rIns="0" bIns="0" anchor="ctr" anchorCtr="0">
              <a:noAutofit/>
            </a:bodyPr>
            <a:lstStyle/>
            <a:p>
              <a:pPr algn="ctr">
                <a:buClr>
                  <a:srgbClr val="000000"/>
                </a:buClr>
                <a:buSzPts val="700"/>
              </a:pPr>
              <a:r>
                <a:rPr lang="en" sz="1200">
                  <a:latin typeface="Poppins" pitchFamily="2" charset="77"/>
                  <a:ea typeface="Poppins"/>
                  <a:cs typeface="Poppins" pitchFamily="2" charset="77"/>
                  <a:sym typeface="Poppins"/>
                </a:rPr>
                <a:t>Medication</a:t>
              </a:r>
              <a:endParaRPr sz="1200">
                <a:latin typeface="Poppins" pitchFamily="2" charset="77"/>
                <a:ea typeface="Calibri"/>
                <a:cs typeface="Poppins" pitchFamily="2" charset="77"/>
                <a:sym typeface="Calibri"/>
              </a:endParaRPr>
            </a:p>
            <a:p>
              <a:pPr algn="ctr">
                <a:buClr>
                  <a:srgbClr val="000000"/>
                </a:buClr>
                <a:buSzPts val="700"/>
              </a:pPr>
              <a:r>
                <a:rPr lang="en" sz="1200">
                  <a:latin typeface="Poppins" pitchFamily="2" charset="77"/>
                  <a:ea typeface="Poppins"/>
                  <a:cs typeface="Poppins" pitchFamily="2" charset="77"/>
                  <a:sym typeface="Poppins"/>
                </a:rPr>
                <a:t>history </a:t>
              </a:r>
              <a:endParaRPr sz="1200">
                <a:latin typeface="Poppins" pitchFamily="2" charset="77"/>
                <a:ea typeface="Calibri"/>
                <a:cs typeface="Poppins" pitchFamily="2" charset="77"/>
                <a:sym typeface="Calibri"/>
              </a:endParaRPr>
            </a:p>
          </p:txBody>
        </p:sp>
      </p:grpSp>
      <p:grpSp>
        <p:nvGrpSpPr>
          <p:cNvPr id="522" name="Group 521">
            <a:extLst>
              <a:ext uri="{FF2B5EF4-FFF2-40B4-BE49-F238E27FC236}">
                <a16:creationId xmlns:a16="http://schemas.microsoft.com/office/drawing/2014/main" id="{CF378E2A-B3E4-20FF-926B-CE76C188A659}"/>
              </a:ext>
            </a:extLst>
          </p:cNvPr>
          <p:cNvGrpSpPr/>
          <p:nvPr/>
        </p:nvGrpSpPr>
        <p:grpSpPr>
          <a:xfrm>
            <a:off x="1754260" y="4021464"/>
            <a:ext cx="1016566" cy="1016565"/>
            <a:chOff x="2536966" y="4926555"/>
            <a:chExt cx="694328" cy="694327"/>
          </a:xfrm>
        </p:grpSpPr>
        <p:pic>
          <p:nvPicPr>
            <p:cNvPr id="54" name="Google Shape;178;p37" descr="preencoded.png">
              <a:extLst>
                <a:ext uri="{FF2B5EF4-FFF2-40B4-BE49-F238E27FC236}">
                  <a16:creationId xmlns:a16="http://schemas.microsoft.com/office/drawing/2014/main" id="{39439BCA-60A8-449F-C6F1-FB7CD0AC44DD}"/>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536966" y="4926555"/>
              <a:ext cx="694328" cy="694327"/>
            </a:xfrm>
            <a:prstGeom prst="rect">
              <a:avLst/>
            </a:prstGeom>
            <a:noFill/>
            <a:ln>
              <a:noFill/>
            </a:ln>
          </p:spPr>
        </p:pic>
        <p:sp>
          <p:nvSpPr>
            <p:cNvPr id="62" name="Google Shape;188;p37">
              <a:extLst>
                <a:ext uri="{FF2B5EF4-FFF2-40B4-BE49-F238E27FC236}">
                  <a16:creationId xmlns:a16="http://schemas.microsoft.com/office/drawing/2014/main" id="{49546F59-F53D-84EE-4153-D299C334AB08}"/>
                </a:ext>
              </a:extLst>
            </p:cNvPr>
            <p:cNvSpPr/>
            <p:nvPr/>
          </p:nvSpPr>
          <p:spPr>
            <a:xfrm>
              <a:off x="2580395" y="5146718"/>
              <a:ext cx="609600" cy="254000"/>
            </a:xfrm>
            <a:prstGeom prst="rect">
              <a:avLst/>
            </a:prstGeom>
            <a:noFill/>
            <a:ln>
              <a:noFill/>
            </a:ln>
          </p:spPr>
          <p:txBody>
            <a:bodyPr spcFirstLastPara="1" wrap="square" lIns="0" tIns="0" rIns="0" bIns="0" anchor="ctr" anchorCtr="0">
              <a:noAutofit/>
            </a:bodyPr>
            <a:lstStyle/>
            <a:p>
              <a:pPr algn="ctr">
                <a:buClr>
                  <a:srgbClr val="000000"/>
                </a:buClr>
                <a:buSzPts val="500"/>
              </a:pPr>
              <a:r>
                <a:rPr lang="en" sz="1200">
                  <a:latin typeface="Poppins" pitchFamily="2" charset="77"/>
                  <a:ea typeface="Poppins"/>
                  <a:cs typeface="Poppins" pitchFamily="2" charset="77"/>
                  <a:sym typeface="Poppins"/>
                </a:rPr>
                <a:t>Past test results </a:t>
              </a:r>
              <a:endParaRPr sz="1200">
                <a:latin typeface="Poppins" pitchFamily="2" charset="77"/>
                <a:ea typeface="Calibri"/>
                <a:cs typeface="Poppins" pitchFamily="2" charset="77"/>
                <a:sym typeface="Calibri"/>
              </a:endParaRPr>
            </a:p>
          </p:txBody>
        </p:sp>
      </p:grpSp>
      <p:grpSp>
        <p:nvGrpSpPr>
          <p:cNvPr id="517" name="Group 516">
            <a:extLst>
              <a:ext uri="{FF2B5EF4-FFF2-40B4-BE49-F238E27FC236}">
                <a16:creationId xmlns:a16="http://schemas.microsoft.com/office/drawing/2014/main" id="{E464E922-2210-4ABC-7F7B-76A083289F83}"/>
              </a:ext>
            </a:extLst>
          </p:cNvPr>
          <p:cNvGrpSpPr/>
          <p:nvPr/>
        </p:nvGrpSpPr>
        <p:grpSpPr>
          <a:xfrm>
            <a:off x="2782149" y="284782"/>
            <a:ext cx="1255101" cy="1255098"/>
            <a:chOff x="3255533" y="1304893"/>
            <a:chExt cx="857251" cy="857249"/>
          </a:xfrm>
        </p:grpSpPr>
        <p:pic>
          <p:nvPicPr>
            <p:cNvPr id="63" name="Google Shape;173;p37" descr="preencoded.png">
              <a:extLst>
                <a:ext uri="{FF2B5EF4-FFF2-40B4-BE49-F238E27FC236}">
                  <a16:creationId xmlns:a16="http://schemas.microsoft.com/office/drawing/2014/main" id="{5571C6BB-5DE9-EAFD-07EF-9CE96EF61D76}"/>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3255533" y="1304893"/>
              <a:ext cx="857251" cy="857249"/>
            </a:xfrm>
            <a:prstGeom prst="rect">
              <a:avLst/>
            </a:prstGeom>
            <a:noFill/>
            <a:ln>
              <a:noFill/>
            </a:ln>
          </p:spPr>
        </p:pic>
        <p:sp>
          <p:nvSpPr>
            <p:cNvPr id="512" name="Google Shape;179;p37">
              <a:extLst>
                <a:ext uri="{FF2B5EF4-FFF2-40B4-BE49-F238E27FC236}">
                  <a16:creationId xmlns:a16="http://schemas.microsoft.com/office/drawing/2014/main" id="{A3E95635-9D0B-4937-FE17-69CF015DE777}"/>
                </a:ext>
              </a:extLst>
            </p:cNvPr>
            <p:cNvSpPr/>
            <p:nvPr/>
          </p:nvSpPr>
          <p:spPr>
            <a:xfrm>
              <a:off x="3379358" y="1511317"/>
              <a:ext cx="609600" cy="444400"/>
            </a:xfrm>
            <a:prstGeom prst="rect">
              <a:avLst/>
            </a:prstGeom>
            <a:noFill/>
            <a:ln>
              <a:noFill/>
            </a:ln>
          </p:spPr>
          <p:txBody>
            <a:bodyPr spcFirstLastPara="1" wrap="square" lIns="0" tIns="0" rIns="0" bIns="0" anchor="ctr" anchorCtr="0">
              <a:noAutofit/>
            </a:bodyPr>
            <a:lstStyle/>
            <a:p>
              <a:pPr algn="ctr">
                <a:buClr>
                  <a:srgbClr val="000000"/>
                </a:buClr>
                <a:buSzPts val="900"/>
              </a:pPr>
              <a:r>
                <a:rPr lang="en" sz="1200">
                  <a:latin typeface="Poppins" pitchFamily="2" charset="77"/>
                  <a:ea typeface="Poppins"/>
                  <a:cs typeface="Poppins" pitchFamily="2" charset="77"/>
                  <a:sym typeface="Poppins"/>
                </a:rPr>
                <a:t>Clinical Signs </a:t>
              </a:r>
              <a:endParaRPr sz="1200">
                <a:latin typeface="Poppins" pitchFamily="2" charset="77"/>
                <a:ea typeface="Calibri"/>
                <a:cs typeface="Poppins" pitchFamily="2" charset="77"/>
                <a:sym typeface="Calibri"/>
              </a:endParaRPr>
            </a:p>
          </p:txBody>
        </p:sp>
      </p:grpSp>
      <p:grpSp>
        <p:nvGrpSpPr>
          <p:cNvPr id="516" name="Group 515">
            <a:extLst>
              <a:ext uri="{FF2B5EF4-FFF2-40B4-BE49-F238E27FC236}">
                <a16:creationId xmlns:a16="http://schemas.microsoft.com/office/drawing/2014/main" id="{C7FFC114-74B6-14FA-5F7E-BF498119A6D8}"/>
              </a:ext>
            </a:extLst>
          </p:cNvPr>
          <p:cNvGrpSpPr/>
          <p:nvPr/>
        </p:nvGrpSpPr>
        <p:grpSpPr>
          <a:xfrm>
            <a:off x="794722" y="2328801"/>
            <a:ext cx="1374890" cy="1388970"/>
            <a:chOff x="195202" y="2035089"/>
            <a:chExt cx="939068" cy="948685"/>
          </a:xfrm>
        </p:grpSpPr>
        <p:pic>
          <p:nvPicPr>
            <p:cNvPr id="513" name="Google Shape;173;p37" descr="preencoded.png">
              <a:extLst>
                <a:ext uri="{FF2B5EF4-FFF2-40B4-BE49-F238E27FC236}">
                  <a16:creationId xmlns:a16="http://schemas.microsoft.com/office/drawing/2014/main" id="{6C053009-F605-C195-26F2-C5591F93E054}"/>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195202" y="2035089"/>
              <a:ext cx="939068" cy="948685"/>
            </a:xfrm>
            <a:prstGeom prst="rect">
              <a:avLst/>
            </a:prstGeom>
            <a:noFill/>
            <a:ln>
              <a:noFill/>
            </a:ln>
          </p:spPr>
        </p:pic>
        <p:sp>
          <p:nvSpPr>
            <p:cNvPr id="514" name="Google Shape;183;p37">
              <a:extLst>
                <a:ext uri="{FF2B5EF4-FFF2-40B4-BE49-F238E27FC236}">
                  <a16:creationId xmlns:a16="http://schemas.microsoft.com/office/drawing/2014/main" id="{14487DF0-754B-F1D1-D33A-1C8179E259DB}"/>
                </a:ext>
              </a:extLst>
            </p:cNvPr>
            <p:cNvSpPr/>
            <p:nvPr/>
          </p:nvSpPr>
          <p:spPr>
            <a:xfrm>
              <a:off x="319082" y="2452495"/>
              <a:ext cx="677600" cy="158800"/>
            </a:xfrm>
            <a:prstGeom prst="rect">
              <a:avLst/>
            </a:prstGeom>
            <a:noFill/>
            <a:ln>
              <a:noFill/>
            </a:ln>
          </p:spPr>
          <p:txBody>
            <a:bodyPr spcFirstLastPara="1" wrap="square" lIns="0" tIns="0" rIns="0" bIns="0" anchor="ctr" anchorCtr="0">
              <a:noAutofit/>
            </a:bodyPr>
            <a:lstStyle/>
            <a:p>
              <a:pPr algn="ctr">
                <a:buClr>
                  <a:srgbClr val="000000"/>
                </a:buClr>
                <a:buSzPts val="600"/>
              </a:pPr>
              <a:r>
                <a:rPr lang="en" sz="1200">
                  <a:latin typeface="Poppins" pitchFamily="2" charset="77"/>
                  <a:ea typeface="Poppins"/>
                  <a:cs typeface="Poppins" pitchFamily="2" charset="77"/>
                  <a:sym typeface="Poppins"/>
                </a:rPr>
                <a:t>Genetics </a:t>
              </a:r>
              <a:endParaRPr sz="1200">
                <a:latin typeface="Poppins" pitchFamily="2" charset="77"/>
                <a:ea typeface="Calibri"/>
                <a:cs typeface="Poppins" pitchFamily="2" charset="77"/>
                <a:sym typeface="Calibri"/>
              </a:endParaRPr>
            </a:p>
          </p:txBody>
        </p:sp>
      </p:grpSp>
      <p:cxnSp>
        <p:nvCxnSpPr>
          <p:cNvPr id="20" name="Straight Connector 19">
            <a:extLst>
              <a:ext uri="{FF2B5EF4-FFF2-40B4-BE49-F238E27FC236}">
                <a16:creationId xmlns:a16="http://schemas.microsoft.com/office/drawing/2014/main" id="{AEE5A5B3-836B-96E2-5465-B35BCB9D91A6}"/>
              </a:ext>
            </a:extLst>
          </p:cNvPr>
          <p:cNvCxnSpPr>
            <a:cxnSpLocks/>
          </p:cNvCxnSpPr>
          <p:nvPr/>
        </p:nvCxnSpPr>
        <p:spPr>
          <a:xfrm>
            <a:off x="10770695" y="6307723"/>
            <a:ext cx="0" cy="363216"/>
          </a:xfrm>
          <a:prstGeom prst="line">
            <a:avLst/>
          </a:prstGeom>
          <a:ln>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pic>
        <p:nvPicPr>
          <p:cNvPr id="21"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E4920293-8548-6A8C-1BB1-CD5375B5F024}"/>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28" name="Google Shape;212;p49" descr="pasted-movie.png">
            <a:extLst>
              <a:ext uri="{FF2B5EF4-FFF2-40B4-BE49-F238E27FC236}">
                <a16:creationId xmlns:a16="http://schemas.microsoft.com/office/drawing/2014/main" id="{E3EBA22F-049F-A71C-76E4-F7E9521D4474}"/>
              </a:ext>
            </a:extLst>
          </p:cNvPr>
          <p:cNvPicPr preferRelativeResize="0"/>
          <p:nvPr/>
        </p:nvPicPr>
        <p:blipFill rotWithShape="1">
          <a:blip r:embed="rId16">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35134031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6;p81">
            <a:extLst>
              <a:ext uri="{FF2B5EF4-FFF2-40B4-BE49-F238E27FC236}">
                <a16:creationId xmlns:a16="http://schemas.microsoft.com/office/drawing/2014/main" id="{5070425C-1F14-026E-4F2E-03FB8143C312}"/>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graphicFrame>
        <p:nvGraphicFramePr>
          <p:cNvPr id="4" name="Table 3">
            <a:extLst>
              <a:ext uri="{FF2B5EF4-FFF2-40B4-BE49-F238E27FC236}">
                <a16:creationId xmlns:a16="http://schemas.microsoft.com/office/drawing/2014/main" id="{023BA27B-6B97-C063-4EBD-0870612B0509}"/>
              </a:ext>
            </a:extLst>
          </p:cNvPr>
          <p:cNvGraphicFramePr>
            <a:graphicFrameLocks noGrp="1"/>
          </p:cNvGraphicFramePr>
          <p:nvPr/>
        </p:nvGraphicFramePr>
        <p:xfrm>
          <a:off x="540776" y="1780827"/>
          <a:ext cx="11072813" cy="3507845"/>
        </p:xfrm>
        <a:graphic>
          <a:graphicData uri="http://schemas.openxmlformats.org/drawingml/2006/table">
            <a:tbl>
              <a:tblPr>
                <a:tableStyleId>{5C22544A-7EE6-4342-B048-85BDC9FD1C3A}</a:tableStyleId>
              </a:tblPr>
              <a:tblGrid>
                <a:gridCol w="1954903">
                  <a:extLst>
                    <a:ext uri="{9D8B030D-6E8A-4147-A177-3AD203B41FA5}">
                      <a16:colId xmlns:a16="http://schemas.microsoft.com/office/drawing/2014/main" val="2750454147"/>
                    </a:ext>
                  </a:extLst>
                </a:gridCol>
                <a:gridCol w="2631384">
                  <a:extLst>
                    <a:ext uri="{9D8B030D-6E8A-4147-A177-3AD203B41FA5}">
                      <a16:colId xmlns:a16="http://schemas.microsoft.com/office/drawing/2014/main" val="1592786129"/>
                    </a:ext>
                  </a:extLst>
                </a:gridCol>
                <a:gridCol w="1871663">
                  <a:extLst>
                    <a:ext uri="{9D8B030D-6E8A-4147-A177-3AD203B41FA5}">
                      <a16:colId xmlns:a16="http://schemas.microsoft.com/office/drawing/2014/main" val="1613329772"/>
                    </a:ext>
                  </a:extLst>
                </a:gridCol>
                <a:gridCol w="2157412">
                  <a:extLst>
                    <a:ext uri="{9D8B030D-6E8A-4147-A177-3AD203B41FA5}">
                      <a16:colId xmlns:a16="http://schemas.microsoft.com/office/drawing/2014/main" val="3556175298"/>
                    </a:ext>
                  </a:extLst>
                </a:gridCol>
                <a:gridCol w="2457451">
                  <a:extLst>
                    <a:ext uri="{9D8B030D-6E8A-4147-A177-3AD203B41FA5}">
                      <a16:colId xmlns:a16="http://schemas.microsoft.com/office/drawing/2014/main" val="1526804542"/>
                    </a:ext>
                  </a:extLst>
                </a:gridCol>
              </a:tblGrid>
              <a:tr h="618153">
                <a:tc>
                  <a:txBody>
                    <a:bodyPr/>
                    <a:lstStyle/>
                    <a:p>
                      <a:pPr marL="0" marR="0">
                        <a:lnSpc>
                          <a:spcPct val="150000"/>
                        </a:lnSpc>
                        <a:spcBef>
                          <a:spcPts val="0"/>
                        </a:spcBef>
                        <a:spcAft>
                          <a:spcPts val="0"/>
                        </a:spcAft>
                      </a:pPr>
                      <a:r>
                        <a:rPr lang="en-GB" sz="1400" b="1">
                          <a:effectLst/>
                          <a:latin typeface="Poppins" pitchFamily="2" charset="77"/>
                          <a:cs typeface="Poppins" pitchFamily="2" charset="77"/>
                        </a:rPr>
                        <a:t>Demographics</a:t>
                      </a:r>
                      <a:endParaRPr lang="en-US" sz="1400" b="1">
                        <a:effectLst/>
                        <a:latin typeface="Poppins" pitchFamily="2" charset="77"/>
                        <a:ea typeface="Arial" panose="020B0604020202020204" pitchFamily="34" charset="0"/>
                        <a:cs typeface="Poppins" pitchFamily="2" charset="77"/>
                      </a:endParaRPr>
                    </a:p>
                  </a:txBody>
                  <a:tcPr marL="243840" marR="243840" marT="63500" marB="635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50000"/>
                        </a:lnSpc>
                        <a:spcBef>
                          <a:spcPts val="0"/>
                        </a:spcBef>
                        <a:spcAft>
                          <a:spcPts val="0"/>
                        </a:spcAft>
                      </a:pPr>
                      <a:r>
                        <a:rPr lang="en-GB" sz="1400" b="1">
                          <a:effectLst/>
                          <a:latin typeface="Poppins" pitchFamily="2" charset="77"/>
                          <a:cs typeface="Poppins" pitchFamily="2" charset="77"/>
                        </a:rPr>
                        <a:t>Risk factors</a:t>
                      </a:r>
                      <a:endParaRPr lang="en-US" sz="1400" b="1">
                        <a:effectLst/>
                        <a:latin typeface="Poppins" pitchFamily="2" charset="77"/>
                        <a:ea typeface="Arial" panose="020B0604020202020204" pitchFamily="34" charset="0"/>
                        <a:cs typeface="Poppins" pitchFamily="2" charset="77"/>
                      </a:endParaRPr>
                    </a:p>
                  </a:txBody>
                  <a:tcPr marL="243840" marR="243840" marT="63500" marB="635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nSpc>
                          <a:spcPct val="150000"/>
                        </a:lnSpc>
                        <a:spcBef>
                          <a:spcPts val="0"/>
                        </a:spcBef>
                        <a:spcAft>
                          <a:spcPts val="0"/>
                        </a:spcAft>
                      </a:pPr>
                      <a:r>
                        <a:rPr lang="en-GB" sz="1400" b="1">
                          <a:effectLst/>
                          <a:latin typeface="Poppins" pitchFamily="2" charset="77"/>
                          <a:cs typeface="Poppins" pitchFamily="2" charset="77"/>
                        </a:rPr>
                        <a:t>Symptoms</a:t>
                      </a:r>
                      <a:endParaRPr lang="en-US" sz="1400" b="1">
                        <a:effectLst/>
                        <a:latin typeface="Poppins" pitchFamily="2" charset="77"/>
                        <a:ea typeface="Arial" panose="020B0604020202020204" pitchFamily="34" charset="0"/>
                        <a:cs typeface="Poppins" pitchFamily="2" charset="77"/>
                      </a:endParaRPr>
                    </a:p>
                  </a:txBody>
                  <a:tcPr marL="243840" marR="243840" marT="63500" marB="635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50000"/>
                        </a:lnSpc>
                        <a:spcBef>
                          <a:spcPts val="0"/>
                        </a:spcBef>
                        <a:spcAft>
                          <a:spcPts val="0"/>
                        </a:spcAft>
                      </a:pPr>
                      <a:r>
                        <a:rPr lang="en-GB" sz="1400" b="1">
                          <a:effectLst/>
                          <a:latin typeface="Poppins" pitchFamily="2" charset="77"/>
                          <a:cs typeface="Poppins" pitchFamily="2" charset="77"/>
                        </a:rPr>
                        <a:t>Clinical signs</a:t>
                      </a:r>
                      <a:endParaRPr lang="en-US" sz="1400" b="1">
                        <a:effectLst/>
                        <a:latin typeface="Poppins" pitchFamily="2" charset="77"/>
                        <a:ea typeface="Arial" panose="020B0604020202020204" pitchFamily="34" charset="0"/>
                        <a:cs typeface="Poppins" pitchFamily="2" charset="77"/>
                      </a:endParaRPr>
                    </a:p>
                  </a:txBody>
                  <a:tcPr marL="243840" marR="243840" marT="63500" marB="635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nSpc>
                          <a:spcPct val="150000"/>
                        </a:lnSpc>
                        <a:spcBef>
                          <a:spcPts val="0"/>
                        </a:spcBef>
                        <a:spcAft>
                          <a:spcPts val="0"/>
                        </a:spcAft>
                      </a:pPr>
                      <a:r>
                        <a:rPr lang="en-GB" sz="1400" b="1">
                          <a:effectLst/>
                          <a:latin typeface="Poppins" pitchFamily="2" charset="77"/>
                          <a:cs typeface="Poppins" pitchFamily="2" charset="77"/>
                        </a:rPr>
                        <a:t>Investigation results</a:t>
                      </a:r>
                      <a:endParaRPr lang="en-US" sz="1400" b="1">
                        <a:effectLst/>
                        <a:latin typeface="Poppins" pitchFamily="2" charset="77"/>
                        <a:ea typeface="Arial" panose="020B0604020202020204" pitchFamily="34" charset="0"/>
                        <a:cs typeface="Poppins" pitchFamily="2" charset="77"/>
                      </a:endParaRPr>
                    </a:p>
                  </a:txBody>
                  <a:tcPr marL="243840" marR="243840" marT="63500" marB="635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67771539"/>
                  </a:ext>
                </a:extLst>
              </a:tr>
              <a:tr h="2889692">
                <a:tc>
                  <a:txBody>
                    <a:bodyPr/>
                    <a:lstStyle/>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Age</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Sex</a:t>
                      </a:r>
                      <a:endParaRPr lang="en-US" sz="1400" u="none" strike="noStrike">
                        <a:effectLst/>
                        <a:latin typeface="Poppins" pitchFamily="2" charset="77"/>
                        <a:ea typeface="Arial" panose="020B0604020202020204" pitchFamily="34" charset="0"/>
                        <a:cs typeface="Poppins" pitchFamily="2" charset="77"/>
                      </a:endParaRPr>
                    </a:p>
                  </a:txBody>
                  <a:tcPr marL="243840" marR="243840" marT="24384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65000"/>
                      </a:schemeClr>
                    </a:solidFill>
                  </a:tcPr>
                </a:tc>
                <a:tc>
                  <a:txBody>
                    <a:bodyPr/>
                    <a:lstStyle/>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Smoking status</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Family history of X cancer</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History of alcohol excess</a:t>
                      </a:r>
                      <a:endParaRPr lang="en-US" sz="1400" u="none" strike="noStrike">
                        <a:effectLst/>
                        <a:latin typeface="Poppins" pitchFamily="2" charset="77"/>
                        <a:ea typeface="Arial" panose="020B0604020202020204" pitchFamily="34" charset="0"/>
                        <a:cs typeface="Poppins" pitchFamily="2" charset="77"/>
                      </a:endParaRPr>
                    </a:p>
                  </a:txBody>
                  <a:tcPr marL="243840" marR="243840" marT="24384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57448"/>
                      </a:schemeClr>
                    </a:solidFill>
                  </a:tcPr>
                </a:tc>
                <a:tc>
                  <a:txBody>
                    <a:bodyPr/>
                    <a:lstStyle/>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Bloating</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Fatigue</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Back pain</a:t>
                      </a:r>
                      <a:endParaRPr lang="en-US" sz="1400" u="none" strike="noStrike">
                        <a:effectLst/>
                        <a:latin typeface="Poppins" pitchFamily="2" charset="77"/>
                        <a:ea typeface="Arial" panose="020B0604020202020204" pitchFamily="34" charset="0"/>
                        <a:cs typeface="Poppins" pitchFamily="2" charset="77"/>
                      </a:endParaRPr>
                    </a:p>
                  </a:txBody>
                  <a:tcPr marL="243840" marR="243840" marT="24384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65000"/>
                      </a:schemeClr>
                    </a:solidFill>
                  </a:tcPr>
                </a:tc>
                <a:tc>
                  <a:txBody>
                    <a:bodyPr/>
                    <a:lstStyle/>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Finger clubbing</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Cranial nerve palsy</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Abdominal mass</a:t>
                      </a:r>
                      <a:endParaRPr lang="en-US" sz="1400" u="none" strike="noStrike">
                        <a:effectLst/>
                        <a:latin typeface="Poppins" pitchFamily="2" charset="77"/>
                        <a:ea typeface="Arial" panose="020B0604020202020204" pitchFamily="34" charset="0"/>
                        <a:cs typeface="Poppins" pitchFamily="2" charset="77"/>
                      </a:endParaRPr>
                    </a:p>
                  </a:txBody>
                  <a:tcPr marL="243840" marR="243840" marT="24384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57448"/>
                      </a:schemeClr>
                    </a:solidFill>
                  </a:tcPr>
                </a:tc>
                <a:tc>
                  <a:txBody>
                    <a:bodyPr/>
                    <a:lstStyle/>
                    <a:p>
                      <a:pPr marL="115888" marR="0" lvl="0" indent="-115888">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Hyperglycaemia</a:t>
                      </a:r>
                      <a:endParaRPr lang="en-US" sz="1400" u="none" strike="noStrike">
                        <a:effectLst/>
                        <a:latin typeface="Poppins" pitchFamily="2" charset="77"/>
                        <a:cs typeface="Poppins" pitchFamily="2" charset="77"/>
                      </a:endParaRPr>
                    </a:p>
                    <a:p>
                      <a:pPr marL="115888" marR="0" lvl="0" indent="-115888">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Iron deficiency anaemia</a:t>
                      </a:r>
                      <a:endParaRPr lang="en-US" sz="1400" u="none" strike="noStrike">
                        <a:effectLst/>
                        <a:latin typeface="Poppins" pitchFamily="2" charset="77"/>
                        <a:cs typeface="Poppins" pitchFamily="2" charset="77"/>
                      </a:endParaRPr>
                    </a:p>
                    <a:p>
                      <a:pPr marL="115888" marR="0" lvl="0" indent="-115888">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Ovarian cyst</a:t>
                      </a:r>
                      <a:endParaRPr lang="en-US" sz="1400" u="none" strike="noStrike">
                        <a:effectLst/>
                        <a:latin typeface="Poppins" pitchFamily="2" charset="77"/>
                        <a:ea typeface="Arial" panose="020B0604020202020204" pitchFamily="34" charset="0"/>
                        <a:cs typeface="Poppins" pitchFamily="2" charset="77"/>
                      </a:endParaRPr>
                    </a:p>
                  </a:txBody>
                  <a:tcPr marL="243840" marR="243840" marT="24384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65000"/>
                      </a:schemeClr>
                    </a:solidFill>
                  </a:tcPr>
                </a:tc>
                <a:extLst>
                  <a:ext uri="{0D108BD9-81ED-4DB2-BD59-A6C34878D82A}">
                    <a16:rowId xmlns:a16="http://schemas.microsoft.com/office/drawing/2014/main" val="1871802368"/>
                  </a:ext>
                </a:extLst>
              </a:tr>
            </a:tbl>
          </a:graphicData>
        </a:graphic>
      </p:graphicFrame>
      <p:sp>
        <p:nvSpPr>
          <p:cNvPr id="5" name="Rectangle 1">
            <a:extLst>
              <a:ext uri="{FF2B5EF4-FFF2-40B4-BE49-F238E27FC236}">
                <a16:creationId xmlns:a16="http://schemas.microsoft.com/office/drawing/2014/main" id="{DA36134A-8AB5-1EA6-1CEA-8A43B5A45367}"/>
              </a:ext>
            </a:extLst>
          </p:cNvPr>
          <p:cNvSpPr>
            <a:spLocks noChangeArrowheads="1"/>
          </p:cNvSpPr>
          <p:nvPr/>
        </p:nvSpPr>
        <p:spPr bwMode="auto">
          <a:xfrm>
            <a:off x="2481264" y="302270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400"/>
          </a:p>
        </p:txBody>
      </p:sp>
      <p:sp>
        <p:nvSpPr>
          <p:cNvPr id="12" name="Google Shape;326;p6">
            <a:extLst>
              <a:ext uri="{FF2B5EF4-FFF2-40B4-BE49-F238E27FC236}">
                <a16:creationId xmlns:a16="http://schemas.microsoft.com/office/drawing/2014/main" id="{EADE0773-34B1-2725-61A2-EB432839D586}"/>
              </a:ext>
            </a:extLst>
          </p:cNvPr>
          <p:cNvSpPr txBox="1"/>
          <p:nvPr/>
        </p:nvSpPr>
        <p:spPr>
          <a:xfrm>
            <a:off x="559591" y="365109"/>
            <a:ext cx="11540400" cy="1415718"/>
          </a:xfrm>
          <a:prstGeom prst="rect">
            <a:avLst/>
          </a:prstGeom>
          <a:noFill/>
          <a:ln>
            <a:noFill/>
          </a:ln>
        </p:spPr>
        <p:txBody>
          <a:bodyPr spcFirstLastPara="1" wrap="square" lIns="121900" tIns="60933" rIns="121900" bIns="60933" anchor="t" anchorCtr="0">
            <a:spAutoFit/>
          </a:bodyPr>
          <a:lstStyle/>
          <a:p>
            <a:pPr>
              <a:buClr>
                <a:srgbClr val="000000"/>
              </a:buClr>
              <a:buSzPts val="3200"/>
            </a:pPr>
            <a:r>
              <a:rPr lang="en-US" sz="2800">
                <a:solidFill>
                  <a:srgbClr val="FFFFFF"/>
                </a:solidFill>
                <a:latin typeface="Poppins Medium" pitchFamily="2" charset="77"/>
                <a:ea typeface="Poppins"/>
                <a:cs typeface="Poppins Medium" pitchFamily="2" charset="77"/>
                <a:sym typeface="Poppins"/>
              </a:rPr>
              <a:t>What are example factors or data points used </a:t>
            </a:r>
            <a:br>
              <a:rPr lang="en-US" sz="2800">
                <a:solidFill>
                  <a:srgbClr val="FFFFFF"/>
                </a:solidFill>
                <a:latin typeface="Poppins Medium" pitchFamily="2" charset="77"/>
                <a:ea typeface="Poppins"/>
                <a:cs typeface="Poppins Medium" pitchFamily="2" charset="77"/>
                <a:sym typeface="Poppins"/>
              </a:rPr>
            </a:br>
            <a:r>
              <a:rPr lang="en-US" sz="2800">
                <a:solidFill>
                  <a:srgbClr val="FFFFFF"/>
                </a:solidFill>
                <a:latin typeface="Poppins Medium" pitchFamily="2" charset="77"/>
                <a:ea typeface="Poppins"/>
                <a:cs typeface="Poppins Medium" pitchFamily="2" charset="77"/>
                <a:sym typeface="Poppins"/>
              </a:rPr>
              <a:t>in the Model for cancer prediction?</a:t>
            </a:r>
          </a:p>
          <a:p>
            <a:pPr>
              <a:buClr>
                <a:srgbClr val="000000"/>
              </a:buClr>
              <a:buSzPts val="3200"/>
            </a:pPr>
            <a:endParaRPr lang="en-US" sz="2800">
              <a:solidFill>
                <a:srgbClr val="FFFFFF"/>
              </a:solidFill>
              <a:latin typeface="Poppins Medium" pitchFamily="2" charset="77"/>
              <a:ea typeface="Poppins"/>
              <a:cs typeface="Poppins Medium" pitchFamily="2" charset="77"/>
              <a:sym typeface="Poppins"/>
            </a:endParaRPr>
          </a:p>
        </p:txBody>
      </p:sp>
      <p:cxnSp>
        <p:nvCxnSpPr>
          <p:cNvPr id="8" name="Straight Connector 7">
            <a:extLst>
              <a:ext uri="{FF2B5EF4-FFF2-40B4-BE49-F238E27FC236}">
                <a16:creationId xmlns:a16="http://schemas.microsoft.com/office/drawing/2014/main" id="{9B3C609F-504C-C5DC-F465-33E148E666E1}"/>
              </a:ext>
            </a:extLst>
          </p:cNvPr>
          <p:cNvCxnSpPr>
            <a:cxnSpLocks/>
          </p:cNvCxnSpPr>
          <p:nvPr/>
        </p:nvCxnSpPr>
        <p:spPr>
          <a:xfrm>
            <a:off x="10770695" y="6307723"/>
            <a:ext cx="0" cy="363216"/>
          </a:xfrm>
          <a:prstGeom prst="line">
            <a:avLst/>
          </a:prstGeom>
          <a:ln>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pic>
        <p:nvPicPr>
          <p:cNvPr id="1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FE859955-97AF-5BCC-A25F-801171E6E89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14" name="Google Shape;212;p49" descr="pasted-movie.png">
            <a:extLst>
              <a:ext uri="{FF2B5EF4-FFF2-40B4-BE49-F238E27FC236}">
                <a16:creationId xmlns:a16="http://schemas.microsoft.com/office/drawing/2014/main" id="{5E19037F-4FDC-CD33-FC0D-E94D9E947FE9}"/>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36224207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B6CE6-8164-9578-2853-314750676A0D}"/>
            </a:ext>
          </a:extLst>
        </p:cNvPr>
        <p:cNvGrpSpPr/>
        <p:nvPr/>
      </p:nvGrpSpPr>
      <p:grpSpPr>
        <a:xfrm>
          <a:off x="0" y="0"/>
          <a:ext cx="0" cy="0"/>
          <a:chOff x="0" y="0"/>
          <a:chExt cx="0" cy="0"/>
        </a:xfrm>
      </p:grpSpPr>
      <p:pic>
        <p:nvPicPr>
          <p:cNvPr id="2" name="Google Shape;407;p66" descr="preencoded.png">
            <a:extLst>
              <a:ext uri="{FF2B5EF4-FFF2-40B4-BE49-F238E27FC236}">
                <a16:creationId xmlns:a16="http://schemas.microsoft.com/office/drawing/2014/main" id="{6B9CEC7B-E9EF-BAD3-8A34-89727D2E339E}"/>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532;p73">
            <a:extLst>
              <a:ext uri="{FF2B5EF4-FFF2-40B4-BE49-F238E27FC236}">
                <a16:creationId xmlns:a16="http://schemas.microsoft.com/office/drawing/2014/main" id="{533625FC-89A3-5C9B-538D-D0558A8FC428}"/>
              </a:ext>
            </a:extLst>
          </p:cNvPr>
          <p:cNvSpPr/>
          <p:nvPr/>
        </p:nvSpPr>
        <p:spPr>
          <a:xfrm>
            <a:off x="367295" y="403302"/>
            <a:ext cx="10943259" cy="1440637"/>
          </a:xfrm>
          <a:prstGeom prst="rect">
            <a:avLst/>
          </a:prstGeom>
          <a:noFill/>
          <a:ln>
            <a:noFill/>
          </a:ln>
        </p:spPr>
        <p:txBody>
          <a:bodyPr spcFirstLastPara="1" wrap="square" lIns="0" tIns="0" rIns="0" bIns="0" anchor="t" anchorCtr="0">
            <a:noAutofit/>
          </a:bodyPr>
          <a:lstStyle/>
          <a:p>
            <a:pPr defTabSz="1219110">
              <a:buClr>
                <a:srgbClr val="000000"/>
              </a:buClr>
              <a:defRPr/>
            </a:pPr>
            <a:r>
              <a:rPr lang="en-US" sz="2800" kern="0">
                <a:solidFill>
                  <a:srgbClr val="185F9F"/>
                </a:solidFill>
                <a:latin typeface="Poppins Medium" pitchFamily="2" charset="77"/>
                <a:ea typeface="Poppins"/>
                <a:cs typeface="Poppins Medium" pitchFamily="2" charset="77"/>
                <a:sym typeface="Poppins"/>
              </a:rPr>
              <a:t>Supporting the end-to-end patient journey</a:t>
            </a:r>
            <a:endParaRPr sz="2800" kern="0">
              <a:solidFill>
                <a:srgbClr val="185F9F"/>
              </a:solidFill>
              <a:latin typeface="Poppins Medium" pitchFamily="2" charset="77"/>
              <a:ea typeface="Poppins"/>
              <a:cs typeface="Poppins Medium" pitchFamily="2" charset="77"/>
              <a:sym typeface="Poppins"/>
            </a:endParaRPr>
          </a:p>
        </p:txBody>
      </p:sp>
      <p:pic>
        <p:nvPicPr>
          <p:cNvPr id="13" name="Picture 2">
            <a:extLst>
              <a:ext uri="{FF2B5EF4-FFF2-40B4-BE49-F238E27FC236}">
                <a16:creationId xmlns:a16="http://schemas.microsoft.com/office/drawing/2014/main" id="{AE33D01E-0FE5-F55F-9755-BCF6E76DC3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06" b="47027"/>
          <a:stretch/>
        </p:blipFill>
        <p:spPr bwMode="auto">
          <a:xfrm>
            <a:off x="-3" y="1094453"/>
            <a:ext cx="12135053" cy="579956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7388CE1-D033-9380-4308-CD1C817AD8CD}"/>
              </a:ext>
            </a:extLst>
          </p:cNvPr>
          <p:cNvSpPr txBox="1"/>
          <p:nvPr/>
        </p:nvSpPr>
        <p:spPr>
          <a:xfrm>
            <a:off x="82802" y="2085192"/>
            <a:ext cx="2017220" cy="3047757"/>
          </a:xfrm>
          <a:prstGeom prst="rect">
            <a:avLst/>
          </a:prstGeom>
          <a:solidFill>
            <a:srgbClr val="E7E7EB"/>
          </a:solidFill>
        </p:spPr>
        <p:txBody>
          <a:bodyPr wrap="square" rtlCol="0">
            <a:spAutoFit/>
          </a:bodyPr>
          <a:lstStyle/>
          <a:p>
            <a:pPr defTabSz="1219170">
              <a:buClr>
                <a:srgbClr val="000000"/>
              </a:buClr>
            </a:pPr>
            <a:r>
              <a:rPr lang="en-US" sz="1600" b="1" kern="0">
                <a:solidFill>
                  <a:srgbClr val="000000"/>
                </a:solidFill>
                <a:latin typeface="Poppins Light" pitchFamily="2" charset="77"/>
                <a:cs typeface="Poppins Light" pitchFamily="2" charset="77"/>
                <a:sym typeface="Arial"/>
              </a:rPr>
              <a:t>Patient</a:t>
            </a:r>
            <a:br>
              <a:rPr lang="en-US" sz="1600" b="1" kern="0">
                <a:solidFill>
                  <a:srgbClr val="000000"/>
                </a:solidFill>
                <a:latin typeface="Poppins Light" pitchFamily="2" charset="77"/>
                <a:cs typeface="Poppins Light" pitchFamily="2" charset="77"/>
                <a:sym typeface="Arial"/>
              </a:rPr>
            </a:br>
            <a:r>
              <a:rPr lang="en-US" sz="1600" b="1" kern="0">
                <a:solidFill>
                  <a:srgbClr val="000000"/>
                </a:solidFill>
                <a:latin typeface="Poppins Light" pitchFamily="2" charset="77"/>
                <a:cs typeface="Poppins Light" pitchFamily="2" charset="77"/>
                <a:sym typeface="Arial"/>
              </a:rPr>
              <a:t>Assessment</a:t>
            </a:r>
          </a:p>
          <a:p>
            <a:pPr defTabSz="1219170">
              <a:buClr>
                <a:srgbClr val="000000"/>
              </a:buClr>
            </a:pPr>
            <a:endParaRPr lang="en-US" sz="1600"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Real-time decision support </a:t>
            </a:r>
            <a:br>
              <a:rPr lang="en-US" sz="1067" kern="0">
                <a:solidFill>
                  <a:srgbClr val="000000"/>
                </a:solidFill>
                <a:latin typeface="Poppins Light" pitchFamily="2" charset="77"/>
                <a:cs typeface="Poppins Light" pitchFamily="2" charset="77"/>
                <a:sym typeface="Arial"/>
              </a:rPr>
            </a:b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Identify cancer risk and tumour type </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Supports Vague &amp; non-specific presentations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Over 50+ types of cancers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Access to USC, diagnostics &amp; non-urgent pathways</a:t>
            </a:r>
          </a:p>
          <a:p>
            <a:pPr defTabSz="1219170">
              <a:buClr>
                <a:srgbClr val="000000"/>
              </a:buClr>
            </a:pPr>
            <a:endParaRPr lang="en-US" sz="1600" kern="0">
              <a:solidFill>
                <a:srgbClr val="000000"/>
              </a:solidFill>
              <a:latin typeface="Poppins Light" pitchFamily="2" charset="77"/>
              <a:cs typeface="Poppins Light" pitchFamily="2" charset="77"/>
              <a:sym typeface="Arial"/>
            </a:endParaRPr>
          </a:p>
        </p:txBody>
      </p:sp>
      <p:sp>
        <p:nvSpPr>
          <p:cNvPr id="50" name="TextBox 49">
            <a:extLst>
              <a:ext uri="{FF2B5EF4-FFF2-40B4-BE49-F238E27FC236}">
                <a16:creationId xmlns:a16="http://schemas.microsoft.com/office/drawing/2014/main" id="{33C5DC6D-762B-E333-598E-A24B921FC6B0}"/>
              </a:ext>
            </a:extLst>
          </p:cNvPr>
          <p:cNvSpPr txBox="1"/>
          <p:nvPr/>
        </p:nvSpPr>
        <p:spPr>
          <a:xfrm>
            <a:off x="2122191" y="1845785"/>
            <a:ext cx="1912251" cy="3458383"/>
          </a:xfrm>
          <a:prstGeom prst="rect">
            <a:avLst/>
          </a:prstGeom>
          <a:solidFill>
            <a:srgbClr val="D5D3D1"/>
          </a:solidFill>
        </p:spPr>
        <p:txBody>
          <a:bodyPr wrap="square" rtlCol="0">
            <a:spAutoFit/>
          </a:bodyPr>
          <a:lstStyle/>
          <a:p>
            <a:pPr defTabSz="1219170">
              <a:buClr>
                <a:srgbClr val="000000"/>
              </a:buClr>
            </a:pPr>
            <a:r>
              <a:rPr lang="en-US" sz="1600" b="1" kern="0">
                <a:solidFill>
                  <a:srgbClr val="000000"/>
                </a:solidFill>
                <a:latin typeface="Poppins Light" pitchFamily="2" charset="77"/>
                <a:cs typeface="Poppins Light" pitchFamily="2" charset="77"/>
                <a:sym typeface="Arial"/>
              </a:rPr>
              <a:t>Patient Navigation</a:t>
            </a:r>
          </a:p>
          <a:p>
            <a:pPr defTabSz="1219170">
              <a:buClr>
                <a:srgbClr val="000000"/>
              </a:buClr>
            </a:pPr>
            <a:endParaRPr lang="en-US" sz="1600"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Real-time, notifications for accurate patient referrals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Accelerate diagnosis and treatment</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Eliminate inappropriate referrals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Customisable criteria to optimise conversion rates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Cloud-based technology with real-time updates</a:t>
            </a:r>
            <a:endParaRPr lang="en-US" sz="1400" kern="0">
              <a:solidFill>
                <a:srgbClr val="000000"/>
              </a:solidFill>
              <a:latin typeface="Poppins Light" pitchFamily="2" charset="77"/>
              <a:cs typeface="Poppins Light" pitchFamily="2" charset="77"/>
              <a:sym typeface="Arial"/>
            </a:endParaRPr>
          </a:p>
        </p:txBody>
      </p:sp>
      <p:sp>
        <p:nvSpPr>
          <p:cNvPr id="51" name="TextBox 50">
            <a:extLst>
              <a:ext uri="{FF2B5EF4-FFF2-40B4-BE49-F238E27FC236}">
                <a16:creationId xmlns:a16="http://schemas.microsoft.com/office/drawing/2014/main" id="{67E530F5-4E50-F889-D0E3-0A9066D807EF}"/>
              </a:ext>
            </a:extLst>
          </p:cNvPr>
          <p:cNvSpPr txBox="1"/>
          <p:nvPr/>
        </p:nvSpPr>
        <p:spPr>
          <a:xfrm>
            <a:off x="4034443" y="1755927"/>
            <a:ext cx="2087408" cy="3786806"/>
          </a:xfrm>
          <a:prstGeom prst="rect">
            <a:avLst/>
          </a:prstGeom>
          <a:solidFill>
            <a:srgbClr val="B1DFDB"/>
          </a:solidFill>
        </p:spPr>
        <p:txBody>
          <a:bodyPr wrap="square" rtlCol="0">
            <a:spAutoFit/>
          </a:bodyPr>
          <a:lstStyle/>
          <a:p>
            <a:pPr defTabSz="1219170">
              <a:buClr>
                <a:srgbClr val="000000"/>
              </a:buClr>
            </a:pPr>
            <a:r>
              <a:rPr lang="en-US" sz="1600" b="1" kern="0">
                <a:solidFill>
                  <a:srgbClr val="000000"/>
                </a:solidFill>
                <a:latin typeface="Poppins Light" pitchFamily="2" charset="77"/>
                <a:cs typeface="Poppins Light" pitchFamily="2" charset="77"/>
                <a:sym typeface="Arial"/>
              </a:rPr>
              <a:t>Patient</a:t>
            </a:r>
          </a:p>
          <a:p>
            <a:pPr defTabSz="1219170">
              <a:buClr>
                <a:srgbClr val="000000"/>
              </a:buClr>
            </a:pPr>
            <a:r>
              <a:rPr lang="en-US" sz="1600" b="1" kern="0">
                <a:solidFill>
                  <a:srgbClr val="000000"/>
                </a:solidFill>
                <a:latin typeface="Poppins Light" pitchFamily="2" charset="77"/>
                <a:cs typeface="Poppins Light" pitchFamily="2" charset="77"/>
                <a:sym typeface="Arial"/>
              </a:rPr>
              <a:t>Safety </a:t>
            </a:r>
          </a:p>
          <a:p>
            <a:pPr defTabSz="1219170">
              <a:buClr>
                <a:srgbClr val="000000"/>
              </a:buClr>
            </a:pPr>
            <a:endParaRPr lang="en-US" sz="1600"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Automated tracking of all patients on USC and diagnostic pathways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Automated tracking of test results, and pre-population of abnormal results for further actioning</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Support with timed pathways for alerts and flags </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Removed human to human handovers and errors </a:t>
            </a:r>
          </a:p>
          <a:p>
            <a:pPr defTabSz="1219170">
              <a:buClr>
                <a:srgbClr val="000000"/>
              </a:buClr>
            </a:pPr>
            <a:br>
              <a:rPr lang="en-US" sz="1067" kern="0">
                <a:solidFill>
                  <a:srgbClr val="000000"/>
                </a:solidFill>
                <a:latin typeface="Poppins Light" pitchFamily="2" charset="77"/>
                <a:cs typeface="Poppins Light" pitchFamily="2" charset="77"/>
                <a:sym typeface="Arial"/>
              </a:rPr>
            </a:br>
            <a:endParaRPr lang="en-US" sz="1067" kern="0">
              <a:solidFill>
                <a:srgbClr val="000000"/>
              </a:solidFill>
              <a:latin typeface="Poppins Light" pitchFamily="2" charset="77"/>
              <a:cs typeface="Poppins Light" pitchFamily="2" charset="77"/>
              <a:sym typeface="Arial"/>
            </a:endParaRPr>
          </a:p>
          <a:p>
            <a:pPr defTabSz="1219170">
              <a:buClr>
                <a:srgbClr val="000000"/>
              </a:buClr>
            </a:pPr>
            <a:endParaRPr lang="en-US" sz="1067" kern="0">
              <a:solidFill>
                <a:srgbClr val="000000"/>
              </a:solidFill>
              <a:latin typeface="Poppins Light" pitchFamily="2" charset="77"/>
              <a:cs typeface="Poppins Light" pitchFamily="2" charset="77"/>
              <a:sym typeface="Arial"/>
            </a:endParaRPr>
          </a:p>
        </p:txBody>
      </p:sp>
      <p:sp>
        <p:nvSpPr>
          <p:cNvPr id="52" name="TextBox 51">
            <a:extLst>
              <a:ext uri="{FF2B5EF4-FFF2-40B4-BE49-F238E27FC236}">
                <a16:creationId xmlns:a16="http://schemas.microsoft.com/office/drawing/2014/main" id="{820B3F5E-EEDF-1F05-821C-05FE9D1B0E76}"/>
              </a:ext>
            </a:extLst>
          </p:cNvPr>
          <p:cNvSpPr txBox="1"/>
          <p:nvPr/>
        </p:nvSpPr>
        <p:spPr>
          <a:xfrm>
            <a:off x="6175682" y="1558886"/>
            <a:ext cx="2225368" cy="4115229"/>
          </a:xfrm>
          <a:prstGeom prst="rect">
            <a:avLst/>
          </a:prstGeom>
          <a:solidFill>
            <a:srgbClr val="93BBD7"/>
          </a:solidFill>
        </p:spPr>
        <p:txBody>
          <a:bodyPr wrap="square" rtlCol="0">
            <a:spAutoFit/>
          </a:bodyPr>
          <a:lstStyle/>
          <a:p>
            <a:pPr defTabSz="1219170">
              <a:buClr>
                <a:srgbClr val="000000"/>
              </a:buClr>
            </a:pPr>
            <a:r>
              <a:rPr lang="en-US" sz="1600" b="1" kern="0">
                <a:solidFill>
                  <a:srgbClr val="000000"/>
                </a:solidFill>
                <a:latin typeface="Poppins Light" pitchFamily="2" charset="77"/>
                <a:cs typeface="Poppins Light" pitchFamily="2" charset="77"/>
                <a:sym typeface="Arial"/>
              </a:rPr>
              <a:t>Patient</a:t>
            </a:r>
          </a:p>
          <a:p>
            <a:pPr defTabSz="1219170">
              <a:buClr>
                <a:srgbClr val="000000"/>
              </a:buClr>
            </a:pPr>
            <a:r>
              <a:rPr lang="en-US" sz="1600" b="1" kern="0">
                <a:solidFill>
                  <a:srgbClr val="000000"/>
                </a:solidFill>
                <a:latin typeface="Poppins Light" pitchFamily="2" charset="77"/>
                <a:cs typeface="Poppins Light" pitchFamily="2" charset="77"/>
                <a:sym typeface="Arial"/>
              </a:rPr>
              <a:t>Diagnosis</a:t>
            </a:r>
          </a:p>
          <a:p>
            <a:pPr defTabSz="1219170">
              <a:buClr>
                <a:srgbClr val="000000"/>
              </a:buClr>
            </a:pPr>
            <a:endParaRPr lang="en-US" sz="1600"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Tracking of all newly diagnosed cancer patients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Real-time notifications for cancer care reviews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Data analytics to support with PCN DES, QOF and IIF targets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Real-time Dashboard for ICB’s, Cancer Alliances and Practices </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Data reports for cancer detection rate, conversion rate, pathway utlisation and real-time improvements. </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endParaRPr lang="en-US" sz="1067" kern="0">
              <a:solidFill>
                <a:srgbClr val="000000"/>
              </a:solidFill>
              <a:latin typeface="Poppins Light" pitchFamily="2" charset="77"/>
              <a:cs typeface="Poppins Light" pitchFamily="2" charset="77"/>
              <a:sym typeface="Arial"/>
            </a:endParaRPr>
          </a:p>
        </p:txBody>
      </p:sp>
      <p:cxnSp>
        <p:nvCxnSpPr>
          <p:cNvPr id="3" name="Straight Connector 2">
            <a:extLst>
              <a:ext uri="{FF2B5EF4-FFF2-40B4-BE49-F238E27FC236}">
                <a16:creationId xmlns:a16="http://schemas.microsoft.com/office/drawing/2014/main" id="{3D09FAF3-789C-08F3-C9AA-5F8163FB4367}"/>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4"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7226CA45-D47E-88FF-3F41-DE0549501E7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5" name="Picture 4" descr="A blue and black logo&#10;&#10;Description automatically generated">
            <a:extLst>
              <a:ext uri="{FF2B5EF4-FFF2-40B4-BE49-F238E27FC236}">
                <a16:creationId xmlns:a16="http://schemas.microsoft.com/office/drawing/2014/main" id="{F445BE36-87A6-E05E-2437-F6A80DF75AA3}"/>
              </a:ext>
            </a:extLst>
          </p:cNvPr>
          <p:cNvPicPr>
            <a:picLocks noChangeAspect="1"/>
          </p:cNvPicPr>
          <p:nvPr/>
        </p:nvPicPr>
        <p:blipFill>
          <a:blip r:embed="rId5"/>
          <a:stretch>
            <a:fillRect/>
          </a:stretch>
        </p:blipFill>
        <p:spPr>
          <a:xfrm>
            <a:off x="9983176" y="6278919"/>
            <a:ext cx="625267" cy="372605"/>
          </a:xfrm>
          <a:prstGeom prst="rect">
            <a:avLst/>
          </a:prstGeom>
        </p:spPr>
      </p:pic>
    </p:spTree>
    <p:extLst>
      <p:ext uri="{BB962C8B-B14F-4D97-AF65-F5344CB8AC3E}">
        <p14:creationId xmlns:p14="http://schemas.microsoft.com/office/powerpoint/2010/main" val="23663259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3E32540F-0F18-C74F-B933-3F2C06CDAE92}"/>
            </a:ext>
          </a:extLst>
        </p:cNvPr>
        <p:cNvGrpSpPr/>
        <p:nvPr/>
      </p:nvGrpSpPr>
      <p:grpSpPr>
        <a:xfrm>
          <a:off x="0" y="0"/>
          <a:ext cx="0" cy="0"/>
          <a:chOff x="0" y="0"/>
          <a:chExt cx="0" cy="0"/>
        </a:xfrm>
      </p:grpSpPr>
      <p:sp>
        <p:nvSpPr>
          <p:cNvPr id="173" name="Google Shape;173;p36">
            <a:extLst>
              <a:ext uri="{FF2B5EF4-FFF2-40B4-BE49-F238E27FC236}">
                <a16:creationId xmlns:a16="http://schemas.microsoft.com/office/drawing/2014/main" id="{F2227DAB-3046-B423-AFC9-256CA49AF085}"/>
              </a:ext>
            </a:extLst>
          </p:cNvPr>
          <p:cNvSpPr/>
          <p:nvPr/>
        </p:nvSpPr>
        <p:spPr>
          <a:xfrm>
            <a:off x="1" y="0"/>
            <a:ext cx="12192000" cy="6858000"/>
          </a:xfrm>
          <a:prstGeom prst="rect">
            <a:avLst/>
          </a:prstGeom>
          <a:gradFill>
            <a:gsLst>
              <a:gs pos="0">
                <a:srgbClr val="227AAF"/>
              </a:gs>
              <a:gs pos="30000">
                <a:srgbClr val="227AAF"/>
              </a:gs>
              <a:gs pos="91000">
                <a:srgbClr val="19628F"/>
              </a:gs>
              <a:gs pos="100000">
                <a:srgbClr val="19628F"/>
              </a:gs>
            </a:gsLst>
            <a:lin ang="2700006" scaled="0"/>
          </a:gra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0EBE0"/>
              </a:solidFill>
              <a:latin typeface="Poppins"/>
              <a:ea typeface="Poppins"/>
              <a:cs typeface="Poppins"/>
              <a:sym typeface="Poppins"/>
            </a:endParaRPr>
          </a:p>
        </p:txBody>
      </p:sp>
      <p:sp>
        <p:nvSpPr>
          <p:cNvPr id="174" name="Google Shape;174;p36">
            <a:extLst>
              <a:ext uri="{FF2B5EF4-FFF2-40B4-BE49-F238E27FC236}">
                <a16:creationId xmlns:a16="http://schemas.microsoft.com/office/drawing/2014/main" id="{0E4AF496-D2B9-CE71-D408-41138ACCC545}"/>
              </a:ext>
            </a:extLst>
          </p:cNvPr>
          <p:cNvSpPr txBox="1">
            <a:spLocks noGrp="1"/>
          </p:cNvSpPr>
          <p:nvPr>
            <p:ph type="body" idx="2"/>
          </p:nvPr>
        </p:nvSpPr>
        <p:spPr>
          <a:xfrm>
            <a:off x="609600" y="1645661"/>
            <a:ext cx="8895600" cy="3566800"/>
          </a:xfrm>
          <a:prstGeom prst="rect">
            <a:avLst/>
          </a:prstGeom>
          <a:noFill/>
          <a:ln>
            <a:noFill/>
          </a:ln>
        </p:spPr>
        <p:txBody>
          <a:bodyPr spcFirstLastPara="1" wrap="square" lIns="25400" tIns="25400" rIns="25400" bIns="25400" anchor="ctr" anchorCtr="0">
            <a:normAutofit/>
          </a:bodyPr>
          <a:lstStyle/>
          <a:p>
            <a:pPr marL="0" indent="0" algn="l">
              <a:lnSpc>
                <a:spcPct val="110000"/>
              </a:lnSpc>
              <a:buSzPts val="3200"/>
            </a:pPr>
            <a:r>
              <a:rPr lang="en" sz="5400" b="0">
                <a:latin typeface="Poppins SemiBold"/>
                <a:ea typeface="Poppins SemiBold"/>
                <a:cs typeface="Poppins SemiBold"/>
                <a:sym typeface="Poppins SemiBold"/>
              </a:rPr>
              <a:t>Adoption in the NHS</a:t>
            </a:r>
            <a:endParaRPr sz="5400" b="0">
              <a:latin typeface="Poppins SemiBold"/>
              <a:ea typeface="Poppins SemiBold"/>
              <a:cs typeface="Poppins SemiBold"/>
              <a:sym typeface="Poppins SemiBold"/>
            </a:endParaRPr>
          </a:p>
        </p:txBody>
      </p:sp>
      <p:pic>
        <p:nvPicPr>
          <p:cNvPr id="6"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8F04C41D-268A-7883-9905-580514A71EA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7" name="Google Shape;212;p49" descr="pasted-movie.png">
            <a:extLst>
              <a:ext uri="{FF2B5EF4-FFF2-40B4-BE49-F238E27FC236}">
                <a16:creationId xmlns:a16="http://schemas.microsoft.com/office/drawing/2014/main" id="{50825CFF-1D78-1E6C-08E8-196ACA2809D9}"/>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3364857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6F4F2-4EE7-AA0E-B21B-FCC85929B7EC}"/>
            </a:ext>
          </a:extLst>
        </p:cNvPr>
        <p:cNvGrpSpPr/>
        <p:nvPr/>
      </p:nvGrpSpPr>
      <p:grpSpPr>
        <a:xfrm>
          <a:off x="0" y="0"/>
          <a:ext cx="0" cy="0"/>
          <a:chOff x="0" y="0"/>
          <a:chExt cx="0" cy="0"/>
        </a:xfrm>
      </p:grpSpPr>
      <p:pic>
        <p:nvPicPr>
          <p:cNvPr id="3" name="Google Shape;407;p66" descr="preencoded.png">
            <a:extLst>
              <a:ext uri="{FF2B5EF4-FFF2-40B4-BE49-F238E27FC236}">
                <a16:creationId xmlns:a16="http://schemas.microsoft.com/office/drawing/2014/main" id="{26E50F8E-8B39-F019-7E94-4EC7AEDED89F}"/>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 name="Google Shape;270;p41">
            <a:extLst>
              <a:ext uri="{FF2B5EF4-FFF2-40B4-BE49-F238E27FC236}">
                <a16:creationId xmlns:a16="http://schemas.microsoft.com/office/drawing/2014/main" id="{2A4632F6-2D49-5E8A-5777-A0CD8D42F32C}"/>
              </a:ext>
            </a:extLst>
          </p:cNvPr>
          <p:cNvPicPr preferRelativeResize="0"/>
          <p:nvPr/>
        </p:nvPicPr>
        <p:blipFill rotWithShape="1">
          <a:blip r:embed="rId4">
            <a:alphaModFix/>
          </a:blip>
          <a:srcRect/>
          <a:stretch/>
        </p:blipFill>
        <p:spPr>
          <a:xfrm>
            <a:off x="138574" y="1308347"/>
            <a:ext cx="3361905" cy="4958092"/>
          </a:xfrm>
          <a:prstGeom prst="rect">
            <a:avLst/>
          </a:prstGeom>
          <a:noFill/>
          <a:ln>
            <a:noFill/>
          </a:ln>
        </p:spPr>
      </p:pic>
      <p:sp>
        <p:nvSpPr>
          <p:cNvPr id="6" name="Google Shape;500;p71">
            <a:extLst>
              <a:ext uri="{FF2B5EF4-FFF2-40B4-BE49-F238E27FC236}">
                <a16:creationId xmlns:a16="http://schemas.microsoft.com/office/drawing/2014/main" id="{FD0F819A-495C-EC35-5B8D-36C9A33DAFC9}"/>
              </a:ext>
            </a:extLst>
          </p:cNvPr>
          <p:cNvSpPr/>
          <p:nvPr/>
        </p:nvSpPr>
        <p:spPr>
          <a:xfrm>
            <a:off x="544076" y="366275"/>
            <a:ext cx="11103848" cy="2628105"/>
          </a:xfrm>
          <a:prstGeom prst="rect">
            <a:avLst/>
          </a:prstGeom>
          <a:noFill/>
          <a:ln>
            <a:noFill/>
          </a:ln>
        </p:spPr>
        <p:txBody>
          <a:bodyPr spcFirstLastPara="1" wrap="square" lIns="0" tIns="0" rIns="0" bIns="0" anchor="t" anchorCtr="0">
            <a:noAutofit/>
          </a:bodyPr>
          <a:lstStyle/>
          <a:p>
            <a:pPr defTabSz="1219170">
              <a:lnSpc>
                <a:spcPct val="93500"/>
              </a:lnSpc>
              <a:buClr>
                <a:srgbClr val="000000"/>
              </a:buClr>
            </a:pPr>
            <a:r>
              <a:rPr lang="en-US" sz="2800" u="none" strike="noStrike">
                <a:solidFill>
                  <a:srgbClr val="185F9F"/>
                </a:solidFill>
                <a:effectLst/>
                <a:latin typeface="Poppins Medium" pitchFamily="2" charset="77"/>
                <a:cs typeface="Poppins Medium" pitchFamily="2" charset="77"/>
              </a:rPr>
              <a:t>1,400 GP practices using the C the Signs technology in partnership with ICBs and Cancer Alliances</a:t>
            </a:r>
            <a:endParaRPr sz="2800" kern="0">
              <a:solidFill>
                <a:srgbClr val="185F9F"/>
              </a:solidFill>
              <a:latin typeface="Poppins Medium" pitchFamily="2" charset="77"/>
              <a:ea typeface="Poppins"/>
              <a:cs typeface="Poppins Medium" pitchFamily="2" charset="77"/>
              <a:sym typeface="Poppins"/>
            </a:endParaRPr>
          </a:p>
        </p:txBody>
      </p:sp>
      <p:sp>
        <p:nvSpPr>
          <p:cNvPr id="30" name="TextBox 29">
            <a:extLst>
              <a:ext uri="{FF2B5EF4-FFF2-40B4-BE49-F238E27FC236}">
                <a16:creationId xmlns:a16="http://schemas.microsoft.com/office/drawing/2014/main" id="{0ACBF786-B1B0-D4A5-4039-7A437ADB95DD}"/>
              </a:ext>
            </a:extLst>
          </p:cNvPr>
          <p:cNvSpPr txBox="1"/>
          <p:nvPr/>
        </p:nvSpPr>
        <p:spPr>
          <a:xfrm>
            <a:off x="3656401" y="1589105"/>
            <a:ext cx="4586179" cy="4162678"/>
          </a:xfrm>
          <a:prstGeom prst="rect">
            <a:avLst/>
          </a:prstGeom>
          <a:noFill/>
        </p:spPr>
        <p:txBody>
          <a:bodyPr wrap="square">
            <a:spAutoFit/>
          </a:bodyPr>
          <a:lstStyle/>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Suffolk &amp; North East Essex ICB</a:t>
            </a:r>
            <a:endParaRPr lang="en-US" kern="0">
              <a:solidFill>
                <a:srgbClr val="393939"/>
              </a:solidFill>
              <a:latin typeface="Poppins" pitchFamily="2" charset="77"/>
              <a:cs typeface="Poppins" pitchFamily="2" charset="77"/>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Norfolk and Waveney ICB</a:t>
            </a:r>
            <a:endParaRPr lang="en-US" kern="0">
              <a:solidFill>
                <a:srgbClr val="393939"/>
              </a:solidFill>
              <a:latin typeface="Poppins" pitchFamily="2" charset="77"/>
              <a:cs typeface="Poppins" pitchFamily="2" charset="77"/>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South Yorkshire &amp; Bassetlaw ICB</a:t>
            </a:r>
            <a:endParaRPr lang="en-US" kern="0">
              <a:solidFill>
                <a:srgbClr val="393939"/>
              </a:solidFill>
              <a:latin typeface="Poppins" pitchFamily="2" charset="77"/>
              <a:cs typeface="Poppins" pitchFamily="2" charset="77"/>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North West London ICB</a:t>
            </a:r>
            <a:br>
              <a:rPr lang="en-US" kern="0">
                <a:solidFill>
                  <a:srgbClr val="000000"/>
                </a:solidFill>
                <a:latin typeface="Poppins" pitchFamily="2" charset="77"/>
                <a:cs typeface="Poppins" pitchFamily="2" charset="77"/>
                <a:sym typeface="Arial"/>
              </a:rPr>
            </a:br>
            <a:r>
              <a:rPr lang="en-US" kern="0">
                <a:solidFill>
                  <a:srgbClr val="373737"/>
                </a:solidFill>
                <a:latin typeface="Poppins" pitchFamily="2" charset="77"/>
                <a:cs typeface="Poppins" pitchFamily="2" charset="77"/>
                <a:sym typeface="Arial"/>
              </a:rPr>
              <a:t>Somerset ICB</a:t>
            </a:r>
            <a:endParaRPr lang="en-US" kern="0">
              <a:solidFill>
                <a:srgbClr val="393939"/>
              </a:solidFill>
              <a:latin typeface="Poppins" pitchFamily="2" charset="77"/>
              <a:cs typeface="Poppins" pitchFamily="2" charset="77"/>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Dorset ICB</a:t>
            </a: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Bradford &amp; Craven Health &amp; Care Partnership</a:t>
            </a: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South Liverpool Collaborative</a:t>
            </a:r>
            <a:endParaRPr lang="en-US" kern="0">
              <a:solidFill>
                <a:srgbClr val="393939"/>
              </a:solidFill>
              <a:latin typeface="Poppins" pitchFamily="2" charset="77"/>
              <a:cs typeface="Poppins" pitchFamily="2" charset="77"/>
              <a:sym typeface="Arial"/>
            </a:endParaRPr>
          </a:p>
          <a:p>
            <a:pPr marL="380990" indent="-380990" defTabSz="1219170" fontAlgn="base">
              <a:lnSpc>
                <a:spcPts val="3227"/>
              </a:lnSpc>
              <a:buClr>
                <a:srgbClr val="000000"/>
              </a:buClr>
              <a:buFont typeface="Arial" panose="020B0604020202020204" pitchFamily="34" charset="0"/>
              <a:buChar char="•"/>
            </a:pPr>
            <a:endParaRPr lang="en-US" kern="0">
              <a:solidFill>
                <a:srgbClr val="000000"/>
              </a:solidFill>
              <a:latin typeface="Poppins" pitchFamily="2" charset="77"/>
              <a:cs typeface="Poppins" pitchFamily="2" charset="77"/>
              <a:sym typeface="Arial"/>
            </a:endParaRPr>
          </a:p>
        </p:txBody>
      </p:sp>
      <p:sp>
        <p:nvSpPr>
          <p:cNvPr id="32" name="TextBox 31">
            <a:extLst>
              <a:ext uri="{FF2B5EF4-FFF2-40B4-BE49-F238E27FC236}">
                <a16:creationId xmlns:a16="http://schemas.microsoft.com/office/drawing/2014/main" id="{284860E9-F7FA-9CD9-7596-7CA11599ADAC}"/>
              </a:ext>
            </a:extLst>
          </p:cNvPr>
          <p:cNvSpPr txBox="1"/>
          <p:nvPr/>
        </p:nvSpPr>
        <p:spPr>
          <a:xfrm>
            <a:off x="8292873" y="1183040"/>
            <a:ext cx="3821848" cy="4147930"/>
          </a:xfrm>
          <a:prstGeom prst="rect">
            <a:avLst/>
          </a:prstGeom>
          <a:noFill/>
        </p:spPr>
        <p:txBody>
          <a:bodyPr wrap="square">
            <a:spAutoFit/>
          </a:bodyPr>
          <a:lstStyle/>
          <a:p>
            <a:pPr marL="380990" indent="-380990" defTabSz="1219170" fontAlgn="base">
              <a:lnSpc>
                <a:spcPts val="3227"/>
              </a:lnSpc>
              <a:buClr>
                <a:srgbClr val="000000"/>
              </a:buClr>
              <a:buFont typeface="Arial" panose="020B0604020202020204" pitchFamily="34" charset="0"/>
              <a:buChar char="•"/>
            </a:pPr>
            <a:endParaRPr lang="en-US" kern="0">
              <a:solidFill>
                <a:srgbClr val="393939"/>
              </a:solidFill>
              <a:latin typeface="Arial" panose="020B0604020202020204" pitchFamily="34" charset="0"/>
              <a:cs typeface="Arial"/>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Arial"/>
                <a:sym typeface="Arial"/>
              </a:rPr>
              <a:t>Hull Teaching Hospital</a:t>
            </a:r>
            <a:endParaRPr lang="en-US" kern="0">
              <a:solidFill>
                <a:srgbClr val="393939"/>
              </a:solidFill>
              <a:latin typeface="Arial" panose="020B0604020202020204" pitchFamily="34" charset="0"/>
              <a:cs typeface="Arial"/>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Arial"/>
                <a:sym typeface="Arial"/>
              </a:rPr>
              <a:t>Somerset Foundation Trust</a:t>
            </a:r>
            <a:endParaRPr lang="en-US" kern="0">
              <a:solidFill>
                <a:srgbClr val="393939"/>
              </a:solidFill>
              <a:latin typeface="Arial" panose="020B0604020202020204" pitchFamily="34" charset="0"/>
              <a:cs typeface="Arial"/>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Arial"/>
                <a:sym typeface="Arial"/>
              </a:rPr>
              <a:t>Bury</a:t>
            </a:r>
            <a:endParaRPr lang="en-US" kern="0">
              <a:solidFill>
                <a:srgbClr val="393939"/>
              </a:solidFill>
              <a:latin typeface="Arial" panose="020B0604020202020204" pitchFamily="34" charset="0"/>
              <a:cs typeface="Arial"/>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Arial"/>
                <a:sym typeface="Arial"/>
              </a:rPr>
              <a:t>Staffordshire PCN</a:t>
            </a:r>
            <a:endParaRPr lang="en-US" kern="0">
              <a:solidFill>
                <a:srgbClr val="393939"/>
              </a:solidFill>
              <a:latin typeface="Arial" panose="020B0604020202020204" pitchFamily="34" charset="0"/>
              <a:cs typeface="Arial"/>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Arial"/>
                <a:sym typeface="Arial"/>
              </a:rPr>
              <a:t>South West London PCNs</a:t>
            </a:r>
            <a:endParaRPr lang="en-US" kern="0">
              <a:solidFill>
                <a:srgbClr val="393939"/>
              </a:solidFill>
              <a:latin typeface="Arial" panose="020B0604020202020204" pitchFamily="34" charset="0"/>
              <a:cs typeface="Arial"/>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Arial"/>
                <a:sym typeface="Arial"/>
              </a:rPr>
              <a:t>North East London PCNs</a:t>
            </a:r>
            <a:br>
              <a:rPr lang="en-US" kern="0">
                <a:solidFill>
                  <a:srgbClr val="373737"/>
                </a:solidFill>
                <a:latin typeface="Poppins" pitchFamily="2" charset="77"/>
                <a:cs typeface="Arial"/>
                <a:sym typeface="Arial"/>
              </a:rPr>
            </a:br>
            <a:r>
              <a:rPr lang="en-US" kern="0">
                <a:solidFill>
                  <a:srgbClr val="373737"/>
                </a:solidFill>
                <a:latin typeface="Poppins" pitchFamily="2" charset="77"/>
                <a:cs typeface="Arial"/>
                <a:sym typeface="Arial"/>
              </a:rPr>
              <a:t>UK Primary Care Defense </a:t>
            </a:r>
            <a:endParaRPr lang="en-US" kern="0">
              <a:solidFill>
                <a:srgbClr val="393939"/>
              </a:solidFill>
              <a:latin typeface="Arial" panose="020B0604020202020204" pitchFamily="34" charset="0"/>
              <a:cs typeface="Arial"/>
              <a:sym typeface="Arial"/>
            </a:endParaRPr>
          </a:p>
          <a:p>
            <a:pPr defTabSz="1219170">
              <a:lnSpc>
                <a:spcPts val="3227"/>
              </a:lnSpc>
              <a:buClr>
                <a:srgbClr val="000000"/>
              </a:buClr>
            </a:pPr>
            <a:br>
              <a:rPr lang="en-US" kern="0">
                <a:solidFill>
                  <a:srgbClr val="000000"/>
                </a:solidFill>
                <a:latin typeface="Arial"/>
                <a:cs typeface="Arial"/>
                <a:sym typeface="Arial"/>
              </a:rPr>
            </a:br>
            <a:endParaRPr lang="en-US" kern="0">
              <a:solidFill>
                <a:srgbClr val="000000"/>
              </a:solidFill>
              <a:latin typeface="Arial"/>
              <a:cs typeface="Arial"/>
              <a:sym typeface="Arial"/>
            </a:endParaRPr>
          </a:p>
        </p:txBody>
      </p:sp>
      <p:cxnSp>
        <p:nvCxnSpPr>
          <p:cNvPr id="4" name="Straight Connector 3">
            <a:extLst>
              <a:ext uri="{FF2B5EF4-FFF2-40B4-BE49-F238E27FC236}">
                <a16:creationId xmlns:a16="http://schemas.microsoft.com/office/drawing/2014/main" id="{55FFEC2B-B2C0-5FAB-1BD5-3D8141229D05}"/>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7"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CEC0811F-76D5-7EE2-94CE-B212511A93D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11" name="Picture 10" descr="A blue and black logo&#10;&#10;Description automatically generated">
            <a:extLst>
              <a:ext uri="{FF2B5EF4-FFF2-40B4-BE49-F238E27FC236}">
                <a16:creationId xmlns:a16="http://schemas.microsoft.com/office/drawing/2014/main" id="{286DB55F-EA35-5D05-37D6-4D5D96949070}"/>
              </a:ext>
            </a:extLst>
          </p:cNvPr>
          <p:cNvPicPr>
            <a:picLocks noChangeAspect="1"/>
          </p:cNvPicPr>
          <p:nvPr/>
        </p:nvPicPr>
        <p:blipFill>
          <a:blip r:embed="rId6"/>
          <a:stretch>
            <a:fillRect/>
          </a:stretch>
        </p:blipFill>
        <p:spPr>
          <a:xfrm>
            <a:off x="9983176" y="6278919"/>
            <a:ext cx="625267" cy="372605"/>
          </a:xfrm>
          <a:prstGeom prst="rect">
            <a:avLst/>
          </a:prstGeom>
        </p:spPr>
      </p:pic>
    </p:spTree>
    <p:extLst>
      <p:ext uri="{BB962C8B-B14F-4D97-AF65-F5344CB8AC3E}">
        <p14:creationId xmlns:p14="http://schemas.microsoft.com/office/powerpoint/2010/main" val="1296813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144;p19">
            <a:extLst>
              <a:ext uri="{FF2B5EF4-FFF2-40B4-BE49-F238E27FC236}">
                <a16:creationId xmlns:a16="http://schemas.microsoft.com/office/drawing/2014/main" id="{25E5F01D-E1BF-9C84-BF4D-AEE483E4791D}"/>
              </a:ext>
            </a:extLst>
          </p:cNvPr>
          <p:cNvSpPr/>
          <p:nvPr/>
        </p:nvSpPr>
        <p:spPr>
          <a:xfrm>
            <a:off x="6610960" y="1924441"/>
            <a:ext cx="5307603" cy="646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Please scan the QR Code on the screen. This will take you through to </a:t>
            </a:r>
            <a:r>
              <a:rPr kumimoji="0" lang="en-GB" sz="2400" b="1" i="0" u="none" strike="noStrike" kern="0" cap="none" spc="0" normalizeH="0" baseline="0" noProof="0" err="1">
                <a:ln>
                  <a:noFill/>
                </a:ln>
                <a:solidFill>
                  <a:srgbClr val="00989E"/>
                </a:solidFill>
                <a:effectLst/>
                <a:uLnTx/>
                <a:uFillTx/>
                <a:latin typeface="Arial"/>
                <a:ea typeface="Arial"/>
                <a:cs typeface="Arial"/>
                <a:sym typeface="Arial"/>
              </a:rPr>
              <a:t>Slido</a:t>
            </a: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 where you can interact with us.</a:t>
            </a:r>
            <a:endParaRPr kumimoji="0" sz="2400" b="0" i="0" u="none" strike="noStrike" kern="0" cap="none" spc="0" normalizeH="0" baseline="0" noProof="0">
              <a:ln>
                <a:noFill/>
              </a:ln>
              <a:solidFill>
                <a:srgbClr val="00989E"/>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48AC358F-3275-9D02-D79D-9D92219D3E15}"/>
              </a:ext>
            </a:extLst>
          </p:cNvPr>
          <p:cNvSpPr/>
          <p:nvPr/>
        </p:nvSpPr>
        <p:spPr>
          <a:xfrm>
            <a:off x="5640344" y="1118946"/>
            <a:ext cx="724883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err="1">
                <a:ln w="0"/>
                <a:solidFill>
                  <a:srgbClr val="00989E"/>
                </a:solidFill>
                <a:effectLst>
                  <a:outerShdw blurRad="38100" dist="25400" dir="5400000" algn="ctr" rotWithShape="0">
                    <a:srgbClr val="6E747A">
                      <a:alpha val="43000"/>
                    </a:srgbClr>
                  </a:outerShdw>
                </a:effectLst>
                <a:uLnTx/>
                <a:uFillTx/>
                <a:latin typeface="Arial"/>
                <a:cs typeface="Arial"/>
                <a:sym typeface="Arial"/>
              </a:rPr>
              <a:t>Slido</a:t>
            </a:r>
            <a:endParaRPr kumimoji="0" lang="en-US" sz="3600" b="0"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endParaRPr>
          </a:p>
        </p:txBody>
      </p:sp>
      <p:grpSp>
        <p:nvGrpSpPr>
          <p:cNvPr id="2" name="Group 1">
            <a:extLst>
              <a:ext uri="{FF2B5EF4-FFF2-40B4-BE49-F238E27FC236}">
                <a16:creationId xmlns:a16="http://schemas.microsoft.com/office/drawing/2014/main" id="{B2F04192-0033-D0E9-C924-BA3C6E2F14D9}"/>
              </a:ext>
            </a:extLst>
          </p:cNvPr>
          <p:cNvGrpSpPr/>
          <p:nvPr/>
        </p:nvGrpSpPr>
        <p:grpSpPr>
          <a:xfrm>
            <a:off x="8060322" y="3600515"/>
            <a:ext cx="2408877" cy="2995037"/>
            <a:chOff x="6396917" y="2750133"/>
            <a:chExt cx="2408877" cy="2995037"/>
          </a:xfrm>
        </p:grpSpPr>
        <p:pic>
          <p:nvPicPr>
            <p:cNvPr id="3" name="Google Shape;145;p19" descr="Qr code&#10;&#10;Description automatically generated">
              <a:extLst>
                <a:ext uri="{FF2B5EF4-FFF2-40B4-BE49-F238E27FC236}">
                  <a16:creationId xmlns:a16="http://schemas.microsoft.com/office/drawing/2014/main" id="{3AB7B43C-99B8-AF58-1A72-B505F1B03959}"/>
                </a:ext>
              </a:extLst>
            </p:cNvPr>
            <p:cNvPicPr preferRelativeResize="0"/>
            <p:nvPr/>
          </p:nvPicPr>
          <p:blipFill rotWithShape="1">
            <a:blip r:embed="rId3">
              <a:alphaModFix/>
            </a:blip>
            <a:srcRect/>
            <a:stretch/>
          </p:blipFill>
          <p:spPr>
            <a:xfrm>
              <a:off x="6396917" y="2750133"/>
              <a:ext cx="2408877" cy="2995037"/>
            </a:xfrm>
            <a:prstGeom prst="rect">
              <a:avLst/>
            </a:prstGeom>
            <a:noFill/>
            <a:ln>
              <a:noFill/>
            </a:ln>
          </p:spPr>
        </p:pic>
        <p:sp>
          <p:nvSpPr>
            <p:cNvPr id="4" name="Rectangle 3">
              <a:extLst>
                <a:ext uri="{FF2B5EF4-FFF2-40B4-BE49-F238E27FC236}">
                  <a16:creationId xmlns:a16="http://schemas.microsoft.com/office/drawing/2014/main" id="{404F8730-BC76-C06F-129A-1F023434EF25}"/>
                </a:ext>
              </a:extLst>
            </p:cNvPr>
            <p:cNvSpPr/>
            <p:nvPr/>
          </p:nvSpPr>
          <p:spPr>
            <a:xfrm>
              <a:off x="6660444" y="3048000"/>
              <a:ext cx="1890888" cy="18062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 name="Rounded Rectangle 5">
            <a:extLst>
              <a:ext uri="{FF2B5EF4-FFF2-40B4-BE49-F238E27FC236}">
                <a16:creationId xmlns:a16="http://schemas.microsoft.com/office/drawing/2014/main" id="{5C7005B3-8EA1-2199-0702-189BD34E23B9}"/>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BFD91A0-0076-34DD-91F9-298CF0700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BCE8DBFB-9EA5-770F-77B4-256F39DA8DAA}"/>
              </a:ext>
            </a:extLst>
          </p:cNvPr>
          <p:cNvPicPr>
            <a:picLocks noChangeAspect="1"/>
          </p:cNvPicPr>
          <p:nvPr/>
        </p:nvPicPr>
        <p:blipFill>
          <a:blip r:embed="rId5"/>
          <a:stretch>
            <a:fillRect/>
          </a:stretch>
        </p:blipFill>
        <p:spPr>
          <a:xfrm>
            <a:off x="8177932" y="3704237"/>
            <a:ext cx="2162175" cy="2181225"/>
          </a:xfrm>
          <a:prstGeom prst="rect">
            <a:avLst/>
          </a:prstGeom>
        </p:spPr>
      </p:pic>
    </p:spTree>
    <p:extLst>
      <p:ext uri="{BB962C8B-B14F-4D97-AF65-F5344CB8AC3E}">
        <p14:creationId xmlns:p14="http://schemas.microsoft.com/office/powerpoint/2010/main" val="365609619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CEE9DE-43E9-8105-E5B2-2B98854EC9A3}"/>
              </a:ext>
            </a:extLst>
          </p:cNvPr>
          <p:cNvSpPr>
            <a:spLocks noGrp="1"/>
          </p:cNvSpPr>
          <p:nvPr>
            <p:ph type="body" idx="2"/>
          </p:nvPr>
        </p:nvSpPr>
        <p:spPr/>
        <p:txBody>
          <a:bodyPr/>
          <a:lstStyle/>
          <a:p>
            <a:endParaRPr lang="en-US"/>
          </a:p>
        </p:txBody>
      </p:sp>
      <p:sp>
        <p:nvSpPr>
          <p:cNvPr id="5" name="Google Shape;546;p81">
            <a:extLst>
              <a:ext uri="{FF2B5EF4-FFF2-40B4-BE49-F238E27FC236}">
                <a16:creationId xmlns:a16="http://schemas.microsoft.com/office/drawing/2014/main" id="{B8B537A4-D208-3AE5-6BC8-B7F1C1A719A9}"/>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sp>
        <p:nvSpPr>
          <p:cNvPr id="9" name="TextBox 8">
            <a:extLst>
              <a:ext uri="{FF2B5EF4-FFF2-40B4-BE49-F238E27FC236}">
                <a16:creationId xmlns:a16="http://schemas.microsoft.com/office/drawing/2014/main" id="{EBA2C860-0AC5-877B-DE7D-2BA0AFADAABD}"/>
              </a:ext>
            </a:extLst>
          </p:cNvPr>
          <p:cNvSpPr txBox="1"/>
          <p:nvPr/>
        </p:nvSpPr>
        <p:spPr>
          <a:xfrm>
            <a:off x="677546" y="713400"/>
            <a:ext cx="10981944" cy="523220"/>
          </a:xfrm>
          <a:prstGeom prst="rect">
            <a:avLst/>
          </a:prstGeom>
          <a:noFill/>
        </p:spPr>
        <p:txBody>
          <a:bodyPr wrap="square">
            <a:spAutoFit/>
          </a:bodyPr>
          <a:lstStyle/>
          <a:p>
            <a:r>
              <a:rPr lang="en-US" sz="2800">
                <a:solidFill>
                  <a:schemeClr val="bg1"/>
                </a:solidFill>
                <a:latin typeface="Poppins Medium" pitchFamily="2" charset="77"/>
                <a:cs typeface="Poppins Medium" pitchFamily="2" charset="77"/>
              </a:rPr>
              <a:t>C the Signs: real-world evidence and research</a:t>
            </a:r>
          </a:p>
        </p:txBody>
      </p:sp>
      <p:grpSp>
        <p:nvGrpSpPr>
          <p:cNvPr id="7" name="Group 6">
            <a:extLst>
              <a:ext uri="{FF2B5EF4-FFF2-40B4-BE49-F238E27FC236}">
                <a16:creationId xmlns:a16="http://schemas.microsoft.com/office/drawing/2014/main" id="{555CD4A2-938C-DBC9-C4E3-2D843B717C93}"/>
              </a:ext>
            </a:extLst>
          </p:cNvPr>
          <p:cNvGrpSpPr/>
          <p:nvPr/>
        </p:nvGrpSpPr>
        <p:grpSpPr>
          <a:xfrm>
            <a:off x="677546" y="2154421"/>
            <a:ext cx="10790349" cy="3446908"/>
            <a:chOff x="701060" y="1970657"/>
            <a:chExt cx="10790349" cy="3446908"/>
          </a:xfrm>
        </p:grpSpPr>
        <p:grpSp>
          <p:nvGrpSpPr>
            <p:cNvPr id="22" name="Google Shape;390;p57">
              <a:extLst>
                <a:ext uri="{FF2B5EF4-FFF2-40B4-BE49-F238E27FC236}">
                  <a16:creationId xmlns:a16="http://schemas.microsoft.com/office/drawing/2014/main" id="{9836CEE9-7BB5-2B0F-E946-9DDF16DA7745}"/>
                </a:ext>
              </a:extLst>
            </p:cNvPr>
            <p:cNvGrpSpPr/>
            <p:nvPr/>
          </p:nvGrpSpPr>
          <p:grpSpPr>
            <a:xfrm>
              <a:off x="701060" y="1970657"/>
              <a:ext cx="10790349" cy="3439623"/>
              <a:chOff x="665922" y="1539389"/>
              <a:chExt cx="7812300" cy="2776511"/>
            </a:xfrm>
          </p:grpSpPr>
          <p:cxnSp>
            <p:nvCxnSpPr>
              <p:cNvPr id="23" name="Google Shape;391;p57">
                <a:extLst>
                  <a:ext uri="{FF2B5EF4-FFF2-40B4-BE49-F238E27FC236}">
                    <a16:creationId xmlns:a16="http://schemas.microsoft.com/office/drawing/2014/main" id="{42C91A09-6C85-7556-E0E6-19DAD9FE7002}"/>
                  </a:ext>
                </a:extLst>
              </p:cNvPr>
              <p:cNvCxnSpPr/>
              <p:nvPr/>
            </p:nvCxnSpPr>
            <p:spPr>
              <a:xfrm>
                <a:off x="665922" y="2768312"/>
                <a:ext cx="7812300" cy="0"/>
              </a:xfrm>
              <a:prstGeom prst="straightConnector1">
                <a:avLst/>
              </a:prstGeom>
              <a:noFill/>
              <a:ln w="9525" cap="flat" cmpd="sng">
                <a:solidFill>
                  <a:srgbClr val="D8D8D8"/>
                </a:solidFill>
                <a:prstDash val="solid"/>
                <a:round/>
                <a:headEnd type="none" w="sm" len="sm"/>
                <a:tailEnd type="none" w="sm" len="sm"/>
              </a:ln>
            </p:spPr>
          </p:cxnSp>
          <p:cxnSp>
            <p:nvCxnSpPr>
              <p:cNvPr id="24" name="Google Shape;392;p57">
                <a:extLst>
                  <a:ext uri="{FF2B5EF4-FFF2-40B4-BE49-F238E27FC236}">
                    <a16:creationId xmlns:a16="http://schemas.microsoft.com/office/drawing/2014/main" id="{0692A9CC-A90B-9F2A-71D5-B829E885C94E}"/>
                  </a:ext>
                </a:extLst>
              </p:cNvPr>
              <p:cNvCxnSpPr/>
              <p:nvPr/>
            </p:nvCxnSpPr>
            <p:spPr>
              <a:xfrm rot="10800000">
                <a:off x="2609004" y="1539389"/>
                <a:ext cx="0" cy="2773200"/>
              </a:xfrm>
              <a:prstGeom prst="straightConnector1">
                <a:avLst/>
              </a:prstGeom>
              <a:noFill/>
              <a:ln w="9525" cap="flat" cmpd="sng">
                <a:solidFill>
                  <a:srgbClr val="D8D8D8"/>
                </a:solidFill>
                <a:prstDash val="solid"/>
                <a:round/>
                <a:headEnd type="none" w="sm" len="sm"/>
                <a:tailEnd type="none" w="sm" len="sm"/>
              </a:ln>
            </p:spPr>
          </p:cxnSp>
          <p:cxnSp>
            <p:nvCxnSpPr>
              <p:cNvPr id="25" name="Google Shape;393;p57">
                <a:extLst>
                  <a:ext uri="{FF2B5EF4-FFF2-40B4-BE49-F238E27FC236}">
                    <a16:creationId xmlns:a16="http://schemas.microsoft.com/office/drawing/2014/main" id="{F304C171-E1EF-87FC-1BA7-3E8DEB17EF05}"/>
                  </a:ext>
                </a:extLst>
              </p:cNvPr>
              <p:cNvCxnSpPr/>
              <p:nvPr/>
            </p:nvCxnSpPr>
            <p:spPr>
              <a:xfrm rot="10800000">
                <a:off x="4572000" y="1539400"/>
                <a:ext cx="0" cy="2776500"/>
              </a:xfrm>
              <a:prstGeom prst="straightConnector1">
                <a:avLst/>
              </a:prstGeom>
              <a:noFill/>
              <a:ln w="9525" cap="flat" cmpd="sng">
                <a:solidFill>
                  <a:srgbClr val="D8D8D8"/>
                </a:solidFill>
                <a:prstDash val="solid"/>
                <a:round/>
                <a:headEnd type="none" w="sm" len="sm"/>
                <a:tailEnd type="none" w="sm" len="sm"/>
              </a:ln>
            </p:spPr>
          </p:cxnSp>
          <p:cxnSp>
            <p:nvCxnSpPr>
              <p:cNvPr id="26" name="Google Shape;394;p57">
                <a:extLst>
                  <a:ext uri="{FF2B5EF4-FFF2-40B4-BE49-F238E27FC236}">
                    <a16:creationId xmlns:a16="http://schemas.microsoft.com/office/drawing/2014/main" id="{1EDFEF01-FDCA-54F3-FC8C-C96274DE1D0A}"/>
                  </a:ext>
                </a:extLst>
              </p:cNvPr>
              <p:cNvCxnSpPr/>
              <p:nvPr/>
            </p:nvCxnSpPr>
            <p:spPr>
              <a:xfrm rot="10800000">
                <a:off x="6542028" y="1539400"/>
                <a:ext cx="0" cy="2776500"/>
              </a:xfrm>
              <a:prstGeom prst="straightConnector1">
                <a:avLst/>
              </a:prstGeom>
              <a:noFill/>
              <a:ln w="9525" cap="flat" cmpd="sng">
                <a:solidFill>
                  <a:srgbClr val="D8D8D8"/>
                </a:solidFill>
                <a:prstDash val="solid"/>
                <a:round/>
                <a:headEnd type="none" w="sm" len="sm"/>
                <a:tailEnd type="none" w="sm" len="sm"/>
              </a:ln>
            </p:spPr>
          </p:cxnSp>
        </p:grpSp>
        <p:sp>
          <p:nvSpPr>
            <p:cNvPr id="28" name="Google Shape;397;p57">
              <a:extLst>
                <a:ext uri="{FF2B5EF4-FFF2-40B4-BE49-F238E27FC236}">
                  <a16:creationId xmlns:a16="http://schemas.microsoft.com/office/drawing/2014/main" id="{2210DCBD-54F6-804E-B66C-2A461989CB6E}"/>
                </a:ext>
              </a:extLst>
            </p:cNvPr>
            <p:cNvSpPr txBox="1"/>
            <p:nvPr/>
          </p:nvSpPr>
          <p:spPr>
            <a:xfrm>
              <a:off x="718549" y="3767350"/>
              <a:ext cx="2666295" cy="1292607"/>
            </a:xfrm>
            <a:prstGeom prst="rect">
              <a:avLst/>
            </a:prstGeom>
            <a:noFill/>
            <a:ln>
              <a:noFill/>
            </a:ln>
          </p:spPr>
          <p:txBody>
            <a:bodyPr spcFirstLastPara="1" wrap="square" lIns="0" tIns="60933" rIns="121900" bIns="60933" anchor="t" anchorCtr="0">
              <a:spAutoFit/>
            </a:bodyPr>
            <a:lstStyle/>
            <a:p>
              <a:pPr marL="177796" algn="ctr" defTabSz="1219170">
                <a:lnSpc>
                  <a:spcPct val="95000"/>
                </a:lnSpc>
                <a:buClr>
                  <a:srgbClr val="000000"/>
                </a:buClr>
                <a:buSzPts val="2000"/>
              </a:pPr>
              <a:r>
                <a:rPr lang="en-US" sz="4400" b="1" kern="0">
                  <a:solidFill>
                    <a:schemeClr val="bg1"/>
                  </a:solidFill>
                  <a:latin typeface="Poppins"/>
                  <a:ea typeface="Poppins"/>
                  <a:cs typeface="Poppins"/>
                  <a:sym typeface="Poppins"/>
                </a:rPr>
                <a:t>350,000</a:t>
              </a:r>
              <a:r>
                <a:rPr lang="en-US" sz="2400" kern="0">
                  <a:solidFill>
                    <a:schemeClr val="bg1"/>
                  </a:solidFill>
                  <a:latin typeface="Poppins"/>
                  <a:ea typeface="Poppins"/>
                  <a:cs typeface="Poppins"/>
                  <a:sym typeface="Poppins"/>
                </a:rPr>
                <a:t> </a:t>
              </a:r>
              <a:r>
                <a:rPr lang="en-US" kern="0">
                  <a:solidFill>
                    <a:schemeClr val="accent4">
                      <a:lumMod val="60000"/>
                      <a:lumOff val="40000"/>
                    </a:schemeClr>
                  </a:solidFill>
                  <a:latin typeface="Poppins"/>
                  <a:ea typeface="Poppins"/>
                  <a:cs typeface="Poppins"/>
                  <a:sym typeface="Poppins"/>
                </a:rPr>
                <a:t>patients' risk assessed</a:t>
              </a:r>
              <a:endParaRPr kern="0">
                <a:solidFill>
                  <a:schemeClr val="accent4">
                    <a:lumMod val="60000"/>
                    <a:lumOff val="40000"/>
                  </a:schemeClr>
                </a:solidFill>
                <a:latin typeface="Arial"/>
                <a:ea typeface="Arial"/>
                <a:cs typeface="Arial"/>
                <a:sym typeface="Arial"/>
              </a:endParaRPr>
            </a:p>
          </p:txBody>
        </p:sp>
        <p:sp>
          <p:nvSpPr>
            <p:cNvPr id="35" name="Google Shape;501;p71">
              <a:extLst>
                <a:ext uri="{FF2B5EF4-FFF2-40B4-BE49-F238E27FC236}">
                  <a16:creationId xmlns:a16="http://schemas.microsoft.com/office/drawing/2014/main" id="{323A96D8-294A-3D11-31EF-8D4A6432241B}"/>
                </a:ext>
              </a:extLst>
            </p:cNvPr>
            <p:cNvSpPr/>
            <p:nvPr/>
          </p:nvSpPr>
          <p:spPr>
            <a:xfrm>
              <a:off x="6105848" y="3834165"/>
              <a:ext cx="2711290" cy="1583400"/>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400" b="1">
                  <a:solidFill>
                    <a:schemeClr val="bg1"/>
                  </a:solidFill>
                  <a:latin typeface="Poppins"/>
                  <a:ea typeface="Poppins"/>
                  <a:cs typeface="Poppins"/>
                  <a:sym typeface="Poppins"/>
                </a:rPr>
                <a:t>99%</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Negative</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predictive value</a:t>
              </a:r>
              <a:endParaRPr>
                <a:solidFill>
                  <a:schemeClr val="accent4">
                    <a:lumMod val="60000"/>
                    <a:lumOff val="40000"/>
                  </a:schemeClr>
                </a:solidFill>
                <a:latin typeface="Calibri"/>
                <a:ea typeface="Calibri"/>
                <a:cs typeface="Calibri"/>
                <a:sym typeface="Calibri"/>
              </a:endParaRPr>
            </a:p>
          </p:txBody>
        </p:sp>
        <p:sp>
          <p:nvSpPr>
            <p:cNvPr id="36" name="Google Shape;501;p71">
              <a:extLst>
                <a:ext uri="{FF2B5EF4-FFF2-40B4-BE49-F238E27FC236}">
                  <a16:creationId xmlns:a16="http://schemas.microsoft.com/office/drawing/2014/main" id="{AB3DE94D-7189-6AD6-20C7-26F13D00556D}"/>
                </a:ext>
              </a:extLst>
            </p:cNvPr>
            <p:cNvSpPr/>
            <p:nvPr/>
          </p:nvSpPr>
          <p:spPr>
            <a:xfrm>
              <a:off x="8826851" y="3759306"/>
              <a:ext cx="2664558" cy="1583400"/>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400" b="1">
                  <a:solidFill>
                    <a:schemeClr val="bg1"/>
                  </a:solidFill>
                  <a:latin typeface="Poppins"/>
                  <a:ea typeface="Poppins"/>
                  <a:cs typeface="Poppins"/>
                  <a:sym typeface="Poppins"/>
                </a:rPr>
                <a:t>94%</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Accuracy in </a:t>
              </a:r>
              <a:br>
                <a:rPr lang="en-US">
                  <a:solidFill>
                    <a:schemeClr val="accent4">
                      <a:lumMod val="60000"/>
                      <a:lumOff val="40000"/>
                    </a:schemeClr>
                  </a:solidFill>
                  <a:latin typeface="Poppins"/>
                  <a:ea typeface="Calibri"/>
                  <a:cs typeface="Poppins"/>
                  <a:sym typeface="Poppins"/>
                </a:rPr>
              </a:br>
              <a:r>
                <a:rPr lang="en-US">
                  <a:solidFill>
                    <a:schemeClr val="accent4">
                      <a:lumMod val="60000"/>
                      <a:lumOff val="40000"/>
                    </a:schemeClr>
                  </a:solidFill>
                  <a:latin typeface="Poppins"/>
                  <a:ea typeface="Calibri"/>
                  <a:cs typeface="Poppins"/>
                  <a:sym typeface="Poppins"/>
                </a:rPr>
                <a:t>predicting tumor </a:t>
              </a:r>
              <a:br>
                <a:rPr lang="en-US">
                  <a:solidFill>
                    <a:schemeClr val="accent4">
                      <a:lumMod val="60000"/>
                      <a:lumOff val="40000"/>
                    </a:schemeClr>
                  </a:solidFill>
                  <a:latin typeface="Poppins"/>
                  <a:ea typeface="Calibri"/>
                  <a:cs typeface="Poppins"/>
                  <a:sym typeface="Poppins"/>
                </a:rPr>
              </a:br>
              <a:r>
                <a:rPr lang="en-US">
                  <a:solidFill>
                    <a:schemeClr val="accent4">
                      <a:lumMod val="60000"/>
                      <a:lumOff val="40000"/>
                    </a:schemeClr>
                  </a:solidFill>
                  <a:latin typeface="Poppins"/>
                  <a:ea typeface="Calibri"/>
                  <a:cs typeface="Poppins"/>
                  <a:sym typeface="Poppins"/>
                </a:rPr>
                <a:t>origin</a:t>
              </a:r>
              <a:endParaRPr>
                <a:solidFill>
                  <a:schemeClr val="accent4">
                    <a:lumMod val="60000"/>
                    <a:lumOff val="40000"/>
                  </a:schemeClr>
                </a:solidFill>
                <a:latin typeface="Calibri"/>
                <a:ea typeface="Calibri"/>
                <a:cs typeface="Calibri"/>
                <a:sym typeface="Calibri"/>
              </a:endParaRPr>
            </a:p>
          </p:txBody>
        </p:sp>
        <p:sp>
          <p:nvSpPr>
            <p:cNvPr id="37" name="Google Shape;501;p71">
              <a:extLst>
                <a:ext uri="{FF2B5EF4-FFF2-40B4-BE49-F238E27FC236}">
                  <a16:creationId xmlns:a16="http://schemas.microsoft.com/office/drawing/2014/main" id="{4BD57B92-93E9-8D37-3D46-EBA04A4AD19B}"/>
                </a:ext>
              </a:extLst>
            </p:cNvPr>
            <p:cNvSpPr/>
            <p:nvPr/>
          </p:nvSpPr>
          <p:spPr>
            <a:xfrm>
              <a:off x="3444624" y="3822779"/>
              <a:ext cx="2620609" cy="1583400"/>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400" b="1">
                  <a:solidFill>
                    <a:schemeClr val="bg1"/>
                  </a:solidFill>
                  <a:latin typeface="Poppins"/>
                  <a:ea typeface="Poppins"/>
                  <a:cs typeface="Poppins"/>
                  <a:sym typeface="Poppins"/>
                </a:rPr>
                <a:t>99%</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Sensitivity </a:t>
              </a:r>
              <a:br>
                <a:rPr lang="en-US">
                  <a:solidFill>
                    <a:schemeClr val="accent4">
                      <a:lumMod val="60000"/>
                      <a:lumOff val="40000"/>
                    </a:schemeClr>
                  </a:solidFill>
                  <a:latin typeface="Poppins"/>
                  <a:ea typeface="Calibri"/>
                  <a:cs typeface="Poppins"/>
                  <a:sym typeface="Poppins"/>
                </a:rPr>
              </a:br>
              <a:r>
                <a:rPr lang="en-US">
                  <a:solidFill>
                    <a:schemeClr val="accent4">
                      <a:lumMod val="60000"/>
                      <a:lumOff val="40000"/>
                    </a:schemeClr>
                  </a:solidFill>
                  <a:latin typeface="Poppins"/>
                  <a:ea typeface="Calibri"/>
                  <a:cs typeface="Poppins"/>
                  <a:sym typeface="Poppins"/>
                </a:rPr>
                <a:t>for cancer</a:t>
              </a:r>
              <a:endParaRPr>
                <a:solidFill>
                  <a:schemeClr val="accent4">
                    <a:lumMod val="60000"/>
                    <a:lumOff val="40000"/>
                  </a:schemeClr>
                </a:solidFill>
                <a:latin typeface="Calibri"/>
                <a:ea typeface="Calibri"/>
                <a:cs typeface="Calibri"/>
                <a:sym typeface="Calibri"/>
              </a:endParaRPr>
            </a:p>
          </p:txBody>
        </p:sp>
        <p:sp>
          <p:nvSpPr>
            <p:cNvPr id="38" name="Google Shape;501;p71">
              <a:extLst>
                <a:ext uri="{FF2B5EF4-FFF2-40B4-BE49-F238E27FC236}">
                  <a16:creationId xmlns:a16="http://schemas.microsoft.com/office/drawing/2014/main" id="{BC9F3315-6F6D-1930-4889-08915F4D60D7}"/>
                </a:ext>
              </a:extLst>
            </p:cNvPr>
            <p:cNvSpPr/>
            <p:nvPr/>
          </p:nvSpPr>
          <p:spPr>
            <a:xfrm>
              <a:off x="6105848" y="2061759"/>
              <a:ext cx="2701370" cy="1018256"/>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400" b="1">
                  <a:solidFill>
                    <a:schemeClr val="bg1"/>
                  </a:solidFill>
                  <a:latin typeface="Poppins"/>
                  <a:ea typeface="Poppins"/>
                  <a:cs typeface="Poppins"/>
                  <a:sym typeface="Poppins"/>
                </a:rPr>
                <a:t>25,000</a:t>
              </a:r>
              <a:endParaRPr lang="en" sz="4000" b="1">
                <a:solidFill>
                  <a:schemeClr val="bg1"/>
                </a:solidFill>
                <a:latin typeface="Poppins"/>
                <a:ea typeface="Poppins"/>
                <a:cs typeface="Poppins"/>
                <a:sym typeface="Poppins"/>
              </a:endParaRP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Cancers </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detection</a:t>
              </a:r>
              <a:endParaRPr lang="en-US">
                <a:solidFill>
                  <a:schemeClr val="accent4">
                    <a:lumMod val="60000"/>
                    <a:lumOff val="40000"/>
                  </a:schemeClr>
                </a:solidFill>
                <a:latin typeface="Calibri"/>
                <a:ea typeface="Calibri"/>
                <a:cs typeface="Calibri"/>
                <a:sym typeface="Calibri"/>
              </a:endParaRPr>
            </a:p>
          </p:txBody>
        </p:sp>
        <p:sp>
          <p:nvSpPr>
            <p:cNvPr id="40" name="Google Shape;501;p71">
              <a:extLst>
                <a:ext uri="{FF2B5EF4-FFF2-40B4-BE49-F238E27FC236}">
                  <a16:creationId xmlns:a16="http://schemas.microsoft.com/office/drawing/2014/main" id="{534C9745-61E0-B56D-732A-E4678E334D9B}"/>
                </a:ext>
              </a:extLst>
            </p:cNvPr>
            <p:cNvSpPr/>
            <p:nvPr/>
          </p:nvSpPr>
          <p:spPr>
            <a:xfrm>
              <a:off x="8827059" y="2066656"/>
              <a:ext cx="2664350" cy="1018256"/>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400" b="1">
                  <a:solidFill>
                    <a:schemeClr val="bg1"/>
                  </a:solidFill>
                  <a:latin typeface="Poppins"/>
                  <a:ea typeface="Poppins"/>
                  <a:cs typeface="Poppins"/>
                  <a:sym typeface="Poppins"/>
                </a:rPr>
                <a:t>50+</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Pan-cancer </a:t>
              </a:r>
              <a:br>
                <a:rPr lang="en-US">
                  <a:solidFill>
                    <a:schemeClr val="accent4">
                      <a:lumMod val="60000"/>
                      <a:lumOff val="40000"/>
                    </a:schemeClr>
                  </a:solidFill>
                  <a:latin typeface="Poppins"/>
                  <a:ea typeface="Calibri"/>
                  <a:cs typeface="Poppins"/>
                  <a:sym typeface="Poppins"/>
                </a:rPr>
              </a:br>
              <a:r>
                <a:rPr lang="en-US">
                  <a:solidFill>
                    <a:schemeClr val="accent4">
                      <a:lumMod val="60000"/>
                      <a:lumOff val="40000"/>
                    </a:schemeClr>
                  </a:solidFill>
                  <a:latin typeface="Poppins"/>
                  <a:ea typeface="Calibri"/>
                  <a:cs typeface="Poppins"/>
                  <a:sym typeface="Poppins"/>
                </a:rPr>
                <a:t>detection</a:t>
              </a:r>
              <a:endParaRPr>
                <a:solidFill>
                  <a:schemeClr val="accent4">
                    <a:lumMod val="60000"/>
                    <a:lumOff val="40000"/>
                  </a:schemeClr>
                </a:solidFill>
                <a:latin typeface="Calibri"/>
                <a:ea typeface="Calibri"/>
                <a:cs typeface="Calibri"/>
                <a:sym typeface="Calibri"/>
              </a:endParaRPr>
            </a:p>
          </p:txBody>
        </p:sp>
        <p:sp>
          <p:nvSpPr>
            <p:cNvPr id="43" name="Google Shape;501;p71">
              <a:extLst>
                <a:ext uri="{FF2B5EF4-FFF2-40B4-BE49-F238E27FC236}">
                  <a16:creationId xmlns:a16="http://schemas.microsoft.com/office/drawing/2014/main" id="{183401F2-8002-C0D2-B43C-06389D8DC99D}"/>
                </a:ext>
              </a:extLst>
            </p:cNvPr>
            <p:cNvSpPr/>
            <p:nvPr/>
          </p:nvSpPr>
          <p:spPr>
            <a:xfrm>
              <a:off x="3444624" y="2047918"/>
              <a:ext cx="2620609" cy="1711387"/>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400" b="1">
                  <a:solidFill>
                    <a:schemeClr val="bg1"/>
                  </a:solidFill>
                  <a:latin typeface="Poppins"/>
                  <a:ea typeface="Poppins"/>
                  <a:cs typeface="Poppins"/>
                  <a:sym typeface="Poppins"/>
                </a:rPr>
                <a:t>8-12%</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Increase in rate of cancer detection</a:t>
              </a:r>
              <a:endParaRPr>
                <a:solidFill>
                  <a:schemeClr val="accent4">
                    <a:lumMod val="60000"/>
                    <a:lumOff val="40000"/>
                  </a:schemeClr>
                </a:solidFill>
                <a:latin typeface="Calibri"/>
                <a:ea typeface="Calibri"/>
                <a:cs typeface="Calibri"/>
                <a:sym typeface="Calibri"/>
              </a:endParaRPr>
            </a:p>
          </p:txBody>
        </p:sp>
        <p:sp>
          <p:nvSpPr>
            <p:cNvPr id="44" name="Google Shape;501;p71">
              <a:extLst>
                <a:ext uri="{FF2B5EF4-FFF2-40B4-BE49-F238E27FC236}">
                  <a16:creationId xmlns:a16="http://schemas.microsoft.com/office/drawing/2014/main" id="{362F3C5E-EB01-3D0D-A6AC-196931222A23}"/>
                </a:ext>
              </a:extLst>
            </p:cNvPr>
            <p:cNvSpPr/>
            <p:nvPr/>
          </p:nvSpPr>
          <p:spPr>
            <a:xfrm>
              <a:off x="701060" y="2062165"/>
              <a:ext cx="2683785" cy="1502205"/>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000" b="1">
                  <a:solidFill>
                    <a:schemeClr val="bg1"/>
                  </a:solidFill>
                  <a:latin typeface="Poppins"/>
                  <a:ea typeface="Poppins"/>
                  <a:cs typeface="Poppins"/>
                  <a:sym typeface="Poppins"/>
                </a:rPr>
                <a:t>20%</a:t>
              </a:r>
              <a:endParaRPr lang="en" sz="4000">
                <a:solidFill>
                  <a:schemeClr val="bg1"/>
                </a:solidFill>
                <a:latin typeface="Poppins"/>
                <a:ea typeface="Poppins"/>
                <a:cs typeface="Poppins"/>
                <a:sym typeface="Poppins"/>
              </a:endParaRP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Increase in Faster Diagnosis Standard performance</a:t>
              </a:r>
              <a:endParaRPr>
                <a:solidFill>
                  <a:schemeClr val="accent4">
                    <a:lumMod val="60000"/>
                    <a:lumOff val="40000"/>
                  </a:schemeClr>
                </a:solidFill>
                <a:latin typeface="Calibri"/>
                <a:ea typeface="Calibri"/>
                <a:cs typeface="Calibri"/>
                <a:sym typeface="Calibri"/>
              </a:endParaRPr>
            </a:p>
          </p:txBody>
        </p:sp>
      </p:grpSp>
      <p:cxnSp>
        <p:nvCxnSpPr>
          <p:cNvPr id="18" name="Straight Connector 17">
            <a:extLst>
              <a:ext uri="{FF2B5EF4-FFF2-40B4-BE49-F238E27FC236}">
                <a16:creationId xmlns:a16="http://schemas.microsoft.com/office/drawing/2014/main" id="{9C8AFDDA-E2C5-BA59-67F5-8F45A1D1EC8D}"/>
              </a:ext>
            </a:extLst>
          </p:cNvPr>
          <p:cNvCxnSpPr>
            <a:cxnSpLocks/>
          </p:cNvCxnSpPr>
          <p:nvPr/>
        </p:nvCxnSpPr>
        <p:spPr>
          <a:xfrm>
            <a:off x="10770695" y="6307723"/>
            <a:ext cx="0" cy="363216"/>
          </a:xfrm>
          <a:prstGeom prst="line">
            <a:avLst/>
          </a:prstGeom>
          <a:ln>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pic>
        <p:nvPicPr>
          <p:cNvPr id="19"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297B9268-E92A-4F8D-21FC-031ED4BBD6D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20" name="Google Shape;212;p49" descr="pasted-movie.png">
            <a:extLst>
              <a:ext uri="{FF2B5EF4-FFF2-40B4-BE49-F238E27FC236}">
                <a16:creationId xmlns:a16="http://schemas.microsoft.com/office/drawing/2014/main" id="{F78230BC-7474-2BE9-7DFB-00532A9AC010}"/>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30585028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Google Shape;546;p81">
            <a:extLst>
              <a:ext uri="{FF2B5EF4-FFF2-40B4-BE49-F238E27FC236}">
                <a16:creationId xmlns:a16="http://schemas.microsoft.com/office/drawing/2014/main" id="{CC56AF3A-1057-347F-5882-81C7F4A05E31}"/>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sp>
        <p:nvSpPr>
          <p:cNvPr id="465" name="Google Shape;465;p15"/>
          <p:cNvSpPr txBox="1"/>
          <p:nvPr/>
        </p:nvSpPr>
        <p:spPr>
          <a:xfrm>
            <a:off x="4378795" y="2015067"/>
            <a:ext cx="4331200" cy="2772800"/>
          </a:xfrm>
          <a:prstGeom prst="rect">
            <a:avLst/>
          </a:prstGeom>
          <a:noFill/>
          <a:ln>
            <a:noFill/>
          </a:ln>
        </p:spPr>
        <p:txBody>
          <a:bodyPr spcFirstLastPara="1" wrap="square" lIns="121900" tIns="121900" rIns="121900" bIns="121900" anchor="t" anchorCtr="0">
            <a:noAutofit/>
          </a:bodyPr>
          <a:lstStyle/>
          <a:p>
            <a:pPr defTabSz="1219170">
              <a:spcBef>
                <a:spcPts val="1600"/>
              </a:spcBef>
              <a:buClr>
                <a:srgbClr val="000000"/>
              </a:buClr>
              <a:buSzPts val="1300"/>
            </a:pPr>
            <a:endParaRPr sz="1733" kern="0">
              <a:solidFill>
                <a:srgbClr val="227AAE"/>
              </a:solidFill>
              <a:latin typeface="Poppins"/>
              <a:ea typeface="Poppins"/>
              <a:cs typeface="Poppins"/>
              <a:sym typeface="Poppins"/>
            </a:endParaRPr>
          </a:p>
        </p:txBody>
      </p:sp>
      <p:sp>
        <p:nvSpPr>
          <p:cNvPr id="7" name="Google Shape;376;p10">
            <a:extLst>
              <a:ext uri="{FF2B5EF4-FFF2-40B4-BE49-F238E27FC236}">
                <a16:creationId xmlns:a16="http://schemas.microsoft.com/office/drawing/2014/main" id="{9251A509-3C9A-AB5B-9042-AB318125735A}"/>
              </a:ext>
            </a:extLst>
          </p:cNvPr>
          <p:cNvSpPr txBox="1"/>
          <p:nvPr/>
        </p:nvSpPr>
        <p:spPr>
          <a:xfrm>
            <a:off x="425553" y="156143"/>
            <a:ext cx="11540400"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200"/>
            </a:pPr>
            <a:r>
              <a:rPr lang="en-US" sz="2800" kern="0">
                <a:solidFill>
                  <a:schemeClr val="bg1"/>
                </a:solidFill>
                <a:latin typeface="Poppins Medium" pitchFamily="2" charset="77"/>
                <a:ea typeface="Poppins"/>
                <a:cs typeface="Poppins Medium" pitchFamily="2" charset="77"/>
                <a:sym typeface="Poppins"/>
              </a:rPr>
              <a:t>Finding rare &amp; harder to detect cancers across 50+ cancers</a:t>
            </a:r>
          </a:p>
        </p:txBody>
      </p:sp>
      <p:pic>
        <p:nvPicPr>
          <p:cNvPr id="31" name="Google Shape;233;p43">
            <a:extLst>
              <a:ext uri="{FF2B5EF4-FFF2-40B4-BE49-F238E27FC236}">
                <a16:creationId xmlns:a16="http://schemas.microsoft.com/office/drawing/2014/main" id="{1CFCD15E-CAD6-DFEB-1C0B-0FC945AB0C6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776" y="836402"/>
            <a:ext cx="10895845" cy="5299355"/>
          </a:xfrm>
          <a:prstGeom prst="roundRect">
            <a:avLst>
              <a:gd name="adj" fmla="val 3870"/>
            </a:avLst>
          </a:prstGeom>
          <a:noFill/>
          <a:ln>
            <a:noFill/>
          </a:ln>
        </p:spPr>
      </p:pic>
      <p:cxnSp>
        <p:nvCxnSpPr>
          <p:cNvPr id="8" name="Straight Connector 7">
            <a:extLst>
              <a:ext uri="{FF2B5EF4-FFF2-40B4-BE49-F238E27FC236}">
                <a16:creationId xmlns:a16="http://schemas.microsoft.com/office/drawing/2014/main" id="{02FFBF55-AC20-1C05-60D6-D2100CBF1053}"/>
              </a:ext>
            </a:extLst>
          </p:cNvPr>
          <p:cNvCxnSpPr>
            <a:cxnSpLocks/>
          </p:cNvCxnSpPr>
          <p:nvPr/>
        </p:nvCxnSpPr>
        <p:spPr>
          <a:xfrm>
            <a:off x="10770695" y="6307723"/>
            <a:ext cx="0" cy="363216"/>
          </a:xfrm>
          <a:prstGeom prst="line">
            <a:avLst/>
          </a:prstGeom>
          <a:ln>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pic>
        <p:nvPicPr>
          <p:cNvPr id="9"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8A4F1D25-9026-8DE7-AEE6-583E3267F6C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11" name="Google Shape;212;p49" descr="pasted-movie.png">
            <a:extLst>
              <a:ext uri="{FF2B5EF4-FFF2-40B4-BE49-F238E27FC236}">
                <a16:creationId xmlns:a16="http://schemas.microsoft.com/office/drawing/2014/main" id="{4FEF7618-E0D4-229E-A7C2-DBC730245D97}"/>
              </a:ext>
            </a:extLst>
          </p:cNvPr>
          <p:cNvPicPr preferRelativeResize="0"/>
          <p:nvPr/>
        </p:nvPicPr>
        <p:blipFill rotWithShape="1">
          <a:blip r:embed="rId5">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42879480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146DE-5D45-C6FF-745D-0C2788379894}"/>
            </a:ext>
          </a:extLst>
        </p:cNvPr>
        <p:cNvGrpSpPr/>
        <p:nvPr/>
      </p:nvGrpSpPr>
      <p:grpSpPr>
        <a:xfrm>
          <a:off x="0" y="0"/>
          <a:ext cx="0" cy="0"/>
          <a:chOff x="0" y="0"/>
          <a:chExt cx="0" cy="0"/>
        </a:xfrm>
      </p:grpSpPr>
      <p:pic>
        <p:nvPicPr>
          <p:cNvPr id="6" name="Google Shape;407;p66" descr="preencoded.png">
            <a:extLst>
              <a:ext uri="{FF2B5EF4-FFF2-40B4-BE49-F238E27FC236}">
                <a16:creationId xmlns:a16="http://schemas.microsoft.com/office/drawing/2014/main" id="{79038518-E01E-1FCE-1F6C-DE92FD4A3D80}"/>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E2A90F16-23D1-52D1-FE67-3728FB37C438}"/>
              </a:ext>
            </a:extLst>
          </p:cNvPr>
          <p:cNvSpPr txBox="1"/>
          <p:nvPr/>
        </p:nvSpPr>
        <p:spPr>
          <a:xfrm>
            <a:off x="360527" y="414198"/>
            <a:ext cx="10902660" cy="523220"/>
          </a:xfrm>
          <a:prstGeom prst="rect">
            <a:avLst/>
          </a:prstGeom>
          <a:noFill/>
        </p:spPr>
        <p:txBody>
          <a:bodyPr wrap="square">
            <a:spAutoFit/>
          </a:bodyPr>
          <a:lstStyle/>
          <a:p>
            <a:r>
              <a:rPr lang="en-US" sz="2800">
                <a:solidFill>
                  <a:schemeClr val="bg1">
                    <a:lumMod val="10000"/>
                  </a:schemeClr>
                </a:solidFill>
                <a:latin typeface="Poppins Medium" pitchFamily="2" charset="77"/>
                <a:cs typeface="Poppins Medium" pitchFamily="2" charset="77"/>
              </a:rPr>
              <a:t>C my Signs launched 2024 - Patient initiated pathways</a:t>
            </a:r>
          </a:p>
        </p:txBody>
      </p:sp>
      <p:cxnSp>
        <p:nvCxnSpPr>
          <p:cNvPr id="2" name="Straight Connector 1">
            <a:extLst>
              <a:ext uri="{FF2B5EF4-FFF2-40B4-BE49-F238E27FC236}">
                <a16:creationId xmlns:a16="http://schemas.microsoft.com/office/drawing/2014/main" id="{455573C1-FC4B-7B1D-870A-1B24CAA2DD71}"/>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EF07A977-4D13-0754-E998-5EF0382EBE5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64CE324E-AFBA-8C1B-7CA3-E35BAAC1ACAA}"/>
              </a:ext>
            </a:extLst>
          </p:cNvPr>
          <p:cNvPicPr>
            <a:picLocks noChangeAspect="1"/>
          </p:cNvPicPr>
          <p:nvPr/>
        </p:nvPicPr>
        <p:blipFill>
          <a:blip r:embed="rId5"/>
          <a:stretch>
            <a:fillRect/>
          </a:stretch>
        </p:blipFill>
        <p:spPr>
          <a:xfrm>
            <a:off x="9983176" y="6278919"/>
            <a:ext cx="625267" cy="372605"/>
          </a:xfrm>
          <a:prstGeom prst="rect">
            <a:avLst/>
          </a:prstGeom>
        </p:spPr>
      </p:pic>
      <p:sp>
        <p:nvSpPr>
          <p:cNvPr id="5" name="TextBox 4">
            <a:extLst>
              <a:ext uri="{FF2B5EF4-FFF2-40B4-BE49-F238E27FC236}">
                <a16:creationId xmlns:a16="http://schemas.microsoft.com/office/drawing/2014/main" id="{EC85AB8A-CAFA-C5B8-0782-2C27A44DCFB9}"/>
              </a:ext>
            </a:extLst>
          </p:cNvPr>
          <p:cNvSpPr txBox="1"/>
          <p:nvPr/>
        </p:nvSpPr>
        <p:spPr>
          <a:xfrm>
            <a:off x="8820410" y="1843950"/>
            <a:ext cx="3219312" cy="3170099"/>
          </a:xfrm>
          <a:prstGeom prst="rect">
            <a:avLst/>
          </a:prstGeom>
          <a:noFill/>
        </p:spPr>
        <p:txBody>
          <a:bodyPr wrap="square" rtlCol="0">
            <a:spAutoFit/>
          </a:bodyPr>
          <a:lstStyle/>
          <a:p>
            <a:pPr defTabSz="1219170">
              <a:buClr>
                <a:srgbClr val="000000"/>
              </a:buClr>
            </a:pPr>
            <a:r>
              <a:rPr lang="en-US" sz="2000" kern="0">
                <a:solidFill>
                  <a:schemeClr val="bg1">
                    <a:lumMod val="10000"/>
                  </a:schemeClr>
                </a:solidFill>
                <a:latin typeface="Poppins Medium" pitchFamily="2" charset="77"/>
                <a:cs typeface="Poppins Medium" pitchFamily="2" charset="77"/>
                <a:sym typeface="Arial"/>
              </a:rPr>
              <a:t>Post-menopausal bleeding pathway made available to patients in Somerset. </a:t>
            </a:r>
          </a:p>
          <a:p>
            <a:pPr defTabSz="1219170">
              <a:buClr>
                <a:srgbClr val="000000"/>
              </a:buClr>
            </a:pPr>
            <a:endParaRPr lang="en-US" sz="2000" kern="0">
              <a:solidFill>
                <a:schemeClr val="bg1">
                  <a:lumMod val="10000"/>
                </a:schemeClr>
              </a:solidFill>
              <a:latin typeface="Poppins Medium" pitchFamily="2" charset="77"/>
              <a:cs typeface="Poppins Medium" pitchFamily="2" charset="77"/>
              <a:sym typeface="Arial"/>
            </a:endParaRPr>
          </a:p>
          <a:p>
            <a:pPr defTabSz="1219170">
              <a:buClr>
                <a:srgbClr val="000000"/>
              </a:buClr>
            </a:pPr>
            <a:r>
              <a:rPr lang="en-US" sz="2000" kern="0">
                <a:solidFill>
                  <a:schemeClr val="bg1">
                    <a:lumMod val="10000"/>
                  </a:schemeClr>
                </a:solidFill>
                <a:latin typeface="Poppins Medium" pitchFamily="2" charset="77"/>
                <a:cs typeface="Poppins Medium" pitchFamily="2" charset="77"/>
                <a:sym typeface="Arial"/>
              </a:rPr>
              <a:t>Time to diagnosis for patients using the self-assessment pathway went from 60 days down to 5 days </a:t>
            </a:r>
          </a:p>
        </p:txBody>
      </p:sp>
      <p:pic>
        <p:nvPicPr>
          <p:cNvPr id="8" name="Picture 2">
            <a:extLst>
              <a:ext uri="{FF2B5EF4-FFF2-40B4-BE49-F238E27FC236}">
                <a16:creationId xmlns:a16="http://schemas.microsoft.com/office/drawing/2014/main" id="{183440FC-8D98-EE41-E28E-8D8200BEEC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828" y="2077184"/>
            <a:ext cx="84727"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creens screenshot of a phone&#10;&#10;Description automatically generated">
            <a:extLst>
              <a:ext uri="{FF2B5EF4-FFF2-40B4-BE49-F238E27FC236}">
                <a16:creationId xmlns:a16="http://schemas.microsoft.com/office/drawing/2014/main" id="{96A02083-BCF5-1E1B-6C20-94723C591516}"/>
              </a:ext>
            </a:extLst>
          </p:cNvPr>
          <p:cNvPicPr>
            <a:picLocks noChangeAspect="1"/>
          </p:cNvPicPr>
          <p:nvPr/>
        </p:nvPicPr>
        <p:blipFill>
          <a:blip r:embed="rId7"/>
          <a:stretch>
            <a:fillRect/>
          </a:stretch>
        </p:blipFill>
        <p:spPr>
          <a:xfrm>
            <a:off x="360527" y="1608246"/>
            <a:ext cx="7772400" cy="3641506"/>
          </a:xfrm>
          <a:prstGeom prst="rect">
            <a:avLst/>
          </a:prstGeom>
        </p:spPr>
      </p:pic>
    </p:spTree>
    <p:extLst>
      <p:ext uri="{BB962C8B-B14F-4D97-AF65-F5344CB8AC3E}">
        <p14:creationId xmlns:p14="http://schemas.microsoft.com/office/powerpoint/2010/main" val="34903758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E53884BE-7BB6-5DF1-6A33-ABA99B3386CC}"/>
            </a:ext>
          </a:extLst>
        </p:cNvPr>
        <p:cNvGrpSpPr/>
        <p:nvPr/>
      </p:nvGrpSpPr>
      <p:grpSpPr>
        <a:xfrm>
          <a:off x="0" y="0"/>
          <a:ext cx="0" cy="0"/>
          <a:chOff x="0" y="0"/>
          <a:chExt cx="0" cy="0"/>
        </a:xfrm>
      </p:grpSpPr>
      <p:sp>
        <p:nvSpPr>
          <p:cNvPr id="173" name="Google Shape;173;p36">
            <a:extLst>
              <a:ext uri="{FF2B5EF4-FFF2-40B4-BE49-F238E27FC236}">
                <a16:creationId xmlns:a16="http://schemas.microsoft.com/office/drawing/2014/main" id="{5ADF3FD1-136F-ACF4-EF28-888AF1B82805}"/>
              </a:ext>
            </a:extLst>
          </p:cNvPr>
          <p:cNvSpPr/>
          <p:nvPr/>
        </p:nvSpPr>
        <p:spPr>
          <a:xfrm>
            <a:off x="1" y="0"/>
            <a:ext cx="12192000" cy="6858000"/>
          </a:xfrm>
          <a:prstGeom prst="rect">
            <a:avLst/>
          </a:prstGeom>
          <a:gradFill>
            <a:gsLst>
              <a:gs pos="0">
                <a:srgbClr val="227AAF"/>
              </a:gs>
              <a:gs pos="30000">
                <a:srgbClr val="227AAF"/>
              </a:gs>
              <a:gs pos="91000">
                <a:srgbClr val="19628F"/>
              </a:gs>
              <a:gs pos="100000">
                <a:srgbClr val="19628F"/>
              </a:gs>
            </a:gsLst>
            <a:lin ang="2700006" scaled="0"/>
          </a:gra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0EBE0"/>
              </a:solidFill>
              <a:latin typeface="Poppins"/>
              <a:ea typeface="Poppins"/>
              <a:cs typeface="Poppins"/>
              <a:sym typeface="Poppins"/>
            </a:endParaRPr>
          </a:p>
        </p:txBody>
      </p:sp>
      <p:sp>
        <p:nvSpPr>
          <p:cNvPr id="174" name="Google Shape;174;p36">
            <a:extLst>
              <a:ext uri="{FF2B5EF4-FFF2-40B4-BE49-F238E27FC236}">
                <a16:creationId xmlns:a16="http://schemas.microsoft.com/office/drawing/2014/main" id="{CCFDCAF6-838D-52F4-46C4-42F6E762A6D4}"/>
              </a:ext>
            </a:extLst>
          </p:cNvPr>
          <p:cNvSpPr txBox="1">
            <a:spLocks noGrp="1"/>
          </p:cNvSpPr>
          <p:nvPr>
            <p:ph type="body" idx="2"/>
          </p:nvPr>
        </p:nvSpPr>
        <p:spPr>
          <a:xfrm>
            <a:off x="609600" y="1645661"/>
            <a:ext cx="8895600" cy="3566800"/>
          </a:xfrm>
          <a:prstGeom prst="rect">
            <a:avLst/>
          </a:prstGeom>
          <a:noFill/>
          <a:ln>
            <a:noFill/>
          </a:ln>
        </p:spPr>
        <p:txBody>
          <a:bodyPr spcFirstLastPara="1" wrap="square" lIns="25400" tIns="25400" rIns="25400" bIns="25400" anchor="ctr" anchorCtr="0">
            <a:normAutofit/>
          </a:bodyPr>
          <a:lstStyle/>
          <a:p>
            <a:pPr marL="0" indent="0" algn="l">
              <a:lnSpc>
                <a:spcPct val="110000"/>
              </a:lnSpc>
              <a:buSzPts val="3200"/>
            </a:pPr>
            <a:r>
              <a:rPr lang="en" sz="5400" b="0">
                <a:latin typeface="Poppins SemiBold"/>
                <a:ea typeface="Poppins SemiBold"/>
                <a:cs typeface="Poppins SemiBold"/>
                <a:sym typeface="Poppins SemiBold"/>
              </a:rPr>
              <a:t>Suffolk &amp; North East Essex ICB </a:t>
            </a:r>
            <a:br>
              <a:rPr lang="en" sz="5400" b="0">
                <a:latin typeface="Poppins SemiBold"/>
                <a:ea typeface="Poppins SemiBold"/>
                <a:cs typeface="Poppins SemiBold"/>
                <a:sym typeface="Poppins SemiBold"/>
              </a:rPr>
            </a:br>
            <a:r>
              <a:rPr lang="en" sz="5400" b="0">
                <a:latin typeface="Poppins SemiBold"/>
                <a:ea typeface="Poppins SemiBold"/>
                <a:cs typeface="Poppins SemiBold"/>
                <a:sym typeface="Poppins SemiBold"/>
              </a:rPr>
              <a:t>case study</a:t>
            </a:r>
            <a:endParaRPr sz="5400" b="0">
              <a:latin typeface="Poppins SemiBold"/>
              <a:ea typeface="Poppins SemiBold"/>
              <a:cs typeface="Poppins SemiBold"/>
              <a:sym typeface="Poppins SemiBold"/>
            </a:endParaRPr>
          </a:p>
        </p:txBody>
      </p:sp>
      <p:pic>
        <p:nvPicPr>
          <p:cNvPr id="6"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8BD61799-16B4-3E51-138B-79B3AA8F579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7" name="Google Shape;212;p49" descr="pasted-movie.png">
            <a:extLst>
              <a:ext uri="{FF2B5EF4-FFF2-40B4-BE49-F238E27FC236}">
                <a16:creationId xmlns:a16="http://schemas.microsoft.com/office/drawing/2014/main" id="{88505B32-3376-9107-0479-AAD9AE2B5BF5}"/>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5411772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42A08-0836-79FF-E8AA-00358536086A}"/>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843A9578-7564-5C5D-4584-1039376F271B}"/>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37E0DE1C-DD40-74A9-6D0B-D84210CD1F3E}"/>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B93786AA-5349-FB71-42A2-C76DF3A204C8}"/>
              </a:ext>
            </a:extLst>
          </p:cNvPr>
          <p:cNvSpPr txBox="1"/>
          <p:nvPr/>
        </p:nvSpPr>
        <p:spPr>
          <a:xfrm>
            <a:off x="360527" y="414198"/>
            <a:ext cx="10902660" cy="954107"/>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Implementing C the Signs in SNEE ICB to improve</a:t>
            </a:r>
            <a:br>
              <a:rPr lang="en-US" sz="2800">
                <a:solidFill>
                  <a:srgbClr val="185F9F"/>
                </a:solidFill>
                <a:latin typeface="Poppins Medium" pitchFamily="2" charset="77"/>
                <a:cs typeface="Poppins Medium" pitchFamily="2" charset="77"/>
              </a:rPr>
            </a:br>
            <a:r>
              <a:rPr lang="en-US" sz="2800">
                <a:solidFill>
                  <a:srgbClr val="185F9F"/>
                </a:solidFill>
                <a:latin typeface="Poppins Medium" pitchFamily="2" charset="77"/>
                <a:cs typeface="Poppins Medium" pitchFamily="2" charset="77"/>
              </a:rPr>
              <a:t>early cancer diagnosis </a:t>
            </a:r>
          </a:p>
        </p:txBody>
      </p:sp>
      <p:cxnSp>
        <p:nvCxnSpPr>
          <p:cNvPr id="2" name="Straight Connector 1">
            <a:extLst>
              <a:ext uri="{FF2B5EF4-FFF2-40B4-BE49-F238E27FC236}">
                <a16:creationId xmlns:a16="http://schemas.microsoft.com/office/drawing/2014/main" id="{4C83955C-8611-4556-1E22-31CCE529ACFF}"/>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152F35F1-70FC-9FD5-FAC5-71563BF8A54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6CE57B87-23C7-4065-03DF-6758297B3F70}"/>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C8F5967F-0822-CB93-DC40-BD6595F9F030}"/>
              </a:ext>
            </a:extLst>
          </p:cNvPr>
          <p:cNvSpPr txBox="1"/>
          <p:nvPr/>
        </p:nvSpPr>
        <p:spPr>
          <a:xfrm>
            <a:off x="516245" y="1825113"/>
            <a:ext cx="7671599" cy="4093428"/>
          </a:xfrm>
          <a:prstGeom prst="rect">
            <a:avLst/>
          </a:prstGeom>
          <a:noFill/>
        </p:spPr>
        <p:txBody>
          <a:bodyPr wrap="square" rtlCol="0">
            <a:spAutoFit/>
          </a:bodyPr>
          <a:lstStyle/>
          <a:p>
            <a:pPr marL="342900" indent="-342900" algn="l">
              <a:buFont typeface="Arial" panose="020B0604020202020204" pitchFamily="34" charset="0"/>
              <a:buChar char="•"/>
            </a:pPr>
            <a:r>
              <a:rPr lang="en-US" sz="2000" b="0" i="0" u="none" strike="noStrike">
                <a:solidFill>
                  <a:srgbClr val="000000"/>
                </a:solidFill>
                <a:effectLst/>
                <a:latin typeface="Poppins" pitchFamily="2" charset="77"/>
                <a:cs typeface="Poppins" pitchFamily="2" charset="77"/>
              </a:rPr>
              <a:t>In 2021, 43% of cancer diagnoses were made through the urgent suspected cancer (USC) referral route, 19% through routine referrals from primary care, and 18% via emergency presentations (with 50% of these patients being sent to A&amp;E by their GP).</a:t>
            </a:r>
          </a:p>
          <a:p>
            <a:pPr algn="l"/>
            <a:endParaRPr lang="en-US" sz="2000" b="0" i="0" u="none" strike="noStrike">
              <a:solidFill>
                <a:srgbClr val="000000"/>
              </a:solidFill>
              <a:effectLst/>
              <a:latin typeface="Poppins" pitchFamily="2" charset="77"/>
              <a:cs typeface="Poppins" pitchFamily="2" charset="77"/>
            </a:endParaRPr>
          </a:p>
          <a:p>
            <a:pPr marL="342900" indent="-342900" algn="l">
              <a:buFont typeface="Arial" panose="020B0604020202020204" pitchFamily="34" charset="0"/>
              <a:buChar char="•"/>
            </a:pPr>
            <a:r>
              <a:rPr lang="en-US" sz="2000" b="0" i="0" u="none" strike="noStrike">
                <a:solidFill>
                  <a:srgbClr val="000000"/>
                </a:solidFill>
                <a:effectLst/>
                <a:latin typeface="Poppins" pitchFamily="2" charset="77"/>
                <a:cs typeface="Poppins" pitchFamily="2" charset="77"/>
              </a:rPr>
              <a:t>In total, approximately 70% of cancer diagnoses were made following contact with primary care, often after multiple visits.</a:t>
            </a:r>
          </a:p>
          <a:p>
            <a:pPr marL="342900" indent="-342900" algn="l">
              <a:buFont typeface="Arial" panose="020B0604020202020204" pitchFamily="34" charset="0"/>
              <a:buChar char="•"/>
            </a:pPr>
            <a:endParaRPr lang="en-US" sz="2000">
              <a:solidFill>
                <a:srgbClr val="000000"/>
              </a:solidFill>
              <a:latin typeface="Poppins" pitchFamily="2" charset="77"/>
              <a:cs typeface="Poppins" pitchFamily="2" charset="77"/>
            </a:endParaRPr>
          </a:p>
          <a:p>
            <a:pPr marL="342900" indent="-342900" algn="l">
              <a:buFont typeface="Arial" panose="020B0604020202020204" pitchFamily="34" charset="0"/>
              <a:buChar char="•"/>
            </a:pPr>
            <a:r>
              <a:rPr lang="en-US" sz="2000" b="0" i="0" u="none" strike="noStrike">
                <a:solidFill>
                  <a:srgbClr val="000000"/>
                </a:solidFill>
                <a:effectLst/>
                <a:latin typeface="Poppins" pitchFamily="2" charset="77"/>
                <a:cs typeface="Poppins" pitchFamily="2" charset="77"/>
              </a:rPr>
              <a:t>Opportunity to improve earlier identification of patient in primary care &amp; optimise route to diagnosis through USC pathways   </a:t>
            </a:r>
          </a:p>
        </p:txBody>
      </p:sp>
      <p:sp>
        <p:nvSpPr>
          <p:cNvPr id="5" name="TextBox 4">
            <a:extLst>
              <a:ext uri="{FF2B5EF4-FFF2-40B4-BE49-F238E27FC236}">
                <a16:creationId xmlns:a16="http://schemas.microsoft.com/office/drawing/2014/main" id="{D5406EDB-EC85-4059-2E59-A63BEC8F0794}"/>
              </a:ext>
            </a:extLst>
          </p:cNvPr>
          <p:cNvSpPr txBox="1"/>
          <p:nvPr/>
        </p:nvSpPr>
        <p:spPr>
          <a:xfrm>
            <a:off x="8931103" y="1905506"/>
            <a:ext cx="2729411" cy="3046988"/>
          </a:xfrm>
          <a:prstGeom prst="rect">
            <a:avLst/>
          </a:prstGeom>
          <a:noFill/>
        </p:spPr>
        <p:txBody>
          <a:bodyPr wrap="square" rtlCol="0">
            <a:spAutoFit/>
          </a:bodyPr>
          <a:lstStyle/>
          <a:p>
            <a:r>
              <a:rPr lang="en-US" sz="2400" b="0" i="0" u="none" strike="noStrike">
                <a:solidFill>
                  <a:srgbClr val="000000"/>
                </a:solidFill>
                <a:effectLst/>
                <a:latin typeface="Poppins" pitchFamily="2" charset="77"/>
                <a:cs typeface="Poppins" pitchFamily="2" charset="77"/>
              </a:rPr>
              <a:t>C the Signs was implemented in Ipswich and East Suffolk in 2021 to support early cancer diagnosis.</a:t>
            </a:r>
          </a:p>
          <a:p>
            <a:endParaRPr lang="en-US" sz="2400"/>
          </a:p>
        </p:txBody>
      </p:sp>
      <p:pic>
        <p:nvPicPr>
          <p:cNvPr id="8" name="Picture 2">
            <a:extLst>
              <a:ext uri="{FF2B5EF4-FFF2-40B4-BE49-F238E27FC236}">
                <a16:creationId xmlns:a16="http://schemas.microsoft.com/office/drawing/2014/main" id="{98F5F525-CCA7-D57C-D0C9-D974636B35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2759" y="2084094"/>
            <a:ext cx="101600" cy="220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5729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51F33-ECCD-D9D3-DC7F-65AB141EA151}"/>
            </a:ext>
          </a:extLst>
        </p:cNvPr>
        <p:cNvGrpSpPr/>
        <p:nvPr/>
      </p:nvGrpSpPr>
      <p:grpSpPr>
        <a:xfrm>
          <a:off x="0" y="0"/>
          <a:ext cx="0" cy="0"/>
          <a:chOff x="0" y="0"/>
          <a:chExt cx="0" cy="0"/>
        </a:xfrm>
      </p:grpSpPr>
      <p:pic>
        <p:nvPicPr>
          <p:cNvPr id="9" name="Google Shape;407;p66" descr="preencoded.png">
            <a:extLst>
              <a:ext uri="{FF2B5EF4-FFF2-40B4-BE49-F238E27FC236}">
                <a16:creationId xmlns:a16="http://schemas.microsoft.com/office/drawing/2014/main" id="{7CB52F8F-2287-4EAF-B07E-97B4965F14FA}"/>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 name="TextBox 7">
            <a:extLst>
              <a:ext uri="{FF2B5EF4-FFF2-40B4-BE49-F238E27FC236}">
                <a16:creationId xmlns:a16="http://schemas.microsoft.com/office/drawing/2014/main" id="{5D7F253B-92FC-0414-04EC-89C76AD5D099}"/>
              </a:ext>
            </a:extLst>
          </p:cNvPr>
          <p:cNvSpPr txBox="1"/>
          <p:nvPr/>
        </p:nvSpPr>
        <p:spPr>
          <a:xfrm>
            <a:off x="416298" y="428225"/>
            <a:ext cx="11446270" cy="523220"/>
          </a:xfrm>
          <a:prstGeom prst="rect">
            <a:avLst/>
          </a:prstGeom>
          <a:noFill/>
        </p:spPr>
        <p:txBody>
          <a:bodyPr wrap="square" rtlCol="0">
            <a:spAutoFit/>
          </a:bodyPr>
          <a:lstStyle/>
          <a:p>
            <a:pPr defTabSz="1219170">
              <a:buClr>
                <a:srgbClr val="000000"/>
              </a:buClr>
            </a:pPr>
            <a:r>
              <a:rPr lang="en-US" sz="2800" kern="0">
                <a:solidFill>
                  <a:srgbClr val="185F9F"/>
                </a:solidFill>
                <a:latin typeface="Poppins Medium" pitchFamily="2" charset="77"/>
                <a:cs typeface="Poppins Medium" pitchFamily="2" charset="77"/>
                <a:sym typeface="Arial"/>
              </a:rPr>
              <a:t>Improving cancer detection in Suffolk &amp; North East Essex ICB</a:t>
            </a:r>
          </a:p>
        </p:txBody>
      </p:sp>
      <p:grpSp>
        <p:nvGrpSpPr>
          <p:cNvPr id="10" name="Group 9">
            <a:extLst>
              <a:ext uri="{FF2B5EF4-FFF2-40B4-BE49-F238E27FC236}">
                <a16:creationId xmlns:a16="http://schemas.microsoft.com/office/drawing/2014/main" id="{CE3EC49B-17E9-C762-E283-09E4F834B0C2}"/>
              </a:ext>
            </a:extLst>
          </p:cNvPr>
          <p:cNvGrpSpPr/>
          <p:nvPr/>
        </p:nvGrpSpPr>
        <p:grpSpPr>
          <a:xfrm>
            <a:off x="658533" y="2361573"/>
            <a:ext cx="7802880" cy="3686517"/>
            <a:chOff x="381000" y="1274156"/>
            <a:chExt cx="8381999" cy="3533775"/>
          </a:xfrm>
        </p:grpSpPr>
        <p:pic>
          <p:nvPicPr>
            <p:cNvPr id="11" name="Google Shape;552;p74" descr="preencoded.png">
              <a:extLst>
                <a:ext uri="{FF2B5EF4-FFF2-40B4-BE49-F238E27FC236}">
                  <a16:creationId xmlns:a16="http://schemas.microsoft.com/office/drawing/2014/main" id="{F622E4BE-4A5C-B71D-E0B2-3723EBA6B256}"/>
                </a:ext>
              </a:extLst>
            </p:cNvPr>
            <p:cNvPicPr preferRelativeResize="0"/>
            <p:nvPr/>
          </p:nvPicPr>
          <p:blipFill rotWithShape="1">
            <a:blip r:embed="rId3">
              <a:alphaModFix/>
            </a:blip>
            <a:srcRect/>
            <a:stretch/>
          </p:blipFill>
          <p:spPr>
            <a:xfrm>
              <a:off x="400050" y="1274156"/>
              <a:ext cx="7883142" cy="3533775"/>
            </a:xfrm>
            <a:prstGeom prst="rect">
              <a:avLst/>
            </a:prstGeom>
            <a:noFill/>
            <a:ln>
              <a:noFill/>
            </a:ln>
          </p:spPr>
        </p:pic>
        <p:pic>
          <p:nvPicPr>
            <p:cNvPr id="12" name="Google Shape;553;p74" descr="preencoded.png">
              <a:extLst>
                <a:ext uri="{FF2B5EF4-FFF2-40B4-BE49-F238E27FC236}">
                  <a16:creationId xmlns:a16="http://schemas.microsoft.com/office/drawing/2014/main" id="{98FC1E9F-C9E5-C012-9591-190F57807DAA}"/>
                </a:ext>
              </a:extLst>
            </p:cNvPr>
            <p:cNvPicPr preferRelativeResize="0"/>
            <p:nvPr/>
          </p:nvPicPr>
          <p:blipFill rotWithShape="1">
            <a:blip r:embed="rId4">
              <a:alphaModFix/>
            </a:blip>
            <a:srcRect/>
            <a:stretch/>
          </p:blipFill>
          <p:spPr>
            <a:xfrm>
              <a:off x="5676086" y="1274156"/>
              <a:ext cx="3086913" cy="3533775"/>
            </a:xfrm>
            <a:prstGeom prst="rect">
              <a:avLst/>
            </a:prstGeom>
            <a:noFill/>
            <a:ln>
              <a:noFill/>
            </a:ln>
          </p:spPr>
        </p:pic>
        <p:pic>
          <p:nvPicPr>
            <p:cNvPr id="13" name="Google Shape;554;p74" descr="preencoded.png">
              <a:extLst>
                <a:ext uri="{FF2B5EF4-FFF2-40B4-BE49-F238E27FC236}">
                  <a16:creationId xmlns:a16="http://schemas.microsoft.com/office/drawing/2014/main" id="{B1FFA3C2-C004-CDBC-C6BE-5874FC5B3E6E}"/>
                </a:ext>
              </a:extLst>
            </p:cNvPr>
            <p:cNvPicPr preferRelativeResize="0"/>
            <p:nvPr/>
          </p:nvPicPr>
          <p:blipFill rotWithShape="1">
            <a:blip r:embed="rId5">
              <a:alphaModFix/>
            </a:blip>
            <a:srcRect/>
            <a:stretch/>
          </p:blipFill>
          <p:spPr>
            <a:xfrm>
              <a:off x="823496" y="4525994"/>
              <a:ext cx="6901601" cy="9144"/>
            </a:xfrm>
            <a:prstGeom prst="rect">
              <a:avLst/>
            </a:prstGeom>
            <a:noFill/>
            <a:ln>
              <a:noFill/>
            </a:ln>
          </p:spPr>
        </p:pic>
        <p:pic>
          <p:nvPicPr>
            <p:cNvPr id="14" name="Google Shape;555;p74" descr="preencoded.png">
              <a:extLst>
                <a:ext uri="{FF2B5EF4-FFF2-40B4-BE49-F238E27FC236}">
                  <a16:creationId xmlns:a16="http://schemas.microsoft.com/office/drawing/2014/main" id="{FF4CC6E7-D98D-F99E-44A6-BCE24ECE08A0}"/>
                </a:ext>
              </a:extLst>
            </p:cNvPr>
            <p:cNvPicPr preferRelativeResize="0"/>
            <p:nvPr/>
          </p:nvPicPr>
          <p:blipFill rotWithShape="1">
            <a:blip r:embed="rId6">
              <a:alphaModFix/>
            </a:blip>
            <a:srcRect/>
            <a:stretch/>
          </p:blipFill>
          <p:spPr>
            <a:xfrm>
              <a:off x="1524281" y="4470970"/>
              <a:ext cx="4763" cy="59750"/>
            </a:xfrm>
            <a:prstGeom prst="rect">
              <a:avLst/>
            </a:prstGeom>
            <a:noFill/>
            <a:ln>
              <a:noFill/>
            </a:ln>
          </p:spPr>
        </p:pic>
        <p:pic>
          <p:nvPicPr>
            <p:cNvPr id="15" name="Google Shape;556;p74" descr="preencoded.png">
              <a:extLst>
                <a:ext uri="{FF2B5EF4-FFF2-40B4-BE49-F238E27FC236}">
                  <a16:creationId xmlns:a16="http://schemas.microsoft.com/office/drawing/2014/main" id="{0143E839-54FB-4078-3312-8E2DEC088A35}"/>
                </a:ext>
              </a:extLst>
            </p:cNvPr>
            <p:cNvPicPr preferRelativeResize="0"/>
            <p:nvPr/>
          </p:nvPicPr>
          <p:blipFill rotWithShape="1">
            <a:blip r:embed="rId7">
              <a:alphaModFix/>
            </a:blip>
            <a:srcRect/>
            <a:stretch/>
          </p:blipFill>
          <p:spPr>
            <a:xfrm>
              <a:off x="2912369" y="4470970"/>
              <a:ext cx="4763" cy="59750"/>
            </a:xfrm>
            <a:prstGeom prst="rect">
              <a:avLst/>
            </a:prstGeom>
            <a:noFill/>
            <a:ln>
              <a:noFill/>
            </a:ln>
          </p:spPr>
        </p:pic>
        <p:pic>
          <p:nvPicPr>
            <p:cNvPr id="16" name="Google Shape;557;p74" descr="preencoded.png">
              <a:extLst>
                <a:ext uri="{FF2B5EF4-FFF2-40B4-BE49-F238E27FC236}">
                  <a16:creationId xmlns:a16="http://schemas.microsoft.com/office/drawing/2014/main" id="{4068D1BE-E4FF-F4FD-BE92-6A1F21D50AAC}"/>
                </a:ext>
              </a:extLst>
            </p:cNvPr>
            <p:cNvPicPr preferRelativeResize="0"/>
            <p:nvPr/>
          </p:nvPicPr>
          <p:blipFill rotWithShape="1">
            <a:blip r:embed="rId8">
              <a:alphaModFix/>
            </a:blip>
            <a:srcRect/>
            <a:stretch/>
          </p:blipFill>
          <p:spPr>
            <a:xfrm>
              <a:off x="4298838" y="4470970"/>
              <a:ext cx="4763" cy="59750"/>
            </a:xfrm>
            <a:prstGeom prst="rect">
              <a:avLst/>
            </a:prstGeom>
            <a:noFill/>
            <a:ln>
              <a:noFill/>
            </a:ln>
          </p:spPr>
        </p:pic>
        <p:pic>
          <p:nvPicPr>
            <p:cNvPr id="17" name="Google Shape;558;p74" descr="preencoded.png">
              <a:extLst>
                <a:ext uri="{FF2B5EF4-FFF2-40B4-BE49-F238E27FC236}">
                  <a16:creationId xmlns:a16="http://schemas.microsoft.com/office/drawing/2014/main" id="{A3A6A858-8265-4D17-48E4-2D4D647582F1}"/>
                </a:ext>
              </a:extLst>
            </p:cNvPr>
            <p:cNvPicPr preferRelativeResize="0"/>
            <p:nvPr/>
          </p:nvPicPr>
          <p:blipFill rotWithShape="1">
            <a:blip r:embed="rId9">
              <a:alphaModFix/>
            </a:blip>
            <a:srcRect/>
            <a:stretch/>
          </p:blipFill>
          <p:spPr>
            <a:xfrm>
              <a:off x="5676088" y="4470970"/>
              <a:ext cx="4763" cy="59750"/>
            </a:xfrm>
            <a:prstGeom prst="rect">
              <a:avLst/>
            </a:prstGeom>
            <a:noFill/>
            <a:ln>
              <a:noFill/>
            </a:ln>
          </p:spPr>
        </p:pic>
        <p:pic>
          <p:nvPicPr>
            <p:cNvPr id="18" name="Google Shape;559;p74" descr="preencoded.png">
              <a:extLst>
                <a:ext uri="{FF2B5EF4-FFF2-40B4-BE49-F238E27FC236}">
                  <a16:creationId xmlns:a16="http://schemas.microsoft.com/office/drawing/2014/main" id="{0D1430A4-A056-A6F6-1A05-2A964312E769}"/>
                </a:ext>
              </a:extLst>
            </p:cNvPr>
            <p:cNvPicPr preferRelativeResize="0"/>
            <p:nvPr/>
          </p:nvPicPr>
          <p:blipFill rotWithShape="1">
            <a:blip r:embed="rId10">
              <a:alphaModFix/>
            </a:blip>
            <a:srcRect/>
            <a:stretch/>
          </p:blipFill>
          <p:spPr>
            <a:xfrm>
              <a:off x="7083114" y="4470970"/>
              <a:ext cx="4763" cy="59750"/>
            </a:xfrm>
            <a:prstGeom prst="rect">
              <a:avLst/>
            </a:prstGeom>
            <a:noFill/>
            <a:ln>
              <a:noFill/>
            </a:ln>
          </p:spPr>
        </p:pic>
        <p:pic>
          <p:nvPicPr>
            <p:cNvPr id="19" name="Google Shape;560;p74" descr="preencoded.png">
              <a:extLst>
                <a:ext uri="{FF2B5EF4-FFF2-40B4-BE49-F238E27FC236}">
                  <a16:creationId xmlns:a16="http://schemas.microsoft.com/office/drawing/2014/main" id="{2CF4D136-01A7-35B8-8D2E-EFC5F07530E2}"/>
                </a:ext>
              </a:extLst>
            </p:cNvPr>
            <p:cNvPicPr preferRelativeResize="0"/>
            <p:nvPr/>
          </p:nvPicPr>
          <p:blipFill rotWithShape="1">
            <a:blip r:embed="rId11">
              <a:alphaModFix/>
            </a:blip>
            <a:srcRect/>
            <a:stretch/>
          </p:blipFill>
          <p:spPr>
            <a:xfrm>
              <a:off x="5818628" y="1463725"/>
              <a:ext cx="170961" cy="70142"/>
            </a:xfrm>
            <a:prstGeom prst="rect">
              <a:avLst/>
            </a:prstGeom>
            <a:noFill/>
            <a:ln>
              <a:noFill/>
            </a:ln>
          </p:spPr>
        </p:pic>
        <p:sp>
          <p:nvSpPr>
            <p:cNvPr id="20" name="Google Shape;561;p74">
              <a:extLst>
                <a:ext uri="{FF2B5EF4-FFF2-40B4-BE49-F238E27FC236}">
                  <a16:creationId xmlns:a16="http://schemas.microsoft.com/office/drawing/2014/main" id="{16F24520-C218-83E8-0EDD-F1F4F535A2DF}"/>
                </a:ext>
              </a:extLst>
            </p:cNvPr>
            <p:cNvSpPr/>
            <p:nvPr/>
          </p:nvSpPr>
          <p:spPr>
            <a:xfrm>
              <a:off x="381000" y="3276176"/>
              <a:ext cx="379500" cy="64800"/>
            </a:xfrm>
            <a:prstGeom prst="rect">
              <a:avLst/>
            </a:prstGeom>
            <a:noFill/>
            <a:ln>
              <a:noFill/>
            </a:ln>
          </p:spPr>
          <p:txBody>
            <a:bodyPr spcFirstLastPara="1" wrap="square" lIns="0" tIns="0" rIns="0" bIns="0" anchor="t" anchorCtr="0">
              <a:noAutofit/>
            </a:bodyPr>
            <a:lstStyle/>
            <a:p>
              <a:pPr algn="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55% </a:t>
              </a:r>
              <a:endParaRPr sz="667" kern="0">
                <a:solidFill>
                  <a:srgbClr val="4A4A4A"/>
                </a:solidFill>
                <a:latin typeface="Calibri"/>
                <a:ea typeface="Calibri"/>
                <a:cs typeface="Calibri"/>
                <a:sym typeface="Calibri"/>
              </a:endParaRPr>
            </a:p>
          </p:txBody>
        </p:sp>
        <p:sp>
          <p:nvSpPr>
            <p:cNvPr id="21" name="Google Shape;562;p74">
              <a:extLst>
                <a:ext uri="{FF2B5EF4-FFF2-40B4-BE49-F238E27FC236}">
                  <a16:creationId xmlns:a16="http://schemas.microsoft.com/office/drawing/2014/main" id="{F470FC9A-517E-48CB-C437-30BE03E40F2F}"/>
                </a:ext>
              </a:extLst>
            </p:cNvPr>
            <p:cNvSpPr/>
            <p:nvPr/>
          </p:nvSpPr>
          <p:spPr>
            <a:xfrm>
              <a:off x="381000" y="2086470"/>
              <a:ext cx="379500" cy="64800"/>
            </a:xfrm>
            <a:prstGeom prst="rect">
              <a:avLst/>
            </a:prstGeom>
            <a:noFill/>
            <a:ln>
              <a:noFill/>
            </a:ln>
          </p:spPr>
          <p:txBody>
            <a:bodyPr spcFirstLastPara="1" wrap="square" lIns="0" tIns="0" rIns="0" bIns="0" anchor="t" anchorCtr="0">
              <a:noAutofit/>
            </a:bodyPr>
            <a:lstStyle/>
            <a:p>
              <a:pPr algn="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65% </a:t>
              </a:r>
              <a:endParaRPr sz="667" kern="0">
                <a:solidFill>
                  <a:srgbClr val="4A4A4A"/>
                </a:solidFill>
                <a:latin typeface="Calibri"/>
                <a:ea typeface="Calibri"/>
                <a:cs typeface="Calibri"/>
                <a:sym typeface="Calibri"/>
              </a:endParaRPr>
            </a:p>
          </p:txBody>
        </p:sp>
        <p:sp>
          <p:nvSpPr>
            <p:cNvPr id="22" name="Google Shape;563;p74">
              <a:extLst>
                <a:ext uri="{FF2B5EF4-FFF2-40B4-BE49-F238E27FC236}">
                  <a16:creationId xmlns:a16="http://schemas.microsoft.com/office/drawing/2014/main" id="{6BFDEEFC-62D6-9B88-F4AB-254D72A36658}"/>
                </a:ext>
              </a:extLst>
            </p:cNvPr>
            <p:cNvSpPr/>
            <p:nvPr/>
          </p:nvSpPr>
          <p:spPr>
            <a:xfrm>
              <a:off x="395288" y="1491617"/>
              <a:ext cx="367500" cy="64800"/>
            </a:xfrm>
            <a:prstGeom prst="rect">
              <a:avLst/>
            </a:prstGeom>
            <a:noFill/>
            <a:ln>
              <a:noFill/>
            </a:ln>
          </p:spPr>
          <p:txBody>
            <a:bodyPr spcFirstLastPara="1" wrap="square" lIns="0" tIns="0" rIns="0" bIns="0" anchor="t" anchorCtr="0">
              <a:noAutofit/>
            </a:bodyPr>
            <a:lstStyle/>
            <a:p>
              <a:pPr algn="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70% </a:t>
              </a:r>
              <a:endParaRPr sz="667" kern="0">
                <a:solidFill>
                  <a:srgbClr val="4A4A4A"/>
                </a:solidFill>
                <a:latin typeface="Calibri"/>
                <a:ea typeface="Calibri"/>
                <a:cs typeface="Calibri"/>
                <a:sym typeface="Calibri"/>
              </a:endParaRPr>
            </a:p>
          </p:txBody>
        </p:sp>
        <p:sp>
          <p:nvSpPr>
            <p:cNvPr id="23" name="Google Shape;564;p74">
              <a:extLst>
                <a:ext uri="{FF2B5EF4-FFF2-40B4-BE49-F238E27FC236}">
                  <a16:creationId xmlns:a16="http://schemas.microsoft.com/office/drawing/2014/main" id="{5F820946-93B4-EC56-E7E5-6C27D56AF30A}"/>
                </a:ext>
              </a:extLst>
            </p:cNvPr>
            <p:cNvSpPr/>
            <p:nvPr/>
          </p:nvSpPr>
          <p:spPr>
            <a:xfrm>
              <a:off x="381000" y="3871031"/>
              <a:ext cx="379500" cy="64800"/>
            </a:xfrm>
            <a:prstGeom prst="rect">
              <a:avLst/>
            </a:prstGeom>
            <a:noFill/>
            <a:ln>
              <a:noFill/>
            </a:ln>
          </p:spPr>
          <p:txBody>
            <a:bodyPr spcFirstLastPara="1" wrap="square" lIns="0" tIns="0" rIns="0" bIns="0" anchor="t" anchorCtr="0">
              <a:noAutofit/>
            </a:bodyPr>
            <a:lstStyle/>
            <a:p>
              <a:pPr algn="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50% </a:t>
              </a:r>
              <a:endParaRPr sz="667" kern="0">
                <a:solidFill>
                  <a:srgbClr val="4A4A4A"/>
                </a:solidFill>
                <a:latin typeface="Calibri"/>
                <a:ea typeface="Calibri"/>
                <a:cs typeface="Calibri"/>
                <a:sym typeface="Calibri"/>
              </a:endParaRPr>
            </a:p>
          </p:txBody>
        </p:sp>
        <p:sp>
          <p:nvSpPr>
            <p:cNvPr id="24" name="Google Shape;565;p74">
              <a:extLst>
                <a:ext uri="{FF2B5EF4-FFF2-40B4-BE49-F238E27FC236}">
                  <a16:creationId xmlns:a16="http://schemas.microsoft.com/office/drawing/2014/main" id="{03075834-51D3-CFA5-AF41-AD6416628722}"/>
                </a:ext>
              </a:extLst>
            </p:cNvPr>
            <p:cNvSpPr/>
            <p:nvPr/>
          </p:nvSpPr>
          <p:spPr>
            <a:xfrm>
              <a:off x="381000" y="2681325"/>
              <a:ext cx="379500" cy="64800"/>
            </a:xfrm>
            <a:prstGeom prst="rect">
              <a:avLst/>
            </a:prstGeom>
            <a:noFill/>
            <a:ln>
              <a:noFill/>
            </a:ln>
          </p:spPr>
          <p:txBody>
            <a:bodyPr spcFirstLastPara="1" wrap="square" lIns="0" tIns="0" rIns="0" bIns="0" anchor="t" anchorCtr="0">
              <a:noAutofit/>
            </a:bodyPr>
            <a:lstStyle/>
            <a:p>
              <a:pPr algn="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60% </a:t>
              </a:r>
              <a:endParaRPr sz="667" kern="0">
                <a:solidFill>
                  <a:srgbClr val="4A4A4A"/>
                </a:solidFill>
                <a:latin typeface="Calibri"/>
                <a:ea typeface="Calibri"/>
                <a:cs typeface="Calibri"/>
                <a:sym typeface="Calibri"/>
              </a:endParaRPr>
            </a:p>
          </p:txBody>
        </p:sp>
        <p:sp>
          <p:nvSpPr>
            <p:cNvPr id="25" name="Google Shape;566;p74">
              <a:extLst>
                <a:ext uri="{FF2B5EF4-FFF2-40B4-BE49-F238E27FC236}">
                  <a16:creationId xmlns:a16="http://schemas.microsoft.com/office/drawing/2014/main" id="{74CBBF9F-D249-4BDB-22DD-2C76DC13228F}"/>
                </a:ext>
              </a:extLst>
            </p:cNvPr>
            <p:cNvSpPr/>
            <p:nvPr/>
          </p:nvSpPr>
          <p:spPr>
            <a:xfrm>
              <a:off x="495300" y="4465883"/>
              <a:ext cx="269100" cy="64800"/>
            </a:xfrm>
            <a:prstGeom prst="rect">
              <a:avLst/>
            </a:prstGeom>
            <a:noFill/>
            <a:ln>
              <a:noFill/>
            </a:ln>
          </p:spPr>
          <p:txBody>
            <a:bodyPr spcFirstLastPara="1" wrap="square" lIns="0" tIns="0" rIns="0" bIns="0" anchor="t" anchorCtr="0">
              <a:noAutofit/>
            </a:bodyPr>
            <a:lstStyle/>
            <a:p>
              <a:pPr algn="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0% </a:t>
              </a:r>
              <a:endParaRPr sz="667" kern="0">
                <a:solidFill>
                  <a:srgbClr val="4A4A4A"/>
                </a:solidFill>
                <a:latin typeface="Calibri"/>
                <a:ea typeface="Calibri"/>
                <a:cs typeface="Calibri"/>
                <a:sym typeface="Calibri"/>
              </a:endParaRPr>
            </a:p>
          </p:txBody>
        </p:sp>
        <p:sp>
          <p:nvSpPr>
            <p:cNvPr id="26" name="Google Shape;567;p74">
              <a:extLst>
                <a:ext uri="{FF2B5EF4-FFF2-40B4-BE49-F238E27FC236}">
                  <a16:creationId xmlns:a16="http://schemas.microsoft.com/office/drawing/2014/main" id="{0B0EA4D3-2071-9448-D8B0-D26A52434D00}"/>
                </a:ext>
              </a:extLst>
            </p:cNvPr>
            <p:cNvSpPr/>
            <p:nvPr/>
          </p:nvSpPr>
          <p:spPr>
            <a:xfrm>
              <a:off x="1390650" y="4581546"/>
              <a:ext cx="281100" cy="63300"/>
            </a:xfrm>
            <a:prstGeom prst="rect">
              <a:avLst/>
            </a:prstGeom>
            <a:noFill/>
            <a:ln>
              <a:noFill/>
            </a:ln>
          </p:spPr>
          <p:txBody>
            <a:bodyPr spcFirstLastPara="1" wrap="square" lIns="0" tIns="0" rIns="0" bIns="0" anchor="t" anchorCtr="0">
              <a:noAutofit/>
            </a:bodyPr>
            <a:lstStyle/>
            <a:p>
              <a:pPr algn="ct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2017/18 </a:t>
              </a:r>
              <a:endParaRPr sz="667" kern="0">
                <a:solidFill>
                  <a:srgbClr val="4A4A4A"/>
                </a:solidFill>
                <a:latin typeface="Calibri"/>
                <a:ea typeface="Calibri"/>
                <a:cs typeface="Calibri"/>
                <a:sym typeface="Calibri"/>
              </a:endParaRPr>
            </a:p>
          </p:txBody>
        </p:sp>
        <p:sp>
          <p:nvSpPr>
            <p:cNvPr id="27" name="Google Shape;568;p74">
              <a:extLst>
                <a:ext uri="{FF2B5EF4-FFF2-40B4-BE49-F238E27FC236}">
                  <a16:creationId xmlns:a16="http://schemas.microsoft.com/office/drawing/2014/main" id="{837C7BE1-B750-2F2B-EA20-32A61DDC70F9}"/>
                </a:ext>
              </a:extLst>
            </p:cNvPr>
            <p:cNvSpPr/>
            <p:nvPr/>
          </p:nvSpPr>
          <p:spPr>
            <a:xfrm>
              <a:off x="2767013" y="4581546"/>
              <a:ext cx="286200" cy="63300"/>
            </a:xfrm>
            <a:prstGeom prst="rect">
              <a:avLst/>
            </a:prstGeom>
            <a:noFill/>
            <a:ln>
              <a:noFill/>
            </a:ln>
          </p:spPr>
          <p:txBody>
            <a:bodyPr spcFirstLastPara="1" wrap="square" lIns="0" tIns="0" rIns="0" bIns="0" anchor="t" anchorCtr="0">
              <a:noAutofit/>
            </a:bodyPr>
            <a:lstStyle/>
            <a:p>
              <a:pPr algn="ct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2018/19 </a:t>
              </a:r>
              <a:endParaRPr sz="667" kern="0">
                <a:solidFill>
                  <a:srgbClr val="4A4A4A"/>
                </a:solidFill>
                <a:latin typeface="Calibri"/>
                <a:ea typeface="Calibri"/>
                <a:cs typeface="Calibri"/>
                <a:sym typeface="Calibri"/>
              </a:endParaRPr>
            </a:p>
          </p:txBody>
        </p:sp>
        <p:sp>
          <p:nvSpPr>
            <p:cNvPr id="28" name="Google Shape;569;p74">
              <a:extLst>
                <a:ext uri="{FF2B5EF4-FFF2-40B4-BE49-F238E27FC236}">
                  <a16:creationId xmlns:a16="http://schemas.microsoft.com/office/drawing/2014/main" id="{58550CB5-3E19-AB83-1388-E6D0435BBAAF}"/>
                </a:ext>
              </a:extLst>
            </p:cNvPr>
            <p:cNvSpPr/>
            <p:nvPr/>
          </p:nvSpPr>
          <p:spPr>
            <a:xfrm>
              <a:off x="4152900" y="4581546"/>
              <a:ext cx="301500" cy="63300"/>
            </a:xfrm>
            <a:prstGeom prst="rect">
              <a:avLst/>
            </a:prstGeom>
            <a:noFill/>
            <a:ln>
              <a:noFill/>
            </a:ln>
          </p:spPr>
          <p:txBody>
            <a:bodyPr spcFirstLastPara="1" wrap="square" lIns="0" tIns="0" rIns="0" bIns="0" anchor="t" anchorCtr="0">
              <a:noAutofit/>
            </a:bodyPr>
            <a:lstStyle/>
            <a:p>
              <a:pPr algn="ct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2019/20 </a:t>
              </a:r>
              <a:endParaRPr sz="667" kern="0">
                <a:solidFill>
                  <a:srgbClr val="4A4A4A"/>
                </a:solidFill>
                <a:latin typeface="Calibri"/>
                <a:ea typeface="Calibri"/>
                <a:cs typeface="Calibri"/>
                <a:sym typeface="Calibri"/>
              </a:endParaRPr>
            </a:p>
          </p:txBody>
        </p:sp>
        <p:sp>
          <p:nvSpPr>
            <p:cNvPr id="29" name="Google Shape;570;p74">
              <a:extLst>
                <a:ext uri="{FF2B5EF4-FFF2-40B4-BE49-F238E27FC236}">
                  <a16:creationId xmlns:a16="http://schemas.microsoft.com/office/drawing/2014/main" id="{D84F4FFC-C1F2-61DC-F3B8-F25E043FE069}"/>
                </a:ext>
              </a:extLst>
            </p:cNvPr>
            <p:cNvSpPr/>
            <p:nvPr/>
          </p:nvSpPr>
          <p:spPr>
            <a:xfrm>
              <a:off x="5557838" y="4581546"/>
              <a:ext cx="281100" cy="63300"/>
            </a:xfrm>
            <a:prstGeom prst="rect">
              <a:avLst/>
            </a:prstGeom>
            <a:noFill/>
            <a:ln>
              <a:noFill/>
            </a:ln>
          </p:spPr>
          <p:txBody>
            <a:bodyPr spcFirstLastPara="1" wrap="square" lIns="0" tIns="0" rIns="0" bIns="0" anchor="t" anchorCtr="0">
              <a:noAutofit/>
            </a:bodyPr>
            <a:lstStyle/>
            <a:p>
              <a:pPr algn="ct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2020/21 </a:t>
              </a:r>
              <a:endParaRPr sz="667" kern="0">
                <a:solidFill>
                  <a:srgbClr val="4A4A4A"/>
                </a:solidFill>
                <a:latin typeface="Calibri"/>
                <a:ea typeface="Calibri"/>
                <a:cs typeface="Calibri"/>
                <a:sym typeface="Calibri"/>
              </a:endParaRPr>
            </a:p>
          </p:txBody>
        </p:sp>
        <p:sp>
          <p:nvSpPr>
            <p:cNvPr id="30" name="Google Shape;571;p74">
              <a:extLst>
                <a:ext uri="{FF2B5EF4-FFF2-40B4-BE49-F238E27FC236}">
                  <a16:creationId xmlns:a16="http://schemas.microsoft.com/office/drawing/2014/main" id="{E0BB3DC2-153D-9DFA-A12D-477CC5486E62}"/>
                </a:ext>
              </a:extLst>
            </p:cNvPr>
            <p:cNvSpPr/>
            <p:nvPr/>
          </p:nvSpPr>
          <p:spPr>
            <a:xfrm>
              <a:off x="6938963" y="4581546"/>
              <a:ext cx="291300" cy="63300"/>
            </a:xfrm>
            <a:prstGeom prst="rect">
              <a:avLst/>
            </a:prstGeom>
            <a:noFill/>
            <a:ln>
              <a:noFill/>
            </a:ln>
          </p:spPr>
          <p:txBody>
            <a:bodyPr spcFirstLastPara="1" wrap="square" lIns="0" tIns="0" rIns="0" bIns="0" anchor="t" anchorCtr="0">
              <a:noAutofit/>
            </a:bodyPr>
            <a:lstStyle/>
            <a:p>
              <a:pPr algn="ct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2021/22 </a:t>
              </a:r>
              <a:endParaRPr sz="667" kern="0">
                <a:solidFill>
                  <a:srgbClr val="4A4A4A"/>
                </a:solidFill>
                <a:latin typeface="Calibri"/>
                <a:ea typeface="Calibri"/>
                <a:cs typeface="Calibri"/>
                <a:sym typeface="Calibri"/>
              </a:endParaRPr>
            </a:p>
          </p:txBody>
        </p:sp>
        <p:sp>
          <p:nvSpPr>
            <p:cNvPr id="31" name="Google Shape;572;p74">
              <a:extLst>
                <a:ext uri="{FF2B5EF4-FFF2-40B4-BE49-F238E27FC236}">
                  <a16:creationId xmlns:a16="http://schemas.microsoft.com/office/drawing/2014/main" id="{EF881845-EE23-3683-8A19-022B79A4228C}"/>
                </a:ext>
              </a:extLst>
            </p:cNvPr>
            <p:cNvSpPr/>
            <p:nvPr/>
          </p:nvSpPr>
          <p:spPr>
            <a:xfrm>
              <a:off x="7253500" y="1486420"/>
              <a:ext cx="1342800" cy="1195958"/>
            </a:xfrm>
            <a:prstGeom prst="rect">
              <a:avLst/>
            </a:prstGeom>
            <a:noFill/>
            <a:ln>
              <a:noFill/>
            </a:ln>
          </p:spPr>
          <p:txBody>
            <a:bodyPr spcFirstLastPara="1" wrap="square" lIns="0" tIns="0" rIns="0" bIns="0" anchor="t" anchorCtr="0">
              <a:noAutofit/>
            </a:bodyPr>
            <a:lstStyle/>
            <a:p>
              <a:pPr defTabSz="1219170">
                <a:buClr>
                  <a:srgbClr val="69C1B4"/>
                </a:buClr>
                <a:buSzPts val="2600"/>
              </a:pPr>
              <a:r>
                <a:rPr lang="en" sz="3467" kern="0">
                  <a:solidFill>
                    <a:srgbClr val="69C1B4"/>
                  </a:solidFill>
                  <a:latin typeface="Poppins SemiBold"/>
                  <a:ea typeface="Poppins SemiBold"/>
                  <a:cs typeface="Poppins SemiBold"/>
                  <a:sym typeface="Poppins SemiBold"/>
                </a:rPr>
                <a:t>12.3</a:t>
              </a:r>
              <a:r>
                <a:rPr lang="en" sz="2267" kern="0">
                  <a:solidFill>
                    <a:srgbClr val="69C1B4"/>
                  </a:solidFill>
                  <a:latin typeface="Poppins SemiBold"/>
                  <a:ea typeface="Poppins SemiBold"/>
                  <a:cs typeface="Poppins SemiBold"/>
                  <a:sym typeface="Poppins SemiBold"/>
                </a:rPr>
                <a:t>% </a:t>
              </a:r>
              <a:br>
                <a:rPr lang="en" sz="2267" kern="0">
                  <a:solidFill>
                    <a:srgbClr val="69C1B4"/>
                  </a:solidFill>
                  <a:latin typeface="Poppins SemiBold"/>
                  <a:ea typeface="Poppins SemiBold"/>
                  <a:cs typeface="Poppins SemiBold"/>
                  <a:sym typeface="Poppins SemiBold"/>
                </a:rPr>
              </a:br>
              <a:r>
                <a:rPr lang="en" sz="933" kern="0">
                  <a:solidFill>
                    <a:srgbClr val="000000"/>
                  </a:solidFill>
                  <a:latin typeface="Poppins"/>
                  <a:ea typeface="Poppins"/>
                  <a:cs typeface="Poppins"/>
                  <a:sym typeface="Poppins"/>
                </a:rPr>
                <a:t>Increase in cancer detection rates across the trial sites (p&lt;0.05) </a:t>
              </a:r>
              <a:endParaRPr sz="933" kern="0">
                <a:solidFill>
                  <a:srgbClr val="000000"/>
                </a:solidFill>
                <a:latin typeface="Poppins"/>
                <a:ea typeface="Poppins"/>
                <a:cs typeface="Poppins"/>
                <a:sym typeface="Poppins"/>
              </a:endParaRPr>
            </a:p>
          </p:txBody>
        </p:sp>
        <p:sp>
          <p:nvSpPr>
            <p:cNvPr id="32" name="Google Shape;573;p74">
              <a:extLst>
                <a:ext uri="{FF2B5EF4-FFF2-40B4-BE49-F238E27FC236}">
                  <a16:creationId xmlns:a16="http://schemas.microsoft.com/office/drawing/2014/main" id="{7C691D75-3B0A-E79E-7B40-0415748136E2}"/>
                </a:ext>
              </a:extLst>
            </p:cNvPr>
            <p:cNvSpPr/>
            <p:nvPr/>
          </p:nvSpPr>
          <p:spPr>
            <a:xfrm>
              <a:off x="7082642" y="1596990"/>
              <a:ext cx="232800" cy="234600"/>
            </a:xfrm>
            <a:prstGeom prst="rect">
              <a:avLst/>
            </a:prstGeom>
            <a:noFill/>
            <a:ln>
              <a:noFill/>
            </a:ln>
          </p:spPr>
          <p:txBody>
            <a:bodyPr spcFirstLastPara="1" wrap="square" lIns="0" tIns="0" rIns="0" bIns="0" anchor="t" anchorCtr="0">
              <a:noAutofit/>
            </a:bodyPr>
            <a:lstStyle/>
            <a:p>
              <a:pPr defTabSz="1219170">
                <a:lnSpc>
                  <a:spcPct val="102008"/>
                </a:lnSpc>
                <a:buClr>
                  <a:srgbClr val="69C1B4"/>
                </a:buClr>
                <a:buSzPts val="1900"/>
              </a:pPr>
              <a:r>
                <a:rPr lang="en" sz="2533" kern="0">
                  <a:solidFill>
                    <a:srgbClr val="69C1B4"/>
                  </a:solidFill>
                  <a:latin typeface="Poppins SemiBold"/>
                  <a:ea typeface="Poppins SemiBold"/>
                  <a:cs typeface="Poppins SemiBold"/>
                  <a:sym typeface="Poppins SemiBold"/>
                </a:rPr>
                <a:t>+ </a:t>
              </a:r>
              <a:endParaRPr sz="2533" kern="0">
                <a:solidFill>
                  <a:srgbClr val="4A4A4A"/>
                </a:solidFill>
                <a:latin typeface="Calibri"/>
                <a:ea typeface="Calibri"/>
                <a:cs typeface="Calibri"/>
                <a:sym typeface="Calibri"/>
              </a:endParaRPr>
            </a:p>
          </p:txBody>
        </p:sp>
        <p:sp>
          <p:nvSpPr>
            <p:cNvPr id="33" name="Google Shape;574;p74">
              <a:extLst>
                <a:ext uri="{FF2B5EF4-FFF2-40B4-BE49-F238E27FC236}">
                  <a16:creationId xmlns:a16="http://schemas.microsoft.com/office/drawing/2014/main" id="{F96ECDF4-366A-618A-1A73-B839723C4E0C}"/>
                </a:ext>
              </a:extLst>
            </p:cNvPr>
            <p:cNvSpPr/>
            <p:nvPr/>
          </p:nvSpPr>
          <p:spPr>
            <a:xfrm>
              <a:off x="7253488" y="2695938"/>
              <a:ext cx="1438761" cy="730800"/>
            </a:xfrm>
            <a:prstGeom prst="rect">
              <a:avLst/>
            </a:prstGeom>
            <a:noFill/>
            <a:ln>
              <a:noFill/>
            </a:ln>
          </p:spPr>
          <p:txBody>
            <a:bodyPr spcFirstLastPara="1" wrap="square" lIns="0" tIns="0" rIns="0" bIns="0" anchor="t" anchorCtr="0">
              <a:noAutofit/>
            </a:bodyPr>
            <a:lstStyle/>
            <a:p>
              <a:pPr defTabSz="1219170">
                <a:buClr>
                  <a:srgbClr val="000000"/>
                </a:buClr>
                <a:buSzPts val="1200"/>
              </a:pPr>
              <a:r>
                <a:rPr lang="en" sz="1600" kern="0">
                  <a:solidFill>
                    <a:srgbClr val="1E71B8"/>
                  </a:solidFill>
                  <a:latin typeface="Poppins SemiBold"/>
                  <a:ea typeface="Poppins SemiBold"/>
                  <a:cs typeface="Poppins SemiBold"/>
                  <a:sym typeface="Poppins SemiBold"/>
                </a:rPr>
                <a:t>+0.06</a:t>
              </a:r>
              <a:r>
                <a:rPr lang="en" sz="933" kern="0">
                  <a:solidFill>
                    <a:srgbClr val="1E71B8"/>
                  </a:solidFill>
                  <a:latin typeface="Poppins SemiBold"/>
                  <a:ea typeface="Poppins SemiBold"/>
                  <a:cs typeface="Poppins SemiBold"/>
                  <a:sym typeface="Poppins SemiBold"/>
                </a:rPr>
                <a:t>% </a:t>
              </a:r>
              <a:br>
                <a:rPr lang="en" sz="933" kern="0">
                  <a:solidFill>
                    <a:srgbClr val="000000"/>
                  </a:solidFill>
                  <a:latin typeface="Poppins SemiBold"/>
                  <a:ea typeface="Poppins SemiBold"/>
                  <a:cs typeface="Poppins SemiBold"/>
                  <a:sym typeface="Poppins SemiBold"/>
                </a:rPr>
              </a:br>
              <a:r>
                <a:rPr lang="en" sz="933" kern="0">
                  <a:solidFill>
                    <a:srgbClr val="000000"/>
                  </a:solidFill>
                  <a:latin typeface="Poppins"/>
                  <a:ea typeface="Poppins"/>
                  <a:cs typeface="Poppins"/>
                  <a:sym typeface="Poppins"/>
                </a:rPr>
                <a:t>Increase in cancer detection rate across control site</a:t>
              </a:r>
              <a:endParaRPr sz="933" kern="0">
                <a:solidFill>
                  <a:srgbClr val="000000"/>
                </a:solidFill>
                <a:latin typeface="Poppins"/>
                <a:ea typeface="Poppins"/>
                <a:cs typeface="Poppins"/>
                <a:sym typeface="Poppins"/>
              </a:endParaRPr>
            </a:p>
          </p:txBody>
        </p:sp>
        <p:sp>
          <p:nvSpPr>
            <p:cNvPr id="34" name="Google Shape;575;p74">
              <a:extLst>
                <a:ext uri="{FF2B5EF4-FFF2-40B4-BE49-F238E27FC236}">
                  <a16:creationId xmlns:a16="http://schemas.microsoft.com/office/drawing/2014/main" id="{552F27B4-1BEB-228D-AA7D-C89FA1E7CB61}"/>
                </a:ext>
              </a:extLst>
            </p:cNvPr>
            <p:cNvSpPr/>
            <p:nvPr/>
          </p:nvSpPr>
          <p:spPr>
            <a:xfrm>
              <a:off x="7253488" y="3489709"/>
              <a:ext cx="1307699" cy="730800"/>
            </a:xfrm>
            <a:prstGeom prst="rect">
              <a:avLst/>
            </a:prstGeom>
            <a:noFill/>
            <a:ln>
              <a:noFill/>
            </a:ln>
          </p:spPr>
          <p:txBody>
            <a:bodyPr spcFirstLastPara="1" wrap="square" lIns="0" tIns="0" rIns="0" bIns="0" anchor="t" anchorCtr="0">
              <a:noAutofit/>
            </a:bodyPr>
            <a:lstStyle/>
            <a:p>
              <a:pPr defTabSz="1219170">
                <a:buClr>
                  <a:srgbClr val="000000"/>
                </a:buClr>
                <a:buSzPts val="1200"/>
              </a:pPr>
              <a:r>
                <a:rPr lang="en" sz="1600" kern="0">
                  <a:solidFill>
                    <a:srgbClr val="1E71B8"/>
                  </a:solidFill>
                  <a:latin typeface="Poppins SemiBold"/>
                  <a:ea typeface="Poppins SemiBold"/>
                  <a:cs typeface="Poppins SemiBold"/>
                  <a:sym typeface="Poppins SemiBold"/>
                </a:rPr>
                <a:t>-0.04</a:t>
              </a:r>
              <a:r>
                <a:rPr lang="en" sz="1067" kern="0">
                  <a:solidFill>
                    <a:srgbClr val="1E71B8"/>
                  </a:solidFill>
                  <a:latin typeface="Poppins SemiBold"/>
                  <a:ea typeface="Poppins SemiBold"/>
                  <a:cs typeface="Poppins SemiBold"/>
                  <a:sym typeface="Poppins SemiBold"/>
                </a:rPr>
                <a:t>%</a:t>
              </a:r>
              <a:br>
                <a:rPr lang="en" sz="1067" kern="0">
                  <a:solidFill>
                    <a:srgbClr val="000000"/>
                  </a:solidFill>
                  <a:latin typeface="Poppins SemiBold"/>
                  <a:ea typeface="Poppins SemiBold"/>
                  <a:cs typeface="Poppins SemiBold"/>
                  <a:sym typeface="Poppins SemiBold"/>
                </a:rPr>
              </a:br>
              <a:r>
                <a:rPr lang="en" sz="933" kern="0">
                  <a:solidFill>
                    <a:srgbClr val="000000"/>
                  </a:solidFill>
                  <a:latin typeface="Poppins"/>
                  <a:ea typeface="Poppins"/>
                  <a:cs typeface="Poppins"/>
                  <a:sym typeface="Poppins"/>
                </a:rPr>
                <a:t>Decrease in cancer detection rates across NHS England </a:t>
              </a:r>
              <a:endParaRPr sz="933" kern="0">
                <a:solidFill>
                  <a:srgbClr val="000000"/>
                </a:solidFill>
                <a:latin typeface="Poppins"/>
                <a:ea typeface="Poppins"/>
                <a:cs typeface="Poppins"/>
                <a:sym typeface="Poppins"/>
              </a:endParaRPr>
            </a:p>
          </p:txBody>
        </p:sp>
        <p:sp>
          <p:nvSpPr>
            <p:cNvPr id="35" name="Google Shape;576;p74">
              <a:extLst>
                <a:ext uri="{FF2B5EF4-FFF2-40B4-BE49-F238E27FC236}">
                  <a16:creationId xmlns:a16="http://schemas.microsoft.com/office/drawing/2014/main" id="{8EE76E84-ECAA-3407-D454-D7CB24A5E536}"/>
                </a:ext>
              </a:extLst>
            </p:cNvPr>
            <p:cNvSpPr/>
            <p:nvPr/>
          </p:nvSpPr>
          <p:spPr>
            <a:xfrm>
              <a:off x="5823389" y="1610501"/>
              <a:ext cx="623400" cy="266100"/>
            </a:xfrm>
            <a:prstGeom prst="rect">
              <a:avLst/>
            </a:prstGeom>
            <a:noFill/>
            <a:ln>
              <a:noFill/>
            </a:ln>
          </p:spPr>
          <p:txBody>
            <a:bodyPr spcFirstLastPara="1" wrap="square" lIns="0" tIns="0" rIns="0" bIns="0" anchor="t" anchorCtr="0">
              <a:noAutofit/>
            </a:bodyPr>
            <a:lstStyle/>
            <a:p>
              <a:pPr defTabSz="1219170">
                <a:lnSpc>
                  <a:spcPct val="102035"/>
                </a:lnSpc>
                <a:buClr>
                  <a:srgbClr val="000000"/>
                </a:buClr>
                <a:buSzPts val="700"/>
              </a:pPr>
              <a:r>
                <a:rPr lang="en" sz="933" kern="0">
                  <a:solidFill>
                    <a:srgbClr val="000000"/>
                  </a:solidFill>
                  <a:latin typeface="Poppins"/>
                  <a:ea typeface="Poppins"/>
                  <a:cs typeface="Poppins"/>
                  <a:sym typeface="Poppins"/>
                </a:rPr>
                <a:t>c the signs launched </a:t>
              </a:r>
              <a:endParaRPr sz="933" kern="0">
                <a:solidFill>
                  <a:srgbClr val="4A4A4A"/>
                </a:solidFill>
                <a:latin typeface="Calibri"/>
                <a:ea typeface="Calibri"/>
                <a:cs typeface="Calibri"/>
                <a:sym typeface="Calibri"/>
              </a:endParaRPr>
            </a:p>
          </p:txBody>
        </p:sp>
        <p:pic>
          <p:nvPicPr>
            <p:cNvPr id="36" name="Google Shape;580;p74" descr="preencoded.png">
              <a:extLst>
                <a:ext uri="{FF2B5EF4-FFF2-40B4-BE49-F238E27FC236}">
                  <a16:creationId xmlns:a16="http://schemas.microsoft.com/office/drawing/2014/main" id="{C9EE05C5-1A29-26BF-F187-0073F62FF1AE}"/>
                </a:ext>
              </a:extLst>
            </p:cNvPr>
            <p:cNvPicPr preferRelativeResize="0"/>
            <p:nvPr/>
          </p:nvPicPr>
          <p:blipFill rotWithShape="1">
            <a:blip r:embed="rId12">
              <a:alphaModFix/>
            </a:blip>
            <a:srcRect/>
            <a:stretch/>
          </p:blipFill>
          <p:spPr>
            <a:xfrm>
              <a:off x="1526392" y="2736489"/>
              <a:ext cx="5548765" cy="388732"/>
            </a:xfrm>
            <a:prstGeom prst="rect">
              <a:avLst/>
            </a:prstGeom>
            <a:noFill/>
            <a:ln>
              <a:noFill/>
            </a:ln>
          </p:spPr>
        </p:pic>
        <p:pic>
          <p:nvPicPr>
            <p:cNvPr id="37" name="Google Shape;581;p74" descr="preencoded.png">
              <a:extLst>
                <a:ext uri="{FF2B5EF4-FFF2-40B4-BE49-F238E27FC236}">
                  <a16:creationId xmlns:a16="http://schemas.microsoft.com/office/drawing/2014/main" id="{29C409C9-3FE1-39E7-2338-7D1C21276D7B}"/>
                </a:ext>
              </a:extLst>
            </p:cNvPr>
            <p:cNvPicPr preferRelativeResize="0"/>
            <p:nvPr/>
          </p:nvPicPr>
          <p:blipFill rotWithShape="1">
            <a:blip r:embed="rId13">
              <a:alphaModFix/>
            </a:blip>
            <a:srcRect/>
            <a:stretch/>
          </p:blipFill>
          <p:spPr>
            <a:xfrm>
              <a:off x="1525866" y="3386752"/>
              <a:ext cx="5549668" cy="445536"/>
            </a:xfrm>
            <a:prstGeom prst="rect">
              <a:avLst/>
            </a:prstGeom>
            <a:noFill/>
            <a:ln>
              <a:noFill/>
            </a:ln>
          </p:spPr>
        </p:pic>
        <p:pic>
          <p:nvPicPr>
            <p:cNvPr id="38" name="Google Shape;582;p74" descr="preencoded.png">
              <a:extLst>
                <a:ext uri="{FF2B5EF4-FFF2-40B4-BE49-F238E27FC236}">
                  <a16:creationId xmlns:a16="http://schemas.microsoft.com/office/drawing/2014/main" id="{A95BBC85-2DCC-9F97-1B77-52484FB9BA2E}"/>
                </a:ext>
              </a:extLst>
            </p:cNvPr>
            <p:cNvPicPr preferRelativeResize="0"/>
            <p:nvPr/>
          </p:nvPicPr>
          <p:blipFill rotWithShape="1">
            <a:blip r:embed="rId14">
              <a:alphaModFix/>
            </a:blip>
            <a:srcRect/>
            <a:stretch/>
          </p:blipFill>
          <p:spPr>
            <a:xfrm>
              <a:off x="1517823" y="2044325"/>
              <a:ext cx="5567212" cy="1425831"/>
            </a:xfrm>
            <a:prstGeom prst="rect">
              <a:avLst/>
            </a:prstGeom>
            <a:noFill/>
            <a:ln>
              <a:noFill/>
            </a:ln>
          </p:spPr>
        </p:pic>
      </p:grpSp>
      <p:sp>
        <p:nvSpPr>
          <p:cNvPr id="40" name="Rectangle 1">
            <a:extLst>
              <a:ext uri="{FF2B5EF4-FFF2-40B4-BE49-F238E27FC236}">
                <a16:creationId xmlns:a16="http://schemas.microsoft.com/office/drawing/2014/main" id="{8633993B-4706-3391-5649-4DA7F3996D12}"/>
              </a:ext>
            </a:extLst>
          </p:cNvPr>
          <p:cNvSpPr>
            <a:spLocks noChangeArrowheads="1"/>
          </p:cNvSpPr>
          <p:nvPr/>
        </p:nvSpPr>
        <p:spPr bwMode="auto">
          <a:xfrm>
            <a:off x="8899855" y="2780098"/>
            <a:ext cx="2962713"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en-US" altLang="en-US" sz="2000" kern="0">
                <a:solidFill>
                  <a:schemeClr val="bg1">
                    <a:lumMod val="10000"/>
                  </a:schemeClr>
                </a:solidFill>
                <a:latin typeface="Poppins Medium" pitchFamily="2" charset="77"/>
                <a:cs typeface="Poppins Medium" pitchFamily="2" charset="77"/>
                <a:sym typeface="Arial"/>
              </a:rPr>
              <a:t>The cancer detection rate increased from 58.7% to 66% - a rate of increase of 12.3% (p&lt;0.05). </a:t>
            </a:r>
          </a:p>
        </p:txBody>
      </p:sp>
      <p:pic>
        <p:nvPicPr>
          <p:cNvPr id="8194" name="Picture 2">
            <a:extLst>
              <a:ext uri="{FF2B5EF4-FFF2-40B4-BE49-F238E27FC236}">
                <a16:creationId xmlns:a16="http://schemas.microsoft.com/office/drawing/2014/main" id="{A3161496-1EE5-5D76-EBA1-5336E291FCC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38836" y="2535726"/>
            <a:ext cx="101600" cy="2201333"/>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D5EE7A4A-2515-50BB-C6EE-AC3A6079A33E}"/>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42"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5B242E83-82C6-FA5E-8F2F-FA62DB87FA99}"/>
              </a:ext>
            </a:extLst>
          </p:cNvPr>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5" name="Picture 44" descr="A blue and black logo&#10;&#10;Description automatically generated">
            <a:extLst>
              <a:ext uri="{FF2B5EF4-FFF2-40B4-BE49-F238E27FC236}">
                <a16:creationId xmlns:a16="http://schemas.microsoft.com/office/drawing/2014/main" id="{3BE24D36-FEE4-FD4F-B285-18DC2A960A4E}"/>
              </a:ext>
            </a:extLst>
          </p:cNvPr>
          <p:cNvPicPr>
            <a:picLocks noChangeAspect="1"/>
          </p:cNvPicPr>
          <p:nvPr/>
        </p:nvPicPr>
        <p:blipFill>
          <a:blip r:embed="rId17"/>
          <a:stretch>
            <a:fillRect/>
          </a:stretch>
        </p:blipFill>
        <p:spPr>
          <a:xfrm>
            <a:off x="9983176" y="6278919"/>
            <a:ext cx="625267" cy="372605"/>
          </a:xfrm>
          <a:prstGeom prst="rect">
            <a:avLst/>
          </a:prstGeom>
        </p:spPr>
      </p:pic>
      <p:pic>
        <p:nvPicPr>
          <p:cNvPr id="46" name="Google Shape;343;p54">
            <a:extLst>
              <a:ext uri="{FF2B5EF4-FFF2-40B4-BE49-F238E27FC236}">
                <a16:creationId xmlns:a16="http://schemas.microsoft.com/office/drawing/2014/main" id="{DCA98F6C-8934-D35E-956B-E0A68A3AD59C}"/>
              </a:ext>
            </a:extLst>
          </p:cNvPr>
          <p:cNvPicPr preferRelativeResize="0"/>
          <p:nvPr/>
        </p:nvPicPr>
        <p:blipFill rotWithShape="1">
          <a:blip r:embed="rId18">
            <a:alphaModFix/>
          </a:blip>
          <a:srcRect/>
          <a:stretch/>
        </p:blipFill>
        <p:spPr>
          <a:xfrm>
            <a:off x="8258752" y="6270758"/>
            <a:ext cx="1454208" cy="388925"/>
          </a:xfrm>
          <a:prstGeom prst="rect">
            <a:avLst/>
          </a:prstGeom>
          <a:noFill/>
          <a:ln>
            <a:noFill/>
          </a:ln>
        </p:spPr>
      </p:pic>
      <p:sp>
        <p:nvSpPr>
          <p:cNvPr id="2" name="TextBox 1">
            <a:extLst>
              <a:ext uri="{FF2B5EF4-FFF2-40B4-BE49-F238E27FC236}">
                <a16:creationId xmlns:a16="http://schemas.microsoft.com/office/drawing/2014/main" id="{AFB7683F-2741-19B5-1A01-2EF6E4B51B50}"/>
              </a:ext>
            </a:extLst>
          </p:cNvPr>
          <p:cNvSpPr txBox="1"/>
          <p:nvPr/>
        </p:nvSpPr>
        <p:spPr>
          <a:xfrm>
            <a:off x="764936" y="2009124"/>
            <a:ext cx="7630615" cy="276999"/>
          </a:xfrm>
          <a:prstGeom prst="rect">
            <a:avLst/>
          </a:prstGeom>
          <a:noFill/>
        </p:spPr>
        <p:txBody>
          <a:bodyPr wrap="square" rtlCol="0">
            <a:spAutoFit/>
          </a:bodyPr>
          <a:lstStyle/>
          <a:p>
            <a:pPr algn="ctr"/>
            <a:r>
              <a:rPr lang="en-US" sz="1200">
                <a:solidFill>
                  <a:schemeClr val="tx2">
                    <a:lumMod val="50000"/>
                  </a:schemeClr>
                </a:solidFill>
                <a:latin typeface="Poppins" pitchFamily="2" charset="77"/>
                <a:cs typeface="Poppins" pitchFamily="2" charset="77"/>
              </a:rPr>
              <a:t>Impact on cancer detection rates in trial sites compared to matched controls and NHS England</a:t>
            </a:r>
          </a:p>
        </p:txBody>
      </p:sp>
      <p:sp>
        <p:nvSpPr>
          <p:cNvPr id="3" name="TextBox 2">
            <a:extLst>
              <a:ext uri="{FF2B5EF4-FFF2-40B4-BE49-F238E27FC236}">
                <a16:creationId xmlns:a16="http://schemas.microsoft.com/office/drawing/2014/main" id="{11156B4D-4F05-FE56-11FD-BAF320A8E628}"/>
              </a:ext>
            </a:extLst>
          </p:cNvPr>
          <p:cNvSpPr txBox="1"/>
          <p:nvPr/>
        </p:nvSpPr>
        <p:spPr>
          <a:xfrm>
            <a:off x="482278" y="1145163"/>
            <a:ext cx="10650329" cy="523220"/>
          </a:xfrm>
          <a:prstGeom prst="rect">
            <a:avLst/>
          </a:prstGeom>
          <a:noFill/>
        </p:spPr>
        <p:txBody>
          <a:bodyPr wrap="square" rtlCol="0">
            <a:spAutoFit/>
          </a:bodyPr>
          <a:lstStyle/>
          <a:p>
            <a:r>
              <a:rPr lang="en-US" sz="1400" u="none" strike="noStrike">
                <a:solidFill>
                  <a:srgbClr val="000000"/>
                </a:solidFill>
                <a:effectLst/>
                <a:latin typeface="Poppins Medium" pitchFamily="2" charset="77"/>
                <a:cs typeface="Poppins Medium" pitchFamily="2" charset="77"/>
              </a:rPr>
              <a:t>A study was undertaken between 1st May 2021 and 31st March 2022 in Ipswich and East Suffolk, with a cohort of practices adopting the tool and the other cohort used as an in-area control.</a:t>
            </a:r>
            <a:endParaRPr lang="en-US" sz="1400">
              <a:latin typeface="Poppins Medium" pitchFamily="2" charset="77"/>
              <a:cs typeface="Poppins Medium" pitchFamily="2" charset="77"/>
            </a:endParaRPr>
          </a:p>
        </p:txBody>
      </p:sp>
    </p:spTree>
    <p:extLst>
      <p:ext uri="{BB962C8B-B14F-4D97-AF65-F5344CB8AC3E}">
        <p14:creationId xmlns:p14="http://schemas.microsoft.com/office/powerpoint/2010/main" val="11240470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FB5A9-EF97-1ABA-FAA3-D5687E097D1C}"/>
            </a:ext>
          </a:extLst>
        </p:cNvPr>
        <p:cNvGrpSpPr/>
        <p:nvPr/>
      </p:nvGrpSpPr>
      <p:grpSpPr>
        <a:xfrm>
          <a:off x="0" y="0"/>
          <a:ext cx="0" cy="0"/>
          <a:chOff x="0" y="0"/>
          <a:chExt cx="0" cy="0"/>
        </a:xfrm>
      </p:grpSpPr>
      <p:pic>
        <p:nvPicPr>
          <p:cNvPr id="10" name="Google Shape;407;p66" descr="preencoded.png">
            <a:extLst>
              <a:ext uri="{FF2B5EF4-FFF2-40B4-BE49-F238E27FC236}">
                <a16:creationId xmlns:a16="http://schemas.microsoft.com/office/drawing/2014/main" id="{849B28D6-105F-85AE-82AD-88987DD12D23}"/>
              </a:ext>
            </a:extLst>
          </p:cNvPr>
          <p:cNvPicPr preferRelativeResize="0"/>
          <p:nvPr/>
        </p:nvPicPr>
        <p:blipFill rotWithShape="1">
          <a:blip r:embed="rId2">
            <a:alphaModFix/>
          </a:blip>
          <a:srcRect/>
          <a:stretch/>
        </p:blipFill>
        <p:spPr>
          <a:xfrm>
            <a:off x="0" y="4"/>
            <a:ext cx="12192000" cy="6858000"/>
          </a:xfrm>
          <a:prstGeom prst="rect">
            <a:avLst/>
          </a:prstGeom>
          <a:noFill/>
          <a:ln>
            <a:noFill/>
          </a:ln>
        </p:spPr>
      </p:pic>
      <p:sp>
        <p:nvSpPr>
          <p:cNvPr id="40" name="Rectangle 1">
            <a:extLst>
              <a:ext uri="{FF2B5EF4-FFF2-40B4-BE49-F238E27FC236}">
                <a16:creationId xmlns:a16="http://schemas.microsoft.com/office/drawing/2014/main" id="{7043ED4C-8349-98AB-EE8B-2E0A46CF3DFE}"/>
              </a:ext>
            </a:extLst>
          </p:cNvPr>
          <p:cNvSpPr>
            <a:spLocks noChangeArrowheads="1"/>
          </p:cNvSpPr>
          <p:nvPr/>
        </p:nvSpPr>
        <p:spPr bwMode="auto">
          <a:xfrm>
            <a:off x="9229287" y="2762381"/>
            <a:ext cx="2962713"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en-US" altLang="en-US" sz="2000" kern="0">
                <a:solidFill>
                  <a:schemeClr val="bg1">
                    <a:lumMod val="10000"/>
                  </a:schemeClr>
                </a:solidFill>
                <a:latin typeface="Poppins Medium" pitchFamily="2" charset="77"/>
                <a:cs typeface="Poppins Medium" pitchFamily="2" charset="77"/>
                <a:sym typeface="Arial"/>
              </a:rPr>
              <a:t>The increase in cancer detection was not from an increase in resource utlisation</a:t>
            </a:r>
          </a:p>
        </p:txBody>
      </p:sp>
      <p:pic>
        <p:nvPicPr>
          <p:cNvPr id="8194" name="Picture 2">
            <a:extLst>
              <a:ext uri="{FF2B5EF4-FFF2-40B4-BE49-F238E27FC236}">
                <a16:creationId xmlns:a16="http://schemas.microsoft.com/office/drawing/2014/main" id="{512036AA-4EA0-A5DF-2B84-D5235852B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059" y="2564654"/>
            <a:ext cx="101600" cy="2201333"/>
          </a:xfrm>
          <a:prstGeom prst="rect">
            <a:avLst/>
          </a:prstGeom>
          <a:noFill/>
          <a:extLst>
            <a:ext uri="{909E8E84-426E-40DD-AFC4-6F175D3DCCD1}">
              <a14:hiddenFill xmlns:a14="http://schemas.microsoft.com/office/drawing/2010/main">
                <a:solidFill>
                  <a:srgbClr val="FFFFFF"/>
                </a:solidFill>
              </a14:hiddenFill>
            </a:ext>
          </a:extLst>
        </p:spPr>
      </p:pic>
      <p:pic>
        <p:nvPicPr>
          <p:cNvPr id="41" name="Google Shape;478;p8">
            <a:extLst>
              <a:ext uri="{FF2B5EF4-FFF2-40B4-BE49-F238E27FC236}">
                <a16:creationId xmlns:a16="http://schemas.microsoft.com/office/drawing/2014/main" id="{EA86EF48-769A-AB70-BF4B-CC130284BDFA}"/>
              </a:ext>
            </a:extLst>
          </p:cNvPr>
          <p:cNvPicPr preferRelativeResize="0"/>
          <p:nvPr/>
        </p:nvPicPr>
        <p:blipFill rotWithShape="1">
          <a:blip r:embed="rId4">
            <a:alphaModFix/>
          </a:blip>
          <a:srcRect l="4332"/>
          <a:stretch/>
        </p:blipFill>
        <p:spPr>
          <a:xfrm>
            <a:off x="159027" y="1935329"/>
            <a:ext cx="8099726" cy="3677577"/>
          </a:xfrm>
          <a:prstGeom prst="rect">
            <a:avLst/>
          </a:prstGeom>
          <a:noFill/>
          <a:ln>
            <a:noFill/>
          </a:ln>
        </p:spPr>
      </p:pic>
      <p:sp>
        <p:nvSpPr>
          <p:cNvPr id="44" name="Google Shape;480;p8">
            <a:extLst>
              <a:ext uri="{FF2B5EF4-FFF2-40B4-BE49-F238E27FC236}">
                <a16:creationId xmlns:a16="http://schemas.microsoft.com/office/drawing/2014/main" id="{FF29BA3A-BB89-40B6-017B-EA83BF39BD7B}"/>
              </a:ext>
            </a:extLst>
          </p:cNvPr>
          <p:cNvSpPr txBox="1"/>
          <p:nvPr/>
        </p:nvSpPr>
        <p:spPr>
          <a:xfrm>
            <a:off x="7285282" y="2131268"/>
            <a:ext cx="1656859" cy="2924222"/>
          </a:xfrm>
          <a:prstGeom prst="rect">
            <a:avLst/>
          </a:prstGeom>
          <a:noFill/>
          <a:ln>
            <a:noFill/>
          </a:ln>
        </p:spPr>
        <p:txBody>
          <a:bodyPr spcFirstLastPara="1" wrap="square" lIns="91425" tIns="45700" rIns="91425" bIns="45700" anchor="t" anchorCtr="0">
            <a:spAutoFit/>
          </a:bodyPr>
          <a:lstStyle/>
          <a:p>
            <a:pPr algn="ctr" defTabSz="1219170">
              <a:buClr>
                <a:srgbClr val="000000"/>
              </a:buClr>
            </a:pPr>
            <a:endParaRPr sz="1333" kern="0">
              <a:solidFill>
                <a:srgbClr val="53BBE0"/>
              </a:solidFill>
              <a:latin typeface="Poppins"/>
              <a:ea typeface="Poppins"/>
              <a:cs typeface="Poppins"/>
              <a:sym typeface="Poppins"/>
            </a:endParaRPr>
          </a:p>
          <a:p>
            <a:pPr algn="ctr" defTabSz="1219170">
              <a:buClr>
                <a:srgbClr val="000000"/>
              </a:buClr>
            </a:pPr>
            <a:r>
              <a:rPr lang="en-US" sz="2667" kern="0">
                <a:solidFill>
                  <a:srgbClr val="72CEBE"/>
                </a:solidFill>
                <a:latin typeface="Poppins"/>
                <a:ea typeface="Poppins"/>
                <a:cs typeface="Poppins"/>
                <a:sym typeface="Poppins"/>
              </a:rPr>
              <a:t>+23.6% </a:t>
            </a:r>
            <a:br>
              <a:rPr lang="en-US" sz="2667" kern="0">
                <a:solidFill>
                  <a:srgbClr val="53BBE0"/>
                </a:solidFill>
                <a:latin typeface="Poppins"/>
                <a:ea typeface="Poppins"/>
                <a:cs typeface="Poppins"/>
                <a:sym typeface="Poppins"/>
              </a:rPr>
            </a:br>
            <a:r>
              <a:rPr lang="en-US" sz="1067" kern="0">
                <a:solidFill>
                  <a:srgbClr val="002060"/>
                </a:solidFill>
                <a:latin typeface="Poppins"/>
                <a:ea typeface="Poppins"/>
                <a:cs typeface="Poppins"/>
                <a:sym typeface="Poppins"/>
              </a:rPr>
              <a:t>increase in trial site</a:t>
            </a:r>
            <a:endParaRPr sz="1333" kern="0">
              <a:solidFill>
                <a:srgbClr val="002060"/>
              </a:solidFill>
              <a:latin typeface="Arial"/>
              <a:cs typeface="Arial"/>
              <a:sym typeface="Arial"/>
            </a:endParaRPr>
          </a:p>
          <a:p>
            <a:pPr algn="ctr" defTabSz="1219170">
              <a:buClr>
                <a:srgbClr val="000000"/>
              </a:buClr>
            </a:pPr>
            <a:endParaRPr sz="1333" kern="0">
              <a:solidFill>
                <a:srgbClr val="53BBE0"/>
              </a:solidFill>
              <a:latin typeface="Poppins"/>
              <a:ea typeface="Poppins"/>
              <a:cs typeface="Poppins"/>
              <a:sym typeface="Poppins"/>
            </a:endParaRPr>
          </a:p>
          <a:p>
            <a:pPr algn="ctr" defTabSz="1219170">
              <a:buClr>
                <a:srgbClr val="000000"/>
              </a:buClr>
            </a:pPr>
            <a:r>
              <a:rPr lang="en-US" sz="2667" kern="0">
                <a:solidFill>
                  <a:srgbClr val="EC4A73"/>
                </a:solidFill>
                <a:latin typeface="Poppins"/>
                <a:ea typeface="Poppins"/>
                <a:cs typeface="Poppins"/>
                <a:sym typeface="Poppins"/>
              </a:rPr>
              <a:t>+27.1% </a:t>
            </a:r>
            <a:br>
              <a:rPr lang="en-US" sz="2667" kern="0">
                <a:solidFill>
                  <a:srgbClr val="53BBE0"/>
                </a:solidFill>
                <a:latin typeface="Poppins"/>
                <a:ea typeface="Poppins"/>
                <a:cs typeface="Poppins"/>
                <a:sym typeface="Poppins"/>
              </a:rPr>
            </a:br>
            <a:r>
              <a:rPr lang="en-US" sz="1067" kern="0">
                <a:solidFill>
                  <a:srgbClr val="002060"/>
                </a:solidFill>
                <a:latin typeface="Poppins"/>
                <a:ea typeface="Poppins"/>
                <a:cs typeface="Poppins"/>
                <a:sym typeface="Poppins"/>
              </a:rPr>
              <a:t>Increase in control site </a:t>
            </a:r>
            <a:endParaRPr sz="1333" kern="0">
              <a:solidFill>
                <a:srgbClr val="002060"/>
              </a:solidFill>
              <a:latin typeface="Poppins"/>
              <a:ea typeface="Poppins"/>
              <a:cs typeface="Poppins"/>
              <a:sym typeface="Poppins"/>
            </a:endParaRPr>
          </a:p>
          <a:p>
            <a:pPr algn="ctr" defTabSz="1219170">
              <a:buClr>
                <a:srgbClr val="000000"/>
              </a:buClr>
            </a:pPr>
            <a:endParaRPr sz="1333" kern="0">
              <a:solidFill>
                <a:srgbClr val="53BBE0"/>
              </a:solidFill>
              <a:latin typeface="Poppins"/>
              <a:ea typeface="Poppins"/>
              <a:cs typeface="Poppins"/>
              <a:sym typeface="Poppins"/>
            </a:endParaRPr>
          </a:p>
          <a:p>
            <a:pPr algn="ctr" defTabSz="1219170">
              <a:buClr>
                <a:srgbClr val="000000"/>
              </a:buClr>
            </a:pPr>
            <a:r>
              <a:rPr lang="en-US" sz="2667" kern="0">
                <a:solidFill>
                  <a:srgbClr val="1B66A4"/>
                </a:solidFill>
                <a:latin typeface="Poppins"/>
                <a:ea typeface="Poppins"/>
                <a:cs typeface="Poppins"/>
                <a:sym typeface="Poppins"/>
              </a:rPr>
              <a:t>+27.6% </a:t>
            </a:r>
            <a:br>
              <a:rPr lang="en-US" sz="2667" kern="0">
                <a:solidFill>
                  <a:srgbClr val="53BBE0"/>
                </a:solidFill>
                <a:latin typeface="Poppins"/>
                <a:ea typeface="Poppins"/>
                <a:cs typeface="Poppins"/>
                <a:sym typeface="Poppins"/>
              </a:rPr>
            </a:br>
            <a:r>
              <a:rPr lang="en-US" sz="1067" kern="0">
                <a:solidFill>
                  <a:srgbClr val="002060"/>
                </a:solidFill>
                <a:latin typeface="Poppins"/>
                <a:ea typeface="Poppins"/>
                <a:cs typeface="Poppins"/>
                <a:sym typeface="Poppins"/>
              </a:rPr>
              <a:t>Increase across England</a:t>
            </a:r>
            <a:endParaRPr sz="1333" kern="0">
              <a:solidFill>
                <a:srgbClr val="002060"/>
              </a:solidFill>
              <a:latin typeface="Poppins"/>
              <a:ea typeface="Poppins"/>
              <a:cs typeface="Poppins"/>
              <a:sym typeface="Poppins"/>
            </a:endParaRPr>
          </a:p>
          <a:p>
            <a:pPr algn="ctr" defTabSz="1219170">
              <a:buClr>
                <a:srgbClr val="000000"/>
              </a:buClr>
            </a:pPr>
            <a:r>
              <a:rPr lang="en-US" sz="1067" kern="0">
                <a:solidFill>
                  <a:srgbClr val="53BBE0"/>
                </a:solidFill>
                <a:latin typeface="Poppins"/>
                <a:ea typeface="Poppins"/>
                <a:cs typeface="Poppins"/>
                <a:sym typeface="Poppins"/>
              </a:rPr>
              <a:t> </a:t>
            </a:r>
            <a:endParaRPr sz="1333" kern="0">
              <a:solidFill>
                <a:srgbClr val="53BBE0"/>
              </a:solidFill>
              <a:latin typeface="Arial"/>
              <a:cs typeface="Arial"/>
              <a:sym typeface="Arial"/>
            </a:endParaRPr>
          </a:p>
        </p:txBody>
      </p:sp>
      <p:cxnSp>
        <p:nvCxnSpPr>
          <p:cNvPr id="11" name="Straight Connector 10">
            <a:extLst>
              <a:ext uri="{FF2B5EF4-FFF2-40B4-BE49-F238E27FC236}">
                <a16:creationId xmlns:a16="http://schemas.microsoft.com/office/drawing/2014/main" id="{D724C12E-8F91-8B04-ECCA-F71D9E8B35B8}"/>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12"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57170D4E-FC1E-1C4F-98F9-A4101CF01E6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13" name="Picture 12" descr="A blue and black logo&#10;&#10;Description automatically generated">
            <a:extLst>
              <a:ext uri="{FF2B5EF4-FFF2-40B4-BE49-F238E27FC236}">
                <a16:creationId xmlns:a16="http://schemas.microsoft.com/office/drawing/2014/main" id="{D93725B1-F50A-873B-C9CF-B09F4A1E44D4}"/>
              </a:ext>
            </a:extLst>
          </p:cNvPr>
          <p:cNvPicPr>
            <a:picLocks noChangeAspect="1"/>
          </p:cNvPicPr>
          <p:nvPr/>
        </p:nvPicPr>
        <p:blipFill>
          <a:blip r:embed="rId6"/>
          <a:stretch>
            <a:fillRect/>
          </a:stretch>
        </p:blipFill>
        <p:spPr>
          <a:xfrm>
            <a:off x="9983176" y="6278919"/>
            <a:ext cx="625267" cy="372605"/>
          </a:xfrm>
          <a:prstGeom prst="rect">
            <a:avLst/>
          </a:prstGeom>
        </p:spPr>
      </p:pic>
      <p:sp>
        <p:nvSpPr>
          <p:cNvPr id="14" name="TextBox 13">
            <a:extLst>
              <a:ext uri="{FF2B5EF4-FFF2-40B4-BE49-F238E27FC236}">
                <a16:creationId xmlns:a16="http://schemas.microsoft.com/office/drawing/2014/main" id="{443696A7-D0B2-EAD9-375E-584F5F0CF2F5}"/>
              </a:ext>
            </a:extLst>
          </p:cNvPr>
          <p:cNvSpPr txBox="1"/>
          <p:nvPr/>
        </p:nvSpPr>
        <p:spPr>
          <a:xfrm>
            <a:off x="300033" y="439881"/>
            <a:ext cx="10634357" cy="954107"/>
          </a:xfrm>
          <a:prstGeom prst="rect">
            <a:avLst/>
          </a:prstGeom>
          <a:noFill/>
        </p:spPr>
        <p:txBody>
          <a:bodyPr wrap="square" rtlCol="0">
            <a:spAutoFit/>
          </a:bodyPr>
          <a:lstStyle/>
          <a:p>
            <a:pPr defTabSz="1219170">
              <a:buClr>
                <a:srgbClr val="000000"/>
              </a:buClr>
            </a:pPr>
            <a:r>
              <a:rPr lang="en-US" sz="2800" kern="0">
                <a:solidFill>
                  <a:srgbClr val="185F9F"/>
                </a:solidFill>
                <a:latin typeface="Poppins Medium" pitchFamily="2" charset="77"/>
                <a:cs typeface="Poppins Medium" pitchFamily="2" charset="77"/>
                <a:sym typeface="Arial"/>
              </a:rPr>
              <a:t>Impact on healthcare utlisation in Suffolk &amp; North East Essex ICB</a:t>
            </a:r>
          </a:p>
        </p:txBody>
      </p:sp>
      <p:pic>
        <p:nvPicPr>
          <p:cNvPr id="15" name="Google Shape;343;p54">
            <a:extLst>
              <a:ext uri="{FF2B5EF4-FFF2-40B4-BE49-F238E27FC236}">
                <a16:creationId xmlns:a16="http://schemas.microsoft.com/office/drawing/2014/main" id="{9F7843D3-7ABD-A3CC-5015-2FFDF67C8497}"/>
              </a:ext>
            </a:extLst>
          </p:cNvPr>
          <p:cNvPicPr preferRelativeResize="0"/>
          <p:nvPr/>
        </p:nvPicPr>
        <p:blipFill rotWithShape="1">
          <a:blip r:embed="rId7">
            <a:alphaModFix/>
          </a:blip>
          <a:srcRect/>
          <a:stretch/>
        </p:blipFill>
        <p:spPr>
          <a:xfrm>
            <a:off x="8258752" y="6270758"/>
            <a:ext cx="1454208" cy="388925"/>
          </a:xfrm>
          <a:prstGeom prst="rect">
            <a:avLst/>
          </a:prstGeom>
          <a:noFill/>
          <a:ln>
            <a:noFill/>
          </a:ln>
        </p:spPr>
      </p:pic>
      <p:sp>
        <p:nvSpPr>
          <p:cNvPr id="2" name="TextBox 1">
            <a:extLst>
              <a:ext uri="{FF2B5EF4-FFF2-40B4-BE49-F238E27FC236}">
                <a16:creationId xmlns:a16="http://schemas.microsoft.com/office/drawing/2014/main" id="{07852266-C95A-738C-CF04-7EF4EB37C1A6}"/>
              </a:ext>
            </a:extLst>
          </p:cNvPr>
          <p:cNvSpPr txBox="1"/>
          <p:nvPr/>
        </p:nvSpPr>
        <p:spPr>
          <a:xfrm>
            <a:off x="1087772" y="1854269"/>
            <a:ext cx="7630615" cy="276999"/>
          </a:xfrm>
          <a:prstGeom prst="rect">
            <a:avLst/>
          </a:prstGeom>
          <a:noFill/>
        </p:spPr>
        <p:txBody>
          <a:bodyPr wrap="square" rtlCol="0">
            <a:spAutoFit/>
          </a:bodyPr>
          <a:lstStyle/>
          <a:p>
            <a:pPr algn="ctr"/>
            <a:r>
              <a:rPr lang="en-US" sz="1200">
                <a:solidFill>
                  <a:schemeClr val="tx2">
                    <a:lumMod val="50000"/>
                  </a:schemeClr>
                </a:solidFill>
                <a:latin typeface="Poppins" pitchFamily="2" charset="77"/>
                <a:cs typeface="Poppins" pitchFamily="2" charset="77"/>
              </a:rPr>
              <a:t>Impact on cancer referral rates in trial sites compared to matched controls and NHS England</a:t>
            </a:r>
          </a:p>
        </p:txBody>
      </p:sp>
    </p:spTree>
    <p:extLst>
      <p:ext uri="{BB962C8B-B14F-4D97-AF65-F5344CB8AC3E}">
        <p14:creationId xmlns:p14="http://schemas.microsoft.com/office/powerpoint/2010/main" val="61999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C13EE-A65D-7BBA-6A77-78D3C3503EE0}"/>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2744FBB8-1862-5E73-5BFF-54B1426C9AFF}"/>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D8C01945-3F62-AC32-45BB-09FCBAE1C91D}"/>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100C886E-6EE2-1F83-9EA1-0D9570CA3EDD}"/>
              </a:ext>
            </a:extLst>
          </p:cNvPr>
          <p:cNvSpPr txBox="1"/>
          <p:nvPr/>
        </p:nvSpPr>
        <p:spPr>
          <a:xfrm>
            <a:off x="360527" y="414198"/>
            <a:ext cx="10902660" cy="954107"/>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Improving access to diagnostics for patients at low risk for cancer </a:t>
            </a:r>
          </a:p>
        </p:txBody>
      </p:sp>
      <p:cxnSp>
        <p:nvCxnSpPr>
          <p:cNvPr id="2" name="Straight Connector 1">
            <a:extLst>
              <a:ext uri="{FF2B5EF4-FFF2-40B4-BE49-F238E27FC236}">
                <a16:creationId xmlns:a16="http://schemas.microsoft.com/office/drawing/2014/main" id="{AD7B9091-1AE4-C980-5477-4CCD2C9E0DAE}"/>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F8DDF7BD-C385-8B45-7ED6-204027E433E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17AAC1FE-9BA6-0C7C-0984-E4368315D156}"/>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59B5B88B-DEFF-F50E-922B-A5FF1BFD235A}"/>
              </a:ext>
            </a:extLst>
          </p:cNvPr>
          <p:cNvSpPr txBox="1"/>
          <p:nvPr/>
        </p:nvSpPr>
        <p:spPr>
          <a:xfrm>
            <a:off x="629753" y="1782503"/>
            <a:ext cx="7671599" cy="3785652"/>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Poppins" pitchFamily="2" charset="77"/>
                <a:cs typeface="Poppins" pitchFamily="2" charset="77"/>
              </a:rPr>
              <a:t>Many at-risk cancer patients don’t meet the referral criteria</a:t>
            </a:r>
          </a:p>
          <a:p>
            <a:pPr marL="342900" indent="-342900">
              <a:buFont typeface="Arial" panose="020B0604020202020204" pitchFamily="34" charset="0"/>
              <a:buChar char="•"/>
            </a:pPr>
            <a:endParaRPr lang="en-US" sz="2400">
              <a:latin typeface="Poppins" pitchFamily="2" charset="77"/>
              <a:cs typeface="Poppins" pitchFamily="2" charset="77"/>
            </a:endParaRPr>
          </a:p>
          <a:p>
            <a:pPr marL="342900" indent="-342900">
              <a:buFont typeface="Arial" panose="020B0604020202020204" pitchFamily="34" charset="0"/>
              <a:buChar char="•"/>
            </a:pPr>
            <a:r>
              <a:rPr lang="en-US" sz="2400">
                <a:latin typeface="Poppins" pitchFamily="2" charset="77"/>
                <a:cs typeface="Poppins" pitchFamily="2" charset="77"/>
              </a:rPr>
              <a:t>Primary care needs better access to investigations to speed up diagnosis.</a:t>
            </a:r>
          </a:p>
          <a:p>
            <a:pPr marL="342900" indent="-342900">
              <a:buFont typeface="Arial" panose="020B0604020202020204" pitchFamily="34" charset="0"/>
              <a:buChar char="•"/>
            </a:pPr>
            <a:endParaRPr lang="en-US" sz="2400">
              <a:latin typeface="Poppins" pitchFamily="2" charset="77"/>
              <a:cs typeface="Poppins" pitchFamily="2" charset="77"/>
            </a:endParaRPr>
          </a:p>
          <a:p>
            <a:pPr marL="342900" indent="-342900">
              <a:buFont typeface="Arial" panose="020B0604020202020204" pitchFamily="34" charset="0"/>
              <a:buChar char="•"/>
            </a:pPr>
            <a:r>
              <a:rPr lang="en-US" sz="2400">
                <a:latin typeface="Poppins" pitchFamily="2" charset="77"/>
                <a:cs typeface="Poppins" pitchFamily="2" charset="77"/>
              </a:rPr>
              <a:t>In September 2023, NHS England released guidance on using urgent direct access investigations for patients below the referral threshold.</a:t>
            </a:r>
          </a:p>
        </p:txBody>
      </p:sp>
      <p:sp>
        <p:nvSpPr>
          <p:cNvPr id="5" name="TextBox 4">
            <a:extLst>
              <a:ext uri="{FF2B5EF4-FFF2-40B4-BE49-F238E27FC236}">
                <a16:creationId xmlns:a16="http://schemas.microsoft.com/office/drawing/2014/main" id="{97F75DD0-6FE5-6268-3F81-B7F493C155F6}"/>
              </a:ext>
            </a:extLst>
          </p:cNvPr>
          <p:cNvSpPr txBox="1"/>
          <p:nvPr/>
        </p:nvSpPr>
        <p:spPr>
          <a:xfrm>
            <a:off x="8931104" y="1782503"/>
            <a:ext cx="2729411" cy="3477875"/>
          </a:xfrm>
          <a:prstGeom prst="rect">
            <a:avLst/>
          </a:prstGeom>
          <a:noFill/>
        </p:spPr>
        <p:txBody>
          <a:bodyPr wrap="square" rtlCol="0">
            <a:spAutoFit/>
          </a:bodyPr>
          <a:lstStyle/>
          <a:p>
            <a:r>
              <a:rPr lang="en-US" sz="2200">
                <a:solidFill>
                  <a:srgbClr val="0D0D0D"/>
                </a:solidFill>
                <a:effectLst/>
                <a:latin typeface="Poppins" pitchFamily="2" charset="77"/>
                <a:cs typeface="Poppins" pitchFamily="2" charset="77"/>
              </a:rPr>
              <a:t>There is evident need for</a:t>
            </a:r>
          </a:p>
          <a:p>
            <a:r>
              <a:rPr lang="en-US" sz="2200">
                <a:solidFill>
                  <a:srgbClr val="0D0D0D"/>
                </a:solidFill>
                <a:effectLst/>
                <a:latin typeface="Poppins" pitchFamily="2" charset="77"/>
                <a:cs typeface="Poppins" pitchFamily="2" charset="77"/>
              </a:rPr>
              <a:t>primary care to have increased access to</a:t>
            </a:r>
          </a:p>
          <a:p>
            <a:r>
              <a:rPr lang="en-US" sz="2200">
                <a:solidFill>
                  <a:srgbClr val="0D0D0D"/>
                </a:solidFill>
                <a:effectLst/>
                <a:latin typeface="Poppins" pitchFamily="2" charset="77"/>
                <a:cs typeface="Poppins" pitchFamily="2" charset="77"/>
              </a:rPr>
              <a:t>appropriate investigations to speed up time to diagnosis for these patients</a:t>
            </a:r>
          </a:p>
        </p:txBody>
      </p:sp>
      <p:pic>
        <p:nvPicPr>
          <p:cNvPr id="8" name="Picture 2">
            <a:extLst>
              <a:ext uri="{FF2B5EF4-FFF2-40B4-BE49-F238E27FC236}">
                <a16:creationId xmlns:a16="http://schemas.microsoft.com/office/drawing/2014/main" id="{F9F9E06B-BCF5-CA0B-40CC-B7426FA954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2759" y="2084094"/>
            <a:ext cx="101600" cy="220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0802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CD1FF-2329-5C65-383B-9A4B9558468F}"/>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C808FBAD-12C8-9EC4-6473-E9FB2BA9F33E}"/>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AF5EF1ED-BAD2-AD9B-E4C4-3543A0BAE169}"/>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F1E85DE9-C5F8-0044-9386-EB70F89C33E0}"/>
              </a:ext>
            </a:extLst>
          </p:cNvPr>
          <p:cNvSpPr txBox="1"/>
          <p:nvPr/>
        </p:nvSpPr>
        <p:spPr>
          <a:xfrm>
            <a:off x="360527" y="414198"/>
            <a:ext cx="10902660" cy="523220"/>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Aligning Stakeholders</a:t>
            </a:r>
          </a:p>
        </p:txBody>
      </p:sp>
      <p:cxnSp>
        <p:nvCxnSpPr>
          <p:cNvPr id="2" name="Straight Connector 1">
            <a:extLst>
              <a:ext uri="{FF2B5EF4-FFF2-40B4-BE49-F238E27FC236}">
                <a16:creationId xmlns:a16="http://schemas.microsoft.com/office/drawing/2014/main" id="{501DB123-ACA7-E082-3BEA-DBC7FF61FA24}"/>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1CC55612-5821-11E2-3CC8-0D0935C298F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AB51E705-1E94-8648-109C-E01F30352D4B}"/>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62C02CC9-3157-2745-F7E7-C1D570797EC1}"/>
              </a:ext>
            </a:extLst>
          </p:cNvPr>
          <p:cNvSpPr txBox="1"/>
          <p:nvPr/>
        </p:nvSpPr>
        <p:spPr>
          <a:xfrm>
            <a:off x="524926" y="1351616"/>
            <a:ext cx="11242152" cy="420884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a:latin typeface="Poppins" pitchFamily="2" charset="77"/>
                <a:cs typeface="Poppins" pitchFamily="2" charset="77"/>
              </a:rPr>
              <a:t>We needed the pathway to integrate with existing workflows and not impact the workforce or increase workload</a:t>
            </a:r>
          </a:p>
          <a:p>
            <a:pPr marL="342900" indent="-342900">
              <a:lnSpc>
                <a:spcPct val="150000"/>
              </a:lnSpc>
              <a:buFont typeface="Arial" panose="020B0604020202020204" pitchFamily="34" charset="0"/>
              <a:buChar char="•"/>
            </a:pPr>
            <a:r>
              <a:rPr lang="en-US" sz="2000">
                <a:latin typeface="Poppins" pitchFamily="2" charset="77"/>
                <a:cs typeface="Poppins" pitchFamily="2" charset="77"/>
              </a:rPr>
              <a:t>Concerns over the impact access would have on radiology capacity</a:t>
            </a:r>
          </a:p>
          <a:p>
            <a:pPr marL="342900" indent="-342900">
              <a:lnSpc>
                <a:spcPct val="150000"/>
              </a:lnSpc>
              <a:buFont typeface="Arial" panose="020B0604020202020204" pitchFamily="34" charset="0"/>
              <a:buChar char="•"/>
            </a:pPr>
            <a:r>
              <a:rPr lang="en-US" sz="2000">
                <a:latin typeface="Poppins" pitchFamily="2" charset="77"/>
                <a:cs typeface="Poppins" pitchFamily="2" charset="77"/>
              </a:rPr>
              <a:t>Patient safety was a key priority - to ensure they received appropriate follow up and onward referral to a USC if required</a:t>
            </a:r>
          </a:p>
          <a:p>
            <a:pPr marL="342900" indent="-342900">
              <a:lnSpc>
                <a:spcPct val="150000"/>
              </a:lnSpc>
              <a:buFont typeface="Arial" panose="020B0604020202020204" pitchFamily="34" charset="0"/>
              <a:buChar char="•"/>
            </a:pPr>
            <a:r>
              <a:rPr lang="en-US" sz="2000">
                <a:latin typeface="Poppins" pitchFamily="2" charset="77"/>
                <a:cs typeface="Poppins" pitchFamily="2" charset="77"/>
              </a:rPr>
              <a:t>The radiology team at East Suffolk &amp; North East Essex Foundation Trust was a key stakeholder</a:t>
            </a:r>
          </a:p>
          <a:p>
            <a:pPr marL="342900" indent="-342900">
              <a:lnSpc>
                <a:spcPct val="150000"/>
              </a:lnSpc>
              <a:buFont typeface="Arial" panose="020B0604020202020204" pitchFamily="34" charset="0"/>
              <a:buChar char="•"/>
            </a:pPr>
            <a:r>
              <a:rPr lang="en-US" sz="2000">
                <a:latin typeface="Poppins" pitchFamily="2" charset="77"/>
                <a:cs typeface="Poppins" pitchFamily="2" charset="77"/>
              </a:rPr>
              <a:t>Vague national referral criteria made it difficult to predict patient numbers and required capacity.</a:t>
            </a:r>
          </a:p>
        </p:txBody>
      </p:sp>
    </p:spTree>
    <p:extLst>
      <p:ext uri="{BB962C8B-B14F-4D97-AF65-F5344CB8AC3E}">
        <p14:creationId xmlns:p14="http://schemas.microsoft.com/office/powerpoint/2010/main" val="394418226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5DE99-9C98-A604-A6CC-7275C4025FA4}"/>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91FB84ED-F20E-B74F-B7BA-A0BD13D77C1E}"/>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E90E74F5-E4C7-E5E9-C0A1-DA1D0D7B070E}"/>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041B79E8-F072-3CF3-0EB1-22BEF3B17D91}"/>
              </a:ext>
            </a:extLst>
          </p:cNvPr>
          <p:cNvSpPr txBox="1"/>
          <p:nvPr/>
        </p:nvSpPr>
        <p:spPr>
          <a:xfrm>
            <a:off x="360527" y="414198"/>
            <a:ext cx="10902660" cy="523220"/>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Implementation</a:t>
            </a:r>
          </a:p>
        </p:txBody>
      </p:sp>
      <p:cxnSp>
        <p:nvCxnSpPr>
          <p:cNvPr id="2" name="Straight Connector 1">
            <a:extLst>
              <a:ext uri="{FF2B5EF4-FFF2-40B4-BE49-F238E27FC236}">
                <a16:creationId xmlns:a16="http://schemas.microsoft.com/office/drawing/2014/main" id="{B835A5ED-81BB-CBAF-FA02-BABB47D47948}"/>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D52A8DB3-B143-5E08-C4CB-C2800BC4A6B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F460A4CB-C322-833C-0D48-BD8CE9B5CFC7}"/>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90F83942-77A5-35BF-53C7-22D2EBC72EE7}"/>
              </a:ext>
            </a:extLst>
          </p:cNvPr>
          <p:cNvSpPr txBox="1"/>
          <p:nvPr/>
        </p:nvSpPr>
        <p:spPr>
          <a:xfrm>
            <a:off x="360527" y="1188870"/>
            <a:ext cx="8153846" cy="531876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1900">
                <a:solidFill>
                  <a:schemeClr val="bg1">
                    <a:lumMod val="10000"/>
                  </a:schemeClr>
                </a:solidFill>
                <a:latin typeface="Poppins" pitchFamily="2" charset="77"/>
                <a:cs typeface="Poppins" pitchFamily="2" charset="77"/>
              </a:rPr>
              <a:t>Collaborated closely with the radiology team to establish clear referral criteria for the pathway.</a:t>
            </a:r>
          </a:p>
          <a:p>
            <a:pPr marL="342900" indent="-342900">
              <a:lnSpc>
                <a:spcPct val="150000"/>
              </a:lnSpc>
              <a:buFont typeface="Arial" panose="020B0604020202020204" pitchFamily="34" charset="0"/>
              <a:buChar char="•"/>
            </a:pPr>
            <a:r>
              <a:rPr lang="en-US" sz="1900">
                <a:solidFill>
                  <a:schemeClr val="bg1">
                    <a:lumMod val="10000"/>
                  </a:schemeClr>
                </a:solidFill>
                <a:latin typeface="Poppins" pitchFamily="2" charset="77"/>
                <a:cs typeface="Poppins" pitchFamily="2" charset="77"/>
              </a:rPr>
              <a:t>Criteria were based on NHSE guidance while also considering local priorities</a:t>
            </a:r>
          </a:p>
          <a:p>
            <a:pPr marL="342900" indent="-342900">
              <a:lnSpc>
                <a:spcPct val="150000"/>
              </a:lnSpc>
              <a:buFont typeface="Arial" panose="020B0604020202020204" pitchFamily="34" charset="0"/>
              <a:buChar char="•"/>
            </a:pPr>
            <a:r>
              <a:rPr lang="en-US" sz="1900">
                <a:solidFill>
                  <a:schemeClr val="bg1">
                    <a:lumMod val="10000"/>
                  </a:schemeClr>
                </a:solidFill>
                <a:latin typeface="Poppins" pitchFamily="2" charset="77"/>
                <a:cs typeface="Poppins" pitchFamily="2" charset="77"/>
              </a:rPr>
              <a:t>Allowed flexibility for GP suspicion, which has proven to be a reliable indicator of cancer risk.</a:t>
            </a:r>
          </a:p>
          <a:p>
            <a:pPr marL="342900" indent="-342900">
              <a:lnSpc>
                <a:spcPct val="150000"/>
              </a:lnSpc>
              <a:buFont typeface="Arial" panose="020B0604020202020204" pitchFamily="34" charset="0"/>
              <a:buChar char="•"/>
            </a:pPr>
            <a:r>
              <a:rPr lang="en-US" sz="1900" b="0" i="0" u="none" strike="noStrike">
                <a:solidFill>
                  <a:schemeClr val="bg1">
                    <a:lumMod val="10000"/>
                  </a:schemeClr>
                </a:solidFill>
                <a:effectLst/>
                <a:latin typeface="Poppins" pitchFamily="2" charset="77"/>
                <a:cs typeface="Poppins" pitchFamily="2" charset="77"/>
              </a:rPr>
              <a:t>Opening access across all of primary care at once could overwhelm diagnostic capacity and services, to address this, we implemented a phased deployment across Primary Care</a:t>
            </a:r>
          </a:p>
          <a:p>
            <a:pPr marL="342900" indent="-342900">
              <a:lnSpc>
                <a:spcPct val="150000"/>
              </a:lnSpc>
              <a:buFont typeface="Arial" panose="020B0604020202020204" pitchFamily="34" charset="0"/>
              <a:buChar char="•"/>
            </a:pPr>
            <a:r>
              <a:rPr lang="en-US" sz="1900">
                <a:solidFill>
                  <a:schemeClr val="bg1">
                    <a:lumMod val="10000"/>
                  </a:schemeClr>
                </a:solidFill>
                <a:latin typeface="Poppins" pitchFamily="2" charset="77"/>
                <a:cs typeface="Poppins" pitchFamily="2" charset="77"/>
              </a:rPr>
              <a:t>Real-time analytic review enabled us to track patients going through pathway in real-time to assess for any changes to criteria </a:t>
            </a:r>
          </a:p>
        </p:txBody>
      </p:sp>
      <p:sp>
        <p:nvSpPr>
          <p:cNvPr id="5" name="TextBox 4">
            <a:extLst>
              <a:ext uri="{FF2B5EF4-FFF2-40B4-BE49-F238E27FC236}">
                <a16:creationId xmlns:a16="http://schemas.microsoft.com/office/drawing/2014/main" id="{D573E401-EB0F-9DAC-C74B-FA2E3A203EF0}"/>
              </a:ext>
            </a:extLst>
          </p:cNvPr>
          <p:cNvSpPr txBox="1"/>
          <p:nvPr/>
        </p:nvSpPr>
        <p:spPr>
          <a:xfrm>
            <a:off x="9047748" y="1556084"/>
            <a:ext cx="2855490" cy="3970318"/>
          </a:xfrm>
          <a:prstGeom prst="rect">
            <a:avLst/>
          </a:prstGeom>
          <a:noFill/>
        </p:spPr>
        <p:txBody>
          <a:bodyPr wrap="square" rtlCol="0">
            <a:spAutoFit/>
          </a:bodyPr>
          <a:lstStyle/>
          <a:p>
            <a:r>
              <a:rPr lang="en-US">
                <a:solidFill>
                  <a:srgbClr val="0D0D0D"/>
                </a:solidFill>
                <a:effectLst/>
                <a:latin typeface="Poppins" pitchFamily="2" charset="77"/>
                <a:cs typeface="Poppins" pitchFamily="2" charset="77"/>
              </a:rPr>
              <a:t>Diagnostics were performed and reported in line</a:t>
            </a:r>
          </a:p>
          <a:p>
            <a:r>
              <a:rPr lang="en-US">
                <a:solidFill>
                  <a:srgbClr val="0D0D0D"/>
                </a:solidFill>
                <a:effectLst/>
                <a:latin typeface="Poppins" pitchFamily="2" charset="77"/>
                <a:cs typeface="Poppins" pitchFamily="2" charset="77"/>
              </a:rPr>
              <a:t>with the 28-day faster diagnosis standard. Initially, only CT scans were made available through this</a:t>
            </a:r>
          </a:p>
          <a:p>
            <a:r>
              <a:rPr lang="en-US">
                <a:solidFill>
                  <a:srgbClr val="0D0D0D"/>
                </a:solidFill>
                <a:effectLst/>
                <a:latin typeface="Poppins" pitchFamily="2" charset="77"/>
                <a:cs typeface="Poppins" pitchFamily="2" charset="77"/>
              </a:rPr>
              <a:t>pathway, as this service had the greatest capacity, with planned expansion to MR and USS </a:t>
            </a:r>
          </a:p>
          <a:p>
            <a:endParaRPr lang="en-US">
              <a:latin typeface="Poppins" pitchFamily="2" charset="77"/>
              <a:cs typeface="Poppins" pitchFamily="2" charset="77"/>
            </a:endParaRPr>
          </a:p>
        </p:txBody>
      </p:sp>
      <p:pic>
        <p:nvPicPr>
          <p:cNvPr id="8" name="Picture 2">
            <a:extLst>
              <a:ext uri="{FF2B5EF4-FFF2-40B4-BE49-F238E27FC236}">
                <a16:creationId xmlns:a16="http://schemas.microsoft.com/office/drawing/2014/main" id="{BB0BBA7F-3EFB-E16F-FD86-CE2FEAEBC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2759" y="2084094"/>
            <a:ext cx="101600" cy="220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000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59728-1A66-E5FB-DC75-5DDCD117F634}"/>
            </a:ext>
          </a:extLst>
        </p:cNvPr>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2E6565FB-2727-F8BF-5BBD-06B69556B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211D749-AB6D-396F-A8CC-42F6B1ACE9C7}"/>
              </a:ext>
            </a:extLst>
          </p:cNvPr>
          <p:cNvSpPr/>
          <p:nvPr/>
        </p:nvSpPr>
        <p:spPr>
          <a:xfrm>
            <a:off x="6208236" y="1414352"/>
            <a:ext cx="5519351" cy="646331"/>
          </a:xfrm>
          <a:prstGeom prst="rect">
            <a:avLst/>
          </a:prstGeom>
          <a:noFill/>
        </p:spPr>
        <p:txBody>
          <a:bodyPr wrap="square" lIns="91440" tIns="45720" rIns="91440" bIns="45720" anchor="t">
            <a:spAutoFit/>
          </a:bodyPr>
          <a:lstStyle/>
          <a:p>
            <a:pPr algn="ctr">
              <a:defRPr/>
            </a:pPr>
            <a:r>
              <a:rPr lang="en-US" sz="3600" kern="0">
                <a:ln w="0"/>
                <a:solidFill>
                  <a:srgbClr val="00989E"/>
                </a:solidFill>
                <a:effectLst>
                  <a:outerShdw blurRad="38100" dist="25400" dir="5400000" algn="ctr" rotWithShape="0">
                    <a:srgbClr val="6E747A">
                      <a:alpha val="43000"/>
                    </a:srgbClr>
                  </a:outerShdw>
                </a:effectLst>
                <a:latin typeface="Arial"/>
                <a:cs typeface="Arial"/>
                <a:sym typeface="Arial"/>
              </a:rPr>
              <a:t>Case Study</a:t>
            </a:r>
          </a:p>
        </p:txBody>
      </p:sp>
      <p:sp>
        <p:nvSpPr>
          <p:cNvPr id="7" name="TextBox 6">
            <a:extLst>
              <a:ext uri="{FF2B5EF4-FFF2-40B4-BE49-F238E27FC236}">
                <a16:creationId xmlns:a16="http://schemas.microsoft.com/office/drawing/2014/main" id="{4DE367A7-C4A8-FADF-311B-A33DDD3924AD}"/>
              </a:ext>
            </a:extLst>
          </p:cNvPr>
          <p:cNvSpPr txBox="1"/>
          <p:nvPr/>
        </p:nvSpPr>
        <p:spPr>
          <a:xfrm>
            <a:off x="6090556" y="4904997"/>
            <a:ext cx="2333591" cy="1015663"/>
          </a:xfrm>
          <a:prstGeom prst="rect">
            <a:avLst/>
          </a:prstGeom>
          <a:noFill/>
        </p:spPr>
        <p:txBody>
          <a:bodyPr wrap="square" lIns="91440" tIns="45720" rIns="91440" bIns="45720" rtlCol="0" anchor="t">
            <a:spAutoFit/>
          </a:bodyPr>
          <a:lstStyle/>
          <a:p>
            <a:pPr algn="ctr"/>
            <a:r>
              <a:rPr lang="en-GB" sz="2000" b="1">
                <a:solidFill>
                  <a:srgbClr val="000000"/>
                </a:solidFill>
                <a:ea typeface="+mn-lt"/>
                <a:cs typeface="+mn-lt"/>
              </a:rPr>
              <a:t>Dr Bea Bakshi</a:t>
            </a:r>
            <a:endParaRPr lang="en-US" sz="2000">
              <a:ea typeface="Calibri"/>
              <a:cs typeface="Calibri"/>
            </a:endParaRPr>
          </a:p>
          <a:p>
            <a:pPr algn="ctr"/>
            <a:r>
              <a:rPr lang="en-GB" sz="2000">
                <a:solidFill>
                  <a:srgbClr val="000000"/>
                </a:solidFill>
                <a:ea typeface="+mn-lt"/>
                <a:cs typeface="+mn-lt"/>
              </a:rPr>
              <a:t>CEO and Co-Founder</a:t>
            </a:r>
            <a:endParaRPr lang="en-GB" sz="2000">
              <a:ea typeface="Calibri"/>
              <a:cs typeface="Calibri"/>
            </a:endParaRPr>
          </a:p>
          <a:p>
            <a:pPr algn="ctr"/>
            <a:r>
              <a:rPr lang="en-GB" sz="2000">
                <a:solidFill>
                  <a:srgbClr val="000000"/>
                </a:solidFill>
                <a:ea typeface="+mn-lt"/>
                <a:cs typeface="+mn-lt"/>
              </a:rPr>
              <a:t>C the Signs</a:t>
            </a:r>
            <a:endParaRPr lang="en-GB" sz="2000">
              <a:ea typeface="Calibri"/>
              <a:cs typeface="Calibri"/>
            </a:endParaRPr>
          </a:p>
        </p:txBody>
      </p:sp>
      <p:sp>
        <p:nvSpPr>
          <p:cNvPr id="10" name="Rounded Rectangle 9">
            <a:extLst>
              <a:ext uri="{FF2B5EF4-FFF2-40B4-BE49-F238E27FC236}">
                <a16:creationId xmlns:a16="http://schemas.microsoft.com/office/drawing/2014/main" id="{0A7679B3-AD17-27E5-737D-80F5836A3F45}"/>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45764AC1-405F-01C2-A282-66C0BF8A2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6" name="Picture 5" descr="A person with long hair smiling&#10;&#10;Description automatically generated">
            <a:extLst>
              <a:ext uri="{FF2B5EF4-FFF2-40B4-BE49-F238E27FC236}">
                <a16:creationId xmlns:a16="http://schemas.microsoft.com/office/drawing/2014/main" id="{FA4F247D-D9A5-4BBF-EE73-06BE22EB6C02}"/>
              </a:ext>
            </a:extLst>
          </p:cNvPr>
          <p:cNvPicPr>
            <a:picLocks noChangeAspect="1"/>
          </p:cNvPicPr>
          <p:nvPr/>
        </p:nvPicPr>
        <p:blipFill>
          <a:blip r:embed="rId4"/>
          <a:stretch>
            <a:fillRect/>
          </a:stretch>
        </p:blipFill>
        <p:spPr>
          <a:xfrm>
            <a:off x="6096000" y="2435772"/>
            <a:ext cx="2333297" cy="2291256"/>
          </a:xfrm>
          <a:prstGeom prst="rect">
            <a:avLst/>
          </a:prstGeom>
        </p:spPr>
      </p:pic>
      <p:sp>
        <p:nvSpPr>
          <p:cNvPr id="8" name="TextBox 7">
            <a:extLst>
              <a:ext uri="{FF2B5EF4-FFF2-40B4-BE49-F238E27FC236}">
                <a16:creationId xmlns:a16="http://schemas.microsoft.com/office/drawing/2014/main" id="{A4B2C104-6859-63AA-3EA1-7FAE223980CB}"/>
              </a:ext>
            </a:extLst>
          </p:cNvPr>
          <p:cNvSpPr txBox="1"/>
          <p:nvPr/>
        </p:nvSpPr>
        <p:spPr>
          <a:xfrm>
            <a:off x="8954624" y="4910251"/>
            <a:ext cx="2333591" cy="1477328"/>
          </a:xfrm>
          <a:prstGeom prst="rect">
            <a:avLst/>
          </a:prstGeom>
          <a:noFill/>
        </p:spPr>
        <p:txBody>
          <a:bodyPr wrap="square" lIns="91440" tIns="45720" rIns="91440" bIns="45720" rtlCol="0" anchor="t">
            <a:spAutoFit/>
          </a:bodyPr>
          <a:lstStyle/>
          <a:p>
            <a:pPr algn="ctr"/>
            <a:r>
              <a:rPr lang="en-GB" b="1">
                <a:solidFill>
                  <a:srgbClr val="000000"/>
                </a:solidFill>
                <a:ea typeface="+mn-lt"/>
                <a:cs typeface="+mn-lt"/>
              </a:rPr>
              <a:t>Claire Corbett</a:t>
            </a:r>
            <a:endParaRPr lang="en-US">
              <a:ea typeface="Calibri"/>
              <a:cs typeface="Calibri"/>
            </a:endParaRPr>
          </a:p>
          <a:p>
            <a:pPr algn="ctr"/>
            <a:r>
              <a:rPr lang="en-GB">
                <a:solidFill>
                  <a:srgbClr val="000000"/>
                </a:solidFill>
                <a:ea typeface="+mn-lt"/>
                <a:cs typeface="+mn-lt"/>
              </a:rPr>
              <a:t>Head of Cancer and Long Term Conditions</a:t>
            </a:r>
            <a:endParaRPr lang="en-US">
              <a:ea typeface="Calibri"/>
              <a:cs typeface="Calibri"/>
            </a:endParaRPr>
          </a:p>
          <a:p>
            <a:pPr algn="ctr"/>
            <a:r>
              <a:rPr lang="en-GB">
                <a:solidFill>
                  <a:srgbClr val="000000"/>
                </a:solidFill>
                <a:ea typeface="+mn-lt"/>
                <a:cs typeface="+mn-lt"/>
              </a:rPr>
              <a:t>Suffolk and North East Essex ICB</a:t>
            </a:r>
            <a:endParaRPr lang="en-GB" sz="2000">
              <a:ea typeface="Calibri"/>
              <a:cs typeface="Calibri"/>
            </a:endParaRPr>
          </a:p>
        </p:txBody>
      </p:sp>
      <p:pic>
        <p:nvPicPr>
          <p:cNvPr id="11" name="Picture 10" descr="A person with brown hair&#10;&#10;Description automatically generated">
            <a:extLst>
              <a:ext uri="{FF2B5EF4-FFF2-40B4-BE49-F238E27FC236}">
                <a16:creationId xmlns:a16="http://schemas.microsoft.com/office/drawing/2014/main" id="{8EB82B87-9C9F-243A-4125-78883D91A20F}"/>
              </a:ext>
            </a:extLst>
          </p:cNvPr>
          <p:cNvPicPr>
            <a:picLocks noChangeAspect="1"/>
          </p:cNvPicPr>
          <p:nvPr/>
        </p:nvPicPr>
        <p:blipFill>
          <a:blip r:embed="rId5"/>
          <a:stretch>
            <a:fillRect/>
          </a:stretch>
        </p:blipFill>
        <p:spPr>
          <a:xfrm>
            <a:off x="8986345" y="2456793"/>
            <a:ext cx="2301766" cy="2270235"/>
          </a:xfrm>
          <a:prstGeom prst="rect">
            <a:avLst/>
          </a:prstGeom>
        </p:spPr>
      </p:pic>
    </p:spTree>
    <p:extLst>
      <p:ext uri="{BB962C8B-B14F-4D97-AF65-F5344CB8AC3E}">
        <p14:creationId xmlns:p14="http://schemas.microsoft.com/office/powerpoint/2010/main" val="1065129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F9F44-0E55-8A89-3C5C-E0DAF2C511F3}"/>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C5409B8A-4E6B-E4E6-E5A1-FF31F9ECD4ED}"/>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5E1BF9BE-B344-06D0-03E7-C0C9B330EE18}"/>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BCF87CC9-2FD2-B863-2A3B-A15511006930}"/>
              </a:ext>
            </a:extLst>
          </p:cNvPr>
          <p:cNvSpPr txBox="1"/>
          <p:nvPr/>
        </p:nvSpPr>
        <p:spPr>
          <a:xfrm>
            <a:off x="360527" y="414198"/>
            <a:ext cx="10902660" cy="523220"/>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Positive feedback from primary care</a:t>
            </a:r>
          </a:p>
        </p:txBody>
      </p:sp>
      <p:cxnSp>
        <p:nvCxnSpPr>
          <p:cNvPr id="2" name="Straight Connector 1">
            <a:extLst>
              <a:ext uri="{FF2B5EF4-FFF2-40B4-BE49-F238E27FC236}">
                <a16:creationId xmlns:a16="http://schemas.microsoft.com/office/drawing/2014/main" id="{D9249D83-EF23-B828-1CC0-1D3EF717FBC1}"/>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3B323FAD-792A-F52D-7DB7-1FF871E1028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654BDA7D-9C60-8126-3722-184CD242B411}"/>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F8781493-33C2-D938-5FA6-27902C294020}"/>
              </a:ext>
            </a:extLst>
          </p:cNvPr>
          <p:cNvSpPr txBox="1"/>
          <p:nvPr/>
        </p:nvSpPr>
        <p:spPr>
          <a:xfrm>
            <a:off x="474924" y="1678080"/>
            <a:ext cx="11242152" cy="3747180"/>
          </a:xfrm>
          <a:prstGeom prst="rect">
            <a:avLst/>
          </a:prstGeom>
          <a:noFill/>
        </p:spPr>
        <p:txBody>
          <a:bodyPr wrap="square" rtlCol="0">
            <a:spAutoFit/>
          </a:bodyPr>
          <a:lstStyle/>
          <a:p>
            <a:pPr>
              <a:lnSpc>
                <a:spcPct val="150000"/>
              </a:lnSpc>
            </a:pPr>
            <a:r>
              <a:rPr lang="en-US" sz="2000" i="1">
                <a:solidFill>
                  <a:schemeClr val="bg1">
                    <a:lumMod val="10000"/>
                  </a:schemeClr>
                </a:solidFill>
                <a:effectLst/>
                <a:latin typeface="Poppins" pitchFamily="2" charset="77"/>
                <a:cs typeface="Poppins" pitchFamily="2" charset="77"/>
              </a:rPr>
              <a:t>“I find the service very useful. I have requested a CT scan twice using this service. This is particularly useful when there is high suspicion of cancer/concern, and it doesn't fit the 2ww pathway. Both patients received an appointment within a few weeks. The quick response helped me to decide whether onward referral was</a:t>
            </a:r>
            <a:endParaRPr lang="en-US" sz="2000">
              <a:solidFill>
                <a:schemeClr val="bg1">
                  <a:lumMod val="10000"/>
                </a:schemeClr>
              </a:solidFill>
              <a:effectLst/>
              <a:latin typeface="Poppins" pitchFamily="2" charset="77"/>
              <a:cs typeface="Poppins" pitchFamily="2" charset="77"/>
            </a:endParaRPr>
          </a:p>
          <a:p>
            <a:pPr>
              <a:lnSpc>
                <a:spcPct val="150000"/>
              </a:lnSpc>
            </a:pPr>
            <a:r>
              <a:rPr lang="en-US" sz="2000" i="1">
                <a:solidFill>
                  <a:schemeClr val="bg1">
                    <a:lumMod val="10000"/>
                  </a:schemeClr>
                </a:solidFill>
                <a:effectLst/>
                <a:latin typeface="Poppins" pitchFamily="2" charset="77"/>
                <a:cs typeface="Poppins" pitchFamily="2" charset="77"/>
              </a:rPr>
              <a:t>required or not.”</a:t>
            </a:r>
            <a:endParaRPr lang="en-US" sz="2000" i="1">
              <a:solidFill>
                <a:schemeClr val="bg1">
                  <a:lumMod val="10000"/>
                </a:schemeClr>
              </a:solidFill>
              <a:latin typeface="Poppins" pitchFamily="2" charset="77"/>
              <a:cs typeface="Poppins" pitchFamily="2" charset="77"/>
            </a:endParaRPr>
          </a:p>
          <a:p>
            <a:pPr>
              <a:lnSpc>
                <a:spcPct val="150000"/>
              </a:lnSpc>
            </a:pPr>
            <a:endParaRPr lang="en-US" sz="2000">
              <a:solidFill>
                <a:srgbClr val="1570BF"/>
              </a:solidFill>
              <a:effectLst/>
              <a:latin typeface="Poppins" pitchFamily="2" charset="77"/>
              <a:cs typeface="Poppins" pitchFamily="2" charset="77"/>
            </a:endParaRPr>
          </a:p>
          <a:p>
            <a:pPr>
              <a:lnSpc>
                <a:spcPct val="150000"/>
              </a:lnSpc>
            </a:pPr>
            <a:r>
              <a:rPr lang="en-US" sz="2000" i="1">
                <a:solidFill>
                  <a:srgbClr val="185F9F"/>
                </a:solidFill>
                <a:effectLst/>
                <a:latin typeface="Poppins" pitchFamily="2" charset="77"/>
                <a:cs typeface="Poppins" pitchFamily="2" charset="77"/>
              </a:rPr>
              <a:t>Dr Jyoti Ravikumar, General Practitioner, Combs Ford Surgery</a:t>
            </a:r>
            <a:endParaRPr lang="en-US" sz="2000">
              <a:solidFill>
                <a:srgbClr val="185F9F"/>
              </a:solidFill>
              <a:effectLst/>
              <a:latin typeface="Poppins" pitchFamily="2" charset="77"/>
              <a:cs typeface="Poppins" pitchFamily="2" charset="77"/>
            </a:endParaRPr>
          </a:p>
          <a:p>
            <a:pPr>
              <a:lnSpc>
                <a:spcPct val="150000"/>
              </a:lnSpc>
            </a:pPr>
            <a:endParaRPr lang="en-US" sz="2000">
              <a:latin typeface="Poppins" pitchFamily="2" charset="77"/>
              <a:cs typeface="Poppins" pitchFamily="2" charset="77"/>
            </a:endParaRPr>
          </a:p>
        </p:txBody>
      </p:sp>
    </p:spTree>
    <p:extLst>
      <p:ext uri="{BB962C8B-B14F-4D97-AF65-F5344CB8AC3E}">
        <p14:creationId xmlns:p14="http://schemas.microsoft.com/office/powerpoint/2010/main" val="6797844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B4CCF-8E96-8D04-7609-3770A83F7883}"/>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16C227DA-05EA-87B6-582A-A10B12288F93}"/>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CF32DEF1-7CD7-A23F-C25A-4B79266AF58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E5828BC9-C9B1-90DB-FC37-30A4A9CB38FD}"/>
              </a:ext>
            </a:extLst>
          </p:cNvPr>
          <p:cNvSpPr txBox="1"/>
          <p:nvPr/>
        </p:nvSpPr>
        <p:spPr>
          <a:xfrm>
            <a:off x="360527" y="414198"/>
            <a:ext cx="10902660" cy="523220"/>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Primary care feedback</a:t>
            </a:r>
          </a:p>
        </p:txBody>
      </p:sp>
      <p:cxnSp>
        <p:nvCxnSpPr>
          <p:cNvPr id="2" name="Straight Connector 1">
            <a:extLst>
              <a:ext uri="{FF2B5EF4-FFF2-40B4-BE49-F238E27FC236}">
                <a16:creationId xmlns:a16="http://schemas.microsoft.com/office/drawing/2014/main" id="{D6048068-3C95-FF39-2C42-F0D98728630E}"/>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2D2D146D-019C-3467-CF74-370B9449833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8CD9FD29-5B9F-368C-C529-B67AC0BA8B4D}"/>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4DD27474-9539-C118-9D59-E0885CAA070E}"/>
              </a:ext>
            </a:extLst>
          </p:cNvPr>
          <p:cNvSpPr txBox="1"/>
          <p:nvPr/>
        </p:nvSpPr>
        <p:spPr>
          <a:xfrm>
            <a:off x="474924" y="1678080"/>
            <a:ext cx="11242152" cy="3747180"/>
          </a:xfrm>
          <a:prstGeom prst="rect">
            <a:avLst/>
          </a:prstGeom>
          <a:noFill/>
        </p:spPr>
        <p:txBody>
          <a:bodyPr wrap="square" rtlCol="0">
            <a:spAutoFit/>
          </a:bodyPr>
          <a:lstStyle/>
          <a:p>
            <a:pPr>
              <a:lnSpc>
                <a:spcPct val="150000"/>
              </a:lnSpc>
            </a:pPr>
            <a:r>
              <a:rPr lang="en-US" sz="2000" i="1">
                <a:solidFill>
                  <a:schemeClr val="bg1">
                    <a:lumMod val="10000"/>
                  </a:schemeClr>
                </a:solidFill>
                <a:effectLst/>
                <a:latin typeface="Poppins" pitchFamily="2" charset="77"/>
                <a:cs typeface="Poppins" pitchFamily="2" charset="77"/>
              </a:rPr>
              <a:t>“I find the service very useful. I have requested a CT scan twice using this service. This is particularly useful when there is high suspicion of cancer/concern, and it doesn't fit the 2ww pathway. Both patients received an appointment within a few weeks. The quick response helped me to decide whether onward referral was</a:t>
            </a:r>
            <a:endParaRPr lang="en-US" sz="2000">
              <a:solidFill>
                <a:schemeClr val="bg1">
                  <a:lumMod val="10000"/>
                </a:schemeClr>
              </a:solidFill>
              <a:effectLst/>
              <a:latin typeface="Poppins" pitchFamily="2" charset="77"/>
              <a:cs typeface="Poppins" pitchFamily="2" charset="77"/>
            </a:endParaRPr>
          </a:p>
          <a:p>
            <a:pPr>
              <a:lnSpc>
                <a:spcPct val="150000"/>
              </a:lnSpc>
            </a:pPr>
            <a:r>
              <a:rPr lang="en-US" sz="2000" i="1">
                <a:solidFill>
                  <a:schemeClr val="bg1">
                    <a:lumMod val="10000"/>
                  </a:schemeClr>
                </a:solidFill>
                <a:effectLst/>
                <a:latin typeface="Poppins" pitchFamily="2" charset="77"/>
                <a:cs typeface="Poppins" pitchFamily="2" charset="77"/>
              </a:rPr>
              <a:t>required or not.”</a:t>
            </a:r>
            <a:endParaRPr lang="en-US" sz="2000" i="1">
              <a:solidFill>
                <a:schemeClr val="bg1">
                  <a:lumMod val="10000"/>
                </a:schemeClr>
              </a:solidFill>
              <a:latin typeface="Poppins" pitchFamily="2" charset="77"/>
              <a:cs typeface="Poppins" pitchFamily="2" charset="77"/>
            </a:endParaRPr>
          </a:p>
          <a:p>
            <a:pPr>
              <a:lnSpc>
                <a:spcPct val="150000"/>
              </a:lnSpc>
            </a:pPr>
            <a:endParaRPr lang="en-US" sz="2000">
              <a:solidFill>
                <a:srgbClr val="1570BF"/>
              </a:solidFill>
              <a:effectLst/>
              <a:latin typeface="Poppins" pitchFamily="2" charset="77"/>
              <a:cs typeface="Poppins" pitchFamily="2" charset="77"/>
            </a:endParaRPr>
          </a:p>
          <a:p>
            <a:pPr>
              <a:lnSpc>
                <a:spcPct val="150000"/>
              </a:lnSpc>
            </a:pPr>
            <a:r>
              <a:rPr lang="en-US" sz="2000" i="1">
                <a:solidFill>
                  <a:srgbClr val="185F9F"/>
                </a:solidFill>
                <a:effectLst/>
                <a:latin typeface="Poppins" pitchFamily="2" charset="77"/>
                <a:cs typeface="Poppins" pitchFamily="2" charset="77"/>
              </a:rPr>
              <a:t>Dr Jyoti Ravikumar, General Practitioner, Combs Ford Surgery</a:t>
            </a:r>
            <a:endParaRPr lang="en-US" sz="2000">
              <a:solidFill>
                <a:srgbClr val="185F9F"/>
              </a:solidFill>
              <a:effectLst/>
              <a:latin typeface="Poppins" pitchFamily="2" charset="77"/>
              <a:cs typeface="Poppins" pitchFamily="2" charset="77"/>
            </a:endParaRPr>
          </a:p>
          <a:p>
            <a:pPr>
              <a:lnSpc>
                <a:spcPct val="150000"/>
              </a:lnSpc>
            </a:pPr>
            <a:endParaRPr lang="en-US" sz="2000">
              <a:latin typeface="Poppins" pitchFamily="2" charset="77"/>
              <a:cs typeface="Poppins" pitchFamily="2" charset="77"/>
            </a:endParaRPr>
          </a:p>
        </p:txBody>
      </p:sp>
    </p:spTree>
    <p:extLst>
      <p:ext uri="{BB962C8B-B14F-4D97-AF65-F5344CB8AC3E}">
        <p14:creationId xmlns:p14="http://schemas.microsoft.com/office/powerpoint/2010/main" val="5793327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43EA9-D60F-C594-C2D7-2952489709D5}"/>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E131C5BD-B300-6B40-43B6-96D97276EB17}"/>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68D616BF-4CB4-CF4E-8E10-4AB9AC417A9D}"/>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66015A64-F96D-2C44-537D-F3453F84F64B}"/>
              </a:ext>
            </a:extLst>
          </p:cNvPr>
          <p:cNvSpPr txBox="1"/>
          <p:nvPr/>
        </p:nvSpPr>
        <p:spPr>
          <a:xfrm>
            <a:off x="360527" y="414198"/>
            <a:ext cx="10902660" cy="523220"/>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Patient feedback</a:t>
            </a:r>
          </a:p>
        </p:txBody>
      </p:sp>
      <p:cxnSp>
        <p:nvCxnSpPr>
          <p:cNvPr id="2" name="Straight Connector 1">
            <a:extLst>
              <a:ext uri="{FF2B5EF4-FFF2-40B4-BE49-F238E27FC236}">
                <a16:creationId xmlns:a16="http://schemas.microsoft.com/office/drawing/2014/main" id="{1019E31E-5E96-25E0-D725-3E9E36524D51}"/>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04F053AC-E1ED-93D6-EE1E-1EA7AEB6395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F516E11F-D05D-15A6-B615-0DEAEA0F0BEF}"/>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8FADFA05-A80F-8A1C-64FE-E3ADDC4F5DCA}"/>
              </a:ext>
            </a:extLst>
          </p:cNvPr>
          <p:cNvSpPr txBox="1"/>
          <p:nvPr/>
        </p:nvSpPr>
        <p:spPr>
          <a:xfrm>
            <a:off x="360527" y="1243552"/>
            <a:ext cx="11242152" cy="4978286"/>
          </a:xfrm>
          <a:prstGeom prst="rect">
            <a:avLst/>
          </a:prstGeom>
          <a:noFill/>
        </p:spPr>
        <p:txBody>
          <a:bodyPr wrap="square" rtlCol="0">
            <a:spAutoFit/>
          </a:bodyPr>
          <a:lstStyle/>
          <a:p>
            <a:pPr>
              <a:lnSpc>
                <a:spcPct val="150000"/>
              </a:lnSpc>
            </a:pPr>
            <a:r>
              <a:rPr lang="en-US" sz="2000" i="1">
                <a:effectLst/>
                <a:latin typeface="Poppins" pitchFamily="2" charset="77"/>
                <a:cs typeface="Poppins" pitchFamily="2" charset="77"/>
              </a:rPr>
              <a:t>“My mum died of ovarian cancer, so that's always been in the back of my mind. Because I didn’t fit the criteria, I would have had to wait quite a long time and that's very worrying if you’re poorly. Anything that helps other people get it done quicker, is amazing. When you’re having to wait longer, it can be very concerning. </a:t>
            </a:r>
          </a:p>
          <a:p>
            <a:pPr>
              <a:lnSpc>
                <a:spcPct val="150000"/>
              </a:lnSpc>
            </a:pPr>
            <a:endParaRPr lang="en-US" sz="2000" i="1">
              <a:latin typeface="Poppins" pitchFamily="2" charset="77"/>
              <a:cs typeface="Poppins" pitchFamily="2" charset="77"/>
            </a:endParaRPr>
          </a:p>
          <a:p>
            <a:pPr>
              <a:lnSpc>
                <a:spcPct val="150000"/>
              </a:lnSpc>
            </a:pPr>
            <a:r>
              <a:rPr lang="en-US" sz="2000" i="1">
                <a:effectLst/>
                <a:latin typeface="Poppins" pitchFamily="2" charset="77"/>
                <a:cs typeface="Poppins" pitchFamily="2" charset="77"/>
              </a:rPr>
              <a:t>The CT scan gave further information into what needed investigating further.</a:t>
            </a:r>
            <a:r>
              <a:rPr lang="en-US" sz="2000">
                <a:latin typeface="Poppins" pitchFamily="2" charset="77"/>
                <a:cs typeface="Poppins" pitchFamily="2" charset="77"/>
              </a:rPr>
              <a:t> </a:t>
            </a:r>
            <a:r>
              <a:rPr lang="en-US" sz="2000" i="1">
                <a:effectLst/>
                <a:latin typeface="Poppins" pitchFamily="2" charset="77"/>
                <a:cs typeface="Poppins" pitchFamily="2" charset="77"/>
              </a:rPr>
              <a:t>It was completed</a:t>
            </a:r>
            <a:r>
              <a:rPr lang="en-US" sz="2000" i="1">
                <a:latin typeface="Poppins" pitchFamily="2" charset="77"/>
                <a:cs typeface="Poppins" pitchFamily="2" charset="77"/>
              </a:rPr>
              <a:t> </a:t>
            </a:r>
            <a:r>
              <a:rPr lang="en-US" sz="2000" i="1">
                <a:effectLst/>
                <a:latin typeface="Poppins" pitchFamily="2" charset="77"/>
                <a:cs typeface="Poppins" pitchFamily="2" charset="77"/>
              </a:rPr>
              <a:t>within 10 days of me being really poorly, this scan was </a:t>
            </a:r>
            <a:r>
              <a:rPr lang="en-US" sz="2000" i="1" err="1">
                <a:effectLst/>
                <a:latin typeface="Poppins" pitchFamily="2" charset="77"/>
                <a:cs typeface="Poppins" pitchFamily="2" charset="77"/>
              </a:rPr>
              <a:t>organised</a:t>
            </a:r>
            <a:r>
              <a:rPr lang="en-US" sz="2000" i="1">
                <a:effectLst/>
                <a:latin typeface="Poppins" pitchFamily="2" charset="77"/>
                <a:cs typeface="Poppins" pitchFamily="2" charset="77"/>
              </a:rPr>
              <a:t> and I now have a colonoscopy and an endoscopy booked.”</a:t>
            </a:r>
          </a:p>
          <a:p>
            <a:pPr>
              <a:lnSpc>
                <a:spcPct val="150000"/>
              </a:lnSpc>
            </a:pPr>
            <a:endParaRPr lang="en-US" sz="2000" i="1">
              <a:solidFill>
                <a:srgbClr val="1570BF"/>
              </a:solidFill>
              <a:effectLst/>
              <a:latin typeface="Poppins" pitchFamily="2" charset="77"/>
              <a:cs typeface="Poppins" pitchFamily="2" charset="77"/>
            </a:endParaRPr>
          </a:p>
          <a:p>
            <a:r>
              <a:rPr lang="en-US" sz="2000" i="1">
                <a:solidFill>
                  <a:srgbClr val="185F9F"/>
                </a:solidFill>
                <a:effectLst/>
                <a:latin typeface="Poppins" pitchFamily="2" charset="77"/>
                <a:cs typeface="Poppins" pitchFamily="2" charset="77"/>
              </a:rPr>
              <a:t>Judith Sutton, Patient, 64 years, </a:t>
            </a:r>
            <a:r>
              <a:rPr lang="en-US" sz="2000" i="1" err="1">
                <a:solidFill>
                  <a:srgbClr val="185F9F"/>
                </a:solidFill>
                <a:effectLst/>
                <a:latin typeface="Poppins" pitchFamily="2" charset="77"/>
                <a:cs typeface="Poppins" pitchFamily="2" charset="77"/>
              </a:rPr>
              <a:t>Stonemarket</a:t>
            </a:r>
            <a:endParaRPr lang="en-US" sz="2000" i="1">
              <a:solidFill>
                <a:srgbClr val="185F9F"/>
              </a:solidFill>
              <a:effectLst/>
              <a:latin typeface="Poppins" pitchFamily="2" charset="77"/>
              <a:cs typeface="Poppins" pitchFamily="2" charset="77"/>
            </a:endParaRPr>
          </a:p>
          <a:p>
            <a:pPr>
              <a:lnSpc>
                <a:spcPct val="150000"/>
              </a:lnSpc>
            </a:pPr>
            <a:endParaRPr lang="en-US" sz="2000" i="1">
              <a:latin typeface="Poppins" pitchFamily="2" charset="77"/>
              <a:cs typeface="Poppins" pitchFamily="2" charset="77"/>
            </a:endParaRPr>
          </a:p>
        </p:txBody>
      </p:sp>
    </p:spTree>
    <p:extLst>
      <p:ext uri="{BB962C8B-B14F-4D97-AF65-F5344CB8AC3E}">
        <p14:creationId xmlns:p14="http://schemas.microsoft.com/office/powerpoint/2010/main" val="37775641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6" name="Google Shape;546;p81">
            <a:extLst>
              <a:ext uri="{FF2B5EF4-FFF2-40B4-BE49-F238E27FC236}">
                <a16:creationId xmlns:a16="http://schemas.microsoft.com/office/drawing/2014/main" id="{61D5EFAC-C08E-FCAA-F0D7-B2282DF8F0D4}"/>
              </a:ext>
            </a:extLst>
          </p:cNvPr>
          <p:cNvSpPr/>
          <p:nvPr/>
        </p:nvSpPr>
        <p:spPr>
          <a:xfrm rot="10800000">
            <a:off x="1" y="0"/>
            <a:ext cx="8646694"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sp>
        <p:nvSpPr>
          <p:cNvPr id="451" name="Google Shape;451;p63"/>
          <p:cNvSpPr/>
          <p:nvPr/>
        </p:nvSpPr>
        <p:spPr>
          <a:xfrm>
            <a:off x="6340933" y="-788367"/>
            <a:ext cx="8899200" cy="8899200"/>
          </a:xfrm>
          <a:prstGeom prst="ellipse">
            <a:avLst/>
          </a:prstGeom>
          <a:solidFill>
            <a:srgbClr val="69C1B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Poppins"/>
              <a:ea typeface="Poppins"/>
              <a:cs typeface="Poppins"/>
              <a:sym typeface="Poppins"/>
            </a:endParaRPr>
          </a:p>
        </p:txBody>
      </p:sp>
      <p:pic>
        <p:nvPicPr>
          <p:cNvPr id="452" name="Google Shape;452;p63"/>
          <p:cNvPicPr preferRelativeResize="0"/>
          <p:nvPr/>
        </p:nvPicPr>
        <p:blipFill rotWithShape="1">
          <a:blip r:embed="rId3" cstate="screen">
            <a:alphaModFix/>
            <a:extLst>
              <a:ext uri="{28A0092B-C50C-407E-A947-70E740481C1C}">
                <a14:useLocalDpi xmlns:a14="http://schemas.microsoft.com/office/drawing/2010/main"/>
              </a:ext>
            </a:extLst>
          </a:blip>
          <a:srcRect t="-9937" r="-3454" b="-10806"/>
          <a:stretch/>
        </p:blipFill>
        <p:spPr>
          <a:xfrm>
            <a:off x="6560644" y="-692487"/>
            <a:ext cx="8289200" cy="8302000"/>
          </a:xfrm>
          <a:prstGeom prst="ellipse">
            <a:avLst/>
          </a:prstGeom>
          <a:noFill/>
          <a:ln>
            <a:noFill/>
          </a:ln>
        </p:spPr>
      </p:pic>
      <p:sp>
        <p:nvSpPr>
          <p:cNvPr id="453" name="Google Shape;453;p63"/>
          <p:cNvSpPr txBox="1"/>
          <p:nvPr/>
        </p:nvSpPr>
        <p:spPr>
          <a:xfrm>
            <a:off x="397561" y="742688"/>
            <a:ext cx="5410200" cy="5401438"/>
          </a:xfrm>
          <a:prstGeom prst="rect">
            <a:avLst/>
          </a:prstGeom>
          <a:noFill/>
          <a:ln>
            <a:noFill/>
          </a:ln>
        </p:spPr>
        <p:txBody>
          <a:bodyPr spcFirstLastPara="1" wrap="square" lIns="121900" tIns="121900" rIns="121900" bIns="121900" anchor="t" anchorCtr="0">
            <a:noAutofit/>
          </a:bodyPr>
          <a:lstStyle/>
          <a:p>
            <a:pPr>
              <a:lnSpc>
                <a:spcPct val="115000"/>
              </a:lnSpc>
              <a:buClr>
                <a:schemeClr val="lt2"/>
              </a:buClr>
              <a:buSzPts val="1800"/>
            </a:pPr>
            <a:r>
              <a:rPr lang="en-US" sz="3600">
                <a:solidFill>
                  <a:schemeClr val="bg1"/>
                </a:solidFill>
                <a:latin typeface="Poppins" pitchFamily="2" charset="77"/>
                <a:ea typeface="Poppins"/>
                <a:cs typeface="Poppins" pitchFamily="2" charset="77"/>
                <a:sym typeface="Poppins"/>
              </a:rPr>
              <a:t>Thank you, </a:t>
            </a:r>
            <a:br>
              <a:rPr lang="en-US" sz="3600">
                <a:solidFill>
                  <a:schemeClr val="bg1"/>
                </a:solidFill>
                <a:latin typeface="Poppins" pitchFamily="2" charset="77"/>
                <a:ea typeface="Poppins"/>
                <a:cs typeface="Poppins" pitchFamily="2" charset="77"/>
                <a:sym typeface="Poppins"/>
              </a:rPr>
            </a:br>
            <a:r>
              <a:rPr lang="en-US" sz="3600">
                <a:solidFill>
                  <a:schemeClr val="bg1"/>
                </a:solidFill>
                <a:latin typeface="Poppins" pitchFamily="2" charset="77"/>
                <a:ea typeface="Poppins"/>
                <a:cs typeface="Poppins" pitchFamily="2" charset="77"/>
                <a:sym typeface="Poppins"/>
              </a:rPr>
              <a:t>Questions?</a:t>
            </a:r>
            <a:br>
              <a:rPr lang="en-US" sz="2800">
                <a:solidFill>
                  <a:schemeClr val="bg1"/>
                </a:solidFill>
                <a:latin typeface="Poppins" pitchFamily="2" charset="77"/>
                <a:ea typeface="Poppins"/>
                <a:cs typeface="Poppins" pitchFamily="2" charset="77"/>
                <a:sym typeface="Poppins"/>
              </a:rPr>
            </a:br>
            <a:endParaRPr lang="en-US" sz="2800">
              <a:solidFill>
                <a:schemeClr val="bg1"/>
              </a:solidFill>
              <a:latin typeface="Poppins" pitchFamily="2" charset="77"/>
              <a:ea typeface="Poppins"/>
              <a:cs typeface="Poppins" pitchFamily="2" charset="77"/>
              <a:sym typeface="Poppins"/>
            </a:endParaRPr>
          </a:p>
          <a:p>
            <a:pPr>
              <a:lnSpc>
                <a:spcPct val="115000"/>
              </a:lnSpc>
              <a:buClr>
                <a:schemeClr val="lt2"/>
              </a:buClr>
              <a:buSzPts val="1800"/>
            </a:pPr>
            <a:r>
              <a:rPr lang="en-US" sz="2400">
                <a:solidFill>
                  <a:srgbClr val="34B9DC"/>
                </a:solidFill>
                <a:latin typeface="Poppins" pitchFamily="2" charset="77"/>
                <a:ea typeface="Poppins"/>
                <a:cs typeface="Poppins" pitchFamily="2" charset="77"/>
                <a:sym typeface="Poppins"/>
              </a:rPr>
              <a:t>Dr Bea Bakshi MBBS BSc MRCGP</a:t>
            </a:r>
          </a:p>
          <a:p>
            <a:pPr>
              <a:lnSpc>
                <a:spcPct val="115000"/>
              </a:lnSpc>
              <a:buClr>
                <a:schemeClr val="lt2"/>
              </a:buClr>
              <a:buSzPts val="1800"/>
            </a:pPr>
            <a:r>
              <a:rPr lang="en-US" sz="2400" err="1">
                <a:solidFill>
                  <a:srgbClr val="34B9DC"/>
                </a:solidFill>
                <a:latin typeface="Poppins" pitchFamily="2" charset="77"/>
                <a:ea typeface="Poppins"/>
                <a:cs typeface="Poppins" pitchFamily="2" charset="77"/>
                <a:sym typeface="Poppins"/>
              </a:rPr>
              <a:t>bbakshi@cthesigns.com</a:t>
            </a:r>
            <a:endParaRPr lang="en-US" sz="2400">
              <a:solidFill>
                <a:srgbClr val="34B9DC"/>
              </a:solidFill>
              <a:latin typeface="Poppins" pitchFamily="2" charset="77"/>
              <a:ea typeface="Poppins"/>
              <a:cs typeface="Poppins" pitchFamily="2" charset="77"/>
              <a:sym typeface="Poppins"/>
            </a:endParaRPr>
          </a:p>
          <a:p>
            <a:pPr>
              <a:lnSpc>
                <a:spcPct val="115000"/>
              </a:lnSpc>
              <a:buClr>
                <a:schemeClr val="lt2"/>
              </a:buClr>
              <a:buSzPts val="1800"/>
            </a:pPr>
            <a:endParaRPr lang="en-US" sz="2400">
              <a:solidFill>
                <a:schemeClr val="bg1"/>
              </a:solidFill>
              <a:latin typeface="Poppins" pitchFamily="2" charset="77"/>
              <a:ea typeface="Poppins"/>
              <a:cs typeface="Poppins" pitchFamily="2" charset="77"/>
              <a:sym typeface="Poppins"/>
            </a:endParaRPr>
          </a:p>
          <a:p>
            <a:pPr>
              <a:lnSpc>
                <a:spcPct val="115000"/>
              </a:lnSpc>
              <a:buClr>
                <a:schemeClr val="lt2"/>
              </a:buClr>
              <a:buSzPts val="1800"/>
            </a:pPr>
            <a:r>
              <a:rPr lang="en-US" sz="2400">
                <a:solidFill>
                  <a:srgbClr val="00B0F0"/>
                </a:solidFill>
                <a:latin typeface="Poppins" pitchFamily="2" charset="77"/>
                <a:ea typeface="Poppins"/>
                <a:cs typeface="Poppins" pitchFamily="2" charset="77"/>
                <a:sym typeface="Poppins"/>
              </a:rPr>
              <a:t>Claire Corbett</a:t>
            </a:r>
          </a:p>
          <a:p>
            <a:pPr>
              <a:lnSpc>
                <a:spcPct val="115000"/>
              </a:lnSpc>
              <a:buClr>
                <a:schemeClr val="lt2"/>
              </a:buClr>
              <a:buSzPts val="1800"/>
            </a:pPr>
            <a:r>
              <a:rPr lang="en-US" sz="2400" err="1">
                <a:solidFill>
                  <a:srgbClr val="00B0F0"/>
                </a:solidFill>
                <a:latin typeface="Poppins" pitchFamily="2" charset="77"/>
                <a:ea typeface="Poppins"/>
                <a:cs typeface="Poppins" pitchFamily="2" charset="77"/>
                <a:sym typeface="Poppins"/>
              </a:rPr>
              <a:t>claire.corbett@snee.nhs.uk</a:t>
            </a:r>
            <a:endParaRPr lang="en-US" sz="2400">
              <a:solidFill>
                <a:srgbClr val="00B0F0"/>
              </a:solidFill>
              <a:latin typeface="Poppins" pitchFamily="2" charset="77"/>
              <a:ea typeface="Poppins"/>
              <a:cs typeface="Poppins" pitchFamily="2" charset="77"/>
              <a:sym typeface="Poppins"/>
            </a:endParaRPr>
          </a:p>
          <a:p>
            <a:pPr>
              <a:lnSpc>
                <a:spcPct val="115000"/>
              </a:lnSpc>
              <a:buClr>
                <a:schemeClr val="lt2"/>
              </a:buClr>
              <a:buSzPts val="1800"/>
            </a:pPr>
            <a:endParaRPr lang="en-US" sz="2400">
              <a:solidFill>
                <a:schemeClr val="bg1"/>
              </a:solidFill>
              <a:latin typeface="Poppins" pitchFamily="2" charset="77"/>
              <a:ea typeface="Poppins"/>
              <a:cs typeface="Poppins" pitchFamily="2" charset="77"/>
              <a:sym typeface="Poppins"/>
            </a:endParaRPr>
          </a:p>
          <a:p>
            <a:pPr>
              <a:lnSpc>
                <a:spcPct val="115000"/>
              </a:lnSpc>
              <a:buClr>
                <a:schemeClr val="lt2"/>
              </a:buClr>
              <a:buSzPts val="1800"/>
            </a:pPr>
            <a:endParaRPr sz="2000">
              <a:solidFill>
                <a:schemeClr val="bg1"/>
              </a:solidFill>
              <a:latin typeface="Poppins"/>
              <a:ea typeface="Poppins"/>
              <a:cs typeface="Poppins"/>
              <a:sym typeface="Poppins"/>
            </a:endParaRPr>
          </a:p>
        </p:txBody>
      </p:sp>
      <p:sp>
        <p:nvSpPr>
          <p:cNvPr id="4" name="Google Shape;563;p73">
            <a:extLst>
              <a:ext uri="{FF2B5EF4-FFF2-40B4-BE49-F238E27FC236}">
                <a16:creationId xmlns:a16="http://schemas.microsoft.com/office/drawing/2014/main" id="{AA6F1C2C-95A2-4020-8EC4-322300C6052B}"/>
              </a:ext>
            </a:extLst>
          </p:cNvPr>
          <p:cNvSpPr/>
          <p:nvPr/>
        </p:nvSpPr>
        <p:spPr>
          <a:xfrm>
            <a:off x="6340933" y="-788367"/>
            <a:ext cx="8899200" cy="8899200"/>
          </a:xfrm>
          <a:prstGeom prst="ellipse">
            <a:avLst/>
          </a:prstGeom>
          <a:gradFill>
            <a:gsLst>
              <a:gs pos="89000">
                <a:srgbClr val="DE333C"/>
              </a:gs>
              <a:gs pos="37000">
                <a:srgbClr val="39C0E0"/>
              </a:gs>
            </a:gsLst>
            <a:lin ang="6000000" scaled="0"/>
          </a:gradFill>
          <a:ln>
            <a:noFill/>
          </a:ln>
        </p:spPr>
        <p:txBody>
          <a:bodyPr spcFirstLastPara="1" wrap="square" lIns="121900" tIns="121900" rIns="121900" bIns="121900" anchor="ctr" anchorCtr="0">
            <a:noAutofit/>
          </a:bodyPr>
          <a:lstStyle/>
          <a:p>
            <a:endParaRPr sz="2400">
              <a:latin typeface="Poppins" pitchFamily="2" charset="77"/>
              <a:cs typeface="Poppins" pitchFamily="2" charset="77"/>
            </a:endParaRPr>
          </a:p>
        </p:txBody>
      </p:sp>
      <p:pic>
        <p:nvPicPr>
          <p:cNvPr id="5" name="Google Shape;564;p73">
            <a:extLst>
              <a:ext uri="{FF2B5EF4-FFF2-40B4-BE49-F238E27FC236}">
                <a16:creationId xmlns:a16="http://schemas.microsoft.com/office/drawing/2014/main" id="{0672E720-04E9-885D-9A0A-EA3F94242F9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t="-9937" r="-3455" b="-10806"/>
          <a:stretch/>
        </p:blipFill>
        <p:spPr>
          <a:xfrm>
            <a:off x="6560644" y="-692487"/>
            <a:ext cx="8289200" cy="8302000"/>
          </a:xfrm>
          <a:prstGeom prst="ellipse">
            <a:avLst/>
          </a:prstGeom>
          <a:solidFill>
            <a:schemeClr val="accent1"/>
          </a:solidFill>
          <a:ln>
            <a:noFill/>
          </a:ln>
        </p:spPr>
      </p:pic>
    </p:spTree>
    <p:extLst>
      <p:ext uri="{BB962C8B-B14F-4D97-AF65-F5344CB8AC3E}">
        <p14:creationId xmlns:p14="http://schemas.microsoft.com/office/powerpoint/2010/main" val="175987509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6208236" y="1414352"/>
            <a:ext cx="5519351" cy="646331"/>
          </a:xfrm>
          <a:prstGeom prst="rect">
            <a:avLst/>
          </a:prstGeom>
          <a:noFill/>
        </p:spPr>
        <p:txBody>
          <a:bodyPr wrap="square" lIns="91440" tIns="45720" rIns="91440" bIns="45720" anchor="t">
            <a:spAutoFit/>
          </a:bodyPr>
          <a:lstStyle/>
          <a:p>
            <a:pPr algn="ctr">
              <a:defRPr/>
            </a:pPr>
            <a:r>
              <a:rPr lang="en-US" sz="3600" kern="0">
                <a:ln w="0"/>
                <a:solidFill>
                  <a:srgbClr val="00989E"/>
                </a:solidFill>
                <a:effectLst>
                  <a:outerShdw blurRad="38100" dist="25400" dir="5400000" algn="ctr" rotWithShape="0">
                    <a:srgbClr val="6E747A">
                      <a:alpha val="43000"/>
                    </a:srgbClr>
                  </a:outerShdw>
                </a:effectLst>
                <a:latin typeface="Arial"/>
                <a:cs typeface="Arial"/>
                <a:sym typeface="Arial"/>
              </a:rPr>
              <a:t>Keynote Presentation</a:t>
            </a:r>
          </a:p>
        </p:txBody>
      </p:sp>
      <p:sp>
        <p:nvSpPr>
          <p:cNvPr id="7" name="TextBox 6">
            <a:extLst>
              <a:ext uri="{FF2B5EF4-FFF2-40B4-BE49-F238E27FC236}">
                <a16:creationId xmlns:a16="http://schemas.microsoft.com/office/drawing/2014/main" id="{8F1B393B-C53E-0FE2-27F7-69550A5CE86A}"/>
              </a:ext>
            </a:extLst>
          </p:cNvPr>
          <p:cNvSpPr txBox="1"/>
          <p:nvPr/>
        </p:nvSpPr>
        <p:spPr>
          <a:xfrm>
            <a:off x="6468929" y="5383218"/>
            <a:ext cx="4997962" cy="1200329"/>
          </a:xfrm>
          <a:prstGeom prst="rect">
            <a:avLst/>
          </a:prstGeom>
          <a:noFill/>
        </p:spPr>
        <p:txBody>
          <a:bodyPr wrap="square" rtlCol="0">
            <a:spAutoFit/>
          </a:bodyPr>
          <a:lstStyle/>
          <a:p>
            <a:pPr algn="ctr"/>
            <a:r>
              <a:rPr lang="en-GB" sz="2400" b="1" i="0" u="none" strike="noStrike">
                <a:solidFill>
                  <a:srgbClr val="000000"/>
                </a:solidFill>
                <a:effectLst/>
                <a:latin typeface="Muller"/>
              </a:rPr>
              <a:t>Lucy </a:t>
            </a:r>
            <a:r>
              <a:rPr lang="en-GB" sz="2400" b="1" i="0" u="none" strike="noStrike" err="1">
                <a:solidFill>
                  <a:srgbClr val="000000"/>
                </a:solidFill>
                <a:effectLst/>
                <a:latin typeface="Muller"/>
              </a:rPr>
              <a:t>Lehane</a:t>
            </a:r>
            <a:endParaRPr lang="en-GB" sz="2400" b="1" i="0" u="none" strike="noStrike">
              <a:solidFill>
                <a:srgbClr val="000000"/>
              </a:solidFill>
              <a:effectLst/>
              <a:latin typeface="Muller"/>
            </a:endParaRPr>
          </a:p>
          <a:p>
            <a:pPr algn="ctr"/>
            <a:r>
              <a:rPr lang="en-GB" sz="2400" b="0" i="0" u="none" strike="noStrike">
                <a:solidFill>
                  <a:srgbClr val="000000"/>
                </a:solidFill>
                <a:effectLst/>
                <a:latin typeface="Muller"/>
              </a:rPr>
              <a:t>Innovation Lead - British </a:t>
            </a:r>
            <a:r>
              <a:rPr lang="en-GB" sz="2400" b="0" i="0" u="none" strike="noStrike" err="1">
                <a:solidFill>
                  <a:srgbClr val="000000"/>
                </a:solidFill>
                <a:effectLst/>
                <a:latin typeface="Muller"/>
              </a:rPr>
              <a:t>InVitro</a:t>
            </a:r>
            <a:r>
              <a:rPr lang="en-GB" sz="2400" b="0" i="0" u="none" strike="noStrike">
                <a:solidFill>
                  <a:srgbClr val="000000"/>
                </a:solidFill>
                <a:effectLst/>
                <a:latin typeface="Muller"/>
              </a:rPr>
              <a:t> Diagnostics Association (BIVDA)</a:t>
            </a:r>
          </a:p>
        </p:txBody>
      </p:sp>
      <p:sp>
        <p:nvSpPr>
          <p:cNvPr id="10" name="Rounded Rectangle 9">
            <a:extLst>
              <a:ext uri="{FF2B5EF4-FFF2-40B4-BE49-F238E27FC236}">
                <a16:creationId xmlns:a16="http://schemas.microsoft.com/office/drawing/2014/main" id="{C72DC62F-50FC-0212-5268-A95B5AC144E2}"/>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B34462C9-2E42-F5B8-7329-49859D2F1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3074" name="Picture 2">
            <a:extLst>
              <a:ext uri="{FF2B5EF4-FFF2-40B4-BE49-F238E27FC236}">
                <a16:creationId xmlns:a16="http://schemas.microsoft.com/office/drawing/2014/main" id="{3F500EF1-9BE7-73B8-E6FB-3E2142963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1520" y="2155560"/>
            <a:ext cx="3132781" cy="313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78641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90" r="-79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397727" y="5368560"/>
            <a:ext cx="12955307" cy="2057400"/>
            <a:chOff x="0" y="0"/>
            <a:chExt cx="5118146" cy="812800"/>
          </a:xfrm>
        </p:grpSpPr>
        <p:sp>
          <p:nvSpPr>
            <p:cNvPr id="4" name="Freeform 4"/>
            <p:cNvSpPr/>
            <p:nvPr/>
          </p:nvSpPr>
          <p:spPr>
            <a:xfrm>
              <a:off x="0" y="0"/>
              <a:ext cx="5118146" cy="812800"/>
            </a:xfrm>
            <a:custGeom>
              <a:avLst/>
              <a:gdLst/>
              <a:ahLst/>
              <a:cxnLst/>
              <a:rect l="l" t="t" r="r" b="b"/>
              <a:pathLst>
                <a:path w="5118146" h="812800">
                  <a:moveTo>
                    <a:pt x="20318" y="0"/>
                  </a:moveTo>
                  <a:lnTo>
                    <a:pt x="5097828" y="0"/>
                  </a:lnTo>
                  <a:cubicBezTo>
                    <a:pt x="5109049" y="0"/>
                    <a:pt x="5118146" y="9097"/>
                    <a:pt x="5118146" y="20318"/>
                  </a:cubicBezTo>
                  <a:lnTo>
                    <a:pt x="5118146" y="792482"/>
                  </a:lnTo>
                  <a:cubicBezTo>
                    <a:pt x="5118146" y="797871"/>
                    <a:pt x="5116006" y="803039"/>
                    <a:pt x="5112195" y="806849"/>
                  </a:cubicBezTo>
                  <a:cubicBezTo>
                    <a:pt x="5108385" y="810659"/>
                    <a:pt x="5103217" y="812800"/>
                    <a:pt x="5097828" y="812800"/>
                  </a:cubicBezTo>
                  <a:lnTo>
                    <a:pt x="20318" y="812800"/>
                  </a:lnTo>
                  <a:cubicBezTo>
                    <a:pt x="14929" y="812800"/>
                    <a:pt x="9761" y="810659"/>
                    <a:pt x="5951" y="806849"/>
                  </a:cubicBezTo>
                  <a:cubicBezTo>
                    <a:pt x="2141" y="803039"/>
                    <a:pt x="0" y="797871"/>
                    <a:pt x="0" y="792482"/>
                  </a:cubicBezTo>
                  <a:lnTo>
                    <a:pt x="0" y="20318"/>
                  </a:lnTo>
                  <a:cubicBezTo>
                    <a:pt x="0" y="14929"/>
                    <a:pt x="2141" y="9761"/>
                    <a:pt x="5951" y="5951"/>
                  </a:cubicBezTo>
                  <a:cubicBezTo>
                    <a:pt x="9761" y="2141"/>
                    <a:pt x="14929" y="0"/>
                    <a:pt x="20318"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114300"/>
              <a:ext cx="5118146" cy="9271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7"/>
                </a:lnSpc>
              </a:pPr>
              <a:endParaRPr sz="800"/>
            </a:p>
          </p:txBody>
        </p:sp>
      </p:grpSp>
      <p:sp>
        <p:nvSpPr>
          <p:cNvPr id="6" name="Freeform 6"/>
          <p:cNvSpPr/>
          <p:nvPr/>
        </p:nvSpPr>
        <p:spPr>
          <a:xfrm>
            <a:off x="9380056" y="5624447"/>
            <a:ext cx="2330625" cy="966918"/>
          </a:xfrm>
          <a:custGeom>
            <a:avLst/>
            <a:gdLst/>
            <a:ahLst/>
            <a:cxnLst/>
            <a:rect l="l" t="t" r="r" b="b"/>
            <a:pathLst>
              <a:path w="3495938" h="1450377">
                <a:moveTo>
                  <a:pt x="0" y="0"/>
                </a:moveTo>
                <a:lnTo>
                  <a:pt x="3495938" y="0"/>
                </a:lnTo>
                <a:lnTo>
                  <a:pt x="3495938" y="1450377"/>
                </a:lnTo>
                <a:lnTo>
                  <a:pt x="0" y="1450377"/>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Freeform 7"/>
          <p:cNvSpPr/>
          <p:nvPr/>
        </p:nvSpPr>
        <p:spPr>
          <a:xfrm>
            <a:off x="-310756" y="-209853"/>
            <a:ext cx="2693334" cy="1448828"/>
          </a:xfrm>
          <a:custGeom>
            <a:avLst/>
            <a:gdLst/>
            <a:ahLst/>
            <a:cxnLst/>
            <a:rect l="l" t="t" r="r" b="b"/>
            <a:pathLst>
              <a:path w="4040001" h="2173242">
                <a:moveTo>
                  <a:pt x="0" y="0"/>
                </a:moveTo>
                <a:lnTo>
                  <a:pt x="4040002" y="0"/>
                </a:lnTo>
                <a:lnTo>
                  <a:pt x="4040002" y="2173243"/>
                </a:lnTo>
                <a:lnTo>
                  <a:pt x="0" y="2173243"/>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8" name="TextBox 8"/>
          <p:cNvSpPr txBox="1"/>
          <p:nvPr/>
        </p:nvSpPr>
        <p:spPr>
          <a:xfrm>
            <a:off x="2178979" y="45085"/>
            <a:ext cx="4035723" cy="3844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73"/>
              </a:lnSpc>
              <a:spcBef>
                <a:spcPct val="0"/>
              </a:spcBef>
            </a:pPr>
            <a:r>
              <a:rPr lang="en-US" sz="2266">
                <a:solidFill>
                  <a:srgbClr val="0A0050"/>
                </a:solidFill>
                <a:latin typeface="Mont"/>
                <a:ea typeface="Mont"/>
                <a:cs typeface="Mont"/>
                <a:sym typeface="Mont"/>
              </a:rPr>
              <a:t>10th NHS Radiology Summit</a:t>
            </a:r>
            <a:r>
              <a:rPr lang="en-US" sz="2266">
                <a:solidFill>
                  <a:srgbClr val="000000"/>
                </a:solidFill>
                <a:latin typeface="Mont"/>
                <a:ea typeface="Mont"/>
                <a:cs typeface="Mont"/>
                <a:sym typeface="Mont"/>
              </a:rPr>
              <a:t> </a:t>
            </a:r>
          </a:p>
        </p:txBody>
      </p:sp>
      <p:sp>
        <p:nvSpPr>
          <p:cNvPr id="9" name="TextBox 9"/>
          <p:cNvSpPr txBox="1"/>
          <p:nvPr/>
        </p:nvSpPr>
        <p:spPr>
          <a:xfrm>
            <a:off x="590370" y="5472047"/>
            <a:ext cx="5181897" cy="9700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20"/>
              </a:lnSpc>
            </a:pPr>
            <a:r>
              <a:rPr lang="en-US" sz="2800" b="1">
                <a:solidFill>
                  <a:srgbClr val="0A0050"/>
                </a:solidFill>
                <a:latin typeface="Mont Bold"/>
                <a:ea typeface="Mont Bold"/>
                <a:cs typeface="Mont Bold"/>
                <a:sym typeface="Mont Bold"/>
              </a:rPr>
              <a:t>The Vital Role of Diagnostics</a:t>
            </a:r>
          </a:p>
          <a:p>
            <a:pPr algn="ctr">
              <a:lnSpc>
                <a:spcPts val="3920"/>
              </a:lnSpc>
            </a:pPr>
            <a:r>
              <a:rPr lang="en-US" sz="2800" b="1">
                <a:solidFill>
                  <a:srgbClr val="0A0050"/>
                </a:solidFill>
                <a:latin typeface="Mont Bold"/>
                <a:ea typeface="Mont Bold"/>
                <a:cs typeface="Mont Bold"/>
                <a:sym typeface="Mont Bold"/>
              </a:rPr>
              <a:t> in Modern Healthcare</a:t>
            </a:r>
          </a:p>
        </p:txBody>
      </p:sp>
    </p:spTree>
    <p:extLst>
      <p:ext uri="{BB962C8B-B14F-4D97-AF65-F5344CB8AC3E}">
        <p14:creationId xmlns:p14="http://schemas.microsoft.com/office/powerpoint/2010/main" val="16902956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FFFF0"/>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5408755" y="2433065"/>
            <a:ext cx="1029071" cy="1029071"/>
            <a:chOff x="0" y="0"/>
            <a:chExt cx="406547" cy="406547"/>
          </a:xfrm>
        </p:grpSpPr>
        <p:sp>
          <p:nvSpPr>
            <p:cNvPr id="3" name="Freeform 3"/>
            <p:cNvSpPr/>
            <p:nvPr/>
          </p:nvSpPr>
          <p:spPr>
            <a:xfrm>
              <a:off x="0" y="0"/>
              <a:ext cx="406547" cy="406547"/>
            </a:xfrm>
            <a:custGeom>
              <a:avLst/>
              <a:gdLst/>
              <a:ahLst/>
              <a:cxnLst/>
              <a:rect l="l" t="t" r="r" b="b"/>
              <a:pathLst>
                <a:path w="406547" h="406547">
                  <a:moveTo>
                    <a:pt x="0" y="0"/>
                  </a:moveTo>
                  <a:lnTo>
                    <a:pt x="406547" y="0"/>
                  </a:lnTo>
                  <a:lnTo>
                    <a:pt x="406547" y="406547"/>
                  </a:lnTo>
                  <a:lnTo>
                    <a:pt x="0" y="406547"/>
                  </a:lnTo>
                  <a:close/>
                </a:path>
              </a:pathLst>
            </a:custGeom>
            <a:solidFill>
              <a:srgbClr val="0A00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TextBox 4"/>
            <p:cNvSpPr txBox="1"/>
            <p:nvPr/>
          </p:nvSpPr>
          <p:spPr>
            <a:xfrm>
              <a:off x="0" y="-38100"/>
              <a:ext cx="406547" cy="44464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5" name="Group 5"/>
          <p:cNvGrpSpPr/>
          <p:nvPr/>
        </p:nvGrpSpPr>
        <p:grpSpPr>
          <a:xfrm>
            <a:off x="552469" y="441662"/>
            <a:ext cx="5370822" cy="5011877"/>
            <a:chOff x="0" y="0"/>
            <a:chExt cx="2121806" cy="1980001"/>
          </a:xfrm>
        </p:grpSpPr>
        <p:sp>
          <p:nvSpPr>
            <p:cNvPr id="6" name="Freeform 6"/>
            <p:cNvSpPr/>
            <p:nvPr/>
          </p:nvSpPr>
          <p:spPr>
            <a:xfrm>
              <a:off x="0" y="0"/>
              <a:ext cx="2121806" cy="1980001"/>
            </a:xfrm>
            <a:custGeom>
              <a:avLst/>
              <a:gdLst/>
              <a:ahLst/>
              <a:cxnLst/>
              <a:rect l="l" t="t" r="r" b="b"/>
              <a:pathLst>
                <a:path w="2121806" h="1980001">
                  <a:moveTo>
                    <a:pt x="49010" y="0"/>
                  </a:moveTo>
                  <a:lnTo>
                    <a:pt x="2072796" y="0"/>
                  </a:lnTo>
                  <a:cubicBezTo>
                    <a:pt x="2085794" y="0"/>
                    <a:pt x="2098260" y="5164"/>
                    <a:pt x="2107452" y="14355"/>
                  </a:cubicBezTo>
                  <a:cubicBezTo>
                    <a:pt x="2116643" y="23546"/>
                    <a:pt x="2121806" y="36012"/>
                    <a:pt x="2121806" y="49010"/>
                  </a:cubicBezTo>
                  <a:lnTo>
                    <a:pt x="2121806" y="1930990"/>
                  </a:lnTo>
                  <a:cubicBezTo>
                    <a:pt x="2121806" y="1958058"/>
                    <a:pt x="2099864" y="1980001"/>
                    <a:pt x="2072796" y="1980001"/>
                  </a:cubicBezTo>
                  <a:lnTo>
                    <a:pt x="49010" y="1980001"/>
                  </a:lnTo>
                  <a:cubicBezTo>
                    <a:pt x="36012" y="1980001"/>
                    <a:pt x="23546" y="1974837"/>
                    <a:pt x="14355" y="1965646"/>
                  </a:cubicBezTo>
                  <a:cubicBezTo>
                    <a:pt x="5164" y="1956455"/>
                    <a:pt x="0" y="1943989"/>
                    <a:pt x="0" y="1930990"/>
                  </a:cubicBezTo>
                  <a:lnTo>
                    <a:pt x="0" y="49010"/>
                  </a:lnTo>
                  <a:cubicBezTo>
                    <a:pt x="0" y="21943"/>
                    <a:pt x="21943" y="0"/>
                    <a:pt x="49010" y="0"/>
                  </a:cubicBezTo>
                  <a:close/>
                </a:path>
              </a:pathLst>
            </a:custGeom>
            <a:solidFill>
              <a:srgbClr val="0A00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TextBox 7"/>
            <p:cNvSpPr txBox="1"/>
            <p:nvPr/>
          </p:nvSpPr>
          <p:spPr>
            <a:xfrm>
              <a:off x="0" y="-38100"/>
              <a:ext cx="2121806" cy="2018101"/>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8" name="Freeform 8"/>
          <p:cNvSpPr/>
          <p:nvPr/>
        </p:nvSpPr>
        <p:spPr>
          <a:xfrm>
            <a:off x="10058780" y="5958275"/>
            <a:ext cx="1930755" cy="800459"/>
          </a:xfrm>
          <a:custGeom>
            <a:avLst/>
            <a:gdLst/>
            <a:ahLst/>
            <a:cxnLst/>
            <a:rect l="l" t="t" r="r" b="b"/>
            <a:pathLst>
              <a:path w="2896133" h="1200689">
                <a:moveTo>
                  <a:pt x="0" y="0"/>
                </a:moveTo>
                <a:lnTo>
                  <a:pt x="2896133" y="0"/>
                </a:lnTo>
                <a:lnTo>
                  <a:pt x="2896133" y="1200688"/>
                </a:lnTo>
                <a:lnTo>
                  <a:pt x="0" y="1200688"/>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9" name="Freeform 9"/>
          <p:cNvSpPr/>
          <p:nvPr/>
        </p:nvSpPr>
        <p:spPr>
          <a:xfrm>
            <a:off x="7911311" y="779636"/>
            <a:ext cx="3112847" cy="3608180"/>
          </a:xfrm>
          <a:custGeom>
            <a:avLst/>
            <a:gdLst/>
            <a:ahLst/>
            <a:cxnLst/>
            <a:rect l="l" t="t" r="r" b="b"/>
            <a:pathLst>
              <a:path w="4669270" h="5412270">
                <a:moveTo>
                  <a:pt x="0" y="0"/>
                </a:moveTo>
                <a:lnTo>
                  <a:pt x="4669270" y="0"/>
                </a:lnTo>
                <a:lnTo>
                  <a:pt x="4669270" y="5412270"/>
                </a:lnTo>
                <a:lnTo>
                  <a:pt x="0" y="5412270"/>
                </a:lnTo>
                <a:lnTo>
                  <a:pt x="0" y="0"/>
                </a:lnTo>
                <a:close/>
              </a:path>
            </a:pathLst>
          </a:custGeom>
          <a:blipFill>
            <a:blip r:embed="rId3"/>
            <a:stretch>
              <a:fillRect l="-30489" r="-4081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0" name="Freeform 10"/>
          <p:cNvSpPr/>
          <p:nvPr/>
        </p:nvSpPr>
        <p:spPr>
          <a:xfrm>
            <a:off x="8042469" y="4886548"/>
            <a:ext cx="1133983" cy="1133983"/>
          </a:xfrm>
          <a:custGeom>
            <a:avLst/>
            <a:gdLst/>
            <a:ahLst/>
            <a:cxnLst/>
            <a:rect l="l" t="t" r="r" b="b"/>
            <a:pathLst>
              <a:path w="1700975" h="1700975">
                <a:moveTo>
                  <a:pt x="0" y="0"/>
                </a:moveTo>
                <a:lnTo>
                  <a:pt x="1700975" y="0"/>
                </a:lnTo>
                <a:lnTo>
                  <a:pt x="1700975" y="1700975"/>
                </a:lnTo>
                <a:lnTo>
                  <a:pt x="0" y="1700975"/>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1" name="Freeform 11"/>
          <p:cNvSpPr/>
          <p:nvPr/>
        </p:nvSpPr>
        <p:spPr>
          <a:xfrm>
            <a:off x="0" y="5548338"/>
            <a:ext cx="7026020" cy="1247724"/>
          </a:xfrm>
          <a:custGeom>
            <a:avLst/>
            <a:gdLst/>
            <a:ahLst/>
            <a:cxnLst/>
            <a:rect l="l" t="t" r="r" b="b"/>
            <a:pathLst>
              <a:path w="10539030" h="1871586">
                <a:moveTo>
                  <a:pt x="0" y="0"/>
                </a:moveTo>
                <a:lnTo>
                  <a:pt x="10539030" y="0"/>
                </a:lnTo>
                <a:lnTo>
                  <a:pt x="10539030" y="1871586"/>
                </a:lnTo>
                <a:lnTo>
                  <a:pt x="0" y="1871586"/>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2" name="TextBox 12"/>
          <p:cNvSpPr txBox="1"/>
          <p:nvPr/>
        </p:nvSpPr>
        <p:spPr>
          <a:xfrm>
            <a:off x="586009" y="1040834"/>
            <a:ext cx="5303740" cy="37070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96"/>
              </a:lnSpc>
            </a:pPr>
            <a:endParaRPr sz="800"/>
          </a:p>
          <a:p>
            <a:pPr marL="663155" lvl="2" indent="-221052" algn="l">
              <a:lnSpc>
                <a:spcPts val="2150"/>
              </a:lnSpc>
              <a:buFont typeface="Arial"/>
              <a:buChar char="⚬"/>
            </a:pPr>
            <a:r>
              <a:rPr lang="en-US" sz="1535" b="1">
                <a:solidFill>
                  <a:srgbClr val="FFFFF0"/>
                </a:solidFill>
                <a:latin typeface="Mont Bold"/>
                <a:ea typeface="Mont Bold"/>
                <a:cs typeface="Mont Bold"/>
                <a:sym typeface="Mont Bold"/>
              </a:rPr>
              <a:t>Over 25 years in Diagnostics</a:t>
            </a:r>
          </a:p>
          <a:p>
            <a:pPr marL="663155" lvl="2" indent="-221052" algn="l">
              <a:lnSpc>
                <a:spcPts val="2150"/>
              </a:lnSpc>
              <a:buFont typeface="Arial"/>
              <a:buChar char="⚬"/>
            </a:pPr>
            <a:r>
              <a:rPr lang="en-US" sz="1535" b="1">
                <a:solidFill>
                  <a:srgbClr val="FFFFF0"/>
                </a:solidFill>
                <a:latin typeface="Mont Bold"/>
                <a:ea typeface="Mont Bold"/>
                <a:cs typeface="Mont Bold"/>
                <a:sym typeface="Mont Bold"/>
              </a:rPr>
              <a:t>Trained in the NHS</a:t>
            </a:r>
          </a:p>
          <a:p>
            <a:pPr marL="663155" lvl="2" indent="-221052" algn="l">
              <a:lnSpc>
                <a:spcPts val="2150"/>
              </a:lnSpc>
              <a:buFont typeface="Arial"/>
              <a:buChar char="⚬"/>
            </a:pPr>
            <a:r>
              <a:rPr lang="en-US" sz="1535" b="1">
                <a:solidFill>
                  <a:srgbClr val="FFFFF0"/>
                </a:solidFill>
                <a:latin typeface="Mont Bold"/>
                <a:ea typeface="Mont Bold"/>
                <a:cs typeface="Mont Bold"/>
                <a:sym typeface="Mont Bold"/>
              </a:rPr>
              <a:t>Experience in Medical &amp; Clinical Affairs, Marketing Comms, and Product Strategy</a:t>
            </a:r>
          </a:p>
          <a:p>
            <a:pPr algn="l">
              <a:lnSpc>
                <a:spcPts val="2150"/>
              </a:lnSpc>
            </a:pPr>
            <a:endParaRPr lang="en-US" sz="1535" b="1">
              <a:solidFill>
                <a:srgbClr val="FFFFF0"/>
              </a:solidFill>
              <a:latin typeface="Mont Bold"/>
              <a:ea typeface="Mont Bold"/>
              <a:cs typeface="Mont Bold"/>
              <a:sym typeface="Mont Bold"/>
            </a:endParaRPr>
          </a:p>
          <a:p>
            <a:pPr algn="l">
              <a:lnSpc>
                <a:spcPts val="2150"/>
              </a:lnSpc>
            </a:pPr>
            <a:r>
              <a:rPr lang="en-US" sz="1535" b="1">
                <a:solidFill>
                  <a:srgbClr val="FFFFF0"/>
                </a:solidFill>
                <a:latin typeface="Mont Bold"/>
                <a:ea typeface="Mont Bold"/>
                <a:cs typeface="Mont Bold"/>
                <a:sym typeface="Mont Bold"/>
              </a:rPr>
              <a:t>    Declarations:</a:t>
            </a:r>
            <a:r>
              <a:rPr lang="en-US" sz="1535">
                <a:solidFill>
                  <a:srgbClr val="FFFFF0"/>
                </a:solidFill>
                <a:latin typeface="Mont"/>
                <a:ea typeface="Mont"/>
                <a:cs typeface="Mont"/>
                <a:sym typeface="Mont"/>
              </a:rPr>
              <a:t> </a:t>
            </a:r>
          </a:p>
          <a:p>
            <a:pPr algn="l">
              <a:lnSpc>
                <a:spcPts val="2150"/>
              </a:lnSpc>
            </a:pPr>
            <a:endParaRPr lang="en-US" sz="1535">
              <a:solidFill>
                <a:srgbClr val="FFFFF0"/>
              </a:solidFill>
              <a:latin typeface="Mont"/>
              <a:ea typeface="Mont"/>
              <a:cs typeface="Mont"/>
              <a:sym typeface="Mont"/>
            </a:endParaRPr>
          </a:p>
          <a:p>
            <a:pPr marL="663155" lvl="2" indent="-221052" algn="l">
              <a:lnSpc>
                <a:spcPts val="2150"/>
              </a:lnSpc>
              <a:buFont typeface="Arial"/>
              <a:buChar char="⚬"/>
            </a:pPr>
            <a:r>
              <a:rPr lang="en-US" sz="1535">
                <a:solidFill>
                  <a:srgbClr val="FFFFF0"/>
                </a:solidFill>
                <a:latin typeface="Mont"/>
                <a:ea typeface="Mont"/>
                <a:cs typeface="Mont"/>
                <a:sym typeface="Mont"/>
              </a:rPr>
              <a:t>BIVDA Innovation Lead</a:t>
            </a:r>
          </a:p>
          <a:p>
            <a:pPr marL="663155" lvl="2" indent="-221052" algn="l">
              <a:lnSpc>
                <a:spcPts val="2150"/>
              </a:lnSpc>
              <a:buFont typeface="Arial"/>
              <a:buChar char="⚬"/>
            </a:pPr>
            <a:r>
              <a:rPr lang="en-US" sz="1535">
                <a:solidFill>
                  <a:srgbClr val="FFFFF0"/>
                </a:solidFill>
                <a:latin typeface="Mont"/>
                <a:ea typeface="Mont"/>
                <a:cs typeface="Mont"/>
                <a:sym typeface="Mont"/>
              </a:rPr>
              <a:t>BSI Chair of Health Sector Advisory Board</a:t>
            </a:r>
          </a:p>
          <a:p>
            <a:pPr marL="663155" lvl="2" indent="-221052" algn="l">
              <a:lnSpc>
                <a:spcPts val="2150"/>
              </a:lnSpc>
              <a:buFont typeface="Arial"/>
              <a:buChar char="⚬"/>
            </a:pPr>
            <a:r>
              <a:rPr lang="en-US" sz="1535">
                <a:solidFill>
                  <a:srgbClr val="FFFFF0"/>
                </a:solidFill>
                <a:latin typeface="Mont"/>
                <a:ea typeface="Mont"/>
                <a:cs typeface="Mont"/>
                <a:sym typeface="Mont"/>
              </a:rPr>
              <a:t>SBRI Healthcare Review Panel </a:t>
            </a:r>
          </a:p>
          <a:p>
            <a:pPr algn="l">
              <a:lnSpc>
                <a:spcPts val="2150"/>
              </a:lnSpc>
            </a:pPr>
            <a:endParaRPr lang="en-US" sz="1535">
              <a:solidFill>
                <a:srgbClr val="FFFFF0"/>
              </a:solidFill>
              <a:latin typeface="Mont"/>
              <a:ea typeface="Mont"/>
              <a:cs typeface="Mont"/>
              <a:sym typeface="Mont"/>
            </a:endParaRPr>
          </a:p>
          <a:p>
            <a:pPr algn="l">
              <a:lnSpc>
                <a:spcPts val="2150"/>
              </a:lnSpc>
              <a:spcBef>
                <a:spcPct val="0"/>
              </a:spcBef>
            </a:pPr>
            <a:r>
              <a:rPr lang="en-US" sz="1535" b="1">
                <a:solidFill>
                  <a:srgbClr val="FFFFF0"/>
                </a:solidFill>
                <a:latin typeface="Mont Bold"/>
                <a:ea typeface="Mont Bold"/>
                <a:cs typeface="Mont Bold"/>
                <a:sym typeface="Mont Bold"/>
              </a:rPr>
              <a:t>    Conflicts of Interest - </a:t>
            </a:r>
            <a:r>
              <a:rPr lang="en-US" sz="1535">
                <a:solidFill>
                  <a:srgbClr val="FFFFF0"/>
                </a:solidFill>
                <a:latin typeface="Mont"/>
                <a:ea typeface="Mont"/>
                <a:cs typeface="Mont"/>
                <a:sym typeface="Mont"/>
              </a:rPr>
              <a:t>None</a:t>
            </a:r>
          </a:p>
        </p:txBody>
      </p:sp>
      <p:sp>
        <p:nvSpPr>
          <p:cNvPr id="13" name="TextBox 13"/>
          <p:cNvSpPr txBox="1"/>
          <p:nvPr/>
        </p:nvSpPr>
        <p:spPr>
          <a:xfrm>
            <a:off x="685800" y="646287"/>
            <a:ext cx="4724532" cy="42011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53"/>
              </a:lnSpc>
              <a:spcBef>
                <a:spcPct val="0"/>
              </a:spcBef>
            </a:pPr>
            <a:r>
              <a:rPr lang="en-US" sz="2466" b="1">
                <a:solidFill>
                  <a:srgbClr val="FFFFF0"/>
                </a:solidFill>
                <a:latin typeface="Mont Bold"/>
                <a:ea typeface="Mont Bold"/>
                <a:cs typeface="Mont Bold"/>
                <a:sym typeface="Mont Bold"/>
              </a:rPr>
              <a:t>Lucy Lehane</a:t>
            </a:r>
          </a:p>
        </p:txBody>
      </p:sp>
    </p:spTree>
    <p:extLst>
      <p:ext uri="{BB962C8B-B14F-4D97-AF65-F5344CB8AC3E}">
        <p14:creationId xmlns:p14="http://schemas.microsoft.com/office/powerpoint/2010/main" val="323986291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666" b="-46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5599791" y="685800"/>
            <a:ext cx="6241575" cy="4050955"/>
            <a:chOff x="0" y="0"/>
            <a:chExt cx="2465808" cy="1600377"/>
          </a:xfrm>
        </p:grpSpPr>
        <p:sp>
          <p:nvSpPr>
            <p:cNvPr id="4" name="Freeform 4"/>
            <p:cNvSpPr/>
            <p:nvPr/>
          </p:nvSpPr>
          <p:spPr>
            <a:xfrm>
              <a:off x="0" y="0"/>
              <a:ext cx="2465808" cy="1600377"/>
            </a:xfrm>
            <a:custGeom>
              <a:avLst/>
              <a:gdLst/>
              <a:ahLst/>
              <a:cxnLst/>
              <a:rect l="l" t="t" r="r" b="b"/>
              <a:pathLst>
                <a:path w="2465808" h="1600377">
                  <a:moveTo>
                    <a:pt x="42173" y="0"/>
                  </a:moveTo>
                  <a:lnTo>
                    <a:pt x="2423635" y="0"/>
                  </a:lnTo>
                  <a:cubicBezTo>
                    <a:pt x="2446926" y="0"/>
                    <a:pt x="2465808" y="18881"/>
                    <a:pt x="2465808" y="42173"/>
                  </a:cubicBezTo>
                  <a:lnTo>
                    <a:pt x="2465808" y="1558204"/>
                  </a:lnTo>
                  <a:cubicBezTo>
                    <a:pt x="2465808" y="1569389"/>
                    <a:pt x="2461364" y="1580116"/>
                    <a:pt x="2453455" y="1588025"/>
                  </a:cubicBezTo>
                  <a:cubicBezTo>
                    <a:pt x="2445546" y="1595934"/>
                    <a:pt x="2434820" y="1600377"/>
                    <a:pt x="2423635" y="1600377"/>
                  </a:cubicBezTo>
                  <a:lnTo>
                    <a:pt x="42173" y="1600377"/>
                  </a:lnTo>
                  <a:cubicBezTo>
                    <a:pt x="30988" y="1600377"/>
                    <a:pt x="20261" y="1595934"/>
                    <a:pt x="12352" y="1588025"/>
                  </a:cubicBezTo>
                  <a:cubicBezTo>
                    <a:pt x="4443" y="1580116"/>
                    <a:pt x="0" y="1569389"/>
                    <a:pt x="0" y="1558204"/>
                  </a:cubicBezTo>
                  <a:lnTo>
                    <a:pt x="0" y="42173"/>
                  </a:lnTo>
                  <a:cubicBezTo>
                    <a:pt x="0" y="30988"/>
                    <a:pt x="4443" y="20261"/>
                    <a:pt x="12352" y="12352"/>
                  </a:cubicBezTo>
                  <a:cubicBezTo>
                    <a:pt x="20261" y="4443"/>
                    <a:pt x="30988" y="0"/>
                    <a:pt x="42173"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114300"/>
              <a:ext cx="2465808" cy="171467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7"/>
                </a:lnSpc>
              </a:pPr>
              <a:endParaRPr sz="800"/>
            </a:p>
          </p:txBody>
        </p:sp>
      </p:grpSp>
      <p:sp>
        <p:nvSpPr>
          <p:cNvPr id="6" name="TextBox 6"/>
          <p:cNvSpPr txBox="1"/>
          <p:nvPr/>
        </p:nvSpPr>
        <p:spPr>
          <a:xfrm>
            <a:off x="5754716" y="1038851"/>
            <a:ext cx="6086650" cy="32369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91420" lvl="1" indent="-195710" algn="l">
              <a:lnSpc>
                <a:spcPts val="2538"/>
              </a:lnSpc>
              <a:buFont typeface="Arial"/>
              <a:buChar char="•"/>
            </a:pPr>
            <a:r>
              <a:rPr lang="en-US" sz="1813" b="1">
                <a:solidFill>
                  <a:srgbClr val="0A0050"/>
                </a:solidFill>
                <a:latin typeface="Mont Bold"/>
                <a:ea typeface="Mont Bold"/>
                <a:cs typeface="Mont Bold"/>
                <a:sym typeface="Mont Bold"/>
              </a:rPr>
              <a:t>Trends in the Diagnostics Industry</a:t>
            </a:r>
          </a:p>
          <a:p>
            <a:pPr algn="l">
              <a:lnSpc>
                <a:spcPts val="2538"/>
              </a:lnSpc>
            </a:pPr>
            <a:endParaRPr lang="en-US" sz="1813" b="1">
              <a:solidFill>
                <a:srgbClr val="0A0050"/>
              </a:solidFill>
              <a:latin typeface="Mont Bold"/>
              <a:ea typeface="Mont Bold"/>
              <a:cs typeface="Mont Bold"/>
              <a:sym typeface="Mont Bold"/>
            </a:endParaRPr>
          </a:p>
          <a:p>
            <a:pPr marL="391420" lvl="1" indent="-195710" algn="l">
              <a:lnSpc>
                <a:spcPts val="2538"/>
              </a:lnSpc>
              <a:buFont typeface="Arial"/>
              <a:buChar char="•"/>
            </a:pPr>
            <a:r>
              <a:rPr lang="en-US" sz="1813" b="1">
                <a:solidFill>
                  <a:srgbClr val="0A0050"/>
                </a:solidFill>
                <a:latin typeface="Mont Bold"/>
                <a:ea typeface="Mont Bold"/>
                <a:cs typeface="Mont Bold"/>
                <a:sym typeface="Mont Bold"/>
              </a:rPr>
              <a:t>BIVDA - British In Vitro Diagnostics Association</a:t>
            </a:r>
          </a:p>
          <a:p>
            <a:pPr algn="l">
              <a:lnSpc>
                <a:spcPts val="2538"/>
              </a:lnSpc>
            </a:pPr>
            <a:endParaRPr lang="en-US" sz="1813" b="1">
              <a:solidFill>
                <a:srgbClr val="0A0050"/>
              </a:solidFill>
              <a:latin typeface="Mont Bold"/>
              <a:ea typeface="Mont Bold"/>
              <a:cs typeface="Mont Bold"/>
              <a:sym typeface="Mont Bold"/>
            </a:endParaRPr>
          </a:p>
          <a:p>
            <a:pPr marL="391420" lvl="1" indent="-195710" algn="l">
              <a:lnSpc>
                <a:spcPts val="2538"/>
              </a:lnSpc>
              <a:buFont typeface="Arial"/>
              <a:buChar char="•"/>
            </a:pPr>
            <a:r>
              <a:rPr lang="en-US" sz="1813" b="1">
                <a:solidFill>
                  <a:srgbClr val="0A0050"/>
                </a:solidFill>
                <a:latin typeface="Mont Bold"/>
                <a:ea typeface="Mont Bold"/>
                <a:cs typeface="Mont Bold"/>
                <a:sym typeface="Mont Bold"/>
              </a:rPr>
              <a:t>Why are diagnostics important?</a:t>
            </a:r>
          </a:p>
          <a:p>
            <a:pPr algn="l">
              <a:lnSpc>
                <a:spcPts val="2538"/>
              </a:lnSpc>
            </a:pPr>
            <a:endParaRPr lang="en-US" sz="1813" b="1">
              <a:solidFill>
                <a:srgbClr val="0A0050"/>
              </a:solidFill>
              <a:latin typeface="Mont Bold"/>
              <a:ea typeface="Mont Bold"/>
              <a:cs typeface="Mont Bold"/>
              <a:sym typeface="Mont Bold"/>
            </a:endParaRPr>
          </a:p>
          <a:p>
            <a:pPr marL="391420" lvl="1" indent="-195710" algn="l">
              <a:lnSpc>
                <a:spcPts val="2538"/>
              </a:lnSpc>
              <a:buFont typeface="Arial"/>
              <a:buChar char="•"/>
            </a:pPr>
            <a:r>
              <a:rPr lang="en-US" sz="1813" b="1">
                <a:solidFill>
                  <a:srgbClr val="0A0050"/>
                </a:solidFill>
                <a:latin typeface="Mont Bold"/>
                <a:ea typeface="Mont Bold"/>
                <a:cs typeface="Mont Bold"/>
                <a:sym typeface="Mont Bold"/>
              </a:rPr>
              <a:t>What can we test and why?</a:t>
            </a:r>
          </a:p>
          <a:p>
            <a:pPr algn="l">
              <a:lnSpc>
                <a:spcPts val="2538"/>
              </a:lnSpc>
            </a:pPr>
            <a:endParaRPr lang="en-US" sz="1813" b="1">
              <a:solidFill>
                <a:srgbClr val="0A0050"/>
              </a:solidFill>
              <a:latin typeface="Mont Bold"/>
              <a:ea typeface="Mont Bold"/>
              <a:cs typeface="Mont Bold"/>
              <a:sym typeface="Mont Bold"/>
            </a:endParaRPr>
          </a:p>
          <a:p>
            <a:pPr marL="391420" lvl="1" indent="-195710" algn="l">
              <a:lnSpc>
                <a:spcPts val="2538"/>
              </a:lnSpc>
              <a:buFont typeface="Arial"/>
              <a:buChar char="•"/>
            </a:pPr>
            <a:r>
              <a:rPr lang="en-US" sz="1813" b="1">
                <a:solidFill>
                  <a:srgbClr val="0A0050"/>
                </a:solidFill>
                <a:latin typeface="Mont Bold"/>
                <a:ea typeface="Mont Bold"/>
                <a:cs typeface="Mont Bold"/>
                <a:sym typeface="Mont Bold"/>
              </a:rPr>
              <a:t>Innovations and the Future</a:t>
            </a:r>
          </a:p>
          <a:p>
            <a:pPr algn="ctr">
              <a:lnSpc>
                <a:spcPts val="2538"/>
              </a:lnSpc>
              <a:spcBef>
                <a:spcPct val="0"/>
              </a:spcBef>
            </a:pPr>
            <a:endParaRPr lang="en-US" sz="1813" b="1">
              <a:solidFill>
                <a:srgbClr val="0A0050"/>
              </a:solidFill>
              <a:latin typeface="Mont Bold"/>
              <a:ea typeface="Mont Bold"/>
              <a:cs typeface="Mont Bold"/>
              <a:sym typeface="Mont Bold"/>
            </a:endParaRPr>
          </a:p>
        </p:txBody>
      </p:sp>
      <p:sp>
        <p:nvSpPr>
          <p:cNvPr id="7" name="Freeform 7"/>
          <p:cNvSpPr/>
          <p:nvPr/>
        </p:nvSpPr>
        <p:spPr>
          <a:xfrm>
            <a:off x="9877159" y="5621127"/>
            <a:ext cx="1964207" cy="814327"/>
          </a:xfrm>
          <a:custGeom>
            <a:avLst/>
            <a:gdLst/>
            <a:ahLst/>
            <a:cxnLst/>
            <a:rect l="l" t="t" r="r" b="b"/>
            <a:pathLst>
              <a:path w="2946311" h="1221491">
                <a:moveTo>
                  <a:pt x="0" y="0"/>
                </a:moveTo>
                <a:lnTo>
                  <a:pt x="2946311" y="0"/>
                </a:lnTo>
                <a:lnTo>
                  <a:pt x="2946311" y="1221492"/>
                </a:lnTo>
                <a:lnTo>
                  <a:pt x="0" y="122149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12661086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FFF0"/>
        </a:solidFill>
        <a:effectLst/>
      </p:bgPr>
    </p:bg>
    <p:spTree>
      <p:nvGrpSpPr>
        <p:cNvPr id="1" name=""/>
        <p:cNvGrpSpPr/>
        <p:nvPr/>
      </p:nvGrpSpPr>
      <p:grpSpPr>
        <a:xfrm>
          <a:off x="0" y="0"/>
          <a:ext cx="0" cy="0"/>
          <a:chOff x="0" y="0"/>
          <a:chExt cx="0" cy="0"/>
        </a:xfrm>
      </p:grpSpPr>
      <p:grpSp>
        <p:nvGrpSpPr>
          <p:cNvPr id="2" name="Group 2"/>
          <p:cNvGrpSpPr/>
          <p:nvPr/>
        </p:nvGrpSpPr>
        <p:grpSpPr>
          <a:xfrm>
            <a:off x="9229583" y="2508131"/>
            <a:ext cx="2057400" cy="2057400"/>
            <a:chOff x="0" y="0"/>
            <a:chExt cx="812800" cy="812800"/>
          </a:xfrm>
        </p:grpSpPr>
        <p:sp>
          <p:nvSpPr>
            <p:cNvPr id="3" name="Freeform 3"/>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TextBox 4"/>
            <p:cNvSpPr txBox="1"/>
            <p:nvPr/>
          </p:nvSpPr>
          <p:spPr>
            <a:xfrm>
              <a:off x="0" y="-114300"/>
              <a:ext cx="812800" cy="9271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7"/>
                </a:lnSpc>
              </a:pPr>
              <a:endParaRPr sz="800"/>
            </a:p>
          </p:txBody>
        </p:sp>
      </p:grpSp>
      <p:sp>
        <p:nvSpPr>
          <p:cNvPr id="5" name="Freeform 5"/>
          <p:cNvSpPr/>
          <p:nvPr/>
        </p:nvSpPr>
        <p:spPr>
          <a:xfrm>
            <a:off x="-2010695" y="0"/>
            <a:ext cx="9046317" cy="7028417"/>
          </a:xfrm>
          <a:custGeom>
            <a:avLst/>
            <a:gdLst/>
            <a:ahLst/>
            <a:cxnLst/>
            <a:rect l="l" t="t" r="r" b="b"/>
            <a:pathLst>
              <a:path w="13569476" h="10542625">
                <a:moveTo>
                  <a:pt x="0" y="0"/>
                </a:moveTo>
                <a:lnTo>
                  <a:pt x="13569476" y="0"/>
                </a:lnTo>
                <a:lnTo>
                  <a:pt x="13569476" y="10542625"/>
                </a:lnTo>
                <a:lnTo>
                  <a:pt x="0" y="10542625"/>
                </a:lnTo>
                <a:lnTo>
                  <a:pt x="0" y="0"/>
                </a:lnTo>
                <a:close/>
              </a:path>
            </a:pathLst>
          </a:custGeom>
          <a:blipFill>
            <a:blip r:embed="rId2"/>
            <a:stretch>
              <a:fillRect t="-21448" r="-12791" b="-2209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TextBox 6"/>
          <p:cNvSpPr txBox="1"/>
          <p:nvPr/>
        </p:nvSpPr>
        <p:spPr>
          <a:xfrm>
            <a:off x="7211332" y="1617741"/>
            <a:ext cx="4910025" cy="325084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39"/>
              </a:lnSpc>
            </a:pPr>
            <a:r>
              <a:rPr lang="en-US" sz="1813" b="1">
                <a:solidFill>
                  <a:srgbClr val="0A0050"/>
                </a:solidFill>
                <a:latin typeface="Mont Bold"/>
                <a:ea typeface="Mont Bold"/>
                <a:cs typeface="Mont Bold"/>
                <a:sym typeface="Mont Bold"/>
              </a:rPr>
              <a:t>Global Trends: </a:t>
            </a:r>
          </a:p>
          <a:p>
            <a:pPr algn="l">
              <a:lnSpc>
                <a:spcPts val="2539"/>
              </a:lnSpc>
            </a:pPr>
            <a:endParaRPr lang="en-US" sz="1813" b="1">
              <a:solidFill>
                <a:srgbClr val="0A0050"/>
              </a:solidFill>
              <a:latin typeface="Mont Bold"/>
              <a:ea typeface="Mont Bold"/>
              <a:cs typeface="Mont Bold"/>
              <a:sym typeface="Mont Bold"/>
            </a:endParaRPr>
          </a:p>
          <a:p>
            <a:pPr marL="391519" lvl="1" indent="-195759" algn="l">
              <a:lnSpc>
                <a:spcPts val="2539"/>
              </a:lnSpc>
              <a:buFont typeface="Arial"/>
              <a:buChar char="•"/>
            </a:pPr>
            <a:r>
              <a:rPr lang="en-US" sz="1813">
                <a:solidFill>
                  <a:srgbClr val="0A0050"/>
                </a:solidFill>
                <a:latin typeface="Mont"/>
                <a:ea typeface="Mont"/>
                <a:cs typeface="Mont"/>
                <a:sym typeface="Mont"/>
              </a:rPr>
              <a:t>Ageing population</a:t>
            </a:r>
          </a:p>
          <a:p>
            <a:pPr marL="391519" lvl="1" indent="-195759" algn="l">
              <a:lnSpc>
                <a:spcPts val="2539"/>
              </a:lnSpc>
              <a:buFont typeface="Arial"/>
              <a:buChar char="•"/>
            </a:pPr>
            <a:r>
              <a:rPr lang="en-US" sz="1813">
                <a:solidFill>
                  <a:srgbClr val="0A0050"/>
                </a:solidFill>
                <a:latin typeface="Mont"/>
                <a:ea typeface="Mont"/>
                <a:cs typeface="Mont"/>
                <a:sym typeface="Mont"/>
              </a:rPr>
              <a:t>Pandemic</a:t>
            </a:r>
          </a:p>
          <a:p>
            <a:pPr marL="391519" lvl="1" indent="-195759" algn="l">
              <a:lnSpc>
                <a:spcPts val="2539"/>
              </a:lnSpc>
              <a:buFont typeface="Arial"/>
              <a:buChar char="•"/>
            </a:pPr>
            <a:r>
              <a:rPr lang="en-US" sz="1813">
                <a:solidFill>
                  <a:srgbClr val="0A0050"/>
                </a:solidFill>
                <a:latin typeface="Mont"/>
                <a:ea typeface="Mont"/>
                <a:cs typeface="Mont"/>
                <a:sym typeface="Mont"/>
              </a:rPr>
              <a:t>Prevalence of chronic conditions</a:t>
            </a:r>
          </a:p>
          <a:p>
            <a:pPr marL="391519" lvl="1" indent="-195759" algn="l">
              <a:lnSpc>
                <a:spcPts val="2539"/>
              </a:lnSpc>
              <a:spcBef>
                <a:spcPct val="0"/>
              </a:spcBef>
              <a:buFont typeface="Arial"/>
              <a:buChar char="•"/>
            </a:pPr>
            <a:r>
              <a:rPr lang="en-US" sz="1813">
                <a:solidFill>
                  <a:srgbClr val="0A0050"/>
                </a:solidFill>
                <a:latin typeface="Mont"/>
                <a:ea typeface="Mont"/>
                <a:cs typeface="Mont"/>
                <a:sym typeface="Mont"/>
              </a:rPr>
              <a:t>Innovation &amp; Technology</a:t>
            </a: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p:txBody>
      </p:sp>
      <p:sp>
        <p:nvSpPr>
          <p:cNvPr id="7" name="TextBox 7"/>
          <p:cNvSpPr txBox="1"/>
          <p:nvPr/>
        </p:nvSpPr>
        <p:spPr>
          <a:xfrm>
            <a:off x="7108826" y="441960"/>
            <a:ext cx="5012531" cy="33701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99" b="1">
                <a:solidFill>
                  <a:srgbClr val="0A0050"/>
                </a:solidFill>
                <a:latin typeface="Mont Bold"/>
                <a:ea typeface="Mont Bold"/>
                <a:cs typeface="Mont Bold"/>
                <a:sym typeface="Mont Bold"/>
              </a:rPr>
              <a:t>Diagnostics and the MedTech Industry</a:t>
            </a:r>
          </a:p>
        </p:txBody>
      </p:sp>
      <p:sp>
        <p:nvSpPr>
          <p:cNvPr id="8" name="Freeform 8"/>
          <p:cNvSpPr/>
          <p:nvPr/>
        </p:nvSpPr>
        <p:spPr>
          <a:xfrm>
            <a:off x="9873367" y="5619556"/>
            <a:ext cx="1967999" cy="815899"/>
          </a:xfrm>
          <a:custGeom>
            <a:avLst/>
            <a:gdLst/>
            <a:ahLst/>
            <a:cxnLst/>
            <a:rect l="l" t="t" r="r" b="b"/>
            <a:pathLst>
              <a:path w="2951998" h="1223849">
                <a:moveTo>
                  <a:pt x="0" y="0"/>
                </a:moveTo>
                <a:lnTo>
                  <a:pt x="2951998" y="0"/>
                </a:lnTo>
                <a:lnTo>
                  <a:pt x="2951998" y="1223849"/>
                </a:lnTo>
                <a:lnTo>
                  <a:pt x="0" y="1223849"/>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9" name="Group 9"/>
          <p:cNvGrpSpPr/>
          <p:nvPr/>
        </p:nvGrpSpPr>
        <p:grpSpPr>
          <a:xfrm>
            <a:off x="7526152" y="5153156"/>
            <a:ext cx="1019045" cy="1019045"/>
            <a:chOff x="0" y="0"/>
            <a:chExt cx="2038090" cy="2038090"/>
          </a:xfrm>
        </p:grpSpPr>
        <p:sp>
          <p:nvSpPr>
            <p:cNvPr id="10" name="Freeform 10"/>
            <p:cNvSpPr/>
            <p:nvPr/>
          </p:nvSpPr>
          <p:spPr>
            <a:xfrm>
              <a:off x="0" y="0"/>
              <a:ext cx="2038090" cy="2038090"/>
            </a:xfrm>
            <a:custGeom>
              <a:avLst/>
              <a:gdLst/>
              <a:ahLst/>
              <a:cxnLst/>
              <a:rect l="l" t="t" r="r" b="b"/>
              <a:pathLst>
                <a:path w="2038090" h="2038090">
                  <a:moveTo>
                    <a:pt x="0" y="0"/>
                  </a:moveTo>
                  <a:lnTo>
                    <a:pt x="2038090" y="0"/>
                  </a:lnTo>
                  <a:lnTo>
                    <a:pt x="2038090" y="2038090"/>
                  </a:lnTo>
                  <a:lnTo>
                    <a:pt x="0" y="20380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Tree>
    <p:extLst>
      <p:ext uri="{BB962C8B-B14F-4D97-AF65-F5344CB8AC3E}">
        <p14:creationId xmlns:p14="http://schemas.microsoft.com/office/powerpoint/2010/main" val="426428695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30" b="-963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156715" y="239657"/>
            <a:ext cx="2721088" cy="1291364"/>
          </a:xfrm>
          <a:custGeom>
            <a:avLst/>
            <a:gdLst/>
            <a:ahLst/>
            <a:cxnLst/>
            <a:rect l="l" t="t" r="r" b="b"/>
            <a:pathLst>
              <a:path w="4081632" h="1937046">
                <a:moveTo>
                  <a:pt x="0" y="0"/>
                </a:moveTo>
                <a:lnTo>
                  <a:pt x="4081632" y="0"/>
                </a:lnTo>
                <a:lnTo>
                  <a:pt x="4081632" y="1937046"/>
                </a:lnTo>
                <a:lnTo>
                  <a:pt x="0" y="1937046"/>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4" name="Group 4"/>
          <p:cNvGrpSpPr/>
          <p:nvPr/>
        </p:nvGrpSpPr>
        <p:grpSpPr>
          <a:xfrm>
            <a:off x="10752395" y="239657"/>
            <a:ext cx="1083167" cy="1083167"/>
            <a:chOff x="0" y="0"/>
            <a:chExt cx="2166335" cy="2166335"/>
          </a:xfrm>
        </p:grpSpPr>
        <p:sp>
          <p:nvSpPr>
            <p:cNvPr id="5" name="Freeform 5"/>
            <p:cNvSpPr/>
            <p:nvPr/>
          </p:nvSpPr>
          <p:spPr>
            <a:xfrm>
              <a:off x="0" y="0"/>
              <a:ext cx="2166335" cy="2166335"/>
            </a:xfrm>
            <a:custGeom>
              <a:avLst/>
              <a:gdLst/>
              <a:ahLst/>
              <a:cxnLst/>
              <a:rect l="l" t="t" r="r" b="b"/>
              <a:pathLst>
                <a:path w="2166335" h="2166335">
                  <a:moveTo>
                    <a:pt x="0" y="0"/>
                  </a:moveTo>
                  <a:lnTo>
                    <a:pt x="2166335" y="0"/>
                  </a:lnTo>
                  <a:lnTo>
                    <a:pt x="2166335" y="2166335"/>
                  </a:lnTo>
                  <a:lnTo>
                    <a:pt x="0" y="21663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grpSp>
        <p:nvGrpSpPr>
          <p:cNvPr id="6" name="Group 6"/>
          <p:cNvGrpSpPr/>
          <p:nvPr/>
        </p:nvGrpSpPr>
        <p:grpSpPr>
          <a:xfrm>
            <a:off x="461102" y="1881540"/>
            <a:ext cx="6684741" cy="3603305"/>
            <a:chOff x="0" y="0"/>
            <a:chExt cx="2640885" cy="1423528"/>
          </a:xfrm>
        </p:grpSpPr>
        <p:sp>
          <p:nvSpPr>
            <p:cNvPr id="7" name="Freeform 7"/>
            <p:cNvSpPr/>
            <p:nvPr/>
          </p:nvSpPr>
          <p:spPr>
            <a:xfrm>
              <a:off x="0" y="0"/>
              <a:ext cx="2640885" cy="1423528"/>
            </a:xfrm>
            <a:custGeom>
              <a:avLst/>
              <a:gdLst/>
              <a:ahLst/>
              <a:cxnLst/>
              <a:rect l="l" t="t" r="r" b="b"/>
              <a:pathLst>
                <a:path w="2640885" h="1423528">
                  <a:moveTo>
                    <a:pt x="39377" y="0"/>
                  </a:moveTo>
                  <a:lnTo>
                    <a:pt x="2601508" y="0"/>
                  </a:lnTo>
                  <a:cubicBezTo>
                    <a:pt x="2611952" y="0"/>
                    <a:pt x="2621967" y="4149"/>
                    <a:pt x="2629352" y="11533"/>
                  </a:cubicBezTo>
                  <a:cubicBezTo>
                    <a:pt x="2636737" y="18918"/>
                    <a:pt x="2640885" y="28934"/>
                    <a:pt x="2640885" y="39377"/>
                  </a:cubicBezTo>
                  <a:lnTo>
                    <a:pt x="2640885" y="1384151"/>
                  </a:lnTo>
                  <a:cubicBezTo>
                    <a:pt x="2640885" y="1405898"/>
                    <a:pt x="2623256" y="1423528"/>
                    <a:pt x="2601508" y="1423528"/>
                  </a:cubicBezTo>
                  <a:lnTo>
                    <a:pt x="39377" y="1423528"/>
                  </a:lnTo>
                  <a:cubicBezTo>
                    <a:pt x="28934" y="1423528"/>
                    <a:pt x="18918" y="1419379"/>
                    <a:pt x="11533" y="1411995"/>
                  </a:cubicBezTo>
                  <a:cubicBezTo>
                    <a:pt x="4149" y="1404610"/>
                    <a:pt x="0" y="1394595"/>
                    <a:pt x="0" y="1384151"/>
                  </a:cubicBezTo>
                  <a:lnTo>
                    <a:pt x="0" y="39377"/>
                  </a:lnTo>
                  <a:cubicBezTo>
                    <a:pt x="0" y="28934"/>
                    <a:pt x="4149" y="18918"/>
                    <a:pt x="11533" y="11533"/>
                  </a:cubicBezTo>
                  <a:cubicBezTo>
                    <a:pt x="18918" y="4149"/>
                    <a:pt x="28934" y="0"/>
                    <a:pt x="39377" y="0"/>
                  </a:cubicBezTo>
                  <a:close/>
                </a:path>
              </a:pathLst>
            </a:custGeom>
            <a:solidFill>
              <a:srgbClr val="0A00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8" name="TextBox 8"/>
            <p:cNvSpPr txBox="1"/>
            <p:nvPr/>
          </p:nvSpPr>
          <p:spPr>
            <a:xfrm>
              <a:off x="0" y="-38100"/>
              <a:ext cx="2640885" cy="146162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9" name="TextBox 9"/>
          <p:cNvSpPr txBox="1"/>
          <p:nvPr/>
        </p:nvSpPr>
        <p:spPr>
          <a:xfrm>
            <a:off x="698519" y="2072221"/>
            <a:ext cx="6217195" cy="33464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77472" lvl="1" indent="-188735" algn="l">
              <a:lnSpc>
                <a:spcPts val="2447"/>
              </a:lnSpc>
              <a:buFont typeface="Arial"/>
              <a:buChar char="•"/>
            </a:pPr>
            <a:r>
              <a:rPr lang="en-US" sz="1748">
                <a:solidFill>
                  <a:srgbClr val="FFFFF0"/>
                </a:solidFill>
                <a:latin typeface="Mont"/>
                <a:ea typeface="Mont"/>
                <a:cs typeface="Mont"/>
                <a:sym typeface="Mont"/>
              </a:rPr>
              <a:t>National Association for manufacturers and distributors of IVD’s in the UK.</a:t>
            </a:r>
          </a:p>
          <a:p>
            <a:pPr algn="just">
              <a:lnSpc>
                <a:spcPts val="2447"/>
              </a:lnSpc>
            </a:pPr>
            <a:endParaRPr lang="en-US" sz="1748">
              <a:solidFill>
                <a:srgbClr val="FFFFF0"/>
              </a:solidFill>
              <a:latin typeface="Mont"/>
              <a:ea typeface="Mont"/>
              <a:cs typeface="Mont"/>
              <a:sym typeface="Mont"/>
            </a:endParaRPr>
          </a:p>
          <a:p>
            <a:pPr marL="377472" lvl="1" indent="-188735" algn="l">
              <a:lnSpc>
                <a:spcPts val="2447"/>
              </a:lnSpc>
              <a:buFont typeface="Arial"/>
              <a:buChar char="•"/>
            </a:pPr>
            <a:r>
              <a:rPr lang="en-US" sz="1748">
                <a:solidFill>
                  <a:srgbClr val="FFFFF0"/>
                </a:solidFill>
                <a:latin typeface="Mont"/>
                <a:ea typeface="Mont"/>
                <a:cs typeface="Mont"/>
                <a:sym typeface="Mont"/>
              </a:rPr>
              <a:t>Represent &gt;95% of the industry with over 230 member organisations.</a:t>
            </a:r>
          </a:p>
          <a:p>
            <a:pPr algn="just">
              <a:lnSpc>
                <a:spcPts val="2447"/>
              </a:lnSpc>
            </a:pPr>
            <a:endParaRPr lang="en-US" sz="1748">
              <a:solidFill>
                <a:srgbClr val="FFFFF0"/>
              </a:solidFill>
              <a:latin typeface="Mont"/>
              <a:ea typeface="Mont"/>
              <a:cs typeface="Mont"/>
              <a:sym typeface="Mont"/>
            </a:endParaRPr>
          </a:p>
          <a:p>
            <a:pPr marL="377472" lvl="1" indent="-188735" algn="just">
              <a:lnSpc>
                <a:spcPts val="2447"/>
              </a:lnSpc>
              <a:buFont typeface="Arial"/>
              <a:buChar char="•"/>
            </a:pPr>
            <a:r>
              <a:rPr lang="en-US" sz="1748">
                <a:solidFill>
                  <a:srgbClr val="FFFFF0"/>
                </a:solidFill>
                <a:latin typeface="Mont"/>
                <a:ea typeface="Mont"/>
                <a:cs typeface="Mont"/>
                <a:sym typeface="Mont"/>
              </a:rPr>
              <a:t>Promote and support the use of diagnostics.</a:t>
            </a:r>
          </a:p>
          <a:p>
            <a:pPr algn="just">
              <a:lnSpc>
                <a:spcPts val="2447"/>
              </a:lnSpc>
            </a:pPr>
            <a:endParaRPr lang="en-US" sz="1748">
              <a:solidFill>
                <a:srgbClr val="FFFFF0"/>
              </a:solidFill>
              <a:latin typeface="Mont"/>
              <a:ea typeface="Mont"/>
              <a:cs typeface="Mont"/>
              <a:sym typeface="Mont"/>
            </a:endParaRPr>
          </a:p>
          <a:p>
            <a:pPr marL="377472" lvl="1" indent="-188735" algn="l">
              <a:lnSpc>
                <a:spcPts val="2447"/>
              </a:lnSpc>
              <a:buFont typeface="Arial"/>
              <a:buChar char="•"/>
            </a:pPr>
            <a:r>
              <a:rPr lang="en-US" sz="1748">
                <a:solidFill>
                  <a:srgbClr val="FFFFF0"/>
                </a:solidFill>
                <a:latin typeface="Mont"/>
                <a:ea typeface="Mont"/>
                <a:cs typeface="Mont"/>
                <a:sym typeface="Mont"/>
              </a:rPr>
              <a:t>Encourage Innovation and Adoption of new tech.</a:t>
            </a:r>
          </a:p>
          <a:p>
            <a:pPr algn="just">
              <a:lnSpc>
                <a:spcPts val="1909"/>
              </a:lnSpc>
            </a:pPr>
            <a:endParaRPr lang="en-US" sz="1748">
              <a:solidFill>
                <a:srgbClr val="FFFFF0"/>
              </a:solidFill>
              <a:latin typeface="Mont"/>
              <a:ea typeface="Mont"/>
              <a:cs typeface="Mont"/>
              <a:sym typeface="Mont"/>
            </a:endParaRPr>
          </a:p>
          <a:p>
            <a:pPr algn="ctr">
              <a:lnSpc>
                <a:spcPts val="2451"/>
              </a:lnSpc>
              <a:spcBef>
                <a:spcPct val="0"/>
              </a:spcBef>
            </a:pPr>
            <a:endParaRPr lang="en-US" sz="1748">
              <a:solidFill>
                <a:srgbClr val="FFFFF0"/>
              </a:solidFill>
              <a:latin typeface="Mont"/>
              <a:ea typeface="Mont"/>
              <a:cs typeface="Mont"/>
              <a:sym typeface="Mont"/>
            </a:endParaRPr>
          </a:p>
        </p:txBody>
      </p:sp>
      <p:sp>
        <p:nvSpPr>
          <p:cNvPr id="10" name="TextBox 10"/>
          <p:cNvSpPr txBox="1"/>
          <p:nvPr/>
        </p:nvSpPr>
        <p:spPr>
          <a:xfrm>
            <a:off x="698519" y="5702724"/>
            <a:ext cx="11002467" cy="3844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73"/>
              </a:lnSpc>
              <a:spcBef>
                <a:spcPct val="0"/>
              </a:spcBef>
            </a:pPr>
            <a:r>
              <a:rPr lang="en-US" sz="2266">
                <a:solidFill>
                  <a:srgbClr val="0A0050"/>
                </a:solidFill>
                <a:latin typeface="Mont"/>
                <a:ea typeface="Mont"/>
                <a:cs typeface="Mont"/>
                <a:sym typeface="Mont"/>
              </a:rPr>
              <a:t>“</a:t>
            </a:r>
            <a:r>
              <a:rPr lang="en-US" sz="2266" i="1">
                <a:solidFill>
                  <a:srgbClr val="0A0050"/>
                </a:solidFill>
                <a:latin typeface="Mont Italics"/>
                <a:ea typeface="Mont Italics"/>
                <a:cs typeface="Mont Italics"/>
                <a:sym typeface="Mont Italics"/>
              </a:rPr>
              <a:t>Advancing the vital role of diagnostics in shaping the future of healthcare</a:t>
            </a:r>
            <a:r>
              <a:rPr lang="en-US" sz="2266">
                <a:solidFill>
                  <a:srgbClr val="0A0050"/>
                </a:solidFill>
                <a:latin typeface="Mont"/>
                <a:ea typeface="Mont"/>
                <a:cs typeface="Mont"/>
                <a:sym typeface="Mont"/>
              </a:rPr>
              <a:t>”</a:t>
            </a:r>
          </a:p>
        </p:txBody>
      </p:sp>
    </p:spTree>
    <p:extLst>
      <p:ext uri="{BB962C8B-B14F-4D97-AF65-F5344CB8AC3E}">
        <p14:creationId xmlns:p14="http://schemas.microsoft.com/office/powerpoint/2010/main" val="659097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4" name="Google Shape;407;p66" descr="preencoded.png">
            <a:extLst>
              <a:ext uri="{FF2B5EF4-FFF2-40B4-BE49-F238E27FC236}">
                <a16:creationId xmlns:a16="http://schemas.microsoft.com/office/drawing/2014/main" id="{0C450AED-DD36-9CFE-9F58-07C3A39B144D}"/>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95" name="Google Shape;95;p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1266500" y="5923233"/>
            <a:ext cx="766803" cy="766803"/>
          </a:xfrm>
          <a:prstGeom prst="rect">
            <a:avLst/>
          </a:prstGeom>
          <a:noFill/>
          <a:ln>
            <a:noFill/>
          </a:ln>
        </p:spPr>
      </p:pic>
      <p:sp>
        <p:nvSpPr>
          <p:cNvPr id="7" name="Google Shape;563;p73">
            <a:extLst>
              <a:ext uri="{FF2B5EF4-FFF2-40B4-BE49-F238E27FC236}">
                <a16:creationId xmlns:a16="http://schemas.microsoft.com/office/drawing/2014/main" id="{403DAFAA-EF1C-B46F-7ACD-6844D9529D32}"/>
              </a:ext>
            </a:extLst>
          </p:cNvPr>
          <p:cNvSpPr/>
          <p:nvPr/>
        </p:nvSpPr>
        <p:spPr>
          <a:xfrm>
            <a:off x="6060290" y="-788367"/>
            <a:ext cx="8899200" cy="8899200"/>
          </a:xfrm>
          <a:prstGeom prst="ellipse">
            <a:avLst/>
          </a:prstGeom>
          <a:gradFill>
            <a:gsLst>
              <a:gs pos="89000">
                <a:srgbClr val="DE333C"/>
              </a:gs>
              <a:gs pos="37000">
                <a:srgbClr val="39C0E0"/>
              </a:gs>
            </a:gsLst>
            <a:lin ang="6000000" scaled="0"/>
          </a:gradFill>
          <a:ln>
            <a:noFill/>
          </a:ln>
        </p:spPr>
        <p:txBody>
          <a:bodyPr spcFirstLastPara="1" wrap="square" lIns="121900" tIns="121900" rIns="121900" bIns="121900" anchor="ctr" anchorCtr="0">
            <a:noAutofit/>
          </a:bodyPr>
          <a:lstStyle/>
          <a:p>
            <a:endParaRPr sz="2400">
              <a:latin typeface="Poppins" pitchFamily="2" charset="77"/>
              <a:cs typeface="Poppins" pitchFamily="2" charset="77"/>
            </a:endParaRPr>
          </a:p>
        </p:txBody>
      </p:sp>
      <p:pic>
        <p:nvPicPr>
          <p:cNvPr id="8" name="Google Shape;564;p73">
            <a:extLst>
              <a:ext uri="{FF2B5EF4-FFF2-40B4-BE49-F238E27FC236}">
                <a16:creationId xmlns:a16="http://schemas.microsoft.com/office/drawing/2014/main" id="{D81005D4-B921-FE92-BCBD-57479AB1F102}"/>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t="-9937" r="-3455" b="-10806"/>
          <a:stretch/>
        </p:blipFill>
        <p:spPr>
          <a:xfrm>
            <a:off x="6280001" y="-692487"/>
            <a:ext cx="8289200" cy="8302000"/>
          </a:xfrm>
          <a:prstGeom prst="ellipse">
            <a:avLst/>
          </a:prstGeom>
          <a:solidFill>
            <a:schemeClr val="accent1"/>
          </a:solidFill>
          <a:ln>
            <a:noFill/>
          </a:ln>
        </p:spPr>
      </p:pic>
      <p:sp>
        <p:nvSpPr>
          <p:cNvPr id="5" name="Google Shape;237;p59">
            <a:extLst>
              <a:ext uri="{FF2B5EF4-FFF2-40B4-BE49-F238E27FC236}">
                <a16:creationId xmlns:a16="http://schemas.microsoft.com/office/drawing/2014/main" id="{6114B53B-9B0C-4927-A76B-F8DF3D35D178}"/>
              </a:ext>
            </a:extLst>
          </p:cNvPr>
          <p:cNvSpPr/>
          <p:nvPr/>
        </p:nvSpPr>
        <p:spPr>
          <a:xfrm>
            <a:off x="457198" y="1893855"/>
            <a:ext cx="5365601" cy="2449833"/>
          </a:xfrm>
          <a:prstGeom prst="rect">
            <a:avLst/>
          </a:prstGeom>
          <a:noFill/>
          <a:ln>
            <a:noFill/>
          </a:ln>
        </p:spPr>
        <p:txBody>
          <a:bodyPr spcFirstLastPara="1" wrap="square" lIns="0" tIns="0" rIns="0" bIns="0" anchor="t" anchorCtr="0">
            <a:noAutofit/>
          </a:bodyPr>
          <a:lstStyle/>
          <a:p>
            <a:pPr>
              <a:buClr>
                <a:srgbClr val="FFFFFF"/>
              </a:buClr>
              <a:buSzPts val="3800"/>
            </a:pPr>
            <a:r>
              <a:rPr lang="en" sz="4000" b="1">
                <a:solidFill>
                  <a:srgbClr val="0D0D0D"/>
                </a:solidFill>
                <a:latin typeface="Poppins SemiBold"/>
                <a:ea typeface="Poppins SemiBold"/>
                <a:cs typeface="Poppins SemiBold"/>
                <a:sym typeface="Poppins SemiBold"/>
              </a:rPr>
              <a:t>Creating a future where </a:t>
            </a:r>
            <a:r>
              <a:rPr lang="en" sz="4000">
                <a:solidFill>
                  <a:srgbClr val="0D0D0D"/>
                </a:solidFill>
                <a:latin typeface="Poppins SemiBold"/>
                <a:ea typeface="Poppins SemiBold"/>
                <a:cs typeface="Poppins SemiBold"/>
                <a:sym typeface="Poppins SemiBold"/>
              </a:rPr>
              <a:t>every </a:t>
            </a:r>
            <a:br>
              <a:rPr lang="en" sz="4000">
                <a:solidFill>
                  <a:srgbClr val="0D0D0D"/>
                </a:solidFill>
                <a:latin typeface="Poppins SemiBold"/>
                <a:ea typeface="Poppins SemiBold"/>
                <a:cs typeface="Poppins SemiBold"/>
                <a:sym typeface="Poppins SemiBold"/>
              </a:rPr>
            </a:br>
            <a:r>
              <a:rPr lang="en" sz="4000">
                <a:solidFill>
                  <a:srgbClr val="0D0D0D"/>
                </a:solidFill>
                <a:latin typeface="Poppins SemiBold"/>
                <a:ea typeface="Poppins SemiBold"/>
                <a:cs typeface="Poppins SemiBold"/>
                <a:sym typeface="Poppins SemiBold"/>
              </a:rPr>
              <a:t>patient survives </a:t>
            </a:r>
            <a:br>
              <a:rPr lang="en" sz="4000">
                <a:solidFill>
                  <a:srgbClr val="0D0D0D"/>
                </a:solidFill>
                <a:latin typeface="Poppins SemiBold"/>
                <a:ea typeface="Poppins SemiBold"/>
                <a:cs typeface="Poppins SemiBold"/>
                <a:sym typeface="Poppins SemiBold"/>
              </a:rPr>
            </a:br>
            <a:r>
              <a:rPr lang="en" sz="4000">
                <a:solidFill>
                  <a:srgbClr val="0D0D0D"/>
                </a:solidFill>
                <a:latin typeface="Poppins Light" pitchFamily="2" charset="77"/>
                <a:ea typeface="Poppins SemiBold"/>
                <a:cs typeface="Poppins Light" pitchFamily="2" charset="77"/>
                <a:sym typeface="Poppins SemiBold"/>
              </a:rPr>
              <a:t>cancer</a:t>
            </a:r>
            <a:endParaRPr sz="4000">
              <a:solidFill>
                <a:srgbClr val="0D0D0D"/>
              </a:solidFill>
              <a:latin typeface="Poppins Light" pitchFamily="2" charset="77"/>
              <a:ea typeface="Calibri"/>
              <a:cs typeface="Poppins Light" pitchFamily="2" charset="77"/>
              <a:sym typeface="Calibri"/>
            </a:endParaRPr>
          </a:p>
        </p:txBody>
      </p:sp>
      <p:sp>
        <p:nvSpPr>
          <p:cNvPr id="9" name="TextBox 8">
            <a:extLst>
              <a:ext uri="{FF2B5EF4-FFF2-40B4-BE49-F238E27FC236}">
                <a16:creationId xmlns:a16="http://schemas.microsoft.com/office/drawing/2014/main" id="{1FC7EB44-B992-AA43-62F5-82023D73429F}"/>
              </a:ext>
            </a:extLst>
          </p:cNvPr>
          <p:cNvSpPr txBox="1"/>
          <p:nvPr/>
        </p:nvSpPr>
        <p:spPr>
          <a:xfrm>
            <a:off x="417801" y="4631348"/>
            <a:ext cx="5444393" cy="2031325"/>
          </a:xfrm>
          <a:prstGeom prst="rect">
            <a:avLst/>
          </a:prstGeom>
          <a:noFill/>
        </p:spPr>
        <p:txBody>
          <a:bodyPr wrap="square" rtlCol="0">
            <a:spAutoFit/>
          </a:bodyPr>
          <a:lstStyle/>
          <a:p>
            <a:r>
              <a:rPr lang="en-US" b="1">
                <a:solidFill>
                  <a:srgbClr val="0070C0"/>
                </a:solidFill>
                <a:latin typeface="Poppins" pitchFamily="2" charset="77"/>
                <a:cs typeface="Poppins" pitchFamily="2" charset="77"/>
              </a:rPr>
              <a:t>DR BEA BAKSHI</a:t>
            </a:r>
            <a:br>
              <a:rPr lang="en-US">
                <a:solidFill>
                  <a:srgbClr val="0070C0"/>
                </a:solidFill>
                <a:latin typeface="Poppins" pitchFamily="2" charset="77"/>
                <a:cs typeface="Poppins" pitchFamily="2" charset="77"/>
              </a:rPr>
            </a:br>
            <a:r>
              <a:rPr lang="en-US">
                <a:latin typeface="Poppins" pitchFamily="2" charset="77"/>
                <a:cs typeface="Poppins" pitchFamily="2" charset="77"/>
              </a:rPr>
              <a:t>General Practitioner, Co-Founder &amp; CEO</a:t>
            </a:r>
          </a:p>
          <a:p>
            <a:r>
              <a:rPr lang="en-US">
                <a:latin typeface="Poppins" pitchFamily="2" charset="77"/>
                <a:cs typeface="Poppins" pitchFamily="2" charset="77"/>
              </a:rPr>
              <a:t>C the Signs</a:t>
            </a:r>
          </a:p>
          <a:p>
            <a:endParaRPr lang="en-US">
              <a:latin typeface="Poppins" pitchFamily="2" charset="77"/>
              <a:cs typeface="Poppins" pitchFamily="2" charset="77"/>
            </a:endParaRPr>
          </a:p>
          <a:p>
            <a:r>
              <a:rPr lang="en-US" b="1">
                <a:latin typeface="Poppins" pitchFamily="2" charset="77"/>
                <a:cs typeface="Poppins" pitchFamily="2" charset="77"/>
              </a:rPr>
              <a:t>CLAIRE CORBETT</a:t>
            </a:r>
          </a:p>
          <a:p>
            <a:r>
              <a:rPr lang="en-US">
                <a:latin typeface="Poppins" pitchFamily="2" charset="77"/>
                <a:cs typeface="Poppins" pitchFamily="2" charset="77"/>
              </a:rPr>
              <a:t>Head of Cancer and Long-Term Conditions, Suffolk &amp; North East Essex ICB</a:t>
            </a:r>
          </a:p>
        </p:txBody>
      </p:sp>
      <p:cxnSp>
        <p:nvCxnSpPr>
          <p:cNvPr id="11" name="Straight Connector 10">
            <a:extLst>
              <a:ext uri="{FF2B5EF4-FFF2-40B4-BE49-F238E27FC236}">
                <a16:creationId xmlns:a16="http://schemas.microsoft.com/office/drawing/2014/main" id="{5A72E5D7-54C4-948D-DE2E-B5AE53B9D8CD}"/>
              </a:ext>
            </a:extLst>
          </p:cNvPr>
          <p:cNvCxnSpPr/>
          <p:nvPr/>
        </p:nvCxnSpPr>
        <p:spPr>
          <a:xfrm>
            <a:off x="1938544" y="623409"/>
            <a:ext cx="0" cy="647037"/>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2"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493DE086-B53F-A6BA-7FD8-3FDAFD8C3169}"/>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158256" y="657477"/>
            <a:ext cx="1422043" cy="613531"/>
          </a:xfrm>
          <a:prstGeom prst="rect">
            <a:avLst/>
          </a:prstGeom>
          <a:noFill/>
          <a:ln>
            <a:noFill/>
          </a:ln>
        </p:spPr>
      </p:pic>
      <p:pic>
        <p:nvPicPr>
          <p:cNvPr id="15" name="Picture 14" descr="A blue and black logo&#10;&#10;Description automatically generated">
            <a:extLst>
              <a:ext uri="{FF2B5EF4-FFF2-40B4-BE49-F238E27FC236}">
                <a16:creationId xmlns:a16="http://schemas.microsoft.com/office/drawing/2014/main" id="{D3118C67-2389-665C-C9C2-5F654300D598}"/>
              </a:ext>
            </a:extLst>
          </p:cNvPr>
          <p:cNvPicPr>
            <a:picLocks noChangeAspect="1"/>
          </p:cNvPicPr>
          <p:nvPr/>
        </p:nvPicPr>
        <p:blipFill>
          <a:blip r:embed="rId7"/>
          <a:stretch>
            <a:fillRect/>
          </a:stretch>
        </p:blipFill>
        <p:spPr>
          <a:xfrm>
            <a:off x="421629" y="577731"/>
            <a:ext cx="1297204" cy="773021"/>
          </a:xfrm>
          <a:prstGeom prst="rect">
            <a:avLst/>
          </a:prstGeom>
        </p:spPr>
      </p:pic>
    </p:spTree>
    <p:extLst>
      <p:ext uri="{BB962C8B-B14F-4D97-AF65-F5344CB8AC3E}">
        <p14:creationId xmlns:p14="http://schemas.microsoft.com/office/powerpoint/2010/main" val="20868285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FFF0"/>
        </a:solidFill>
        <a:effectLst/>
      </p:bgPr>
    </p:bg>
    <p:spTree>
      <p:nvGrpSpPr>
        <p:cNvPr id="1" name=""/>
        <p:cNvGrpSpPr/>
        <p:nvPr/>
      </p:nvGrpSpPr>
      <p:grpSpPr>
        <a:xfrm>
          <a:off x="0" y="0"/>
          <a:ext cx="0" cy="0"/>
          <a:chOff x="0" y="0"/>
          <a:chExt cx="0" cy="0"/>
        </a:xfrm>
      </p:grpSpPr>
      <p:sp>
        <p:nvSpPr>
          <p:cNvPr id="2" name="Freeform 2"/>
          <p:cNvSpPr/>
          <p:nvPr/>
        </p:nvSpPr>
        <p:spPr>
          <a:xfrm>
            <a:off x="269755" y="415216"/>
            <a:ext cx="4447479" cy="5843403"/>
          </a:xfrm>
          <a:custGeom>
            <a:avLst/>
            <a:gdLst/>
            <a:ahLst/>
            <a:cxnLst/>
            <a:rect l="l" t="t" r="r" b="b"/>
            <a:pathLst>
              <a:path w="6671218" h="8765104">
                <a:moveTo>
                  <a:pt x="0" y="0"/>
                </a:moveTo>
                <a:lnTo>
                  <a:pt x="6671218" y="0"/>
                </a:lnTo>
                <a:lnTo>
                  <a:pt x="6671218" y="8765103"/>
                </a:lnTo>
                <a:lnTo>
                  <a:pt x="0" y="8765103"/>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TextBox 3"/>
          <p:cNvSpPr txBox="1"/>
          <p:nvPr/>
        </p:nvSpPr>
        <p:spPr>
          <a:xfrm>
            <a:off x="4839885" y="288216"/>
            <a:ext cx="7186494" cy="67973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88"/>
              </a:lnSpc>
            </a:pPr>
            <a:r>
              <a:rPr lang="en-US" sz="2277" b="1">
                <a:solidFill>
                  <a:srgbClr val="0A0050"/>
                </a:solidFill>
                <a:latin typeface="Mont Bold"/>
                <a:ea typeface="Mont Bold"/>
                <a:cs typeface="Mont Bold"/>
                <a:sym typeface="Mont Bold"/>
              </a:rPr>
              <a:t>The Four Humours</a:t>
            </a:r>
          </a:p>
          <a:p>
            <a:pPr algn="ctr">
              <a:lnSpc>
                <a:spcPts val="3188"/>
              </a:lnSpc>
            </a:pPr>
            <a:endParaRPr lang="en-US" sz="2277" b="1">
              <a:solidFill>
                <a:srgbClr val="0A0050"/>
              </a:solidFill>
              <a:latin typeface="Mont Bold"/>
              <a:ea typeface="Mont Bold"/>
              <a:cs typeface="Mont Bold"/>
              <a:sym typeface="Mont Bold"/>
            </a:endParaRPr>
          </a:p>
          <a:p>
            <a:pPr algn="ctr">
              <a:lnSpc>
                <a:spcPts val="3188"/>
              </a:lnSpc>
            </a:pPr>
            <a:endParaRPr lang="en-US" sz="2277" b="1">
              <a:solidFill>
                <a:srgbClr val="0A0050"/>
              </a:solidFill>
              <a:latin typeface="Mont Bold"/>
              <a:ea typeface="Mont Bold"/>
              <a:cs typeface="Mont Bold"/>
              <a:sym typeface="Mont Bold"/>
            </a:endParaRPr>
          </a:p>
          <a:p>
            <a:pPr marL="433064" lvl="1" indent="-216532" algn="l">
              <a:lnSpc>
                <a:spcPts val="2808"/>
              </a:lnSpc>
              <a:buFont typeface="Arial"/>
              <a:buChar char="•"/>
            </a:pPr>
            <a:r>
              <a:rPr lang="en-US" sz="2005">
                <a:solidFill>
                  <a:srgbClr val="0A0050"/>
                </a:solidFill>
                <a:latin typeface="Mont"/>
                <a:ea typeface="Mont"/>
                <a:cs typeface="Mont"/>
                <a:sym typeface="Mont"/>
              </a:rPr>
              <a:t>Theory developed in Ancient Greece and Rome, influenced European medicine until at least the 18th Century.</a:t>
            </a:r>
          </a:p>
          <a:p>
            <a:pPr algn="l">
              <a:lnSpc>
                <a:spcPts val="2808"/>
              </a:lnSpc>
            </a:pPr>
            <a:endParaRPr lang="en-US" sz="2005">
              <a:solidFill>
                <a:srgbClr val="0A0050"/>
              </a:solidFill>
              <a:latin typeface="Mont"/>
              <a:ea typeface="Mont"/>
              <a:cs typeface="Mont"/>
              <a:sym typeface="Mont"/>
            </a:endParaRPr>
          </a:p>
          <a:p>
            <a:pPr marL="433064" lvl="1" indent="-216532" algn="l">
              <a:lnSpc>
                <a:spcPts val="2808"/>
              </a:lnSpc>
              <a:buFont typeface="Arial"/>
              <a:buChar char="•"/>
            </a:pPr>
            <a:r>
              <a:rPr lang="en-US" sz="2005">
                <a:solidFill>
                  <a:srgbClr val="0A0050"/>
                </a:solidFill>
                <a:latin typeface="Mont"/>
                <a:ea typeface="Mont"/>
                <a:cs typeface="Mont"/>
                <a:sym typeface="Mont"/>
              </a:rPr>
              <a:t>Blood, Phlegm, Black Bile and Yellow Bile.</a:t>
            </a:r>
          </a:p>
          <a:p>
            <a:pPr algn="l">
              <a:lnSpc>
                <a:spcPts val="2808"/>
              </a:lnSpc>
            </a:pPr>
            <a:endParaRPr lang="en-US" sz="2005">
              <a:solidFill>
                <a:srgbClr val="0A0050"/>
              </a:solidFill>
              <a:latin typeface="Mont"/>
              <a:ea typeface="Mont"/>
              <a:cs typeface="Mont"/>
              <a:sym typeface="Mont"/>
            </a:endParaRPr>
          </a:p>
          <a:p>
            <a:pPr marL="433064" lvl="1" indent="-216532" algn="l">
              <a:lnSpc>
                <a:spcPts val="2808"/>
              </a:lnSpc>
              <a:buFont typeface="Arial"/>
              <a:buChar char="•"/>
            </a:pPr>
            <a:r>
              <a:rPr lang="en-US" sz="2005">
                <a:solidFill>
                  <a:srgbClr val="0A0050"/>
                </a:solidFill>
                <a:latin typeface="Mont"/>
                <a:ea typeface="Mont"/>
                <a:cs typeface="Mont"/>
                <a:sym typeface="Mont"/>
              </a:rPr>
              <a:t>In a healthy person, the 4 humours are considered to be “Balanced”.</a:t>
            </a:r>
          </a:p>
          <a:p>
            <a:pPr algn="l">
              <a:lnSpc>
                <a:spcPts val="2808"/>
              </a:lnSpc>
            </a:pPr>
            <a:endParaRPr lang="en-US" sz="2005">
              <a:solidFill>
                <a:srgbClr val="0A0050"/>
              </a:solidFill>
              <a:latin typeface="Mont"/>
              <a:ea typeface="Mont"/>
              <a:cs typeface="Mont"/>
              <a:sym typeface="Mont"/>
            </a:endParaRPr>
          </a:p>
          <a:p>
            <a:pPr marL="433064" lvl="1" indent="-216532" algn="l">
              <a:lnSpc>
                <a:spcPts val="2808"/>
              </a:lnSpc>
              <a:spcBef>
                <a:spcPct val="0"/>
              </a:spcBef>
              <a:buFont typeface="Arial"/>
              <a:buChar char="•"/>
            </a:pPr>
            <a:r>
              <a:rPr lang="en-US" sz="2005">
                <a:solidFill>
                  <a:srgbClr val="0A0050"/>
                </a:solidFill>
                <a:latin typeface="Mont"/>
                <a:ea typeface="Mont"/>
                <a:cs typeface="Mont"/>
                <a:sym typeface="Mont"/>
              </a:rPr>
              <a:t>In order to heal the sick, the balance of the four humours had to be restored. </a:t>
            </a: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p:txBody>
      </p:sp>
      <p:grpSp>
        <p:nvGrpSpPr>
          <p:cNvPr id="4" name="Group 4"/>
          <p:cNvGrpSpPr/>
          <p:nvPr/>
        </p:nvGrpSpPr>
        <p:grpSpPr>
          <a:xfrm>
            <a:off x="10703950" y="295145"/>
            <a:ext cx="1094259" cy="1094259"/>
            <a:chOff x="0" y="0"/>
            <a:chExt cx="2188518" cy="2188518"/>
          </a:xfrm>
        </p:grpSpPr>
        <p:sp>
          <p:nvSpPr>
            <p:cNvPr id="5" name="Freeform 5"/>
            <p:cNvSpPr/>
            <p:nvPr/>
          </p:nvSpPr>
          <p:spPr>
            <a:xfrm>
              <a:off x="0" y="0"/>
              <a:ext cx="2188518" cy="2188518"/>
            </a:xfrm>
            <a:custGeom>
              <a:avLst/>
              <a:gdLst/>
              <a:ahLst/>
              <a:cxnLst/>
              <a:rect l="l" t="t" r="r" b="b"/>
              <a:pathLst>
                <a:path w="2188518" h="2188518">
                  <a:moveTo>
                    <a:pt x="0" y="0"/>
                  </a:moveTo>
                  <a:lnTo>
                    <a:pt x="2188518" y="0"/>
                  </a:lnTo>
                  <a:lnTo>
                    <a:pt x="2188518" y="2188518"/>
                  </a:lnTo>
                  <a:lnTo>
                    <a:pt x="0" y="21885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
        <p:nvSpPr>
          <p:cNvPr id="6" name="Freeform 6"/>
          <p:cNvSpPr/>
          <p:nvPr/>
        </p:nvSpPr>
        <p:spPr>
          <a:xfrm>
            <a:off x="10057935" y="5814615"/>
            <a:ext cx="1968443" cy="816083"/>
          </a:xfrm>
          <a:custGeom>
            <a:avLst/>
            <a:gdLst/>
            <a:ahLst/>
            <a:cxnLst/>
            <a:rect l="l" t="t" r="r" b="b"/>
            <a:pathLst>
              <a:path w="2952664" h="1224125">
                <a:moveTo>
                  <a:pt x="0" y="0"/>
                </a:moveTo>
                <a:lnTo>
                  <a:pt x="2952664" y="0"/>
                </a:lnTo>
                <a:lnTo>
                  <a:pt x="2952664" y="1224125"/>
                </a:lnTo>
                <a:lnTo>
                  <a:pt x="0" y="1224125"/>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19739043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FFF0"/>
        </a:solidFill>
        <a:effectLst/>
      </p:bgPr>
    </p:bg>
    <p:spTree>
      <p:nvGrpSpPr>
        <p:cNvPr id="1" name=""/>
        <p:cNvGrpSpPr/>
        <p:nvPr/>
      </p:nvGrpSpPr>
      <p:grpSpPr>
        <a:xfrm>
          <a:off x="0" y="0"/>
          <a:ext cx="0" cy="0"/>
          <a:chOff x="0" y="0"/>
          <a:chExt cx="0" cy="0"/>
        </a:xfrm>
      </p:grpSpPr>
      <p:sp>
        <p:nvSpPr>
          <p:cNvPr id="2" name="Freeform 2"/>
          <p:cNvSpPr/>
          <p:nvPr/>
        </p:nvSpPr>
        <p:spPr>
          <a:xfrm>
            <a:off x="1440427" y="579465"/>
            <a:ext cx="4182907" cy="5699071"/>
          </a:xfrm>
          <a:custGeom>
            <a:avLst/>
            <a:gdLst/>
            <a:ahLst/>
            <a:cxnLst/>
            <a:rect l="l" t="t" r="r" b="b"/>
            <a:pathLst>
              <a:path w="6274360" h="8548606">
                <a:moveTo>
                  <a:pt x="0" y="0"/>
                </a:moveTo>
                <a:lnTo>
                  <a:pt x="6274360" y="0"/>
                </a:lnTo>
                <a:lnTo>
                  <a:pt x="6274360" y="8548606"/>
                </a:lnTo>
                <a:lnTo>
                  <a:pt x="0" y="8548606"/>
                </a:lnTo>
                <a:lnTo>
                  <a:pt x="0" y="0"/>
                </a:lnTo>
                <a:close/>
              </a:path>
            </a:pathLst>
          </a:custGeom>
          <a:blipFill>
            <a:blip r:embed="rId2"/>
            <a:stretch>
              <a:fillRect t="-7048" b="-497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6568921" y="579465"/>
            <a:ext cx="4056949" cy="5699071"/>
          </a:xfrm>
          <a:custGeom>
            <a:avLst/>
            <a:gdLst/>
            <a:ahLst/>
            <a:cxnLst/>
            <a:rect l="l" t="t" r="r" b="b"/>
            <a:pathLst>
              <a:path w="6085424" h="8548606">
                <a:moveTo>
                  <a:pt x="0" y="0"/>
                </a:moveTo>
                <a:lnTo>
                  <a:pt x="6085425" y="0"/>
                </a:lnTo>
                <a:lnTo>
                  <a:pt x="6085425" y="8548606"/>
                </a:lnTo>
                <a:lnTo>
                  <a:pt x="0" y="8548606"/>
                </a:lnTo>
                <a:lnTo>
                  <a:pt x="0" y="0"/>
                </a:lnTo>
                <a:close/>
              </a:path>
            </a:pathLst>
          </a:custGeom>
          <a:blipFill>
            <a:blip r:embed="rId3"/>
            <a:stretch>
              <a:fillRect l="-80299" r="-3015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264200537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484110" y="5272319"/>
            <a:ext cx="990943" cy="990943"/>
            <a:chOff x="0" y="0"/>
            <a:chExt cx="1981887" cy="1981887"/>
          </a:xfrm>
        </p:grpSpPr>
        <p:sp>
          <p:nvSpPr>
            <p:cNvPr id="4" name="Freeform 4"/>
            <p:cNvSpPr/>
            <p:nvPr/>
          </p:nvSpPr>
          <p:spPr>
            <a:xfrm>
              <a:off x="0" y="0"/>
              <a:ext cx="1981887" cy="1981887"/>
            </a:xfrm>
            <a:custGeom>
              <a:avLst/>
              <a:gdLst/>
              <a:ahLst/>
              <a:cxnLst/>
              <a:rect l="l" t="t" r="r" b="b"/>
              <a:pathLst>
                <a:path w="1981887" h="1981887">
                  <a:moveTo>
                    <a:pt x="0" y="0"/>
                  </a:moveTo>
                  <a:lnTo>
                    <a:pt x="1981887" y="0"/>
                  </a:lnTo>
                  <a:lnTo>
                    <a:pt x="1981887" y="1981887"/>
                  </a:lnTo>
                  <a:lnTo>
                    <a:pt x="0" y="1981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grpSp>
        <p:nvGrpSpPr>
          <p:cNvPr id="5" name="Group 5"/>
          <p:cNvGrpSpPr/>
          <p:nvPr/>
        </p:nvGrpSpPr>
        <p:grpSpPr>
          <a:xfrm>
            <a:off x="484110" y="4084046"/>
            <a:ext cx="990943" cy="990943"/>
            <a:chOff x="0" y="0"/>
            <a:chExt cx="1981887" cy="1981887"/>
          </a:xfrm>
        </p:grpSpPr>
        <p:sp>
          <p:nvSpPr>
            <p:cNvPr id="6" name="Freeform 6"/>
            <p:cNvSpPr/>
            <p:nvPr/>
          </p:nvSpPr>
          <p:spPr>
            <a:xfrm>
              <a:off x="0" y="0"/>
              <a:ext cx="1981887" cy="1981887"/>
            </a:xfrm>
            <a:custGeom>
              <a:avLst/>
              <a:gdLst/>
              <a:ahLst/>
              <a:cxnLst/>
              <a:rect l="l" t="t" r="r" b="b"/>
              <a:pathLst>
                <a:path w="1981887" h="1981887">
                  <a:moveTo>
                    <a:pt x="0" y="0"/>
                  </a:moveTo>
                  <a:lnTo>
                    <a:pt x="1981887" y="0"/>
                  </a:lnTo>
                  <a:lnTo>
                    <a:pt x="1981887" y="1981887"/>
                  </a:lnTo>
                  <a:lnTo>
                    <a:pt x="0" y="1981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grpSp>
        <p:nvGrpSpPr>
          <p:cNvPr id="7" name="Group 7"/>
          <p:cNvGrpSpPr/>
          <p:nvPr/>
        </p:nvGrpSpPr>
        <p:grpSpPr>
          <a:xfrm>
            <a:off x="2182870" y="4084046"/>
            <a:ext cx="8009681" cy="1549045"/>
            <a:chOff x="0" y="0"/>
            <a:chExt cx="3164319" cy="611969"/>
          </a:xfrm>
        </p:grpSpPr>
        <p:sp>
          <p:nvSpPr>
            <p:cNvPr id="8" name="Freeform 8"/>
            <p:cNvSpPr/>
            <p:nvPr/>
          </p:nvSpPr>
          <p:spPr>
            <a:xfrm>
              <a:off x="0" y="0"/>
              <a:ext cx="3164318" cy="611969"/>
            </a:xfrm>
            <a:custGeom>
              <a:avLst/>
              <a:gdLst/>
              <a:ahLst/>
              <a:cxnLst/>
              <a:rect l="l" t="t" r="r" b="b"/>
              <a:pathLst>
                <a:path w="3164318" h="611969">
                  <a:moveTo>
                    <a:pt x="32863" y="0"/>
                  </a:moveTo>
                  <a:lnTo>
                    <a:pt x="3131455" y="0"/>
                  </a:lnTo>
                  <a:cubicBezTo>
                    <a:pt x="3149605" y="0"/>
                    <a:pt x="3164318" y="14713"/>
                    <a:pt x="3164318" y="32863"/>
                  </a:cubicBezTo>
                  <a:lnTo>
                    <a:pt x="3164318" y="579105"/>
                  </a:lnTo>
                  <a:cubicBezTo>
                    <a:pt x="3164318" y="597255"/>
                    <a:pt x="3149605" y="611969"/>
                    <a:pt x="3131455" y="611969"/>
                  </a:cubicBezTo>
                  <a:lnTo>
                    <a:pt x="32863" y="611969"/>
                  </a:lnTo>
                  <a:cubicBezTo>
                    <a:pt x="14713" y="611969"/>
                    <a:pt x="0" y="597255"/>
                    <a:pt x="0" y="579105"/>
                  </a:cubicBezTo>
                  <a:lnTo>
                    <a:pt x="0" y="32863"/>
                  </a:lnTo>
                  <a:cubicBezTo>
                    <a:pt x="0" y="14713"/>
                    <a:pt x="14713" y="0"/>
                    <a:pt x="32863"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9" name="TextBox 9"/>
            <p:cNvSpPr txBox="1"/>
            <p:nvPr/>
          </p:nvSpPr>
          <p:spPr>
            <a:xfrm>
              <a:off x="0" y="-114300"/>
              <a:ext cx="3164319" cy="72626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7"/>
                </a:lnSpc>
              </a:pPr>
              <a:endParaRPr sz="800"/>
            </a:p>
          </p:txBody>
        </p:sp>
      </p:grpSp>
      <p:sp>
        <p:nvSpPr>
          <p:cNvPr id="10" name="TextBox 10"/>
          <p:cNvSpPr txBox="1"/>
          <p:nvPr/>
        </p:nvSpPr>
        <p:spPr>
          <a:xfrm>
            <a:off x="2857206" y="4273675"/>
            <a:ext cx="6661010" cy="18702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spcBef>
                <a:spcPct val="0"/>
              </a:spcBef>
            </a:pPr>
            <a:r>
              <a:rPr lang="en-US" sz="2399" b="1" i="1">
                <a:solidFill>
                  <a:srgbClr val="0A0050"/>
                </a:solidFill>
                <a:latin typeface="Mont Bold Italics"/>
                <a:ea typeface="Mont Bold Italics"/>
                <a:cs typeface="Mont Bold Italics"/>
                <a:sym typeface="Mont Bold Italics"/>
              </a:rPr>
              <a:t>“70% of clinical decisions are influenced by diagnostic tests”</a:t>
            </a:r>
          </a:p>
          <a:p>
            <a:pPr algn="ctr">
              <a:lnSpc>
                <a:spcPts val="1867"/>
              </a:lnSpc>
              <a:spcBef>
                <a:spcPct val="0"/>
              </a:spcBef>
            </a:pPr>
            <a:endParaRPr lang="en-US" sz="2399" b="1" i="1">
              <a:solidFill>
                <a:srgbClr val="0A0050"/>
              </a:solidFill>
              <a:latin typeface="Mont Bold Italics"/>
              <a:ea typeface="Mont Bold Italics"/>
              <a:cs typeface="Mont Bold Italics"/>
              <a:sym typeface="Mont Bold Italics"/>
            </a:endParaRPr>
          </a:p>
          <a:p>
            <a:pPr algn="ctr">
              <a:lnSpc>
                <a:spcPts val="1867"/>
              </a:lnSpc>
              <a:spcBef>
                <a:spcPct val="0"/>
              </a:spcBef>
            </a:pPr>
            <a:r>
              <a:rPr lang="en-US" sz="1333" b="1">
                <a:solidFill>
                  <a:srgbClr val="0A0050"/>
                </a:solidFill>
                <a:latin typeface="Mont Bold"/>
                <a:ea typeface="Mont Bold"/>
                <a:cs typeface="Mont Bold"/>
                <a:sym typeface="Mont Bold"/>
              </a:rPr>
              <a:t> </a:t>
            </a:r>
          </a:p>
          <a:p>
            <a:pPr algn="ctr">
              <a:lnSpc>
                <a:spcPts val="1867"/>
              </a:lnSpc>
              <a:spcBef>
                <a:spcPct val="0"/>
              </a:spcBef>
            </a:pPr>
            <a:endParaRPr lang="en-US" sz="1333" b="1">
              <a:solidFill>
                <a:srgbClr val="0A0050"/>
              </a:solidFill>
              <a:latin typeface="Mont Bold"/>
              <a:ea typeface="Mont Bold"/>
              <a:cs typeface="Mont Bold"/>
              <a:sym typeface="Mont Bold"/>
            </a:endParaRPr>
          </a:p>
          <a:p>
            <a:pPr algn="ctr">
              <a:lnSpc>
                <a:spcPts val="1867"/>
              </a:lnSpc>
              <a:spcBef>
                <a:spcPct val="0"/>
              </a:spcBef>
            </a:pPr>
            <a:r>
              <a:rPr lang="en-US" sz="1333" b="1">
                <a:solidFill>
                  <a:srgbClr val="000000"/>
                </a:solidFill>
                <a:latin typeface="Mont Bold"/>
                <a:ea typeface="Mont Bold"/>
                <a:cs typeface="Mont Bold"/>
                <a:sym typeface="Mont Bold"/>
              </a:rPr>
              <a:t> </a:t>
            </a:r>
          </a:p>
        </p:txBody>
      </p:sp>
      <p:sp>
        <p:nvSpPr>
          <p:cNvPr id="11" name="Freeform 11"/>
          <p:cNvSpPr/>
          <p:nvPr/>
        </p:nvSpPr>
        <p:spPr>
          <a:xfrm>
            <a:off x="10192551" y="5971745"/>
            <a:ext cx="1930755" cy="800459"/>
          </a:xfrm>
          <a:custGeom>
            <a:avLst/>
            <a:gdLst/>
            <a:ahLst/>
            <a:cxnLst/>
            <a:rect l="l" t="t" r="r" b="b"/>
            <a:pathLst>
              <a:path w="2896133" h="1200689">
                <a:moveTo>
                  <a:pt x="0" y="0"/>
                </a:moveTo>
                <a:lnTo>
                  <a:pt x="2896133" y="0"/>
                </a:lnTo>
                <a:lnTo>
                  <a:pt x="2896133" y="1200688"/>
                </a:lnTo>
                <a:lnTo>
                  <a:pt x="0" y="1200688"/>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390353978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11" b="-101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263581" y="252633"/>
            <a:ext cx="4308819" cy="1611266"/>
            <a:chOff x="0" y="0"/>
            <a:chExt cx="1702250" cy="636550"/>
          </a:xfrm>
        </p:grpSpPr>
        <p:sp>
          <p:nvSpPr>
            <p:cNvPr id="4" name="Freeform 4"/>
            <p:cNvSpPr/>
            <p:nvPr/>
          </p:nvSpPr>
          <p:spPr>
            <a:xfrm>
              <a:off x="0" y="0"/>
              <a:ext cx="1702250" cy="636550"/>
            </a:xfrm>
            <a:custGeom>
              <a:avLst/>
              <a:gdLst/>
              <a:ahLst/>
              <a:cxnLst/>
              <a:rect l="l" t="t" r="r" b="b"/>
              <a:pathLst>
                <a:path w="1702250" h="636550">
                  <a:moveTo>
                    <a:pt x="61090" y="0"/>
                  </a:moveTo>
                  <a:lnTo>
                    <a:pt x="1641160" y="0"/>
                  </a:lnTo>
                  <a:cubicBezTo>
                    <a:pt x="1674899" y="0"/>
                    <a:pt x="1702250" y="27351"/>
                    <a:pt x="1702250" y="61090"/>
                  </a:cubicBezTo>
                  <a:lnTo>
                    <a:pt x="1702250" y="575460"/>
                  </a:lnTo>
                  <a:cubicBezTo>
                    <a:pt x="1702250" y="591662"/>
                    <a:pt x="1695813" y="607200"/>
                    <a:pt x="1684357" y="618657"/>
                  </a:cubicBezTo>
                  <a:cubicBezTo>
                    <a:pt x="1672900" y="630113"/>
                    <a:pt x="1657362" y="636550"/>
                    <a:pt x="1641160" y="636550"/>
                  </a:cubicBezTo>
                  <a:lnTo>
                    <a:pt x="61090" y="636550"/>
                  </a:lnTo>
                  <a:cubicBezTo>
                    <a:pt x="27351" y="636550"/>
                    <a:pt x="0" y="609199"/>
                    <a:pt x="0" y="575460"/>
                  </a:cubicBezTo>
                  <a:lnTo>
                    <a:pt x="0" y="61090"/>
                  </a:lnTo>
                  <a:cubicBezTo>
                    <a:pt x="0" y="27351"/>
                    <a:pt x="27351" y="0"/>
                    <a:pt x="61090"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38100"/>
              <a:ext cx="1702250" cy="6746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6" name="Group 6"/>
          <p:cNvGrpSpPr/>
          <p:nvPr/>
        </p:nvGrpSpPr>
        <p:grpSpPr>
          <a:xfrm>
            <a:off x="10414744" y="252633"/>
            <a:ext cx="1091457" cy="1091457"/>
            <a:chOff x="0" y="0"/>
            <a:chExt cx="2182913" cy="2182913"/>
          </a:xfrm>
        </p:grpSpPr>
        <p:sp>
          <p:nvSpPr>
            <p:cNvPr id="7" name="Freeform 7"/>
            <p:cNvSpPr/>
            <p:nvPr/>
          </p:nvSpPr>
          <p:spPr>
            <a:xfrm>
              <a:off x="0" y="0"/>
              <a:ext cx="2182913" cy="2182913"/>
            </a:xfrm>
            <a:custGeom>
              <a:avLst/>
              <a:gdLst/>
              <a:ahLst/>
              <a:cxnLst/>
              <a:rect l="l" t="t" r="r" b="b"/>
              <a:pathLst>
                <a:path w="2182913" h="2182913">
                  <a:moveTo>
                    <a:pt x="0" y="0"/>
                  </a:moveTo>
                  <a:lnTo>
                    <a:pt x="2182913" y="0"/>
                  </a:lnTo>
                  <a:lnTo>
                    <a:pt x="2182913" y="2182913"/>
                  </a:lnTo>
                  <a:lnTo>
                    <a:pt x="0" y="2182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
        <p:nvSpPr>
          <p:cNvPr id="8" name="TextBox 8"/>
          <p:cNvSpPr txBox="1"/>
          <p:nvPr/>
        </p:nvSpPr>
        <p:spPr>
          <a:xfrm>
            <a:off x="263581" y="360928"/>
            <a:ext cx="4122066" cy="24363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73"/>
              </a:lnSpc>
            </a:pPr>
            <a:r>
              <a:rPr lang="en-US" sz="2266" b="1">
                <a:solidFill>
                  <a:srgbClr val="0A0050"/>
                </a:solidFill>
                <a:latin typeface="Mont Bold"/>
                <a:ea typeface="Mont Bold"/>
                <a:cs typeface="Mont Bold"/>
                <a:sym typeface="Mont Bold"/>
              </a:rPr>
              <a:t>What samples can we collect from the human body?</a:t>
            </a:r>
          </a:p>
          <a:p>
            <a:pPr algn="ctr">
              <a:lnSpc>
                <a:spcPts val="3173"/>
              </a:lnSpc>
            </a:pPr>
            <a:endParaRPr lang="en-US" sz="2266" b="1">
              <a:solidFill>
                <a:srgbClr val="0A0050"/>
              </a:solidFill>
              <a:latin typeface="Mont Bold"/>
              <a:ea typeface="Mont Bold"/>
              <a:cs typeface="Mont Bold"/>
              <a:sym typeface="Mont Bold"/>
            </a:endParaRPr>
          </a:p>
          <a:p>
            <a:pPr algn="ctr">
              <a:lnSpc>
                <a:spcPts val="3173"/>
              </a:lnSpc>
            </a:pPr>
            <a:endParaRPr lang="en-US" sz="2266" b="1">
              <a:solidFill>
                <a:srgbClr val="0A0050"/>
              </a:solidFill>
              <a:latin typeface="Mont Bold"/>
              <a:ea typeface="Mont Bold"/>
              <a:cs typeface="Mont Bold"/>
              <a:sym typeface="Mont Bold"/>
            </a:endParaRPr>
          </a:p>
          <a:p>
            <a:pPr algn="ctr">
              <a:lnSpc>
                <a:spcPts val="3173"/>
              </a:lnSpc>
            </a:pPr>
            <a:endParaRPr lang="en-US" sz="2266" b="1">
              <a:solidFill>
                <a:srgbClr val="0A0050"/>
              </a:solidFill>
              <a:latin typeface="Mont Bold"/>
              <a:ea typeface="Mont Bold"/>
              <a:cs typeface="Mont Bold"/>
              <a:sym typeface="Mont Bold"/>
            </a:endParaRPr>
          </a:p>
          <a:p>
            <a:pPr algn="ctr">
              <a:lnSpc>
                <a:spcPts val="3173"/>
              </a:lnSpc>
              <a:spcBef>
                <a:spcPct val="0"/>
              </a:spcBef>
            </a:pPr>
            <a:endParaRPr lang="en-US" sz="2266" b="1">
              <a:solidFill>
                <a:srgbClr val="0A0050"/>
              </a:solidFill>
              <a:latin typeface="Mont Bold"/>
              <a:ea typeface="Mont Bold"/>
              <a:cs typeface="Mont Bold"/>
              <a:sym typeface="Mont Bold"/>
            </a:endParaRPr>
          </a:p>
        </p:txBody>
      </p:sp>
      <p:sp>
        <p:nvSpPr>
          <p:cNvPr id="9" name="Freeform 9"/>
          <p:cNvSpPr/>
          <p:nvPr/>
        </p:nvSpPr>
        <p:spPr>
          <a:xfrm>
            <a:off x="10064886" y="5133689"/>
            <a:ext cx="1961979" cy="813403"/>
          </a:xfrm>
          <a:custGeom>
            <a:avLst/>
            <a:gdLst/>
            <a:ahLst/>
            <a:cxnLst/>
            <a:rect l="l" t="t" r="r" b="b"/>
            <a:pathLst>
              <a:path w="2942968" h="1220105">
                <a:moveTo>
                  <a:pt x="0" y="0"/>
                </a:moveTo>
                <a:lnTo>
                  <a:pt x="2942968" y="0"/>
                </a:lnTo>
                <a:lnTo>
                  <a:pt x="2942968" y="1220106"/>
                </a:lnTo>
                <a:lnTo>
                  <a:pt x="0" y="1220106"/>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13672018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5342847" y="4206664"/>
            <a:ext cx="6438900" cy="2057400"/>
            <a:chOff x="0" y="0"/>
            <a:chExt cx="2543763" cy="812800"/>
          </a:xfrm>
        </p:grpSpPr>
        <p:sp>
          <p:nvSpPr>
            <p:cNvPr id="4" name="Freeform 4"/>
            <p:cNvSpPr/>
            <p:nvPr/>
          </p:nvSpPr>
          <p:spPr>
            <a:xfrm>
              <a:off x="0" y="0"/>
              <a:ext cx="2543763" cy="812800"/>
            </a:xfrm>
            <a:custGeom>
              <a:avLst/>
              <a:gdLst/>
              <a:ahLst/>
              <a:cxnLst/>
              <a:rect l="l" t="t" r="r" b="b"/>
              <a:pathLst>
                <a:path w="2543763" h="812800">
                  <a:moveTo>
                    <a:pt x="40880" y="0"/>
                  </a:moveTo>
                  <a:lnTo>
                    <a:pt x="2502882" y="0"/>
                  </a:lnTo>
                  <a:cubicBezTo>
                    <a:pt x="2513725" y="0"/>
                    <a:pt x="2524123" y="4307"/>
                    <a:pt x="2531789" y="11974"/>
                  </a:cubicBezTo>
                  <a:cubicBezTo>
                    <a:pt x="2539456" y="19640"/>
                    <a:pt x="2543763" y="30038"/>
                    <a:pt x="2543763" y="40880"/>
                  </a:cubicBezTo>
                  <a:lnTo>
                    <a:pt x="2543763" y="771920"/>
                  </a:lnTo>
                  <a:cubicBezTo>
                    <a:pt x="2543763" y="782762"/>
                    <a:pt x="2539456" y="793160"/>
                    <a:pt x="2531789" y="800826"/>
                  </a:cubicBezTo>
                  <a:cubicBezTo>
                    <a:pt x="2524123" y="808493"/>
                    <a:pt x="2513725" y="812800"/>
                    <a:pt x="2502882" y="812800"/>
                  </a:cubicBezTo>
                  <a:lnTo>
                    <a:pt x="40880" y="812800"/>
                  </a:lnTo>
                  <a:cubicBezTo>
                    <a:pt x="30038" y="812800"/>
                    <a:pt x="19640" y="808493"/>
                    <a:pt x="11974" y="800826"/>
                  </a:cubicBezTo>
                  <a:cubicBezTo>
                    <a:pt x="4307" y="793160"/>
                    <a:pt x="0" y="782762"/>
                    <a:pt x="0" y="771920"/>
                  </a:cubicBezTo>
                  <a:lnTo>
                    <a:pt x="0" y="40880"/>
                  </a:lnTo>
                  <a:cubicBezTo>
                    <a:pt x="0" y="30038"/>
                    <a:pt x="4307" y="19640"/>
                    <a:pt x="11974" y="11974"/>
                  </a:cubicBezTo>
                  <a:cubicBezTo>
                    <a:pt x="19640" y="4307"/>
                    <a:pt x="30038" y="0"/>
                    <a:pt x="40880"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38100"/>
              <a:ext cx="2543763" cy="8509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6" name="TextBox 6"/>
          <p:cNvSpPr txBox="1"/>
          <p:nvPr/>
        </p:nvSpPr>
        <p:spPr>
          <a:xfrm>
            <a:off x="5458698" y="4250886"/>
            <a:ext cx="6207197" cy="16092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583"/>
              </a:lnSpc>
            </a:pPr>
            <a:r>
              <a:rPr lang="en-US" sz="1845" b="1">
                <a:solidFill>
                  <a:srgbClr val="000000"/>
                </a:solidFill>
                <a:latin typeface="Mont Bold"/>
                <a:ea typeface="Mont Bold"/>
                <a:cs typeface="Mont Bold"/>
                <a:sym typeface="Mont Bold"/>
              </a:rPr>
              <a:t>“Global access to high quality diagnostics is poor, and even when diagnostics are available they are often of variable quality”</a:t>
            </a:r>
          </a:p>
          <a:p>
            <a:pPr algn="ctr">
              <a:lnSpc>
                <a:spcPts val="2583"/>
              </a:lnSpc>
            </a:pPr>
            <a:endParaRPr lang="en-US" sz="1845" b="1">
              <a:solidFill>
                <a:srgbClr val="000000"/>
              </a:solidFill>
              <a:latin typeface="Mont Bold"/>
              <a:ea typeface="Mont Bold"/>
              <a:cs typeface="Mont Bold"/>
              <a:sym typeface="Mont Bold"/>
            </a:endParaRPr>
          </a:p>
          <a:p>
            <a:pPr algn="ctr">
              <a:lnSpc>
                <a:spcPts val="2023"/>
              </a:lnSpc>
              <a:spcBef>
                <a:spcPct val="0"/>
              </a:spcBef>
            </a:pPr>
            <a:r>
              <a:rPr lang="en-US" sz="1445" b="1">
                <a:solidFill>
                  <a:srgbClr val="000000"/>
                </a:solidFill>
                <a:latin typeface="Mont Bold"/>
                <a:ea typeface="Mont Bold"/>
                <a:cs typeface="Mont Bold"/>
                <a:sym typeface="Mont Bold"/>
              </a:rPr>
              <a:t>                                                    Lancet Commission on Diagnostics, 2021</a:t>
            </a:r>
          </a:p>
        </p:txBody>
      </p:sp>
      <p:grpSp>
        <p:nvGrpSpPr>
          <p:cNvPr id="7" name="Group 7"/>
          <p:cNvGrpSpPr/>
          <p:nvPr/>
        </p:nvGrpSpPr>
        <p:grpSpPr>
          <a:xfrm>
            <a:off x="9749334" y="288969"/>
            <a:ext cx="1610973" cy="1610973"/>
            <a:chOff x="0" y="0"/>
            <a:chExt cx="3221945" cy="3221945"/>
          </a:xfrm>
        </p:grpSpPr>
        <p:sp>
          <p:nvSpPr>
            <p:cNvPr id="8" name="Freeform 8"/>
            <p:cNvSpPr/>
            <p:nvPr/>
          </p:nvSpPr>
          <p:spPr>
            <a:xfrm>
              <a:off x="0" y="0"/>
              <a:ext cx="3221945" cy="3221945"/>
            </a:xfrm>
            <a:custGeom>
              <a:avLst/>
              <a:gdLst/>
              <a:ahLst/>
              <a:cxnLst/>
              <a:rect l="l" t="t" r="r" b="b"/>
              <a:pathLst>
                <a:path w="3221945" h="3221945">
                  <a:moveTo>
                    <a:pt x="0" y="0"/>
                  </a:moveTo>
                  <a:lnTo>
                    <a:pt x="3221945" y="0"/>
                  </a:lnTo>
                  <a:lnTo>
                    <a:pt x="3221945" y="3221945"/>
                  </a:lnTo>
                  <a:lnTo>
                    <a:pt x="0" y="322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Tree>
    <p:extLst>
      <p:ext uri="{BB962C8B-B14F-4D97-AF65-F5344CB8AC3E}">
        <p14:creationId xmlns:p14="http://schemas.microsoft.com/office/powerpoint/2010/main" val="235649843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7898545" y="349075"/>
            <a:ext cx="3505139" cy="1386236"/>
            <a:chOff x="0" y="0"/>
            <a:chExt cx="1384746" cy="547649"/>
          </a:xfrm>
        </p:grpSpPr>
        <p:sp>
          <p:nvSpPr>
            <p:cNvPr id="4" name="Freeform 4"/>
            <p:cNvSpPr/>
            <p:nvPr/>
          </p:nvSpPr>
          <p:spPr>
            <a:xfrm>
              <a:off x="0" y="0"/>
              <a:ext cx="1384746" cy="547649"/>
            </a:xfrm>
            <a:custGeom>
              <a:avLst/>
              <a:gdLst/>
              <a:ahLst/>
              <a:cxnLst/>
              <a:rect l="l" t="t" r="r" b="b"/>
              <a:pathLst>
                <a:path w="1384746" h="547649">
                  <a:moveTo>
                    <a:pt x="75097" y="0"/>
                  </a:moveTo>
                  <a:lnTo>
                    <a:pt x="1309649" y="0"/>
                  </a:lnTo>
                  <a:cubicBezTo>
                    <a:pt x="1351124" y="0"/>
                    <a:pt x="1384746" y="33622"/>
                    <a:pt x="1384746" y="75097"/>
                  </a:cubicBezTo>
                  <a:lnTo>
                    <a:pt x="1384746" y="472552"/>
                  </a:lnTo>
                  <a:cubicBezTo>
                    <a:pt x="1384746" y="514027"/>
                    <a:pt x="1351124" y="547649"/>
                    <a:pt x="1309649" y="547649"/>
                  </a:cubicBezTo>
                  <a:lnTo>
                    <a:pt x="75097" y="547649"/>
                  </a:lnTo>
                  <a:cubicBezTo>
                    <a:pt x="33622" y="547649"/>
                    <a:pt x="0" y="514027"/>
                    <a:pt x="0" y="472552"/>
                  </a:cubicBezTo>
                  <a:lnTo>
                    <a:pt x="0" y="75097"/>
                  </a:lnTo>
                  <a:cubicBezTo>
                    <a:pt x="0" y="33622"/>
                    <a:pt x="33622" y="0"/>
                    <a:pt x="75097"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38100"/>
              <a:ext cx="1384746" cy="58574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6" name="TextBox 6"/>
          <p:cNvSpPr txBox="1"/>
          <p:nvPr/>
        </p:nvSpPr>
        <p:spPr>
          <a:xfrm>
            <a:off x="7496705" y="584200"/>
            <a:ext cx="4308819" cy="59727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pPr>
            <a:r>
              <a:rPr lang="en-US" sz="1733" b="1">
                <a:solidFill>
                  <a:srgbClr val="0A0050"/>
                </a:solidFill>
                <a:latin typeface="Mont Bold"/>
                <a:ea typeface="Mont Bold"/>
                <a:cs typeface="Mont Bold"/>
                <a:sym typeface="Mont Bold"/>
              </a:rPr>
              <a:t>Diagnostic Testing</a:t>
            </a:r>
          </a:p>
          <a:p>
            <a:pPr algn="ctr">
              <a:lnSpc>
                <a:spcPts val="2426"/>
              </a:lnSpc>
              <a:spcBef>
                <a:spcPct val="0"/>
              </a:spcBef>
            </a:pPr>
            <a:r>
              <a:rPr lang="en-US" sz="1733" b="1">
                <a:solidFill>
                  <a:srgbClr val="0A0050"/>
                </a:solidFill>
                <a:latin typeface="Mont Bold"/>
                <a:ea typeface="Mont Bold"/>
                <a:cs typeface="Mont Bold"/>
                <a:sym typeface="Mont Bold"/>
              </a:rPr>
              <a:t>at point of need</a:t>
            </a:r>
          </a:p>
        </p:txBody>
      </p:sp>
      <p:sp>
        <p:nvSpPr>
          <p:cNvPr id="7" name="Freeform 7"/>
          <p:cNvSpPr/>
          <p:nvPr/>
        </p:nvSpPr>
        <p:spPr>
          <a:xfrm>
            <a:off x="10057935" y="5814615"/>
            <a:ext cx="1968443" cy="816083"/>
          </a:xfrm>
          <a:custGeom>
            <a:avLst/>
            <a:gdLst/>
            <a:ahLst/>
            <a:cxnLst/>
            <a:rect l="l" t="t" r="r" b="b"/>
            <a:pathLst>
              <a:path w="2952664" h="1224125">
                <a:moveTo>
                  <a:pt x="0" y="0"/>
                </a:moveTo>
                <a:lnTo>
                  <a:pt x="2952664" y="0"/>
                </a:lnTo>
                <a:lnTo>
                  <a:pt x="2952664" y="1224125"/>
                </a:lnTo>
                <a:lnTo>
                  <a:pt x="0" y="122412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41587369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FFF0"/>
        </a:solidFill>
        <a:effectLst/>
      </p:bgPr>
    </p:bg>
    <p:spTree>
      <p:nvGrpSpPr>
        <p:cNvPr id="1" name=""/>
        <p:cNvGrpSpPr/>
        <p:nvPr/>
      </p:nvGrpSpPr>
      <p:grpSpPr>
        <a:xfrm>
          <a:off x="0" y="0"/>
          <a:ext cx="0" cy="0"/>
          <a:chOff x="0" y="0"/>
          <a:chExt cx="0" cy="0"/>
        </a:xfrm>
      </p:grpSpPr>
      <p:sp>
        <p:nvSpPr>
          <p:cNvPr id="2" name="Freeform 2"/>
          <p:cNvSpPr/>
          <p:nvPr/>
        </p:nvSpPr>
        <p:spPr>
          <a:xfrm>
            <a:off x="8743493" y="-11023"/>
            <a:ext cx="3448507" cy="2667347"/>
          </a:xfrm>
          <a:custGeom>
            <a:avLst/>
            <a:gdLst/>
            <a:ahLst/>
            <a:cxnLst/>
            <a:rect l="l" t="t" r="r" b="b"/>
            <a:pathLst>
              <a:path w="5172761" h="4001021">
                <a:moveTo>
                  <a:pt x="0" y="0"/>
                </a:moveTo>
                <a:lnTo>
                  <a:pt x="5172761" y="0"/>
                </a:lnTo>
                <a:lnTo>
                  <a:pt x="5172761" y="4001020"/>
                </a:lnTo>
                <a:lnTo>
                  <a:pt x="0" y="4001020"/>
                </a:lnTo>
                <a:lnTo>
                  <a:pt x="0" y="0"/>
                </a:lnTo>
                <a:close/>
              </a:path>
            </a:pathLst>
          </a:custGeom>
          <a:blipFill>
            <a:blip r:embed="rId2"/>
            <a:stretch>
              <a:fillRect r="-1069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1045" y="-11023"/>
            <a:ext cx="3448507" cy="2384137"/>
          </a:xfrm>
          <a:custGeom>
            <a:avLst/>
            <a:gdLst/>
            <a:ahLst/>
            <a:cxnLst/>
            <a:rect l="l" t="t" r="r" b="b"/>
            <a:pathLst>
              <a:path w="5172761" h="3576206">
                <a:moveTo>
                  <a:pt x="0" y="0"/>
                </a:moveTo>
                <a:lnTo>
                  <a:pt x="5172761" y="0"/>
                </a:lnTo>
                <a:lnTo>
                  <a:pt x="5172761" y="3576206"/>
                </a:lnTo>
                <a:lnTo>
                  <a:pt x="0" y="3576206"/>
                </a:lnTo>
                <a:lnTo>
                  <a:pt x="0" y="0"/>
                </a:lnTo>
                <a:close/>
              </a:path>
            </a:pathLst>
          </a:custGeom>
          <a:blipFill>
            <a:blip r:embed="rId3"/>
            <a:stretch>
              <a:fillRect t="-10789" r="-4825" b="-1638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Freeform 4"/>
          <p:cNvSpPr/>
          <p:nvPr/>
        </p:nvSpPr>
        <p:spPr>
          <a:xfrm>
            <a:off x="1" y="4459817"/>
            <a:ext cx="3448507" cy="2435850"/>
          </a:xfrm>
          <a:custGeom>
            <a:avLst/>
            <a:gdLst/>
            <a:ahLst/>
            <a:cxnLst/>
            <a:rect l="l" t="t" r="r" b="b"/>
            <a:pathLst>
              <a:path w="5172761" h="3653775">
                <a:moveTo>
                  <a:pt x="0" y="0"/>
                </a:moveTo>
                <a:lnTo>
                  <a:pt x="5172761" y="0"/>
                </a:lnTo>
                <a:lnTo>
                  <a:pt x="5172761" y="3653775"/>
                </a:lnTo>
                <a:lnTo>
                  <a:pt x="0" y="3653775"/>
                </a:lnTo>
                <a:lnTo>
                  <a:pt x="0" y="0"/>
                </a:lnTo>
                <a:close/>
              </a:path>
            </a:pathLst>
          </a:custGeom>
          <a:blipFill>
            <a:blip r:embed="rId4"/>
            <a:stretch>
              <a:fillRect l="-10676" b="-458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Freeform 5"/>
          <p:cNvSpPr/>
          <p:nvPr/>
        </p:nvSpPr>
        <p:spPr>
          <a:xfrm>
            <a:off x="9381523" y="5534184"/>
            <a:ext cx="2644856" cy="1096513"/>
          </a:xfrm>
          <a:custGeom>
            <a:avLst/>
            <a:gdLst/>
            <a:ahLst/>
            <a:cxnLst/>
            <a:rect l="l" t="t" r="r" b="b"/>
            <a:pathLst>
              <a:path w="3967284" h="1644770">
                <a:moveTo>
                  <a:pt x="0" y="0"/>
                </a:moveTo>
                <a:lnTo>
                  <a:pt x="3967283" y="0"/>
                </a:lnTo>
                <a:lnTo>
                  <a:pt x="3967283" y="1644770"/>
                </a:lnTo>
                <a:lnTo>
                  <a:pt x="0" y="1644770"/>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Freeform 6"/>
          <p:cNvSpPr/>
          <p:nvPr/>
        </p:nvSpPr>
        <p:spPr>
          <a:xfrm>
            <a:off x="1" y="2236932"/>
            <a:ext cx="3448507" cy="2384137"/>
          </a:xfrm>
          <a:custGeom>
            <a:avLst/>
            <a:gdLst/>
            <a:ahLst/>
            <a:cxnLst/>
            <a:rect l="l" t="t" r="r" b="b"/>
            <a:pathLst>
              <a:path w="5172761" h="3576206">
                <a:moveTo>
                  <a:pt x="0" y="0"/>
                </a:moveTo>
                <a:lnTo>
                  <a:pt x="5172761" y="0"/>
                </a:lnTo>
                <a:lnTo>
                  <a:pt x="5172761" y="3576206"/>
                </a:lnTo>
                <a:lnTo>
                  <a:pt x="0" y="3576206"/>
                </a:lnTo>
                <a:lnTo>
                  <a:pt x="0" y="0"/>
                </a:lnTo>
                <a:close/>
              </a:path>
            </a:pathLst>
          </a:custGeom>
          <a:blipFill>
            <a:blip r:embed="rId6"/>
            <a:stretch>
              <a:fillRect l="-6216" r="-4448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Freeform 7"/>
          <p:cNvSpPr/>
          <p:nvPr/>
        </p:nvSpPr>
        <p:spPr>
          <a:xfrm>
            <a:off x="8743493" y="4459817"/>
            <a:ext cx="3448507" cy="3551241"/>
          </a:xfrm>
          <a:custGeom>
            <a:avLst/>
            <a:gdLst/>
            <a:ahLst/>
            <a:cxnLst/>
            <a:rect l="l" t="t" r="r" b="b"/>
            <a:pathLst>
              <a:path w="5172761" h="5326862">
                <a:moveTo>
                  <a:pt x="0" y="0"/>
                </a:moveTo>
                <a:lnTo>
                  <a:pt x="5172761" y="0"/>
                </a:lnTo>
                <a:lnTo>
                  <a:pt x="5172761" y="5326862"/>
                </a:lnTo>
                <a:lnTo>
                  <a:pt x="0" y="5326862"/>
                </a:lnTo>
                <a:lnTo>
                  <a:pt x="0" y="0"/>
                </a:lnTo>
                <a:close/>
              </a:path>
            </a:pathLst>
          </a:custGeom>
          <a:blipFill>
            <a:blip r:embed="rId7"/>
            <a:stretch>
              <a:fillRect l="-33373" r="-2119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8" name="Freeform 8"/>
          <p:cNvSpPr/>
          <p:nvPr/>
        </p:nvSpPr>
        <p:spPr>
          <a:xfrm>
            <a:off x="8743493" y="2373115"/>
            <a:ext cx="3511801" cy="2344127"/>
          </a:xfrm>
          <a:custGeom>
            <a:avLst/>
            <a:gdLst/>
            <a:ahLst/>
            <a:cxnLst/>
            <a:rect l="l" t="t" r="r" b="b"/>
            <a:pathLst>
              <a:path w="5267702" h="3516191">
                <a:moveTo>
                  <a:pt x="0" y="0"/>
                </a:moveTo>
                <a:lnTo>
                  <a:pt x="5267702" y="0"/>
                </a:lnTo>
                <a:lnTo>
                  <a:pt x="5267702" y="3516191"/>
                </a:lnTo>
                <a:lnTo>
                  <a:pt x="0" y="3516191"/>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9" name="TextBox 9"/>
          <p:cNvSpPr txBox="1"/>
          <p:nvPr/>
        </p:nvSpPr>
        <p:spPr>
          <a:xfrm>
            <a:off x="3988315" y="2548374"/>
            <a:ext cx="4215371" cy="203299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31818" lvl="1" indent="-215909" algn="l">
              <a:lnSpc>
                <a:spcPts val="2799"/>
              </a:lnSpc>
              <a:buFont typeface="Arial"/>
              <a:buChar char="•"/>
            </a:pPr>
            <a:r>
              <a:rPr lang="en-US" sz="1999" b="1">
                <a:solidFill>
                  <a:srgbClr val="0A0050"/>
                </a:solidFill>
                <a:latin typeface="Mont Bold"/>
                <a:ea typeface="Mont Bold"/>
                <a:cs typeface="Mont Bold"/>
                <a:sym typeface="Mont Bold"/>
              </a:rPr>
              <a:t>To Reassure</a:t>
            </a:r>
          </a:p>
          <a:p>
            <a:pPr marL="431818" lvl="1" indent="-215909" algn="l">
              <a:lnSpc>
                <a:spcPts val="2799"/>
              </a:lnSpc>
              <a:buFont typeface="Arial"/>
              <a:buChar char="•"/>
            </a:pPr>
            <a:r>
              <a:rPr lang="en-US" sz="1999" b="1">
                <a:solidFill>
                  <a:srgbClr val="0A0050"/>
                </a:solidFill>
                <a:latin typeface="Mont Bold"/>
                <a:ea typeface="Mont Bold"/>
                <a:cs typeface="Mont Bold"/>
                <a:sym typeface="Mont Bold"/>
              </a:rPr>
              <a:t>To Know</a:t>
            </a:r>
          </a:p>
          <a:p>
            <a:pPr marL="431818" lvl="1" indent="-215909" algn="l">
              <a:lnSpc>
                <a:spcPts val="2799"/>
              </a:lnSpc>
              <a:buFont typeface="Arial"/>
              <a:buChar char="•"/>
            </a:pPr>
            <a:r>
              <a:rPr lang="en-US" sz="1999" b="1">
                <a:solidFill>
                  <a:srgbClr val="0A0050"/>
                </a:solidFill>
                <a:latin typeface="Mont Bold"/>
                <a:ea typeface="Mont Bold"/>
                <a:cs typeface="Mont Bold"/>
                <a:sym typeface="Mont Bold"/>
              </a:rPr>
              <a:t>To reach a diagnosis</a:t>
            </a:r>
          </a:p>
          <a:p>
            <a:pPr marL="431818" lvl="1" indent="-215909" algn="l">
              <a:lnSpc>
                <a:spcPts val="2799"/>
              </a:lnSpc>
              <a:buFont typeface="Arial"/>
              <a:buChar char="•"/>
            </a:pPr>
            <a:r>
              <a:rPr lang="en-US" sz="1999" b="1">
                <a:solidFill>
                  <a:srgbClr val="0A0050"/>
                </a:solidFill>
                <a:latin typeface="Mont Bold"/>
                <a:ea typeface="Mont Bold"/>
                <a:cs typeface="Mont Bold"/>
                <a:sym typeface="Mont Bold"/>
              </a:rPr>
              <a:t>To start (the right) treatment faster</a:t>
            </a:r>
          </a:p>
          <a:p>
            <a:pPr algn="ctr">
              <a:lnSpc>
                <a:spcPts val="2706"/>
              </a:lnSpc>
            </a:pPr>
            <a:endParaRPr lang="en-US" sz="1999" b="1">
              <a:solidFill>
                <a:srgbClr val="0A0050"/>
              </a:solidFill>
              <a:latin typeface="Mont Bold"/>
              <a:ea typeface="Mont Bold"/>
              <a:cs typeface="Mont Bold"/>
              <a:sym typeface="Mont Bold"/>
            </a:endParaRPr>
          </a:p>
          <a:p>
            <a:pPr algn="ctr">
              <a:lnSpc>
                <a:spcPts val="1867"/>
              </a:lnSpc>
              <a:spcBef>
                <a:spcPct val="0"/>
              </a:spcBef>
            </a:pPr>
            <a:endParaRPr lang="en-US" sz="1999" b="1">
              <a:solidFill>
                <a:srgbClr val="0A0050"/>
              </a:solidFill>
              <a:latin typeface="Mont Bold"/>
              <a:ea typeface="Mont Bold"/>
              <a:cs typeface="Mont Bold"/>
              <a:sym typeface="Mont Bold"/>
            </a:endParaRPr>
          </a:p>
        </p:txBody>
      </p:sp>
      <p:sp>
        <p:nvSpPr>
          <p:cNvPr id="10" name="TextBox 10"/>
          <p:cNvSpPr txBox="1"/>
          <p:nvPr/>
        </p:nvSpPr>
        <p:spPr>
          <a:xfrm>
            <a:off x="3924021" y="303575"/>
            <a:ext cx="4215371" cy="3607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6"/>
              </a:lnSpc>
              <a:spcBef>
                <a:spcPct val="0"/>
              </a:spcBef>
            </a:pPr>
            <a:r>
              <a:rPr lang="en-US" sz="2133" b="1">
                <a:solidFill>
                  <a:srgbClr val="0A0050"/>
                </a:solidFill>
                <a:latin typeface="Mont Bold"/>
                <a:ea typeface="Mont Bold"/>
                <a:cs typeface="Mont Bold"/>
                <a:sym typeface="Mont Bold"/>
              </a:rPr>
              <a:t>Where can testing take place?</a:t>
            </a:r>
          </a:p>
        </p:txBody>
      </p:sp>
      <p:sp>
        <p:nvSpPr>
          <p:cNvPr id="11" name="Freeform 11"/>
          <p:cNvSpPr/>
          <p:nvPr/>
        </p:nvSpPr>
        <p:spPr>
          <a:xfrm>
            <a:off x="5047484" y="5932488"/>
            <a:ext cx="1968443" cy="816083"/>
          </a:xfrm>
          <a:custGeom>
            <a:avLst/>
            <a:gdLst/>
            <a:ahLst/>
            <a:cxnLst/>
            <a:rect l="l" t="t" r="r" b="b"/>
            <a:pathLst>
              <a:path w="2952664" h="1224125">
                <a:moveTo>
                  <a:pt x="0" y="0"/>
                </a:moveTo>
                <a:lnTo>
                  <a:pt x="2952664" y="0"/>
                </a:lnTo>
                <a:lnTo>
                  <a:pt x="2952664" y="1224125"/>
                </a:lnTo>
                <a:lnTo>
                  <a:pt x="0" y="1224125"/>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240002965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10551195" y="2432923"/>
            <a:ext cx="1398767" cy="1803807"/>
          </a:xfrm>
          <a:custGeom>
            <a:avLst/>
            <a:gdLst/>
            <a:ahLst/>
            <a:cxnLst/>
            <a:rect l="l" t="t" r="r" b="b"/>
            <a:pathLst>
              <a:path w="2098150" h="2705711">
                <a:moveTo>
                  <a:pt x="0" y="0"/>
                </a:moveTo>
                <a:lnTo>
                  <a:pt x="2098150" y="0"/>
                </a:lnTo>
                <a:lnTo>
                  <a:pt x="2098150" y="2705711"/>
                </a:lnTo>
                <a:lnTo>
                  <a:pt x="0" y="2705711"/>
                </a:lnTo>
                <a:lnTo>
                  <a:pt x="0" y="0"/>
                </a:lnTo>
                <a:close/>
              </a:path>
            </a:pathLst>
          </a:custGeom>
          <a:blipFill>
            <a:blip r:embed="rId3"/>
            <a:stretch>
              <a:fillRect b="-1660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Freeform 4"/>
          <p:cNvSpPr/>
          <p:nvPr/>
        </p:nvSpPr>
        <p:spPr>
          <a:xfrm>
            <a:off x="10121318" y="314219"/>
            <a:ext cx="1530970" cy="1703896"/>
          </a:xfrm>
          <a:custGeom>
            <a:avLst/>
            <a:gdLst/>
            <a:ahLst/>
            <a:cxnLst/>
            <a:rect l="l" t="t" r="r" b="b"/>
            <a:pathLst>
              <a:path w="2296455" h="2555844">
                <a:moveTo>
                  <a:pt x="0" y="0"/>
                </a:moveTo>
                <a:lnTo>
                  <a:pt x="2296455" y="0"/>
                </a:lnTo>
                <a:lnTo>
                  <a:pt x="2296455" y="2555844"/>
                </a:lnTo>
                <a:lnTo>
                  <a:pt x="0" y="2555844"/>
                </a:lnTo>
                <a:lnTo>
                  <a:pt x="0" y="0"/>
                </a:lnTo>
                <a:close/>
              </a:path>
            </a:pathLst>
          </a:custGeom>
          <a:blipFill>
            <a:blip r:embed="rId4"/>
            <a:stretch>
              <a:fillRect l="-667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Freeform 5"/>
          <p:cNvSpPr/>
          <p:nvPr/>
        </p:nvSpPr>
        <p:spPr>
          <a:xfrm>
            <a:off x="9252821" y="4874400"/>
            <a:ext cx="2120858" cy="1415673"/>
          </a:xfrm>
          <a:custGeom>
            <a:avLst/>
            <a:gdLst/>
            <a:ahLst/>
            <a:cxnLst/>
            <a:rect l="l" t="t" r="r" b="b"/>
            <a:pathLst>
              <a:path w="3181287" h="2123509">
                <a:moveTo>
                  <a:pt x="0" y="0"/>
                </a:moveTo>
                <a:lnTo>
                  <a:pt x="3181287" y="0"/>
                </a:lnTo>
                <a:lnTo>
                  <a:pt x="3181287" y="2123510"/>
                </a:lnTo>
                <a:lnTo>
                  <a:pt x="0" y="2123510"/>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Freeform 6"/>
          <p:cNvSpPr/>
          <p:nvPr/>
        </p:nvSpPr>
        <p:spPr>
          <a:xfrm>
            <a:off x="6096000" y="5239685"/>
            <a:ext cx="2182672" cy="1454205"/>
          </a:xfrm>
          <a:custGeom>
            <a:avLst/>
            <a:gdLst/>
            <a:ahLst/>
            <a:cxnLst/>
            <a:rect l="l" t="t" r="r" b="b"/>
            <a:pathLst>
              <a:path w="3274008" h="2181308">
                <a:moveTo>
                  <a:pt x="0" y="0"/>
                </a:moveTo>
                <a:lnTo>
                  <a:pt x="3274008" y="0"/>
                </a:lnTo>
                <a:lnTo>
                  <a:pt x="3274008" y="2181307"/>
                </a:lnTo>
                <a:lnTo>
                  <a:pt x="0" y="2181307"/>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Freeform 7"/>
          <p:cNvSpPr/>
          <p:nvPr/>
        </p:nvSpPr>
        <p:spPr>
          <a:xfrm>
            <a:off x="4405385" y="171445"/>
            <a:ext cx="2522919" cy="1747122"/>
          </a:xfrm>
          <a:custGeom>
            <a:avLst/>
            <a:gdLst/>
            <a:ahLst/>
            <a:cxnLst/>
            <a:rect l="l" t="t" r="r" b="b"/>
            <a:pathLst>
              <a:path w="3784379" h="2620683">
                <a:moveTo>
                  <a:pt x="0" y="0"/>
                </a:moveTo>
                <a:lnTo>
                  <a:pt x="3784380" y="0"/>
                </a:lnTo>
                <a:lnTo>
                  <a:pt x="3784380" y="2620682"/>
                </a:lnTo>
                <a:lnTo>
                  <a:pt x="0" y="2620682"/>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extLst>
      <p:ext uri="{BB962C8B-B14F-4D97-AF65-F5344CB8AC3E}">
        <p14:creationId xmlns:p14="http://schemas.microsoft.com/office/powerpoint/2010/main" val="41637443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111" b="-331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6909602" y="1137601"/>
            <a:ext cx="4441087" cy="5034599"/>
            <a:chOff x="0" y="0"/>
            <a:chExt cx="1754504" cy="1988977"/>
          </a:xfrm>
        </p:grpSpPr>
        <p:sp>
          <p:nvSpPr>
            <p:cNvPr id="4" name="Freeform 4"/>
            <p:cNvSpPr/>
            <p:nvPr/>
          </p:nvSpPr>
          <p:spPr>
            <a:xfrm>
              <a:off x="0" y="0"/>
              <a:ext cx="1754504" cy="1988977"/>
            </a:xfrm>
            <a:custGeom>
              <a:avLst/>
              <a:gdLst/>
              <a:ahLst/>
              <a:cxnLst/>
              <a:rect l="l" t="t" r="r" b="b"/>
              <a:pathLst>
                <a:path w="1754504" h="1988977">
                  <a:moveTo>
                    <a:pt x="59270" y="0"/>
                  </a:moveTo>
                  <a:lnTo>
                    <a:pt x="1695233" y="0"/>
                  </a:lnTo>
                  <a:cubicBezTo>
                    <a:pt x="1727967" y="0"/>
                    <a:pt x="1754504" y="26536"/>
                    <a:pt x="1754504" y="59270"/>
                  </a:cubicBezTo>
                  <a:lnTo>
                    <a:pt x="1754504" y="1929707"/>
                  </a:lnTo>
                  <a:cubicBezTo>
                    <a:pt x="1754504" y="1945426"/>
                    <a:pt x="1748259" y="1960502"/>
                    <a:pt x="1737144" y="1971617"/>
                  </a:cubicBezTo>
                  <a:cubicBezTo>
                    <a:pt x="1726028" y="1982733"/>
                    <a:pt x="1710953" y="1988977"/>
                    <a:pt x="1695233" y="1988977"/>
                  </a:cubicBezTo>
                  <a:lnTo>
                    <a:pt x="59270" y="1988977"/>
                  </a:lnTo>
                  <a:cubicBezTo>
                    <a:pt x="43551" y="1988977"/>
                    <a:pt x="28475" y="1982733"/>
                    <a:pt x="17360" y="1971617"/>
                  </a:cubicBezTo>
                  <a:cubicBezTo>
                    <a:pt x="6245" y="1960502"/>
                    <a:pt x="0" y="1945426"/>
                    <a:pt x="0" y="1929707"/>
                  </a:cubicBezTo>
                  <a:lnTo>
                    <a:pt x="0" y="59270"/>
                  </a:lnTo>
                  <a:cubicBezTo>
                    <a:pt x="0" y="43551"/>
                    <a:pt x="6245" y="28475"/>
                    <a:pt x="17360" y="17360"/>
                  </a:cubicBezTo>
                  <a:cubicBezTo>
                    <a:pt x="28475" y="6245"/>
                    <a:pt x="43551" y="0"/>
                    <a:pt x="59270"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38100"/>
              <a:ext cx="1754504" cy="202707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6" name="TextBox 6"/>
          <p:cNvSpPr txBox="1"/>
          <p:nvPr/>
        </p:nvSpPr>
        <p:spPr>
          <a:xfrm>
            <a:off x="6845307" y="1572123"/>
            <a:ext cx="4441087" cy="15096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93"/>
              </a:lnSpc>
            </a:pPr>
            <a:r>
              <a:rPr lang="en-US" sz="2066" b="1">
                <a:solidFill>
                  <a:srgbClr val="0A0050"/>
                </a:solidFill>
                <a:latin typeface="Mont Bold"/>
                <a:ea typeface="Mont Bold"/>
                <a:cs typeface="Mont Bold"/>
                <a:sym typeface="Mont Bold"/>
              </a:rPr>
              <a:t>References and Resources</a:t>
            </a:r>
          </a:p>
          <a:p>
            <a:pPr algn="ctr">
              <a:lnSpc>
                <a:spcPts val="2893"/>
              </a:lnSpc>
            </a:pPr>
            <a:endParaRPr lang="en-US" sz="2066" b="1">
              <a:solidFill>
                <a:srgbClr val="0A0050"/>
              </a:solidFill>
              <a:latin typeface="Mont Bold"/>
              <a:ea typeface="Mont Bold"/>
              <a:cs typeface="Mont Bold"/>
              <a:sym typeface="Mont Bold"/>
            </a:endParaRPr>
          </a:p>
          <a:p>
            <a:pPr algn="ctr">
              <a:lnSpc>
                <a:spcPts val="2893"/>
              </a:lnSpc>
            </a:pPr>
            <a:endParaRPr lang="en-US" sz="2066" b="1">
              <a:solidFill>
                <a:srgbClr val="0A0050"/>
              </a:solidFill>
              <a:latin typeface="Mont Bold"/>
              <a:ea typeface="Mont Bold"/>
              <a:cs typeface="Mont Bold"/>
              <a:sym typeface="Mont Bold"/>
            </a:endParaRPr>
          </a:p>
          <a:p>
            <a:pPr algn="ctr">
              <a:lnSpc>
                <a:spcPts val="2893"/>
              </a:lnSpc>
              <a:spcBef>
                <a:spcPct val="0"/>
              </a:spcBef>
            </a:pPr>
            <a:r>
              <a:rPr lang="en-US" sz="2066" b="1">
                <a:solidFill>
                  <a:srgbClr val="0A0050"/>
                </a:solidFill>
                <a:latin typeface="Mont Bold"/>
                <a:ea typeface="Mont Bold"/>
                <a:cs typeface="Mont Bold"/>
                <a:sym typeface="Mont Bold"/>
              </a:rPr>
              <a:t>Lucy@Lehaneconsulting.co.uk</a:t>
            </a:r>
          </a:p>
        </p:txBody>
      </p:sp>
      <p:grpSp>
        <p:nvGrpSpPr>
          <p:cNvPr id="7" name="Group 7"/>
          <p:cNvGrpSpPr/>
          <p:nvPr/>
        </p:nvGrpSpPr>
        <p:grpSpPr>
          <a:xfrm>
            <a:off x="8557296" y="3869216"/>
            <a:ext cx="1145699" cy="1145699"/>
            <a:chOff x="0" y="0"/>
            <a:chExt cx="2291399" cy="2291399"/>
          </a:xfrm>
        </p:grpSpPr>
        <p:sp>
          <p:nvSpPr>
            <p:cNvPr id="8" name="Freeform 8"/>
            <p:cNvSpPr/>
            <p:nvPr/>
          </p:nvSpPr>
          <p:spPr>
            <a:xfrm>
              <a:off x="0" y="0"/>
              <a:ext cx="2291399" cy="2291399"/>
            </a:xfrm>
            <a:custGeom>
              <a:avLst/>
              <a:gdLst/>
              <a:ahLst/>
              <a:cxnLst/>
              <a:rect l="l" t="t" r="r" b="b"/>
              <a:pathLst>
                <a:path w="2291399" h="2291399">
                  <a:moveTo>
                    <a:pt x="0" y="0"/>
                  </a:moveTo>
                  <a:lnTo>
                    <a:pt x="2291399" y="0"/>
                  </a:lnTo>
                  <a:lnTo>
                    <a:pt x="2291399" y="2291399"/>
                  </a:lnTo>
                  <a:lnTo>
                    <a:pt x="0" y="2291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Tree>
    <p:extLst>
      <p:ext uri="{BB962C8B-B14F-4D97-AF65-F5344CB8AC3E}">
        <p14:creationId xmlns:p14="http://schemas.microsoft.com/office/powerpoint/2010/main" val="22739348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6096000" y="1653730"/>
            <a:ext cx="5519351"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rPr>
              <a:t>Case Study</a:t>
            </a:r>
          </a:p>
        </p:txBody>
      </p:sp>
      <p:sp>
        <p:nvSpPr>
          <p:cNvPr id="2" name="Rounded Rectangle 1">
            <a:extLst>
              <a:ext uri="{FF2B5EF4-FFF2-40B4-BE49-F238E27FC236}">
                <a16:creationId xmlns:a16="http://schemas.microsoft.com/office/drawing/2014/main" id="{1D538F10-2C8B-F26B-98B3-990FCDE3A1B5}"/>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2A56ED80-0CF1-D155-EAF0-C48754CD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4" name="Picture 3" descr="A blue and black logo&#10;&#10;Description automatically generated">
            <a:extLst>
              <a:ext uri="{FF2B5EF4-FFF2-40B4-BE49-F238E27FC236}">
                <a16:creationId xmlns:a16="http://schemas.microsoft.com/office/drawing/2014/main" id="{5CBC2DD0-C330-9119-ADDE-11B3028B8CBF}"/>
              </a:ext>
            </a:extLst>
          </p:cNvPr>
          <p:cNvPicPr>
            <a:picLocks noChangeAspect="1"/>
          </p:cNvPicPr>
          <p:nvPr/>
        </p:nvPicPr>
        <p:blipFill>
          <a:blip r:embed="rId4"/>
          <a:stretch>
            <a:fillRect/>
          </a:stretch>
        </p:blipFill>
        <p:spPr>
          <a:xfrm>
            <a:off x="6905297" y="2603938"/>
            <a:ext cx="3899337" cy="3909847"/>
          </a:xfrm>
          <a:prstGeom prst="rect">
            <a:avLst/>
          </a:prstGeom>
        </p:spPr>
      </p:pic>
    </p:spTree>
    <p:extLst>
      <p:ext uri="{BB962C8B-B14F-4D97-AF65-F5344CB8AC3E}">
        <p14:creationId xmlns:p14="http://schemas.microsoft.com/office/powerpoint/2010/main" val="20936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6"/>
          <p:cNvSpPr/>
          <p:nvPr/>
        </p:nvSpPr>
        <p:spPr>
          <a:xfrm>
            <a:off x="1" y="0"/>
            <a:ext cx="12192000" cy="6858000"/>
          </a:xfrm>
          <a:prstGeom prst="rect">
            <a:avLst/>
          </a:prstGeom>
          <a:gradFill>
            <a:gsLst>
              <a:gs pos="0">
                <a:srgbClr val="227AAF"/>
              </a:gs>
              <a:gs pos="30000">
                <a:srgbClr val="227AAF"/>
              </a:gs>
              <a:gs pos="91000">
                <a:srgbClr val="19628F"/>
              </a:gs>
              <a:gs pos="100000">
                <a:srgbClr val="19628F"/>
              </a:gs>
            </a:gsLst>
            <a:lin ang="2700006" scaled="0"/>
          </a:gra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0EBE0"/>
              </a:solidFill>
              <a:latin typeface="Poppins"/>
              <a:ea typeface="Poppins"/>
              <a:cs typeface="Poppins"/>
              <a:sym typeface="Poppins"/>
            </a:endParaRPr>
          </a:p>
        </p:txBody>
      </p:sp>
      <p:sp>
        <p:nvSpPr>
          <p:cNvPr id="174" name="Google Shape;174;p36"/>
          <p:cNvSpPr txBox="1">
            <a:spLocks noGrp="1"/>
          </p:cNvSpPr>
          <p:nvPr>
            <p:ph type="body" idx="2"/>
          </p:nvPr>
        </p:nvSpPr>
        <p:spPr>
          <a:xfrm>
            <a:off x="609600" y="1645661"/>
            <a:ext cx="8895600" cy="3566800"/>
          </a:xfrm>
          <a:prstGeom prst="rect">
            <a:avLst/>
          </a:prstGeom>
          <a:noFill/>
          <a:ln>
            <a:noFill/>
          </a:ln>
        </p:spPr>
        <p:txBody>
          <a:bodyPr spcFirstLastPara="1" wrap="square" lIns="25400" tIns="25400" rIns="25400" bIns="25400" anchor="ctr" anchorCtr="0">
            <a:normAutofit/>
          </a:bodyPr>
          <a:lstStyle/>
          <a:p>
            <a:pPr marL="0" indent="0" algn="l">
              <a:lnSpc>
                <a:spcPct val="110000"/>
              </a:lnSpc>
              <a:buSzPts val="3200"/>
            </a:pPr>
            <a:r>
              <a:rPr lang="en" sz="5400" b="0">
                <a:latin typeface="Poppins SemiBold"/>
                <a:ea typeface="Poppins SemiBold"/>
                <a:cs typeface="Poppins SemiBold"/>
                <a:sym typeface="Poppins SemiBold"/>
              </a:rPr>
              <a:t>Cancer in the UK </a:t>
            </a:r>
            <a:endParaRPr sz="5400" b="0">
              <a:latin typeface="Poppins SemiBold"/>
              <a:ea typeface="Poppins SemiBold"/>
              <a:cs typeface="Poppins SemiBold"/>
              <a:sym typeface="Poppins SemiBold"/>
            </a:endParaRPr>
          </a:p>
        </p:txBody>
      </p:sp>
      <p:pic>
        <p:nvPicPr>
          <p:cNvPr id="6"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58308CFB-CAA6-3447-079F-740F3551814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7" name="Google Shape;212;p49" descr="pasted-movie.png">
            <a:extLst>
              <a:ext uri="{FF2B5EF4-FFF2-40B4-BE49-F238E27FC236}">
                <a16:creationId xmlns:a16="http://schemas.microsoft.com/office/drawing/2014/main" id="{5559F64C-563E-83AC-84D9-EDF4CA9A5918}"/>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113178651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144;p19">
            <a:extLst>
              <a:ext uri="{FF2B5EF4-FFF2-40B4-BE49-F238E27FC236}">
                <a16:creationId xmlns:a16="http://schemas.microsoft.com/office/drawing/2014/main" id="{25E5F01D-E1BF-9C84-BF4D-AEE483E4791D}"/>
              </a:ext>
            </a:extLst>
          </p:cNvPr>
          <p:cNvSpPr/>
          <p:nvPr/>
        </p:nvSpPr>
        <p:spPr>
          <a:xfrm>
            <a:off x="6610960" y="1924441"/>
            <a:ext cx="5307603" cy="646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Please scan the QR Code on the screen. This will take you through to </a:t>
            </a:r>
            <a:r>
              <a:rPr kumimoji="0" lang="en-GB" sz="2400" b="1" i="0" u="none" strike="noStrike" kern="0" cap="none" spc="0" normalizeH="0" baseline="0" noProof="0" err="1">
                <a:ln>
                  <a:noFill/>
                </a:ln>
                <a:solidFill>
                  <a:srgbClr val="00989E"/>
                </a:solidFill>
                <a:effectLst/>
                <a:uLnTx/>
                <a:uFillTx/>
                <a:latin typeface="Arial"/>
                <a:ea typeface="Arial"/>
                <a:cs typeface="Arial"/>
                <a:sym typeface="Arial"/>
              </a:rPr>
              <a:t>Slido</a:t>
            </a: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 where you can interact with us.</a:t>
            </a:r>
            <a:endParaRPr kumimoji="0" sz="2400" b="0" i="0" u="none" strike="noStrike" kern="0" cap="none" spc="0" normalizeH="0" baseline="0" noProof="0">
              <a:ln>
                <a:noFill/>
              </a:ln>
              <a:solidFill>
                <a:srgbClr val="00989E"/>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48AC358F-3275-9D02-D79D-9D92219D3E15}"/>
              </a:ext>
            </a:extLst>
          </p:cNvPr>
          <p:cNvSpPr/>
          <p:nvPr/>
        </p:nvSpPr>
        <p:spPr>
          <a:xfrm>
            <a:off x="5640344" y="1118946"/>
            <a:ext cx="724883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err="1">
                <a:ln w="0"/>
                <a:solidFill>
                  <a:srgbClr val="00989E"/>
                </a:solidFill>
                <a:effectLst>
                  <a:outerShdw blurRad="38100" dist="25400" dir="5400000" algn="ctr" rotWithShape="0">
                    <a:srgbClr val="6E747A">
                      <a:alpha val="43000"/>
                    </a:srgbClr>
                  </a:outerShdw>
                </a:effectLst>
                <a:uLnTx/>
                <a:uFillTx/>
                <a:latin typeface="Arial"/>
                <a:cs typeface="Arial"/>
                <a:sym typeface="Arial"/>
              </a:rPr>
              <a:t>Slido</a:t>
            </a:r>
            <a:endParaRPr kumimoji="0" lang="en-US" sz="3600" b="0"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endParaRPr>
          </a:p>
        </p:txBody>
      </p:sp>
      <p:grpSp>
        <p:nvGrpSpPr>
          <p:cNvPr id="2" name="Group 1">
            <a:extLst>
              <a:ext uri="{FF2B5EF4-FFF2-40B4-BE49-F238E27FC236}">
                <a16:creationId xmlns:a16="http://schemas.microsoft.com/office/drawing/2014/main" id="{B2F04192-0033-D0E9-C924-BA3C6E2F14D9}"/>
              </a:ext>
            </a:extLst>
          </p:cNvPr>
          <p:cNvGrpSpPr/>
          <p:nvPr/>
        </p:nvGrpSpPr>
        <p:grpSpPr>
          <a:xfrm>
            <a:off x="8060322" y="3600515"/>
            <a:ext cx="2408877" cy="2995037"/>
            <a:chOff x="6396917" y="2750133"/>
            <a:chExt cx="2408877" cy="2995037"/>
          </a:xfrm>
        </p:grpSpPr>
        <p:pic>
          <p:nvPicPr>
            <p:cNvPr id="3" name="Google Shape;145;p19" descr="Qr code&#10;&#10;Description automatically generated">
              <a:extLst>
                <a:ext uri="{FF2B5EF4-FFF2-40B4-BE49-F238E27FC236}">
                  <a16:creationId xmlns:a16="http://schemas.microsoft.com/office/drawing/2014/main" id="{3AB7B43C-99B8-AF58-1A72-B505F1B03959}"/>
                </a:ext>
              </a:extLst>
            </p:cNvPr>
            <p:cNvPicPr preferRelativeResize="0"/>
            <p:nvPr/>
          </p:nvPicPr>
          <p:blipFill rotWithShape="1">
            <a:blip r:embed="rId3">
              <a:alphaModFix/>
            </a:blip>
            <a:srcRect/>
            <a:stretch/>
          </p:blipFill>
          <p:spPr>
            <a:xfrm>
              <a:off x="6396917" y="2750133"/>
              <a:ext cx="2408877" cy="2995037"/>
            </a:xfrm>
            <a:prstGeom prst="rect">
              <a:avLst/>
            </a:prstGeom>
            <a:noFill/>
            <a:ln>
              <a:noFill/>
            </a:ln>
          </p:spPr>
        </p:pic>
        <p:sp>
          <p:nvSpPr>
            <p:cNvPr id="4" name="Rectangle 3">
              <a:extLst>
                <a:ext uri="{FF2B5EF4-FFF2-40B4-BE49-F238E27FC236}">
                  <a16:creationId xmlns:a16="http://schemas.microsoft.com/office/drawing/2014/main" id="{404F8730-BC76-C06F-129A-1F023434EF25}"/>
                </a:ext>
              </a:extLst>
            </p:cNvPr>
            <p:cNvSpPr/>
            <p:nvPr/>
          </p:nvSpPr>
          <p:spPr>
            <a:xfrm>
              <a:off x="6660444" y="3048000"/>
              <a:ext cx="1890888" cy="18062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 name="Rounded Rectangle 5">
            <a:extLst>
              <a:ext uri="{FF2B5EF4-FFF2-40B4-BE49-F238E27FC236}">
                <a16:creationId xmlns:a16="http://schemas.microsoft.com/office/drawing/2014/main" id="{5C7005B3-8EA1-2199-0702-189BD34E23B9}"/>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BFD91A0-0076-34DD-91F9-298CF0700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BCE8DBFB-9EA5-770F-77B4-256F39DA8DAA}"/>
              </a:ext>
            </a:extLst>
          </p:cNvPr>
          <p:cNvPicPr>
            <a:picLocks noChangeAspect="1"/>
          </p:cNvPicPr>
          <p:nvPr/>
        </p:nvPicPr>
        <p:blipFill>
          <a:blip r:embed="rId5"/>
          <a:stretch>
            <a:fillRect/>
          </a:stretch>
        </p:blipFill>
        <p:spPr>
          <a:xfrm>
            <a:off x="8177932" y="3704237"/>
            <a:ext cx="2162175" cy="2181225"/>
          </a:xfrm>
          <a:prstGeom prst="rect">
            <a:avLst/>
          </a:prstGeom>
        </p:spPr>
      </p:pic>
    </p:spTree>
    <p:extLst>
      <p:ext uri="{BB962C8B-B14F-4D97-AF65-F5344CB8AC3E}">
        <p14:creationId xmlns:p14="http://schemas.microsoft.com/office/powerpoint/2010/main" val="135695741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59728-1A66-E5FB-DC75-5DDCD117F634}"/>
            </a:ext>
          </a:extLst>
        </p:cNvPr>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2E6565FB-2727-F8BF-5BBD-06B69556B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211D749-AB6D-396F-A8CC-42F6B1ACE9C7}"/>
              </a:ext>
            </a:extLst>
          </p:cNvPr>
          <p:cNvSpPr/>
          <p:nvPr/>
        </p:nvSpPr>
        <p:spPr>
          <a:xfrm>
            <a:off x="6208236" y="1414352"/>
            <a:ext cx="5519351" cy="646331"/>
          </a:xfrm>
          <a:prstGeom prst="rect">
            <a:avLst/>
          </a:prstGeom>
          <a:noFill/>
        </p:spPr>
        <p:txBody>
          <a:bodyPr wrap="square" lIns="91440" tIns="45720" rIns="91440" bIns="45720" anchor="t">
            <a:spAutoFit/>
          </a:bodyPr>
          <a:lstStyle/>
          <a:p>
            <a:pPr algn="ctr">
              <a:defRPr/>
            </a:pPr>
            <a:r>
              <a:rPr lang="en-US" sz="3600" kern="0">
                <a:ln w="0"/>
                <a:solidFill>
                  <a:srgbClr val="00989E"/>
                </a:solidFill>
                <a:effectLst>
                  <a:outerShdw blurRad="38100" dist="25400" dir="5400000" algn="ctr" rotWithShape="0">
                    <a:srgbClr val="6E747A">
                      <a:alpha val="43000"/>
                    </a:srgbClr>
                  </a:outerShdw>
                </a:effectLst>
                <a:latin typeface="Arial"/>
                <a:cs typeface="Arial"/>
                <a:sym typeface="Arial"/>
              </a:rPr>
              <a:t>Case Study</a:t>
            </a:r>
          </a:p>
        </p:txBody>
      </p:sp>
      <p:sp>
        <p:nvSpPr>
          <p:cNvPr id="10" name="Rounded Rectangle 9">
            <a:extLst>
              <a:ext uri="{FF2B5EF4-FFF2-40B4-BE49-F238E27FC236}">
                <a16:creationId xmlns:a16="http://schemas.microsoft.com/office/drawing/2014/main" id="{0A7679B3-AD17-27E5-737D-80F5836A3F45}"/>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45764AC1-405F-01C2-A282-66C0BF8A2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grpSp>
        <p:nvGrpSpPr>
          <p:cNvPr id="6" name="Group 5">
            <a:extLst>
              <a:ext uri="{FF2B5EF4-FFF2-40B4-BE49-F238E27FC236}">
                <a16:creationId xmlns:a16="http://schemas.microsoft.com/office/drawing/2014/main" id="{01B2FBB2-BECC-7C42-75A0-BD4FA8E6C011}"/>
              </a:ext>
            </a:extLst>
          </p:cNvPr>
          <p:cNvGrpSpPr/>
          <p:nvPr/>
        </p:nvGrpSpPr>
        <p:grpSpPr>
          <a:xfrm>
            <a:off x="6468929" y="2351183"/>
            <a:ext cx="4997962" cy="4417030"/>
            <a:chOff x="6468929" y="2351183"/>
            <a:chExt cx="4997962" cy="4417030"/>
          </a:xfrm>
        </p:grpSpPr>
        <p:sp>
          <p:nvSpPr>
            <p:cNvPr id="7" name="TextBox 6">
              <a:extLst>
                <a:ext uri="{FF2B5EF4-FFF2-40B4-BE49-F238E27FC236}">
                  <a16:creationId xmlns:a16="http://schemas.microsoft.com/office/drawing/2014/main" id="{4DE367A7-C4A8-FADF-311B-A33DDD3924AD}"/>
                </a:ext>
              </a:extLst>
            </p:cNvPr>
            <p:cNvSpPr txBox="1"/>
            <p:nvPr/>
          </p:nvSpPr>
          <p:spPr>
            <a:xfrm>
              <a:off x="6468929" y="5383218"/>
              <a:ext cx="4997962" cy="1384995"/>
            </a:xfrm>
            <a:prstGeom prst="rect">
              <a:avLst/>
            </a:prstGeom>
            <a:noFill/>
          </p:spPr>
          <p:txBody>
            <a:bodyPr wrap="square" lIns="91440" tIns="45720" rIns="91440" bIns="45720" rtlCol="0" anchor="t">
              <a:spAutoFit/>
            </a:bodyPr>
            <a:lstStyle/>
            <a:p>
              <a:pPr algn="ctr"/>
              <a:r>
                <a:rPr lang="en-GB" sz="2800" b="1">
                  <a:solidFill>
                    <a:srgbClr val="000000"/>
                  </a:solidFill>
                  <a:ea typeface="+mn-lt"/>
                  <a:cs typeface="+mn-lt"/>
                </a:rPr>
                <a:t>Farzana Rahman</a:t>
              </a:r>
              <a:endParaRPr lang="en-US" sz="2800">
                <a:ea typeface="Calibri"/>
                <a:cs typeface="Calibri"/>
              </a:endParaRPr>
            </a:p>
            <a:p>
              <a:pPr algn="ctr"/>
              <a:r>
                <a:rPr lang="en-GB" sz="2800">
                  <a:solidFill>
                    <a:srgbClr val="000000"/>
                  </a:solidFill>
                  <a:ea typeface="+mn-lt"/>
                  <a:cs typeface="+mn-lt"/>
                </a:rPr>
                <a:t>CEO &amp; Co-Founder</a:t>
              </a:r>
              <a:endParaRPr lang="en-GB" sz="2800">
                <a:ea typeface="Calibri"/>
                <a:cs typeface="Calibri"/>
              </a:endParaRPr>
            </a:p>
            <a:p>
              <a:pPr algn="ctr"/>
              <a:r>
                <a:rPr lang="en-GB" sz="2800" err="1">
                  <a:solidFill>
                    <a:srgbClr val="000000"/>
                  </a:solidFill>
                  <a:ea typeface="+mn-lt"/>
                  <a:cs typeface="+mn-lt"/>
                </a:rPr>
                <a:t>Hexarad</a:t>
              </a:r>
              <a:endParaRPr lang="en-GB" sz="2800">
                <a:ea typeface="Calibri"/>
                <a:cs typeface="Calibri"/>
              </a:endParaRPr>
            </a:p>
          </p:txBody>
        </p:sp>
        <p:pic>
          <p:nvPicPr>
            <p:cNvPr id="2" name="Picture 1" descr="A person smiling at the camera&#10;&#10;Description automatically generated">
              <a:extLst>
                <a:ext uri="{FF2B5EF4-FFF2-40B4-BE49-F238E27FC236}">
                  <a16:creationId xmlns:a16="http://schemas.microsoft.com/office/drawing/2014/main" id="{04442FD5-7F8B-ED3E-DF2D-598947F591CF}"/>
                </a:ext>
              </a:extLst>
            </p:cNvPr>
            <p:cNvPicPr>
              <a:picLocks noChangeAspect="1"/>
            </p:cNvPicPr>
            <p:nvPr/>
          </p:nvPicPr>
          <p:blipFill>
            <a:blip r:embed="rId4"/>
            <a:stretch>
              <a:fillRect/>
            </a:stretch>
          </p:blipFill>
          <p:spPr>
            <a:xfrm>
              <a:off x="7627149" y="2351183"/>
              <a:ext cx="2743200" cy="2743200"/>
            </a:xfrm>
            <a:prstGeom prst="rect">
              <a:avLst/>
            </a:prstGeom>
          </p:spPr>
        </p:pic>
      </p:grpSp>
    </p:spTree>
    <p:extLst>
      <p:ext uri="{BB962C8B-B14F-4D97-AF65-F5344CB8AC3E}">
        <p14:creationId xmlns:p14="http://schemas.microsoft.com/office/powerpoint/2010/main" val="41769621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Object 1" descr="/tmp/beautiful_ai_exports/35d378b2-be5e-45b2-b1fa-42a094c367fa.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7040048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Object 1" descr="/tmp/beautiful_ai_exports/be7a006d-8fd7-43b9-a365-629cf636b489.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44524593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Object 1" descr="/tmp/beautiful_ai_exports/d027c35e-13c5-4c38-8ef0-510849e55eb3.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1228954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Object 1" descr="/tmp/beautiful_ai_exports/c0a371c9-8610-4d02-a8ab-b42c7d57db32.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45357747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Object 1" descr="/tmp/beautiful_ai_exports/475a9075-3fc1-47b4-8332-3926e8fd5696.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0716008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Object 1" descr="/tmp/beautiful_ai_exports/84b045f6-28af-4ccc-b1c6-5f2d3d52bd34.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53883892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Object 1" descr="/tmp/beautiful_ai_exports/57a60f56-00dd-4b65-8564-a826a5f352bf.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61650247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Object 1" descr="/tmp/beautiful_ai_exports/df5dca1d-900a-4c2f-8f06-14aefedb9075.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471033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74"/>
          <p:cNvPicPr preferRelativeResize="0"/>
          <p:nvPr/>
        </p:nvPicPr>
        <p:blipFill>
          <a:blip r:embed="rId3">
            <a:alphaModFix/>
          </a:blip>
          <a:stretch>
            <a:fillRect/>
          </a:stretch>
        </p:blipFill>
        <p:spPr>
          <a:xfrm>
            <a:off x="0" y="18892"/>
            <a:ext cx="12192000" cy="6858000"/>
          </a:xfrm>
          <a:prstGeom prst="rect">
            <a:avLst/>
          </a:prstGeom>
          <a:gradFill>
            <a:gsLst>
              <a:gs pos="0">
                <a:srgbClr val="72CFC0"/>
              </a:gs>
              <a:gs pos="99000">
                <a:srgbClr val="59A39B"/>
              </a:gs>
              <a:gs pos="100000">
                <a:srgbClr val="59A39B"/>
              </a:gs>
            </a:gsLst>
            <a:lin ang="2700006" scaled="0"/>
          </a:gradFill>
          <a:ln>
            <a:noFill/>
          </a:ln>
        </p:spPr>
      </p:pic>
      <p:sp>
        <p:nvSpPr>
          <p:cNvPr id="351" name="Google Shape;351;p74"/>
          <p:cNvSpPr/>
          <p:nvPr/>
        </p:nvSpPr>
        <p:spPr>
          <a:xfrm>
            <a:off x="-1" y="0"/>
            <a:ext cx="4328400" cy="6858000"/>
          </a:xfrm>
          <a:prstGeom prst="rect">
            <a:avLst/>
          </a:prstGeom>
          <a:solidFill>
            <a:srgbClr val="185D9E"/>
          </a:soli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Arial"/>
              <a:ea typeface="Arial"/>
              <a:cs typeface="Arial"/>
              <a:sym typeface="Arial"/>
            </a:endParaRPr>
          </a:p>
        </p:txBody>
      </p:sp>
      <p:grpSp>
        <p:nvGrpSpPr>
          <p:cNvPr id="352" name="Google Shape;352;p74"/>
          <p:cNvGrpSpPr/>
          <p:nvPr/>
        </p:nvGrpSpPr>
        <p:grpSpPr>
          <a:xfrm>
            <a:off x="-182" y="1769121"/>
            <a:ext cx="4328400" cy="4585419"/>
            <a:chOff x="-137" y="1243499"/>
            <a:chExt cx="3246300" cy="3439064"/>
          </a:xfrm>
        </p:grpSpPr>
        <p:sp>
          <p:nvSpPr>
            <p:cNvPr id="353" name="Google Shape;353;p74"/>
            <p:cNvSpPr txBox="1"/>
            <p:nvPr/>
          </p:nvSpPr>
          <p:spPr>
            <a:xfrm>
              <a:off x="182343" y="1243499"/>
              <a:ext cx="2915067" cy="769449"/>
            </a:xfrm>
            <a:prstGeom prst="rect">
              <a:avLst/>
            </a:prstGeom>
            <a:noFill/>
            <a:ln>
              <a:noFill/>
            </a:ln>
          </p:spPr>
          <p:txBody>
            <a:bodyPr spcFirstLastPara="1" wrap="square" lIns="121900" tIns="60933" rIns="121900" bIns="60933" anchor="t" anchorCtr="0">
              <a:spAutoFit/>
            </a:bodyPr>
            <a:lstStyle/>
            <a:p>
              <a:pPr algn="ctr">
                <a:buClr>
                  <a:srgbClr val="000000"/>
                </a:buClr>
                <a:buSzPts val="4400"/>
              </a:pPr>
              <a:r>
                <a:rPr lang="en" sz="5867" b="1">
                  <a:solidFill>
                    <a:srgbClr val="FFFFFF"/>
                  </a:solidFill>
                  <a:latin typeface="Poppins"/>
                  <a:ea typeface="Arial"/>
                  <a:cs typeface="Poppins"/>
                  <a:sym typeface="Poppins"/>
                </a:rPr>
                <a:t>390,000</a:t>
              </a:r>
              <a:endParaRPr sz="1867">
                <a:solidFill>
                  <a:srgbClr val="FFFFFF"/>
                </a:solidFill>
                <a:latin typeface="Arial"/>
                <a:ea typeface="Arial"/>
                <a:cs typeface="Arial"/>
                <a:sym typeface="Arial"/>
              </a:endParaRPr>
            </a:p>
          </p:txBody>
        </p:sp>
        <p:sp>
          <p:nvSpPr>
            <p:cNvPr id="354" name="Google Shape;354;p74"/>
            <p:cNvSpPr txBox="1"/>
            <p:nvPr/>
          </p:nvSpPr>
          <p:spPr>
            <a:xfrm>
              <a:off x="216179" y="3436264"/>
              <a:ext cx="2813700" cy="769449"/>
            </a:xfrm>
            <a:prstGeom prst="rect">
              <a:avLst/>
            </a:prstGeom>
            <a:noFill/>
            <a:ln>
              <a:noFill/>
            </a:ln>
          </p:spPr>
          <p:txBody>
            <a:bodyPr spcFirstLastPara="1" wrap="square" lIns="121900" tIns="60933" rIns="121900" bIns="60933" anchor="t" anchorCtr="0">
              <a:spAutoFit/>
            </a:bodyPr>
            <a:lstStyle/>
            <a:p>
              <a:pPr algn="ctr">
                <a:buClr>
                  <a:srgbClr val="000000"/>
                </a:buClr>
                <a:buSzPts val="4400"/>
              </a:pPr>
              <a:r>
                <a:rPr lang="en" sz="5867" b="1">
                  <a:solidFill>
                    <a:srgbClr val="FFFFFF"/>
                  </a:solidFill>
                  <a:latin typeface="Poppins"/>
                  <a:ea typeface="Poppins"/>
                  <a:cs typeface="Poppins"/>
                  <a:sym typeface="Poppins"/>
                </a:rPr>
                <a:t>£14bn+</a:t>
              </a:r>
              <a:endParaRPr sz="1867">
                <a:solidFill>
                  <a:srgbClr val="FFFFFF"/>
                </a:solidFill>
                <a:latin typeface="Arial"/>
                <a:ea typeface="Arial"/>
                <a:cs typeface="Arial"/>
                <a:sym typeface="Arial"/>
              </a:endParaRPr>
            </a:p>
          </p:txBody>
        </p:sp>
        <p:sp>
          <p:nvSpPr>
            <p:cNvPr id="355" name="Google Shape;355;p74"/>
            <p:cNvSpPr txBox="1"/>
            <p:nvPr/>
          </p:nvSpPr>
          <p:spPr>
            <a:xfrm>
              <a:off x="-137" y="2024943"/>
              <a:ext cx="3246300" cy="646290"/>
            </a:xfrm>
            <a:prstGeom prst="rect">
              <a:avLst/>
            </a:prstGeom>
            <a:noFill/>
            <a:ln>
              <a:noFill/>
            </a:ln>
          </p:spPr>
          <p:txBody>
            <a:bodyPr spcFirstLastPara="1" wrap="square" lIns="121900" tIns="60933" rIns="121900" bIns="60933" anchor="t" anchorCtr="0">
              <a:spAutoFit/>
            </a:bodyPr>
            <a:lstStyle/>
            <a:p>
              <a:pPr algn="ctr">
                <a:buClr>
                  <a:srgbClr val="000000"/>
                </a:buClr>
                <a:buSzPts val="1500"/>
              </a:pPr>
              <a:r>
                <a:rPr lang="en" sz="2400">
                  <a:solidFill>
                    <a:srgbClr val="FFFFFF"/>
                  </a:solidFill>
                  <a:latin typeface="Poppins"/>
                  <a:ea typeface="Poppins"/>
                  <a:cs typeface="Poppins"/>
                  <a:sym typeface="Poppins"/>
                </a:rPr>
                <a:t>Patients diagnosed with cancer annually in the UK </a:t>
              </a:r>
              <a:endParaRPr sz="2400">
                <a:solidFill>
                  <a:srgbClr val="000000"/>
                </a:solidFill>
                <a:latin typeface="Arial"/>
                <a:ea typeface="Arial"/>
                <a:cs typeface="Arial"/>
                <a:sym typeface="Arial"/>
              </a:endParaRPr>
            </a:p>
          </p:txBody>
        </p:sp>
        <p:sp>
          <p:nvSpPr>
            <p:cNvPr id="356" name="Google Shape;356;p74"/>
            <p:cNvSpPr txBox="1"/>
            <p:nvPr/>
          </p:nvSpPr>
          <p:spPr>
            <a:xfrm>
              <a:off x="558211" y="4128606"/>
              <a:ext cx="2129700" cy="553957"/>
            </a:xfrm>
            <a:prstGeom prst="rect">
              <a:avLst/>
            </a:prstGeom>
            <a:noFill/>
            <a:ln>
              <a:noFill/>
            </a:ln>
          </p:spPr>
          <p:txBody>
            <a:bodyPr spcFirstLastPara="1" wrap="square" lIns="121900" tIns="60933" rIns="121900" bIns="60933" anchor="t" anchorCtr="0">
              <a:spAutoFit/>
            </a:bodyPr>
            <a:lstStyle/>
            <a:p>
              <a:pPr algn="ctr">
                <a:buClr>
                  <a:srgbClr val="000000"/>
                </a:buClr>
                <a:buSzPts val="1500"/>
              </a:pPr>
              <a:r>
                <a:rPr lang="en" sz="2000">
                  <a:solidFill>
                    <a:srgbClr val="FFFFFF"/>
                  </a:solidFill>
                  <a:latin typeface="Poppins"/>
                  <a:ea typeface="Poppins"/>
                  <a:cs typeface="Poppins"/>
                  <a:sym typeface="Poppins"/>
                </a:rPr>
                <a:t>Annual cancer expenditure</a:t>
              </a:r>
              <a:endParaRPr sz="2000">
                <a:solidFill>
                  <a:srgbClr val="000000"/>
                </a:solidFill>
                <a:latin typeface="Arial"/>
                <a:ea typeface="Arial"/>
                <a:cs typeface="Arial"/>
                <a:sym typeface="Arial"/>
              </a:endParaRPr>
            </a:p>
          </p:txBody>
        </p:sp>
      </p:grpSp>
      <p:sp>
        <p:nvSpPr>
          <p:cNvPr id="357" name="Google Shape;357;p74"/>
          <p:cNvSpPr/>
          <p:nvPr/>
        </p:nvSpPr>
        <p:spPr>
          <a:xfrm>
            <a:off x="4974309" y="338292"/>
            <a:ext cx="6571600" cy="501200"/>
          </a:xfrm>
          <a:prstGeom prst="roundRect">
            <a:avLst>
              <a:gd name="adj" fmla="val 0"/>
            </a:avLst>
          </a:prstGeom>
          <a:solidFill>
            <a:schemeClr val="bg2">
              <a:lumMod val="25000"/>
            </a:schemeClr>
          </a:solidFill>
          <a:ln>
            <a:noFill/>
          </a:ln>
        </p:spPr>
        <p:txBody>
          <a:bodyPr spcFirstLastPara="1" wrap="square" lIns="121900" tIns="121900" rIns="121900" bIns="60933" anchor="ctr" anchorCtr="0">
            <a:noAutofit/>
          </a:bodyPr>
          <a:lstStyle/>
          <a:p>
            <a:pPr algn="ctr">
              <a:buClr>
                <a:srgbClr val="000000"/>
              </a:buClr>
              <a:buSzPts val="1550"/>
            </a:pPr>
            <a:r>
              <a:rPr lang="en" sz="2067" b="1">
                <a:solidFill>
                  <a:schemeClr val="bg1"/>
                </a:solidFill>
                <a:latin typeface="Poppins"/>
                <a:ea typeface="Poppins"/>
                <a:cs typeface="Poppins"/>
                <a:sym typeface="Poppins"/>
              </a:rPr>
              <a:t>LATE-STAGE DETECTION IMPLICATIONS:</a:t>
            </a:r>
            <a:endParaRPr sz="2533">
              <a:solidFill>
                <a:schemeClr val="bg1"/>
              </a:solidFill>
              <a:latin typeface="Arial"/>
              <a:ea typeface="Arial"/>
              <a:cs typeface="Arial"/>
              <a:sym typeface="Arial"/>
            </a:endParaRPr>
          </a:p>
        </p:txBody>
      </p:sp>
      <p:sp>
        <p:nvSpPr>
          <p:cNvPr id="358" name="Google Shape;358;p74"/>
          <p:cNvSpPr txBox="1"/>
          <p:nvPr/>
        </p:nvSpPr>
        <p:spPr>
          <a:xfrm>
            <a:off x="4731352" y="1234482"/>
            <a:ext cx="2194400" cy="1497920"/>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a:solidFill>
                  <a:schemeClr val="dk1"/>
                </a:solidFill>
                <a:latin typeface="Poppins"/>
                <a:ea typeface="Poppins"/>
                <a:cs typeface="Poppins"/>
                <a:sym typeface="Poppins"/>
              </a:rPr>
              <a:t>Patients diagnosed at the late stages</a:t>
            </a:r>
            <a:r>
              <a:rPr lang="en" sz="1867">
                <a:solidFill>
                  <a:schemeClr val="dk1"/>
                </a:solidFill>
                <a:latin typeface="Poppins"/>
                <a:ea typeface="Poppins"/>
                <a:cs typeface="Poppins"/>
                <a:sym typeface="Poppins"/>
              </a:rPr>
              <a:t>:</a:t>
            </a:r>
            <a:endParaRPr sz="2267">
              <a:solidFill>
                <a:srgbClr val="000000"/>
              </a:solidFill>
              <a:latin typeface="Arial"/>
              <a:ea typeface="Arial"/>
              <a:cs typeface="Arial"/>
              <a:sym typeface="Arial"/>
            </a:endParaRPr>
          </a:p>
          <a:p>
            <a:pPr algn="ctr">
              <a:buClr>
                <a:srgbClr val="000000"/>
              </a:buClr>
              <a:buSzPts val="2500"/>
            </a:pPr>
            <a:r>
              <a:rPr lang="en" sz="3333" b="1">
                <a:solidFill>
                  <a:schemeClr val="bg2">
                    <a:lumMod val="25000"/>
                  </a:schemeClr>
                </a:solidFill>
                <a:latin typeface="Poppins"/>
                <a:ea typeface="Poppins"/>
                <a:cs typeface="Poppins"/>
                <a:sym typeface="Poppins"/>
              </a:rPr>
              <a:t>50%</a:t>
            </a:r>
            <a:endParaRPr sz="2000">
              <a:solidFill>
                <a:schemeClr val="bg2">
                  <a:lumMod val="25000"/>
                </a:schemeClr>
              </a:solidFill>
              <a:latin typeface="Arial"/>
              <a:ea typeface="Arial"/>
              <a:cs typeface="Arial"/>
              <a:sym typeface="Arial"/>
            </a:endParaRPr>
          </a:p>
        </p:txBody>
      </p:sp>
      <p:sp>
        <p:nvSpPr>
          <p:cNvPr id="359" name="Google Shape;359;p74"/>
          <p:cNvSpPr txBox="1"/>
          <p:nvPr/>
        </p:nvSpPr>
        <p:spPr>
          <a:xfrm>
            <a:off x="7001526" y="1266852"/>
            <a:ext cx="2340800" cy="1497920"/>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US" sz="1867">
                <a:solidFill>
                  <a:schemeClr val="dk1"/>
                </a:solidFill>
                <a:latin typeface="Poppins"/>
                <a:ea typeface="Poppins"/>
                <a:cs typeface="Poppins"/>
                <a:sym typeface="Poppins"/>
              </a:rPr>
              <a:t>5-year patient survival rate in late stages:</a:t>
            </a:r>
            <a:endParaRPr sz="2267">
              <a:solidFill>
                <a:srgbClr val="000000"/>
              </a:solidFill>
              <a:latin typeface="Arial"/>
              <a:ea typeface="Arial"/>
              <a:cs typeface="Arial"/>
              <a:sym typeface="Arial"/>
            </a:endParaRPr>
          </a:p>
          <a:p>
            <a:pPr algn="ctr">
              <a:buClr>
                <a:srgbClr val="000000"/>
              </a:buClr>
              <a:buSzPts val="2500"/>
            </a:pPr>
            <a:r>
              <a:rPr lang="en-US" sz="3333" b="1">
                <a:solidFill>
                  <a:schemeClr val="bg2">
                    <a:lumMod val="25000"/>
                  </a:schemeClr>
                </a:solidFill>
                <a:latin typeface="Poppins"/>
                <a:ea typeface="Poppins"/>
                <a:cs typeface="Poppins"/>
                <a:sym typeface="Poppins"/>
              </a:rPr>
              <a:t>&lt;30%</a:t>
            </a:r>
            <a:endParaRPr sz="2000">
              <a:solidFill>
                <a:schemeClr val="bg2">
                  <a:lumMod val="25000"/>
                </a:schemeClr>
              </a:solidFill>
              <a:latin typeface="Arial"/>
              <a:ea typeface="Arial"/>
              <a:cs typeface="Arial"/>
              <a:sym typeface="Arial"/>
            </a:endParaRPr>
          </a:p>
        </p:txBody>
      </p:sp>
      <p:sp>
        <p:nvSpPr>
          <p:cNvPr id="360" name="Google Shape;360;p74"/>
          <p:cNvSpPr txBox="1"/>
          <p:nvPr/>
        </p:nvSpPr>
        <p:spPr>
          <a:xfrm>
            <a:off x="9418099" y="1234469"/>
            <a:ext cx="2575395" cy="1466950"/>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a:solidFill>
                  <a:schemeClr val="dk1"/>
                </a:solidFill>
                <a:latin typeface="Poppins"/>
                <a:ea typeface="Poppins"/>
                <a:cs typeface="Poppins"/>
                <a:sym typeface="Poppins"/>
              </a:rPr>
              <a:t>Death rates in</a:t>
            </a:r>
            <a:br>
              <a:rPr lang="en">
                <a:solidFill>
                  <a:schemeClr val="dk1"/>
                </a:solidFill>
                <a:latin typeface="Poppins"/>
                <a:ea typeface="Poppins"/>
                <a:cs typeface="Poppins"/>
                <a:sym typeface="Poppins"/>
              </a:rPr>
            </a:br>
            <a:r>
              <a:rPr lang="en">
                <a:solidFill>
                  <a:schemeClr val="dk1"/>
                </a:solidFill>
                <a:latin typeface="Poppins"/>
                <a:ea typeface="Poppins"/>
                <a:cs typeface="Poppins"/>
                <a:sym typeface="Poppins"/>
              </a:rPr>
              <a:t>non-</a:t>
            </a:r>
            <a:r>
              <a:rPr lang="en" err="1">
                <a:solidFill>
                  <a:schemeClr val="dk1"/>
                </a:solidFill>
                <a:latin typeface="Poppins"/>
                <a:ea typeface="Poppins"/>
                <a:cs typeface="Poppins"/>
                <a:sym typeface="Poppins"/>
              </a:rPr>
              <a:t>screenable</a:t>
            </a:r>
            <a:r>
              <a:rPr lang="en">
                <a:solidFill>
                  <a:schemeClr val="dk1"/>
                </a:solidFill>
                <a:latin typeface="Poppins"/>
                <a:ea typeface="Poppins"/>
                <a:cs typeface="Poppins"/>
                <a:sym typeface="Poppins"/>
              </a:rPr>
              <a:t> cancers:</a:t>
            </a:r>
            <a:endParaRPr sz="2000">
              <a:solidFill>
                <a:srgbClr val="000000"/>
              </a:solidFill>
              <a:latin typeface="Arial"/>
              <a:ea typeface="Arial"/>
              <a:cs typeface="Arial"/>
              <a:sym typeface="Arial"/>
            </a:endParaRPr>
          </a:p>
          <a:p>
            <a:pPr algn="ctr">
              <a:buClr>
                <a:srgbClr val="000000"/>
              </a:buClr>
              <a:buSzPts val="2500"/>
            </a:pPr>
            <a:r>
              <a:rPr lang="en-US" sz="3333" b="1">
                <a:solidFill>
                  <a:schemeClr val="bg2">
                    <a:lumMod val="25000"/>
                  </a:schemeClr>
                </a:solidFill>
                <a:latin typeface="Poppins"/>
                <a:ea typeface="Poppins"/>
                <a:cs typeface="Poppins"/>
                <a:sym typeface="Poppins"/>
              </a:rPr>
              <a:t>75%</a:t>
            </a:r>
            <a:endParaRPr sz="2267">
              <a:solidFill>
                <a:schemeClr val="bg2">
                  <a:lumMod val="25000"/>
                </a:schemeClr>
              </a:solidFill>
              <a:latin typeface="Arial"/>
              <a:ea typeface="Arial"/>
              <a:cs typeface="Arial"/>
              <a:sym typeface="Arial"/>
            </a:endParaRPr>
          </a:p>
        </p:txBody>
      </p:sp>
      <p:cxnSp>
        <p:nvCxnSpPr>
          <p:cNvPr id="362" name="Google Shape;362;p74"/>
          <p:cNvCxnSpPr/>
          <p:nvPr/>
        </p:nvCxnSpPr>
        <p:spPr>
          <a:xfrm rot="10800000">
            <a:off x="792813" y="3697284"/>
            <a:ext cx="2835200" cy="0"/>
          </a:xfrm>
          <a:prstGeom prst="straightConnector1">
            <a:avLst/>
          </a:prstGeom>
          <a:noFill/>
          <a:ln w="9525" cap="flat" cmpd="sng">
            <a:solidFill>
              <a:srgbClr val="1C4587"/>
            </a:solidFill>
            <a:prstDash val="solid"/>
            <a:round/>
            <a:headEnd type="none" w="sm" len="sm"/>
            <a:tailEnd type="none" w="sm" len="sm"/>
          </a:ln>
        </p:spPr>
      </p:cxnSp>
      <p:grpSp>
        <p:nvGrpSpPr>
          <p:cNvPr id="363" name="Google Shape;363;p74"/>
          <p:cNvGrpSpPr/>
          <p:nvPr/>
        </p:nvGrpSpPr>
        <p:grpSpPr>
          <a:xfrm>
            <a:off x="1684940" y="4011217"/>
            <a:ext cx="958493" cy="622593"/>
            <a:chOff x="612321" y="0"/>
            <a:chExt cx="7771567" cy="5048052"/>
          </a:xfrm>
        </p:grpSpPr>
        <p:grpSp>
          <p:nvGrpSpPr>
            <p:cNvPr id="364" name="Google Shape;364;p74"/>
            <p:cNvGrpSpPr/>
            <p:nvPr/>
          </p:nvGrpSpPr>
          <p:grpSpPr>
            <a:xfrm>
              <a:off x="612321" y="0"/>
              <a:ext cx="7771567" cy="3792511"/>
              <a:chOff x="612321" y="0"/>
              <a:chExt cx="7771567" cy="3792511"/>
            </a:xfrm>
          </p:grpSpPr>
          <p:sp>
            <p:nvSpPr>
              <p:cNvPr id="365" name="Google Shape;365;p74"/>
              <p:cNvSpPr/>
              <p:nvPr/>
            </p:nvSpPr>
            <p:spPr>
              <a:xfrm>
                <a:off x="612321" y="0"/>
                <a:ext cx="7771567" cy="3792511"/>
              </a:xfrm>
              <a:custGeom>
                <a:avLst/>
                <a:gdLst/>
                <a:ahLst/>
                <a:cxnLst/>
                <a:rect l="l" t="t" r="r" b="b"/>
                <a:pathLst>
                  <a:path w="7771567" h="3792511" extrusionOk="0">
                    <a:moveTo>
                      <a:pt x="0" y="0"/>
                    </a:moveTo>
                    <a:lnTo>
                      <a:pt x="0" y="3792512"/>
                    </a:lnTo>
                    <a:lnTo>
                      <a:pt x="7771568" y="3792512"/>
                    </a:lnTo>
                    <a:lnTo>
                      <a:pt x="7771568" y="0"/>
                    </a:lnTo>
                    <a:lnTo>
                      <a:pt x="0" y="0"/>
                    </a:lnTo>
                    <a:close/>
                    <a:moveTo>
                      <a:pt x="7497640" y="2817895"/>
                    </a:moveTo>
                    <a:cubicBezTo>
                      <a:pt x="7103660" y="2837126"/>
                      <a:pt x="6787496" y="3152953"/>
                      <a:pt x="6767534" y="3546905"/>
                    </a:cubicBezTo>
                    <a:lnTo>
                      <a:pt x="1004035" y="3546905"/>
                    </a:lnTo>
                    <a:cubicBezTo>
                      <a:pt x="984119" y="3152953"/>
                      <a:pt x="667955" y="2837126"/>
                      <a:pt x="273929" y="2817895"/>
                    </a:cubicBezTo>
                    <a:lnTo>
                      <a:pt x="273929" y="974616"/>
                    </a:lnTo>
                    <a:cubicBezTo>
                      <a:pt x="667909" y="955386"/>
                      <a:pt x="984073" y="639559"/>
                      <a:pt x="1004035" y="245561"/>
                    </a:cubicBezTo>
                    <a:lnTo>
                      <a:pt x="6767580" y="245561"/>
                    </a:lnTo>
                    <a:cubicBezTo>
                      <a:pt x="6787496" y="639559"/>
                      <a:pt x="7103660" y="955386"/>
                      <a:pt x="7497686" y="974616"/>
                    </a:cubicBezTo>
                    <a:lnTo>
                      <a:pt x="7497686" y="2817895"/>
                    </a:ln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6" name="Google Shape;366;p74"/>
              <p:cNvSpPr/>
              <p:nvPr/>
            </p:nvSpPr>
            <p:spPr>
              <a:xfrm>
                <a:off x="1613352" y="1408647"/>
                <a:ext cx="974830" cy="975217"/>
              </a:xfrm>
              <a:custGeom>
                <a:avLst/>
                <a:gdLst/>
                <a:ahLst/>
                <a:cxnLst/>
                <a:rect l="l" t="t" r="r" b="b"/>
                <a:pathLst>
                  <a:path w="974830" h="975217" extrusionOk="0">
                    <a:moveTo>
                      <a:pt x="974831" y="487609"/>
                    </a:moveTo>
                    <a:cubicBezTo>
                      <a:pt x="974831" y="756908"/>
                      <a:pt x="756608" y="975217"/>
                      <a:pt x="487415" y="975217"/>
                    </a:cubicBezTo>
                    <a:cubicBezTo>
                      <a:pt x="218223" y="975217"/>
                      <a:pt x="0" y="756907"/>
                      <a:pt x="0" y="487609"/>
                    </a:cubicBezTo>
                    <a:cubicBezTo>
                      <a:pt x="0" y="218310"/>
                      <a:pt x="218223" y="0"/>
                      <a:pt x="487415" y="0"/>
                    </a:cubicBezTo>
                    <a:cubicBezTo>
                      <a:pt x="756608" y="0"/>
                      <a:pt x="974831" y="218310"/>
                      <a:pt x="974831" y="487609"/>
                    </a:cubicBez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7" name="Google Shape;367;p74"/>
              <p:cNvSpPr/>
              <p:nvPr/>
            </p:nvSpPr>
            <p:spPr>
              <a:xfrm>
                <a:off x="6408026" y="1408647"/>
                <a:ext cx="974830" cy="975217"/>
              </a:xfrm>
              <a:custGeom>
                <a:avLst/>
                <a:gdLst/>
                <a:ahLst/>
                <a:cxnLst/>
                <a:rect l="l" t="t" r="r" b="b"/>
                <a:pathLst>
                  <a:path w="974830" h="975217" extrusionOk="0">
                    <a:moveTo>
                      <a:pt x="974831" y="487609"/>
                    </a:moveTo>
                    <a:cubicBezTo>
                      <a:pt x="974831" y="756908"/>
                      <a:pt x="756607" y="975217"/>
                      <a:pt x="487415" y="975217"/>
                    </a:cubicBezTo>
                    <a:cubicBezTo>
                      <a:pt x="218223" y="975217"/>
                      <a:pt x="0" y="756907"/>
                      <a:pt x="0" y="487609"/>
                    </a:cubicBezTo>
                    <a:cubicBezTo>
                      <a:pt x="0" y="218310"/>
                      <a:pt x="218223" y="0"/>
                      <a:pt x="487415" y="0"/>
                    </a:cubicBezTo>
                    <a:cubicBezTo>
                      <a:pt x="756607" y="0"/>
                      <a:pt x="974831" y="218310"/>
                      <a:pt x="974831" y="487609"/>
                    </a:cubicBez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8" name="Google Shape;368;p74"/>
              <p:cNvSpPr/>
              <p:nvPr/>
            </p:nvSpPr>
            <p:spPr>
              <a:xfrm>
                <a:off x="4235821" y="1402082"/>
                <a:ext cx="212008" cy="392657"/>
              </a:xfrm>
              <a:custGeom>
                <a:avLst/>
                <a:gdLst/>
                <a:ahLst/>
                <a:cxnLst/>
                <a:rect l="l" t="t" r="r" b="b"/>
                <a:pathLst>
                  <a:path w="212008" h="392657" extrusionOk="0">
                    <a:moveTo>
                      <a:pt x="121577" y="25610"/>
                    </a:moveTo>
                    <a:cubicBezTo>
                      <a:pt x="147731" y="12944"/>
                      <a:pt x="177906" y="4484"/>
                      <a:pt x="212008" y="0"/>
                    </a:cubicBezTo>
                    <a:lnTo>
                      <a:pt x="212008" y="392657"/>
                    </a:lnTo>
                    <a:cubicBezTo>
                      <a:pt x="133822" y="373195"/>
                      <a:pt x="78925" y="347031"/>
                      <a:pt x="47503" y="314070"/>
                    </a:cubicBezTo>
                    <a:cubicBezTo>
                      <a:pt x="15803" y="280833"/>
                      <a:pt x="0" y="242001"/>
                      <a:pt x="0" y="197531"/>
                    </a:cubicBezTo>
                    <a:lnTo>
                      <a:pt x="0" y="196606"/>
                    </a:lnTo>
                    <a:cubicBezTo>
                      <a:pt x="0" y="163091"/>
                      <a:pt x="10212" y="131102"/>
                      <a:pt x="30591" y="100591"/>
                    </a:cubicBezTo>
                    <a:cubicBezTo>
                      <a:pt x="51015" y="70127"/>
                      <a:pt x="81328" y="45164"/>
                      <a:pt x="121577" y="25656"/>
                    </a:cubicBez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69" name="Google Shape;369;p74"/>
              <p:cNvSpPr/>
              <p:nvPr/>
            </p:nvSpPr>
            <p:spPr>
              <a:xfrm>
                <a:off x="4557530" y="1976737"/>
                <a:ext cx="235759" cy="415539"/>
              </a:xfrm>
              <a:custGeom>
                <a:avLst/>
                <a:gdLst/>
                <a:ahLst/>
                <a:cxnLst/>
                <a:rect l="l" t="t" r="r" b="b"/>
                <a:pathLst>
                  <a:path w="235759" h="415539" extrusionOk="0">
                    <a:moveTo>
                      <a:pt x="188257" y="83626"/>
                    </a:moveTo>
                    <a:cubicBezTo>
                      <a:pt x="219956" y="116540"/>
                      <a:pt x="235760" y="157960"/>
                      <a:pt x="235760" y="207932"/>
                    </a:cubicBezTo>
                    <a:lnTo>
                      <a:pt x="235760" y="208856"/>
                    </a:lnTo>
                    <a:cubicBezTo>
                      <a:pt x="235760" y="247271"/>
                      <a:pt x="226333" y="282312"/>
                      <a:pt x="207479" y="313978"/>
                    </a:cubicBezTo>
                    <a:cubicBezTo>
                      <a:pt x="188580" y="345690"/>
                      <a:pt x="158267" y="370838"/>
                      <a:pt x="116493" y="389421"/>
                    </a:cubicBezTo>
                    <a:cubicBezTo>
                      <a:pt x="85256" y="403382"/>
                      <a:pt x="46440" y="412073"/>
                      <a:pt x="0" y="415540"/>
                    </a:cubicBezTo>
                    <a:lnTo>
                      <a:pt x="0" y="0"/>
                    </a:lnTo>
                    <a:lnTo>
                      <a:pt x="5453" y="1295"/>
                    </a:lnTo>
                    <a:cubicBezTo>
                      <a:pt x="95607" y="23253"/>
                      <a:pt x="156557" y="50712"/>
                      <a:pt x="188210" y="83580"/>
                    </a:cubicBez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0" name="Google Shape;370;p74"/>
              <p:cNvSpPr/>
              <p:nvPr/>
            </p:nvSpPr>
            <p:spPr>
              <a:xfrm>
                <a:off x="3429885" y="715233"/>
                <a:ext cx="2136439" cy="2362091"/>
              </a:xfrm>
              <a:custGeom>
                <a:avLst/>
                <a:gdLst/>
                <a:ahLst/>
                <a:cxnLst/>
                <a:rect l="l" t="t" r="r" b="b"/>
                <a:pathLst>
                  <a:path w="2136439" h="2362091" extrusionOk="0">
                    <a:moveTo>
                      <a:pt x="1068220" y="0"/>
                    </a:moveTo>
                    <a:cubicBezTo>
                      <a:pt x="478266" y="0"/>
                      <a:pt x="0" y="528751"/>
                      <a:pt x="0" y="1181023"/>
                    </a:cubicBezTo>
                    <a:cubicBezTo>
                      <a:pt x="0" y="1833294"/>
                      <a:pt x="478266" y="2362091"/>
                      <a:pt x="1068220" y="2362091"/>
                    </a:cubicBezTo>
                    <a:cubicBezTo>
                      <a:pt x="1658174" y="2362091"/>
                      <a:pt x="2136440" y="1833340"/>
                      <a:pt x="2136440" y="1181023"/>
                    </a:cubicBezTo>
                    <a:cubicBezTo>
                      <a:pt x="2136440" y="528705"/>
                      <a:pt x="1658174" y="0"/>
                      <a:pt x="1068220" y="0"/>
                    </a:cubicBezTo>
                    <a:close/>
                    <a:moveTo>
                      <a:pt x="1522411" y="1460330"/>
                    </a:moveTo>
                    <a:cubicBezTo>
                      <a:pt x="1522411" y="1538917"/>
                      <a:pt x="1501709" y="1605115"/>
                      <a:pt x="1460306" y="1658738"/>
                    </a:cubicBezTo>
                    <a:cubicBezTo>
                      <a:pt x="1418856" y="1712409"/>
                      <a:pt x="1364329" y="1752904"/>
                      <a:pt x="1296725" y="1780363"/>
                    </a:cubicBezTo>
                    <a:cubicBezTo>
                      <a:pt x="1243908" y="1801813"/>
                      <a:pt x="1187532" y="1814803"/>
                      <a:pt x="1127645" y="1819472"/>
                    </a:cubicBezTo>
                    <a:lnTo>
                      <a:pt x="1127645" y="1973271"/>
                    </a:lnTo>
                    <a:lnTo>
                      <a:pt x="1017990" y="1973271"/>
                    </a:lnTo>
                    <a:lnTo>
                      <a:pt x="1017990" y="1818917"/>
                    </a:lnTo>
                    <a:cubicBezTo>
                      <a:pt x="959305" y="1813693"/>
                      <a:pt x="904269" y="1800380"/>
                      <a:pt x="853023" y="1779023"/>
                    </a:cubicBezTo>
                    <a:cubicBezTo>
                      <a:pt x="785049" y="1750685"/>
                      <a:pt x="729783" y="1709820"/>
                      <a:pt x="687178" y="1656473"/>
                    </a:cubicBezTo>
                    <a:cubicBezTo>
                      <a:pt x="644527" y="1603173"/>
                      <a:pt x="620452" y="1539656"/>
                      <a:pt x="614953" y="1465877"/>
                    </a:cubicBezTo>
                    <a:lnTo>
                      <a:pt x="614029" y="1453118"/>
                    </a:lnTo>
                    <a:lnTo>
                      <a:pt x="773035" y="1453118"/>
                    </a:lnTo>
                    <a:lnTo>
                      <a:pt x="774837" y="1464074"/>
                    </a:lnTo>
                    <a:cubicBezTo>
                      <a:pt x="781584" y="1503090"/>
                      <a:pt x="796047" y="1538870"/>
                      <a:pt x="818274" y="1571507"/>
                    </a:cubicBezTo>
                    <a:cubicBezTo>
                      <a:pt x="840501" y="1604097"/>
                      <a:pt x="872616" y="1630170"/>
                      <a:pt x="914666" y="1649678"/>
                    </a:cubicBezTo>
                    <a:cubicBezTo>
                      <a:pt x="943270" y="1662945"/>
                      <a:pt x="977788" y="1671590"/>
                      <a:pt x="1017944" y="1675843"/>
                    </a:cubicBezTo>
                    <a:lnTo>
                      <a:pt x="1017944" y="1235109"/>
                    </a:lnTo>
                    <a:lnTo>
                      <a:pt x="996965" y="1230070"/>
                    </a:lnTo>
                    <a:cubicBezTo>
                      <a:pt x="883013" y="1202657"/>
                      <a:pt x="796186" y="1162069"/>
                      <a:pt x="736483" y="1108445"/>
                    </a:cubicBezTo>
                    <a:cubicBezTo>
                      <a:pt x="676735" y="1054821"/>
                      <a:pt x="646930" y="982891"/>
                      <a:pt x="646930" y="892701"/>
                    </a:cubicBezTo>
                    <a:lnTo>
                      <a:pt x="646930" y="891777"/>
                    </a:lnTo>
                    <a:cubicBezTo>
                      <a:pt x="646930" y="820447"/>
                      <a:pt x="665645" y="758595"/>
                      <a:pt x="703121" y="706173"/>
                    </a:cubicBezTo>
                    <a:cubicBezTo>
                      <a:pt x="740642" y="653751"/>
                      <a:pt x="791796" y="613117"/>
                      <a:pt x="856674" y="584132"/>
                    </a:cubicBezTo>
                    <a:cubicBezTo>
                      <a:pt x="905702" y="562266"/>
                      <a:pt x="959443" y="548675"/>
                      <a:pt x="1017990" y="543313"/>
                    </a:cubicBezTo>
                    <a:lnTo>
                      <a:pt x="1017990" y="388913"/>
                    </a:lnTo>
                    <a:lnTo>
                      <a:pt x="1127645" y="388913"/>
                    </a:lnTo>
                    <a:lnTo>
                      <a:pt x="1127645" y="542851"/>
                    </a:lnTo>
                    <a:cubicBezTo>
                      <a:pt x="1186238" y="547843"/>
                      <a:pt x="1240303" y="561573"/>
                      <a:pt x="1289840" y="584132"/>
                    </a:cubicBezTo>
                    <a:cubicBezTo>
                      <a:pt x="1353516" y="613117"/>
                      <a:pt x="1404855" y="653612"/>
                      <a:pt x="1443855" y="705710"/>
                    </a:cubicBezTo>
                    <a:cubicBezTo>
                      <a:pt x="1482810" y="757855"/>
                      <a:pt x="1504482" y="818644"/>
                      <a:pt x="1508733" y="888124"/>
                    </a:cubicBezTo>
                    <a:lnTo>
                      <a:pt x="1509657" y="901854"/>
                    </a:lnTo>
                    <a:lnTo>
                      <a:pt x="1350651" y="901854"/>
                    </a:lnTo>
                    <a:lnTo>
                      <a:pt x="1349727" y="893626"/>
                    </a:lnTo>
                    <a:cubicBezTo>
                      <a:pt x="1344875" y="849756"/>
                      <a:pt x="1330226" y="812126"/>
                      <a:pt x="1305874" y="780738"/>
                    </a:cubicBezTo>
                    <a:cubicBezTo>
                      <a:pt x="1281522" y="749349"/>
                      <a:pt x="1249684" y="725311"/>
                      <a:pt x="1210360" y="708484"/>
                    </a:cubicBezTo>
                    <a:cubicBezTo>
                      <a:pt x="1185037" y="697667"/>
                      <a:pt x="1157450" y="690409"/>
                      <a:pt x="1127691" y="686572"/>
                    </a:cubicBezTo>
                    <a:lnTo>
                      <a:pt x="1127691" y="1106180"/>
                    </a:lnTo>
                    <a:lnTo>
                      <a:pt x="1156017" y="1113068"/>
                    </a:lnTo>
                    <a:cubicBezTo>
                      <a:pt x="1273620" y="1141082"/>
                      <a:pt x="1364052" y="1181808"/>
                      <a:pt x="1427405" y="1235109"/>
                    </a:cubicBezTo>
                    <a:cubicBezTo>
                      <a:pt x="1490757" y="1288456"/>
                      <a:pt x="1522457" y="1363252"/>
                      <a:pt x="1522457" y="1459544"/>
                    </a:cubicBezTo>
                    <a:lnTo>
                      <a:pt x="1522457" y="1460468"/>
                    </a:ln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371" name="Google Shape;371;p74"/>
            <p:cNvSpPr/>
            <p:nvPr/>
          </p:nvSpPr>
          <p:spPr>
            <a:xfrm>
              <a:off x="734221" y="3965402"/>
              <a:ext cx="7427262" cy="245607"/>
            </a:xfrm>
            <a:custGeom>
              <a:avLst/>
              <a:gdLst/>
              <a:ahLst/>
              <a:cxnLst/>
              <a:rect l="l" t="t" r="r" b="b"/>
              <a:pathLst>
                <a:path w="7427262" h="245607" extrusionOk="0">
                  <a:moveTo>
                    <a:pt x="0" y="0"/>
                  </a:moveTo>
                  <a:lnTo>
                    <a:pt x="7427263" y="0"/>
                  </a:lnTo>
                  <a:lnTo>
                    <a:pt x="7427263" y="245607"/>
                  </a:lnTo>
                  <a:lnTo>
                    <a:pt x="0" y="245607"/>
                  </a:ln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2" name="Google Shape;372;p74"/>
            <p:cNvSpPr/>
            <p:nvPr/>
          </p:nvSpPr>
          <p:spPr>
            <a:xfrm>
              <a:off x="1036337" y="4383947"/>
              <a:ext cx="6823030" cy="245607"/>
            </a:xfrm>
            <a:custGeom>
              <a:avLst/>
              <a:gdLst/>
              <a:ahLst/>
              <a:cxnLst/>
              <a:rect l="l" t="t" r="r" b="b"/>
              <a:pathLst>
                <a:path w="6823030" h="245607" extrusionOk="0">
                  <a:moveTo>
                    <a:pt x="0" y="0"/>
                  </a:moveTo>
                  <a:lnTo>
                    <a:pt x="6823031" y="0"/>
                  </a:lnTo>
                  <a:lnTo>
                    <a:pt x="6823031" y="245607"/>
                  </a:lnTo>
                  <a:lnTo>
                    <a:pt x="0" y="245607"/>
                  </a:ln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373" name="Google Shape;373;p74"/>
            <p:cNvSpPr/>
            <p:nvPr/>
          </p:nvSpPr>
          <p:spPr>
            <a:xfrm>
              <a:off x="1350005" y="4802445"/>
              <a:ext cx="6195647" cy="245607"/>
            </a:xfrm>
            <a:custGeom>
              <a:avLst/>
              <a:gdLst/>
              <a:ahLst/>
              <a:cxnLst/>
              <a:rect l="l" t="t" r="r" b="b"/>
              <a:pathLst>
                <a:path w="6195647" h="245607" extrusionOk="0">
                  <a:moveTo>
                    <a:pt x="0" y="0"/>
                  </a:moveTo>
                  <a:lnTo>
                    <a:pt x="6195648" y="0"/>
                  </a:lnTo>
                  <a:lnTo>
                    <a:pt x="6195648" y="245607"/>
                  </a:lnTo>
                  <a:lnTo>
                    <a:pt x="0" y="245607"/>
                  </a:lnTo>
                  <a:close/>
                </a:path>
              </a:pathLst>
            </a:custGeom>
            <a:solidFill>
              <a:srgbClr val="FFFFFF"/>
            </a:solidFill>
            <a:ln>
              <a:noFill/>
            </a:ln>
          </p:spPr>
          <p:txBody>
            <a:bodyPr spcFirstLastPara="1" wrap="square" lIns="121900" tIns="60933" rIns="121900" bIns="60933"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pic>
        <p:nvPicPr>
          <p:cNvPr id="5" name="Picture 4">
            <a:extLst>
              <a:ext uri="{FF2B5EF4-FFF2-40B4-BE49-F238E27FC236}">
                <a16:creationId xmlns:a16="http://schemas.microsoft.com/office/drawing/2014/main" id="{A7372487-3150-FE7F-A224-C7742CB2C2F7}"/>
              </a:ext>
            </a:extLst>
          </p:cNvPr>
          <p:cNvPicPr>
            <a:picLocks noChangeAspect="1"/>
          </p:cNvPicPr>
          <p:nvPr/>
        </p:nvPicPr>
        <p:blipFill>
          <a:blip r:embed="rId4"/>
          <a:stretch>
            <a:fillRect/>
          </a:stretch>
        </p:blipFill>
        <p:spPr>
          <a:xfrm>
            <a:off x="1545843" y="366698"/>
            <a:ext cx="1097590" cy="1310027"/>
          </a:xfrm>
          <a:prstGeom prst="rect">
            <a:avLst/>
          </a:prstGeom>
        </p:spPr>
      </p:pic>
      <p:sp>
        <p:nvSpPr>
          <p:cNvPr id="6" name="Google Shape;357;p74">
            <a:extLst>
              <a:ext uri="{FF2B5EF4-FFF2-40B4-BE49-F238E27FC236}">
                <a16:creationId xmlns:a16="http://schemas.microsoft.com/office/drawing/2014/main" id="{B5C5C25E-B4B0-BEC1-C9E5-F8CFB38FE2B1}"/>
              </a:ext>
            </a:extLst>
          </p:cNvPr>
          <p:cNvSpPr/>
          <p:nvPr/>
        </p:nvSpPr>
        <p:spPr>
          <a:xfrm>
            <a:off x="4974309" y="3147670"/>
            <a:ext cx="6571600" cy="501200"/>
          </a:xfrm>
          <a:prstGeom prst="roundRect">
            <a:avLst>
              <a:gd name="adj" fmla="val 0"/>
            </a:avLst>
          </a:prstGeom>
          <a:solidFill>
            <a:srgbClr val="72CEBE"/>
          </a:solidFill>
          <a:ln>
            <a:noFill/>
          </a:ln>
        </p:spPr>
        <p:txBody>
          <a:bodyPr spcFirstLastPara="1" wrap="square" lIns="121900" tIns="121900" rIns="121900" bIns="60933" anchor="ctr" anchorCtr="0">
            <a:noAutofit/>
          </a:bodyPr>
          <a:lstStyle/>
          <a:p>
            <a:pPr algn="ctr">
              <a:buClr>
                <a:srgbClr val="000000"/>
              </a:buClr>
              <a:buSzPts val="1550"/>
            </a:pPr>
            <a:r>
              <a:rPr lang="en" sz="2067" b="1">
                <a:solidFill>
                  <a:srgbClr val="444746"/>
                </a:solidFill>
                <a:latin typeface="Poppins"/>
                <a:ea typeface="Arial"/>
                <a:cs typeface="Poppins"/>
                <a:sym typeface="Poppins"/>
              </a:rPr>
              <a:t>OPPORTUNITIES IN CANCER DETECTION</a:t>
            </a:r>
            <a:endParaRPr sz="2533">
              <a:solidFill>
                <a:srgbClr val="444746"/>
              </a:solidFill>
              <a:latin typeface="Arial"/>
              <a:ea typeface="Arial"/>
              <a:cs typeface="Arial"/>
              <a:sym typeface="Arial"/>
            </a:endParaRPr>
          </a:p>
        </p:txBody>
      </p:sp>
      <p:sp>
        <p:nvSpPr>
          <p:cNvPr id="7" name="Google Shape;358;p74">
            <a:extLst>
              <a:ext uri="{FF2B5EF4-FFF2-40B4-BE49-F238E27FC236}">
                <a16:creationId xmlns:a16="http://schemas.microsoft.com/office/drawing/2014/main" id="{D8957D56-8BCF-3566-4051-90935113E98B}"/>
              </a:ext>
            </a:extLst>
          </p:cNvPr>
          <p:cNvSpPr txBox="1"/>
          <p:nvPr/>
        </p:nvSpPr>
        <p:spPr>
          <a:xfrm>
            <a:off x="4807126" y="3994207"/>
            <a:ext cx="2194400" cy="1743949"/>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a:solidFill>
                  <a:schemeClr val="dk1"/>
                </a:solidFill>
                <a:latin typeface="Poppins"/>
                <a:ea typeface="Poppins"/>
                <a:cs typeface="Poppins"/>
                <a:sym typeface="Poppins"/>
              </a:rPr>
              <a:t>Cancers diagnosed after a symptomatic presentation:</a:t>
            </a:r>
            <a:endParaRPr>
              <a:solidFill>
                <a:srgbClr val="000000"/>
              </a:solidFill>
              <a:latin typeface="Arial"/>
              <a:ea typeface="Arial"/>
              <a:cs typeface="Arial"/>
              <a:sym typeface="Arial"/>
            </a:endParaRPr>
          </a:p>
          <a:p>
            <a:pPr algn="ctr">
              <a:buClr>
                <a:srgbClr val="000000"/>
              </a:buClr>
              <a:buSzPts val="2500"/>
            </a:pPr>
            <a:r>
              <a:rPr lang="en" sz="3333" b="1">
                <a:solidFill>
                  <a:srgbClr val="72CEBE"/>
                </a:solidFill>
                <a:latin typeface="Poppins"/>
                <a:ea typeface="Poppins"/>
                <a:cs typeface="Poppins"/>
                <a:sym typeface="Poppins"/>
              </a:rPr>
              <a:t>95%</a:t>
            </a:r>
            <a:endParaRPr sz="2000">
              <a:solidFill>
                <a:srgbClr val="72CEBE"/>
              </a:solidFill>
              <a:latin typeface="Arial"/>
              <a:ea typeface="Arial"/>
              <a:cs typeface="Arial"/>
              <a:sym typeface="Arial"/>
            </a:endParaRPr>
          </a:p>
        </p:txBody>
      </p:sp>
      <p:sp>
        <p:nvSpPr>
          <p:cNvPr id="8" name="Google Shape;359;p74">
            <a:extLst>
              <a:ext uri="{FF2B5EF4-FFF2-40B4-BE49-F238E27FC236}">
                <a16:creationId xmlns:a16="http://schemas.microsoft.com/office/drawing/2014/main" id="{9382167B-77EF-7F31-26B0-A98238A4F11D}"/>
              </a:ext>
            </a:extLst>
          </p:cNvPr>
          <p:cNvSpPr txBox="1"/>
          <p:nvPr/>
        </p:nvSpPr>
        <p:spPr>
          <a:xfrm>
            <a:off x="7077299" y="4026577"/>
            <a:ext cx="2413999" cy="1785242"/>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US">
                <a:solidFill>
                  <a:schemeClr val="dk1"/>
                </a:solidFill>
                <a:latin typeface="Poppins"/>
                <a:ea typeface="Poppins"/>
                <a:cs typeface="Poppins"/>
                <a:sym typeface="Poppins"/>
              </a:rPr>
              <a:t>10-year patient survival rates when diagnosed early:</a:t>
            </a:r>
            <a:endParaRPr>
              <a:solidFill>
                <a:srgbClr val="000000"/>
              </a:solidFill>
              <a:latin typeface="Arial"/>
              <a:ea typeface="Arial"/>
              <a:cs typeface="Arial"/>
              <a:sym typeface="Arial"/>
            </a:endParaRPr>
          </a:p>
          <a:p>
            <a:pPr algn="ctr">
              <a:buClr>
                <a:srgbClr val="000000"/>
              </a:buClr>
              <a:buSzPts val="2500"/>
            </a:pPr>
            <a:r>
              <a:rPr lang="en-US" sz="3333" b="1">
                <a:solidFill>
                  <a:srgbClr val="72CEBE"/>
                </a:solidFill>
                <a:latin typeface="Poppins"/>
                <a:ea typeface="Poppins"/>
                <a:cs typeface="Poppins"/>
                <a:sym typeface="Poppins"/>
              </a:rPr>
              <a:t>&gt;80%</a:t>
            </a:r>
            <a:endParaRPr sz="2000">
              <a:solidFill>
                <a:srgbClr val="72CEBE"/>
              </a:solidFill>
              <a:latin typeface="Arial"/>
              <a:ea typeface="Arial"/>
              <a:cs typeface="Arial"/>
              <a:sym typeface="Arial"/>
            </a:endParaRPr>
          </a:p>
        </p:txBody>
      </p:sp>
      <p:sp>
        <p:nvSpPr>
          <p:cNvPr id="9" name="Google Shape;360;p74">
            <a:extLst>
              <a:ext uri="{FF2B5EF4-FFF2-40B4-BE49-F238E27FC236}">
                <a16:creationId xmlns:a16="http://schemas.microsoft.com/office/drawing/2014/main" id="{BA450A5B-F2B4-9CC5-84DA-678497580B42}"/>
              </a:ext>
            </a:extLst>
          </p:cNvPr>
          <p:cNvSpPr txBox="1"/>
          <p:nvPr/>
        </p:nvSpPr>
        <p:spPr>
          <a:xfrm>
            <a:off x="9493874" y="3994194"/>
            <a:ext cx="2414000" cy="1785242"/>
          </a:xfrm>
          <a:prstGeom prst="rect">
            <a:avLst/>
          </a:prstGeom>
          <a:noFill/>
          <a:ln>
            <a:noFill/>
          </a:ln>
        </p:spPr>
        <p:txBody>
          <a:bodyPr spcFirstLastPara="1" wrap="square" lIns="121900" tIns="60933" rIns="121900" bIns="60933" anchor="t" anchorCtr="0">
            <a:spAutoFit/>
          </a:bodyPr>
          <a:lstStyle/>
          <a:p>
            <a:pPr algn="ctr">
              <a:buClr>
                <a:srgbClr val="000000"/>
              </a:buClr>
              <a:buSzPts val="1400"/>
            </a:pPr>
            <a:r>
              <a:rPr lang="en" sz="1867">
                <a:solidFill>
                  <a:schemeClr val="dk1"/>
                </a:solidFill>
                <a:latin typeface="Poppins"/>
                <a:ea typeface="Poppins"/>
                <a:cs typeface="Poppins"/>
                <a:sym typeface="Poppins"/>
              </a:rPr>
              <a:t>Cost savings achieved through early detection of cancer:</a:t>
            </a:r>
            <a:endParaRPr sz="2267">
              <a:solidFill>
                <a:srgbClr val="000000"/>
              </a:solidFill>
              <a:latin typeface="Arial"/>
              <a:ea typeface="Arial"/>
              <a:cs typeface="Arial"/>
              <a:sym typeface="Arial"/>
            </a:endParaRPr>
          </a:p>
          <a:p>
            <a:pPr algn="ctr">
              <a:buClr>
                <a:srgbClr val="000000"/>
              </a:buClr>
              <a:buSzPts val="2500"/>
            </a:pPr>
            <a:r>
              <a:rPr lang="en" sz="3333" b="1">
                <a:solidFill>
                  <a:srgbClr val="72CEBE"/>
                </a:solidFill>
                <a:latin typeface="Poppins"/>
                <a:ea typeface="Poppins"/>
                <a:cs typeface="Poppins"/>
                <a:sym typeface="Poppins"/>
              </a:rPr>
              <a:t>£1bn</a:t>
            </a:r>
            <a:endParaRPr sz="2000">
              <a:solidFill>
                <a:srgbClr val="72CEBE"/>
              </a:solidFill>
              <a:latin typeface="Arial"/>
              <a:ea typeface="Arial"/>
              <a:cs typeface="Arial"/>
              <a:sym typeface="Arial"/>
            </a:endParaRPr>
          </a:p>
        </p:txBody>
      </p:sp>
      <p:cxnSp>
        <p:nvCxnSpPr>
          <p:cNvPr id="2" name="Straight Connector 1">
            <a:extLst>
              <a:ext uri="{FF2B5EF4-FFF2-40B4-BE49-F238E27FC236}">
                <a16:creationId xmlns:a16="http://schemas.microsoft.com/office/drawing/2014/main" id="{6E476FB4-E652-DB38-EFF0-C18A04245FC8}"/>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7682C71E-0FEC-F89D-D4FC-2A48BA1F068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D0ECE5E5-3478-3DC9-2843-4B052C6618A9}"/>
              </a:ext>
            </a:extLst>
          </p:cNvPr>
          <p:cNvPicPr>
            <a:picLocks noChangeAspect="1"/>
          </p:cNvPicPr>
          <p:nvPr/>
        </p:nvPicPr>
        <p:blipFill>
          <a:blip r:embed="rId6"/>
          <a:stretch>
            <a:fillRect/>
          </a:stretch>
        </p:blipFill>
        <p:spPr>
          <a:xfrm>
            <a:off x="9983176" y="6278919"/>
            <a:ext cx="625267" cy="372605"/>
          </a:xfrm>
          <a:prstGeom prst="rect">
            <a:avLst/>
          </a:prstGeom>
        </p:spPr>
      </p:pic>
    </p:spTree>
    <p:extLst>
      <p:ext uri="{BB962C8B-B14F-4D97-AF65-F5344CB8AC3E}">
        <p14:creationId xmlns:p14="http://schemas.microsoft.com/office/powerpoint/2010/main" val="111437092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Object 1" descr="/tmp/beautiful_ai_exports/e740e030-c20a-4f5e-92f5-086c583169b1.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35419323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Object 1" descr="/tmp/beautiful_ai_exports/2467ea2d-18af-422f-b185-cda7e0f9528d.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70215685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Object 1" descr="/tmp/beautiful_ai_exports/9da6e836-a594-44e9-9433-0bada6567f70.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20362116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Object 1" descr="/tmp/beautiful_ai_exports/ecd0ee39-7240-4613-b243-40b6a05407cf.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25892403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Object 1" descr="/tmp/beautiful_ai_exports/3c28750e-4687-4df3-bd08-f55431b6730f.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60797821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Object 1" descr="/tmp/beautiful_ai_exports/d3dc0fa2-11b6-40c1-8053-e0fd9d6b315e.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87689690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Object 1" descr="/tmp/beautiful_ai_exports/5e80fbf8-9e38-4a97-afef-e00e991029ab.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17009484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Object 1" descr="/tmp/beautiful_ai_exports/2a737559-7f74-43ab-ac81-ba832e9231ea.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4022711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Object 1" descr="/tmp/beautiful_ai_exports/e174d579-ecad-4ad9-b7cd-ca570a63cbe9.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94150439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Object 1" descr="/tmp/beautiful_ai_exports/d0f07aaa-baa8-4a22-928f-8f063b8f5185.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782465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78B31-FCA4-E2CD-0904-34035DB55DB7}"/>
            </a:ext>
          </a:extLst>
        </p:cNvPr>
        <p:cNvGrpSpPr/>
        <p:nvPr/>
      </p:nvGrpSpPr>
      <p:grpSpPr>
        <a:xfrm>
          <a:off x="0" y="0"/>
          <a:ext cx="0" cy="0"/>
          <a:chOff x="0" y="0"/>
          <a:chExt cx="0" cy="0"/>
        </a:xfrm>
      </p:grpSpPr>
      <p:sp>
        <p:nvSpPr>
          <p:cNvPr id="4" name="Google Shape;546;p81">
            <a:extLst>
              <a:ext uri="{FF2B5EF4-FFF2-40B4-BE49-F238E27FC236}">
                <a16:creationId xmlns:a16="http://schemas.microsoft.com/office/drawing/2014/main" id="{CB5E3D71-1C6C-0041-FA7D-699D78DBD36D}"/>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sp>
        <p:nvSpPr>
          <p:cNvPr id="7" name="Google Shape;334;p7">
            <a:extLst>
              <a:ext uri="{FF2B5EF4-FFF2-40B4-BE49-F238E27FC236}">
                <a16:creationId xmlns:a16="http://schemas.microsoft.com/office/drawing/2014/main" id="{48A45E5E-3D60-0154-11FD-02F2E864F0DA}"/>
              </a:ext>
            </a:extLst>
          </p:cNvPr>
          <p:cNvSpPr txBox="1"/>
          <p:nvPr/>
        </p:nvSpPr>
        <p:spPr>
          <a:xfrm>
            <a:off x="7536953" y="1868737"/>
            <a:ext cx="4482769" cy="4349534"/>
          </a:xfrm>
          <a:prstGeom prst="rect">
            <a:avLst/>
          </a:prstGeom>
          <a:noFill/>
          <a:ln>
            <a:noFill/>
          </a:ln>
        </p:spPr>
        <p:txBody>
          <a:bodyPr spcFirstLastPara="1" wrap="square" lIns="121900" tIns="60933" rIns="121900" bIns="60933" anchor="t" anchorCtr="0">
            <a:spAutoFit/>
          </a:bodyPr>
          <a:lstStyle/>
          <a:p>
            <a:pPr defTabSz="1219170">
              <a:buClr>
                <a:srgbClr val="000000"/>
              </a:buClr>
              <a:buSzPts val="3200"/>
            </a:pPr>
            <a:r>
              <a:rPr lang="en-US" sz="2133" kern="0">
                <a:solidFill>
                  <a:schemeClr val="tx2">
                    <a:lumMod val="20000"/>
                    <a:lumOff val="80000"/>
                  </a:schemeClr>
                </a:solidFill>
                <a:latin typeface="Poppins Medium" pitchFamily="2" charset="77"/>
                <a:ea typeface="Poppins"/>
                <a:cs typeface="Poppins Medium" pitchFamily="2" charset="77"/>
                <a:sym typeface="Poppins"/>
              </a:rPr>
              <a:t>20% diagnosed in A&amp;E</a:t>
            </a:r>
            <a:endParaRPr lang="en-US" sz="2133" b="1" kern="0">
              <a:solidFill>
                <a:schemeClr val="tx2">
                  <a:lumMod val="20000"/>
                  <a:lumOff val="80000"/>
                </a:schemeClr>
              </a:solidFill>
              <a:latin typeface="Poppins" pitchFamily="2" charset="77"/>
              <a:ea typeface="Poppins"/>
              <a:cs typeface="Poppins" pitchFamily="2" charset="77"/>
              <a:sym typeface="Poppins"/>
            </a:endParaRPr>
          </a:p>
          <a:p>
            <a:pPr defTabSz="1219170">
              <a:buClr>
                <a:srgbClr val="000000"/>
              </a:buClr>
              <a:buSzPts val="3200"/>
            </a:pPr>
            <a:r>
              <a:rPr lang="en-US" sz="1600" kern="0">
                <a:solidFill>
                  <a:srgbClr val="90DBD4"/>
                </a:solidFill>
                <a:latin typeface="Poppins Light" pitchFamily="2" charset="77"/>
                <a:ea typeface="Poppins Medium"/>
                <a:cs typeface="Poppins Light" pitchFamily="2" charset="77"/>
                <a:sym typeface="Poppins Medium"/>
              </a:rPr>
              <a:t>two-thirds saw their GP in the preceding 12 months with accelerating symptoms.  &lt;40% of patients survive to 1 year. </a:t>
            </a:r>
            <a:br>
              <a:rPr lang="en-US" sz="1333" kern="0">
                <a:solidFill>
                  <a:schemeClr val="tx2">
                    <a:lumMod val="20000"/>
                    <a:lumOff val="80000"/>
                  </a:schemeClr>
                </a:solidFill>
                <a:latin typeface="Poppins Medium"/>
                <a:ea typeface="Poppins Medium"/>
                <a:cs typeface="Poppins Medium"/>
                <a:sym typeface="Poppins Medium"/>
              </a:rPr>
            </a:br>
            <a:br>
              <a:rPr lang="en-US" sz="1600" kern="0">
                <a:solidFill>
                  <a:schemeClr val="tx2">
                    <a:lumMod val="20000"/>
                    <a:lumOff val="80000"/>
                  </a:schemeClr>
                </a:solidFill>
                <a:latin typeface="Poppins Light" pitchFamily="2" charset="77"/>
                <a:ea typeface="Poppins Medium"/>
                <a:cs typeface="Poppins Light" pitchFamily="2" charset="77"/>
                <a:sym typeface="Poppins Medium"/>
              </a:rPr>
            </a:br>
            <a:br>
              <a:rPr lang="en-US" sz="1333" kern="0">
                <a:solidFill>
                  <a:schemeClr val="tx2">
                    <a:lumMod val="20000"/>
                    <a:lumOff val="80000"/>
                  </a:schemeClr>
                </a:solidFill>
                <a:latin typeface="Poppins Medium"/>
                <a:ea typeface="Poppins Medium"/>
                <a:cs typeface="Poppins Medium"/>
                <a:sym typeface="Poppins Medium"/>
              </a:rPr>
            </a:br>
            <a:r>
              <a:rPr lang="en-US" sz="2133" kern="0">
                <a:solidFill>
                  <a:schemeClr val="tx2">
                    <a:lumMod val="20000"/>
                    <a:lumOff val="80000"/>
                  </a:schemeClr>
                </a:solidFill>
                <a:latin typeface="Poppins Medium" pitchFamily="2" charset="77"/>
                <a:ea typeface="Poppins Medium"/>
                <a:cs typeface="Poppins Medium" pitchFamily="2" charset="77"/>
                <a:sym typeface="Poppins Medium"/>
              </a:rPr>
              <a:t>Increasing the Cancer Detection Rate in Primary Care </a:t>
            </a:r>
            <a:br>
              <a:rPr lang="en-US" sz="2133" kern="0">
                <a:solidFill>
                  <a:schemeClr val="tx2">
                    <a:lumMod val="20000"/>
                    <a:lumOff val="80000"/>
                  </a:schemeClr>
                </a:solidFill>
                <a:latin typeface="Poppins Medium" pitchFamily="2" charset="77"/>
                <a:ea typeface="Poppins Medium"/>
                <a:cs typeface="Poppins Medium" pitchFamily="2" charset="77"/>
                <a:sym typeface="Poppins Medium"/>
              </a:rPr>
            </a:br>
            <a:r>
              <a:rPr lang="en-US" sz="1600" kern="0">
                <a:solidFill>
                  <a:srgbClr val="90DBD4"/>
                </a:solidFill>
                <a:latin typeface="Poppins Light" pitchFamily="2" charset="77"/>
                <a:ea typeface="Poppins Medium"/>
                <a:cs typeface="Poppins Light" pitchFamily="2" charset="77"/>
                <a:sym typeface="Poppins Medium"/>
              </a:rPr>
              <a:t>has been shown to lead to stage shift and improved survival rates. </a:t>
            </a:r>
          </a:p>
          <a:p>
            <a:pPr defTabSz="1219170">
              <a:buClr>
                <a:srgbClr val="000000"/>
              </a:buClr>
              <a:buSzPts val="3200"/>
            </a:pPr>
            <a:endParaRPr lang="en-US" sz="1600" kern="0">
              <a:solidFill>
                <a:srgbClr val="90DBD4"/>
              </a:solidFill>
              <a:latin typeface="Poppins Light" pitchFamily="2" charset="77"/>
              <a:ea typeface="Poppins Medium"/>
              <a:cs typeface="Poppins Light" pitchFamily="2" charset="77"/>
              <a:sym typeface="Poppins Medium"/>
            </a:endParaRPr>
          </a:p>
          <a:p>
            <a:pPr defTabSz="1219170">
              <a:buClr>
                <a:srgbClr val="000000"/>
              </a:buClr>
              <a:buSzPts val="3200"/>
            </a:pPr>
            <a:endParaRPr lang="en-US" sz="1600" kern="0">
              <a:solidFill>
                <a:srgbClr val="90DBD4"/>
              </a:solidFill>
              <a:latin typeface="Poppins Light" pitchFamily="2" charset="77"/>
              <a:ea typeface="Poppins Medium"/>
              <a:cs typeface="Poppins Light" pitchFamily="2" charset="77"/>
              <a:sym typeface="Poppins Medium"/>
            </a:endParaRPr>
          </a:p>
          <a:p>
            <a:pPr defTabSz="1219170">
              <a:buClr>
                <a:srgbClr val="000000"/>
              </a:buClr>
              <a:buSzPts val="3200"/>
            </a:pPr>
            <a:r>
              <a:rPr lang="en-US" sz="2133" kern="0">
                <a:solidFill>
                  <a:schemeClr val="tx2">
                    <a:lumMod val="20000"/>
                    <a:lumOff val="80000"/>
                  </a:schemeClr>
                </a:solidFill>
                <a:latin typeface="Poppins Medium" pitchFamily="2" charset="77"/>
                <a:ea typeface="Poppins Medium"/>
                <a:cs typeface="Poppins Medium" pitchFamily="2" charset="77"/>
                <a:sym typeface="Poppins Medium"/>
              </a:rPr>
              <a:t>Challenges in primary care</a:t>
            </a:r>
            <a:br>
              <a:rPr lang="en-US" sz="2133" kern="0">
                <a:solidFill>
                  <a:schemeClr val="tx2">
                    <a:lumMod val="20000"/>
                    <a:lumOff val="80000"/>
                  </a:schemeClr>
                </a:solidFill>
                <a:latin typeface="Poppins Medium" pitchFamily="2" charset="77"/>
                <a:ea typeface="Poppins Medium"/>
                <a:cs typeface="Poppins Medium" pitchFamily="2" charset="77"/>
                <a:sym typeface="Poppins Medium"/>
              </a:rPr>
            </a:br>
            <a:r>
              <a:rPr lang="en-US" sz="1600" kern="0">
                <a:solidFill>
                  <a:srgbClr val="90DBD4"/>
                </a:solidFill>
                <a:latin typeface="Poppins Light" pitchFamily="2" charset="77"/>
                <a:ea typeface="Poppins Medium"/>
                <a:cs typeface="Poppins Light" pitchFamily="2" charset="77"/>
                <a:sym typeface="Poppins Medium"/>
              </a:rPr>
              <a:t>GPs detect only 8 new cases of cancer per year and have a 54% sensitivity for cancer. </a:t>
            </a:r>
            <a:endParaRPr lang="en-US" sz="2267" kern="0">
              <a:solidFill>
                <a:srgbClr val="90DBD4"/>
              </a:solidFill>
              <a:latin typeface="Poppins Light" pitchFamily="2" charset="77"/>
              <a:ea typeface="Poppins Medium"/>
              <a:cs typeface="Poppins Light" pitchFamily="2" charset="77"/>
              <a:sym typeface="Poppins Medium"/>
            </a:endParaRPr>
          </a:p>
        </p:txBody>
      </p:sp>
      <p:sp>
        <p:nvSpPr>
          <p:cNvPr id="11" name="Rounded Rectangle 10">
            <a:extLst>
              <a:ext uri="{FF2B5EF4-FFF2-40B4-BE49-F238E27FC236}">
                <a16:creationId xmlns:a16="http://schemas.microsoft.com/office/drawing/2014/main" id="{2E532D65-EB47-DFB9-0135-0C1BC402F15D}"/>
              </a:ext>
            </a:extLst>
          </p:cNvPr>
          <p:cNvSpPr/>
          <p:nvPr/>
        </p:nvSpPr>
        <p:spPr>
          <a:xfrm>
            <a:off x="436509" y="515679"/>
            <a:ext cx="6794159" cy="5826643"/>
          </a:xfrm>
          <a:prstGeom prst="roundRect">
            <a:avLst>
              <a:gd name="adj" fmla="val 5231"/>
            </a:avLst>
          </a:prstGeom>
          <a:solidFill>
            <a:srgbClr val="FFFFFF"/>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0EBE0"/>
              </a:solidFill>
              <a:latin typeface="Arial"/>
              <a:sym typeface="Arial"/>
            </a:endParaRPr>
          </a:p>
        </p:txBody>
      </p:sp>
      <p:pic>
        <p:nvPicPr>
          <p:cNvPr id="6" name="Google Shape;333;p7">
            <a:extLst>
              <a:ext uri="{FF2B5EF4-FFF2-40B4-BE49-F238E27FC236}">
                <a16:creationId xmlns:a16="http://schemas.microsoft.com/office/drawing/2014/main" id="{2866A868-98B6-17B7-628C-068743E2BDDA}"/>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66986" y="760473"/>
            <a:ext cx="6533201" cy="5337055"/>
          </a:xfrm>
          <a:prstGeom prst="rect">
            <a:avLst/>
          </a:prstGeom>
          <a:noFill/>
          <a:ln>
            <a:noFill/>
          </a:ln>
        </p:spPr>
      </p:pic>
      <p:sp>
        <p:nvSpPr>
          <p:cNvPr id="3" name="TextBox 2">
            <a:extLst>
              <a:ext uri="{FF2B5EF4-FFF2-40B4-BE49-F238E27FC236}">
                <a16:creationId xmlns:a16="http://schemas.microsoft.com/office/drawing/2014/main" id="{88B560DA-8AD8-8AFB-8E75-DE41E0C33FD6}"/>
              </a:ext>
            </a:extLst>
          </p:cNvPr>
          <p:cNvSpPr txBox="1"/>
          <p:nvPr/>
        </p:nvSpPr>
        <p:spPr>
          <a:xfrm>
            <a:off x="7536954" y="510323"/>
            <a:ext cx="4348760" cy="954107"/>
          </a:xfrm>
          <a:prstGeom prst="rect">
            <a:avLst/>
          </a:prstGeom>
          <a:noFill/>
        </p:spPr>
        <p:txBody>
          <a:bodyPr wrap="square">
            <a:spAutoFit/>
          </a:bodyPr>
          <a:lstStyle/>
          <a:p>
            <a:pPr defTabSz="1219170">
              <a:buClr>
                <a:srgbClr val="000000"/>
              </a:buClr>
            </a:pPr>
            <a:r>
              <a:rPr lang="en" sz="2800" kern="0">
                <a:solidFill>
                  <a:schemeClr val="tx2">
                    <a:lumMod val="20000"/>
                    <a:lumOff val="80000"/>
                  </a:schemeClr>
                </a:solidFill>
                <a:latin typeface="Poppins Medium" pitchFamily="2" charset="77"/>
                <a:ea typeface="Poppins"/>
                <a:cs typeface="Poppins Medium" pitchFamily="2" charset="77"/>
                <a:sym typeface="Poppins"/>
              </a:rPr>
              <a:t>One year survival by route to diagnosis</a:t>
            </a:r>
            <a:endParaRPr lang="en-US" sz="2800" kern="0">
              <a:solidFill>
                <a:schemeClr val="tx2">
                  <a:lumMod val="20000"/>
                  <a:lumOff val="80000"/>
                </a:schemeClr>
              </a:solidFill>
              <a:latin typeface="Poppins Medium" pitchFamily="2" charset="77"/>
              <a:cs typeface="Poppins Medium" pitchFamily="2" charset="77"/>
              <a:sym typeface="Arial"/>
            </a:endParaRPr>
          </a:p>
        </p:txBody>
      </p:sp>
      <p:pic>
        <p:nvPicPr>
          <p:cNvPr id="2"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2EBFFABD-780D-43CC-2036-AFBF0A8DFD75}"/>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5" name="Google Shape;212;p49" descr="pasted-movie.png">
            <a:extLst>
              <a:ext uri="{FF2B5EF4-FFF2-40B4-BE49-F238E27FC236}">
                <a16:creationId xmlns:a16="http://schemas.microsoft.com/office/drawing/2014/main" id="{FEEFDE09-65F5-E9B4-E1C1-52DB007A753F}"/>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300542251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Object 1" descr="/tmp/beautiful_ai_exports/6cda7e28-7e2b-4273-96b9-9222f6d90b08.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4944061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Object 1" descr="/tmp/beautiful_ai_exports/f9deeb80-47fe-499c-83ac-dbb795cff31b.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9312745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Object 1" descr="/tmp/beautiful_ai_exports/492b769f-0415-4832-bb9f-a3750a60b0a3.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5329753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Object 1" descr="/tmp/beautiful_ai_exports/ad9a35d2-6fc4-42ca-be2c-0eb5d453efdc.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09397042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Object 1" descr="/tmp/beautiful_ai_exports/ec40e397-59f7-4b8d-b00c-b751e3524bef.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90092833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Object 1" descr="/tmp/beautiful_ai_exports/bcb9f328-bc73-482a-9988-5a807c93b463.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3913628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Object 1" descr="/tmp/beautiful_ai_exports/0761121f-6a87-4548-9cdb-3b560cd1796e.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4522993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Object 1" descr="/tmp/beautiful_ai_exports/f73d8b46-b360-42b3-9e84-accdca8bf856.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99911967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Object 1" descr="/tmp/beautiful_ai_exports/7f4f2fe0-2f48-49cf-91b9-e91332f3383b.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88348443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Object 1" descr="/tmp/beautiful_ai_exports/df1edd9f-f8df-4423-8539-30e82901db8f.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580152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E3A2C443-63B4-EDE3-8C7E-883D580A4869}"/>
            </a:ext>
          </a:extLst>
        </p:cNvPr>
        <p:cNvGrpSpPr/>
        <p:nvPr/>
      </p:nvGrpSpPr>
      <p:grpSpPr>
        <a:xfrm>
          <a:off x="0" y="0"/>
          <a:ext cx="0" cy="0"/>
          <a:chOff x="0" y="0"/>
          <a:chExt cx="0" cy="0"/>
        </a:xfrm>
      </p:grpSpPr>
      <p:sp>
        <p:nvSpPr>
          <p:cNvPr id="173" name="Google Shape;173;p36">
            <a:extLst>
              <a:ext uri="{FF2B5EF4-FFF2-40B4-BE49-F238E27FC236}">
                <a16:creationId xmlns:a16="http://schemas.microsoft.com/office/drawing/2014/main" id="{7171EAEF-5C98-FC9B-14B5-03C102FC8E8A}"/>
              </a:ext>
            </a:extLst>
          </p:cNvPr>
          <p:cNvSpPr/>
          <p:nvPr/>
        </p:nvSpPr>
        <p:spPr>
          <a:xfrm>
            <a:off x="1" y="0"/>
            <a:ext cx="12192000" cy="6858000"/>
          </a:xfrm>
          <a:prstGeom prst="rect">
            <a:avLst/>
          </a:prstGeom>
          <a:gradFill>
            <a:gsLst>
              <a:gs pos="0">
                <a:srgbClr val="227AAF"/>
              </a:gs>
              <a:gs pos="30000">
                <a:srgbClr val="227AAF"/>
              </a:gs>
              <a:gs pos="91000">
                <a:srgbClr val="19628F"/>
              </a:gs>
              <a:gs pos="100000">
                <a:srgbClr val="19628F"/>
              </a:gs>
            </a:gsLst>
            <a:lin ang="2700006" scaled="0"/>
          </a:gra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0EBE0"/>
              </a:solidFill>
              <a:latin typeface="Poppins"/>
              <a:ea typeface="Poppins"/>
              <a:cs typeface="Poppins"/>
              <a:sym typeface="Poppins"/>
            </a:endParaRPr>
          </a:p>
        </p:txBody>
      </p:sp>
      <p:sp>
        <p:nvSpPr>
          <p:cNvPr id="174" name="Google Shape;174;p36">
            <a:extLst>
              <a:ext uri="{FF2B5EF4-FFF2-40B4-BE49-F238E27FC236}">
                <a16:creationId xmlns:a16="http://schemas.microsoft.com/office/drawing/2014/main" id="{AA145E56-F3F4-DDD2-2390-B94FF7C8B1A0}"/>
              </a:ext>
            </a:extLst>
          </p:cNvPr>
          <p:cNvSpPr txBox="1">
            <a:spLocks noGrp="1"/>
          </p:cNvSpPr>
          <p:nvPr>
            <p:ph type="body" idx="2"/>
          </p:nvPr>
        </p:nvSpPr>
        <p:spPr>
          <a:xfrm>
            <a:off x="609600" y="1645661"/>
            <a:ext cx="8895600" cy="3566800"/>
          </a:xfrm>
          <a:prstGeom prst="rect">
            <a:avLst/>
          </a:prstGeom>
          <a:noFill/>
          <a:ln>
            <a:noFill/>
          </a:ln>
        </p:spPr>
        <p:txBody>
          <a:bodyPr spcFirstLastPara="1" wrap="square" lIns="25400" tIns="25400" rIns="25400" bIns="25400" anchor="ctr" anchorCtr="0">
            <a:normAutofit/>
          </a:bodyPr>
          <a:lstStyle/>
          <a:p>
            <a:pPr marL="0" indent="0" algn="l">
              <a:lnSpc>
                <a:spcPct val="110000"/>
              </a:lnSpc>
              <a:buSzPts val="3200"/>
            </a:pPr>
            <a:r>
              <a:rPr lang="en" sz="5400" b="0">
                <a:latin typeface="Poppins SemiBold"/>
                <a:ea typeface="Poppins SemiBold"/>
                <a:cs typeface="Poppins SemiBold"/>
                <a:sym typeface="Poppins SemiBold"/>
              </a:rPr>
              <a:t>Cancer Prediction System</a:t>
            </a:r>
            <a:endParaRPr sz="5400" b="0">
              <a:latin typeface="Poppins SemiBold"/>
              <a:ea typeface="Poppins SemiBold"/>
              <a:cs typeface="Poppins SemiBold"/>
              <a:sym typeface="Poppins SemiBold"/>
            </a:endParaRPr>
          </a:p>
        </p:txBody>
      </p:sp>
      <p:pic>
        <p:nvPicPr>
          <p:cNvPr id="6"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0B604403-EC7A-F5F6-C048-3F505F67F7E3}"/>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7" name="Google Shape;212;p49" descr="pasted-movie.png">
            <a:extLst>
              <a:ext uri="{FF2B5EF4-FFF2-40B4-BE49-F238E27FC236}">
                <a16:creationId xmlns:a16="http://schemas.microsoft.com/office/drawing/2014/main" id="{030F29FD-6C7E-D748-A589-698F4A4262C2}"/>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106735854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Object 1" descr="/tmp/beautiful_ai_exports/c069f378-c25f-48e7-90f5-79a1f026b231.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402253385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Object 1" descr="/tmp/beautiful_ai_exports/b2889fdc-e2df-45af-9f7b-1a2442309398.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00054336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Object 1" descr="/tmp/beautiful_ai_exports/9796e9bc-b4bb-4006-861d-3c1db0762365.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03690788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6096000" y="1653730"/>
            <a:ext cx="5519351"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0"/>
                <a:solidFill>
                  <a:srgbClr val="00989E"/>
                </a:solidFill>
                <a:effectLst>
                  <a:outerShdw blurRad="38100" dist="25400" dir="5400000" algn="ctr" rotWithShape="0">
                    <a:srgbClr val="6E747A">
                      <a:alpha val="43000"/>
                    </a:srgbClr>
                  </a:outerShdw>
                </a:effectLst>
                <a:uLnTx/>
                <a:uFillTx/>
                <a:latin typeface="Arial"/>
                <a:cs typeface="Arial"/>
                <a:sym typeface="Arial"/>
              </a:rPr>
              <a:t>Case Study</a:t>
            </a:r>
          </a:p>
        </p:txBody>
      </p:sp>
      <p:sp>
        <p:nvSpPr>
          <p:cNvPr id="2" name="Rounded Rectangle 1">
            <a:extLst>
              <a:ext uri="{FF2B5EF4-FFF2-40B4-BE49-F238E27FC236}">
                <a16:creationId xmlns:a16="http://schemas.microsoft.com/office/drawing/2014/main" id="{1D538F10-2C8B-F26B-98B3-990FCDE3A1B5}"/>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050" name="Picture 2">
            <a:extLst>
              <a:ext uri="{FF2B5EF4-FFF2-40B4-BE49-F238E27FC236}">
                <a16:creationId xmlns:a16="http://schemas.microsoft.com/office/drawing/2014/main" id="{16FB8D8A-F8F4-871B-D158-2C2381B7C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286" y="2793441"/>
            <a:ext cx="3282778" cy="3282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56ED80-0CF1-D155-EAF0-C48754CDE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spTree>
    <p:extLst>
      <p:ext uri="{BB962C8B-B14F-4D97-AF65-F5344CB8AC3E}">
        <p14:creationId xmlns:p14="http://schemas.microsoft.com/office/powerpoint/2010/main" val="413595678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144;p19">
            <a:extLst>
              <a:ext uri="{FF2B5EF4-FFF2-40B4-BE49-F238E27FC236}">
                <a16:creationId xmlns:a16="http://schemas.microsoft.com/office/drawing/2014/main" id="{25E5F01D-E1BF-9C84-BF4D-AEE483E4791D}"/>
              </a:ext>
            </a:extLst>
          </p:cNvPr>
          <p:cNvSpPr/>
          <p:nvPr/>
        </p:nvSpPr>
        <p:spPr>
          <a:xfrm>
            <a:off x="6610960" y="1924441"/>
            <a:ext cx="5307603" cy="646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Please scan the QR Code on the screen. This will take you through to </a:t>
            </a:r>
            <a:r>
              <a:rPr kumimoji="0" lang="en-GB" sz="2400" b="1" i="0" u="none" strike="noStrike" kern="0" cap="none" spc="0" normalizeH="0" baseline="0" noProof="0" err="1">
                <a:ln>
                  <a:noFill/>
                </a:ln>
                <a:solidFill>
                  <a:srgbClr val="00989E"/>
                </a:solidFill>
                <a:effectLst/>
                <a:uLnTx/>
                <a:uFillTx/>
                <a:latin typeface="Arial"/>
                <a:ea typeface="Arial"/>
                <a:cs typeface="Arial"/>
                <a:sym typeface="Arial"/>
              </a:rPr>
              <a:t>Slido</a:t>
            </a: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 where you can interact with us.</a:t>
            </a:r>
            <a:endParaRPr kumimoji="0" sz="2400" b="0" i="0" u="none" strike="noStrike" kern="0" cap="none" spc="0" normalizeH="0" baseline="0" noProof="0">
              <a:ln>
                <a:noFill/>
              </a:ln>
              <a:solidFill>
                <a:srgbClr val="00989E"/>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48AC358F-3275-9D02-D79D-9D92219D3E15}"/>
              </a:ext>
            </a:extLst>
          </p:cNvPr>
          <p:cNvSpPr/>
          <p:nvPr/>
        </p:nvSpPr>
        <p:spPr>
          <a:xfrm>
            <a:off x="5640344" y="1118946"/>
            <a:ext cx="724883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err="1">
                <a:ln w="0"/>
                <a:solidFill>
                  <a:srgbClr val="00989E"/>
                </a:solidFill>
                <a:effectLst>
                  <a:outerShdw blurRad="38100" dist="25400" dir="5400000" algn="ctr" rotWithShape="0">
                    <a:srgbClr val="6E747A">
                      <a:alpha val="43000"/>
                    </a:srgbClr>
                  </a:outerShdw>
                </a:effectLst>
                <a:uLnTx/>
                <a:uFillTx/>
                <a:latin typeface="Arial"/>
                <a:cs typeface="Arial"/>
                <a:sym typeface="Arial"/>
              </a:rPr>
              <a:t>Slido</a:t>
            </a:r>
            <a:endParaRPr kumimoji="0" lang="en-US" sz="3600" b="0"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endParaRPr>
          </a:p>
        </p:txBody>
      </p:sp>
      <p:grpSp>
        <p:nvGrpSpPr>
          <p:cNvPr id="2" name="Group 1">
            <a:extLst>
              <a:ext uri="{FF2B5EF4-FFF2-40B4-BE49-F238E27FC236}">
                <a16:creationId xmlns:a16="http://schemas.microsoft.com/office/drawing/2014/main" id="{B2F04192-0033-D0E9-C924-BA3C6E2F14D9}"/>
              </a:ext>
            </a:extLst>
          </p:cNvPr>
          <p:cNvGrpSpPr/>
          <p:nvPr/>
        </p:nvGrpSpPr>
        <p:grpSpPr>
          <a:xfrm>
            <a:off x="8060322" y="3600515"/>
            <a:ext cx="2408877" cy="2995037"/>
            <a:chOff x="6396917" y="2750133"/>
            <a:chExt cx="2408877" cy="2995037"/>
          </a:xfrm>
        </p:grpSpPr>
        <p:pic>
          <p:nvPicPr>
            <p:cNvPr id="3" name="Google Shape;145;p19" descr="Qr code&#10;&#10;Description automatically generated">
              <a:extLst>
                <a:ext uri="{FF2B5EF4-FFF2-40B4-BE49-F238E27FC236}">
                  <a16:creationId xmlns:a16="http://schemas.microsoft.com/office/drawing/2014/main" id="{3AB7B43C-99B8-AF58-1A72-B505F1B03959}"/>
                </a:ext>
              </a:extLst>
            </p:cNvPr>
            <p:cNvPicPr preferRelativeResize="0"/>
            <p:nvPr/>
          </p:nvPicPr>
          <p:blipFill rotWithShape="1">
            <a:blip r:embed="rId3">
              <a:alphaModFix/>
            </a:blip>
            <a:srcRect/>
            <a:stretch/>
          </p:blipFill>
          <p:spPr>
            <a:xfrm>
              <a:off x="6396917" y="2750133"/>
              <a:ext cx="2408877" cy="2995037"/>
            </a:xfrm>
            <a:prstGeom prst="rect">
              <a:avLst/>
            </a:prstGeom>
            <a:noFill/>
            <a:ln>
              <a:noFill/>
            </a:ln>
          </p:spPr>
        </p:pic>
        <p:sp>
          <p:nvSpPr>
            <p:cNvPr id="4" name="Rectangle 3">
              <a:extLst>
                <a:ext uri="{FF2B5EF4-FFF2-40B4-BE49-F238E27FC236}">
                  <a16:creationId xmlns:a16="http://schemas.microsoft.com/office/drawing/2014/main" id="{404F8730-BC76-C06F-129A-1F023434EF25}"/>
                </a:ext>
              </a:extLst>
            </p:cNvPr>
            <p:cNvSpPr/>
            <p:nvPr/>
          </p:nvSpPr>
          <p:spPr>
            <a:xfrm>
              <a:off x="6660444" y="3048000"/>
              <a:ext cx="1890888" cy="18062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 name="Rounded Rectangle 5">
            <a:extLst>
              <a:ext uri="{FF2B5EF4-FFF2-40B4-BE49-F238E27FC236}">
                <a16:creationId xmlns:a16="http://schemas.microsoft.com/office/drawing/2014/main" id="{5C7005B3-8EA1-2199-0702-189BD34E23B9}"/>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BFD91A0-0076-34DD-91F9-298CF0700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BCE8DBFB-9EA5-770F-77B4-256F39DA8DAA}"/>
              </a:ext>
            </a:extLst>
          </p:cNvPr>
          <p:cNvPicPr>
            <a:picLocks noChangeAspect="1"/>
          </p:cNvPicPr>
          <p:nvPr/>
        </p:nvPicPr>
        <p:blipFill>
          <a:blip r:embed="rId5"/>
          <a:stretch>
            <a:fillRect/>
          </a:stretch>
        </p:blipFill>
        <p:spPr>
          <a:xfrm>
            <a:off x="8177932" y="3704237"/>
            <a:ext cx="2162175" cy="2181225"/>
          </a:xfrm>
          <a:prstGeom prst="rect">
            <a:avLst/>
          </a:prstGeom>
        </p:spPr>
      </p:pic>
    </p:spTree>
    <p:extLst>
      <p:ext uri="{BB962C8B-B14F-4D97-AF65-F5344CB8AC3E}">
        <p14:creationId xmlns:p14="http://schemas.microsoft.com/office/powerpoint/2010/main" val="320905482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393983" y="2410178"/>
            <a:ext cx="6740433" cy="1162755"/>
          </a:xfrm>
        </p:spPr>
        <p:txBody>
          <a:bodyPr/>
          <a:lstStyle/>
          <a:p>
            <a:br>
              <a:rPr lang="en-US" sz="7200" b="1">
                <a:latin typeface="Calibri" panose="020F0502020204030204" pitchFamily="34" charset="0"/>
                <a:cs typeface="Calibri" panose="020F0502020204030204" pitchFamily="34" charset="0"/>
              </a:rPr>
            </a:br>
            <a:endParaRPr lang="en-US" sz="8000" b="1">
              <a:latin typeface="Calibri" panose="020F0502020204030204" pitchFamily="34" charset="0"/>
              <a:cs typeface="Calibri" panose="020F0502020204030204" pitchFamily="34" charset="0"/>
            </a:endParaRPr>
          </a:p>
        </p:txBody>
      </p:sp>
      <p:sp>
        <p:nvSpPr>
          <p:cNvPr id="5" name="Subtitle 4"/>
          <p:cNvSpPr>
            <a:spLocks noGrp="1"/>
          </p:cNvSpPr>
          <p:nvPr>
            <p:ph type="subTitle" idx="1"/>
          </p:nvPr>
        </p:nvSpPr>
        <p:spPr>
          <a:xfrm>
            <a:off x="393983" y="2393239"/>
            <a:ext cx="7203974" cy="844776"/>
          </a:xfrm>
        </p:spPr>
        <p:txBody>
          <a:bodyPr/>
          <a:lstStyle/>
          <a:p>
            <a:r>
              <a:rPr lang="en-US" sz="4400" b="1" dirty="0"/>
              <a:t>NHS Imaging Congress</a:t>
            </a:r>
          </a:p>
          <a:p>
            <a:r>
              <a:rPr lang="en-US" sz="2800" b="1" dirty="0"/>
              <a:t>Imaging &amp; AI Platform as a Service </a:t>
            </a:r>
            <a:endParaRPr lang="en-US" sz="2800" b="1" dirty="0">
              <a:solidFill>
                <a:srgbClr val="FFFF00"/>
              </a:solidFill>
            </a:endParaRPr>
          </a:p>
        </p:txBody>
      </p:sp>
      <p:sp>
        <p:nvSpPr>
          <p:cNvPr id="2" name="Parallelogram 7">
            <a:extLst>
              <a:ext uri="{FF2B5EF4-FFF2-40B4-BE49-F238E27FC236}">
                <a16:creationId xmlns:a16="http://schemas.microsoft.com/office/drawing/2014/main" id="{2786F736-26DD-9E96-5318-F6586B4C2566}"/>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3" name="Parallelogram 8">
            <a:extLst>
              <a:ext uri="{FF2B5EF4-FFF2-40B4-BE49-F238E27FC236}">
                <a16:creationId xmlns:a16="http://schemas.microsoft.com/office/drawing/2014/main" id="{6107E5A6-4490-6441-3474-4B82F60A915D}"/>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6" name="Graphic 24">
            <a:extLst>
              <a:ext uri="{FF2B5EF4-FFF2-40B4-BE49-F238E27FC236}">
                <a16:creationId xmlns:a16="http://schemas.microsoft.com/office/drawing/2014/main" id="{24A84AB2-CC31-EE5E-6FD9-72233833930B}"/>
              </a:ext>
            </a:extLst>
          </p:cNvPr>
          <p:cNvPicPr>
            <a:picLocks noChangeAspect="1"/>
          </p:cNvPicPr>
          <p:nvPr/>
        </p:nvPicPr>
        <p:blipFill>
          <a:blip r:embed="rId3"/>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839863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008528" y="58359"/>
            <a:ext cx="10954872" cy="646331"/>
          </a:xfrm>
          <a:noFill/>
        </p:spPr>
        <p:txBody>
          <a:bodyPr wrap="square" rtlCol="0">
            <a:spAutoFit/>
          </a:bodyPr>
          <a:lstStyle/>
          <a:p>
            <a:pPr defTabSz="914400">
              <a:spcBef>
                <a:spcPts val="0"/>
              </a:spcBef>
            </a:pPr>
            <a:r>
              <a:rPr lang="en-GB" sz="3600" kern="1200">
                <a:solidFill>
                  <a:prstClr val="white">
                    <a:lumMod val="95000"/>
                  </a:prstClr>
                </a:solidFill>
                <a:latin typeface="Calibri" panose="020F0502020204030204"/>
                <a:ea typeface="+mn-ea"/>
                <a:cs typeface="+mn-cs"/>
              </a:rPr>
              <a:t>The </a:t>
            </a:r>
            <a:r>
              <a:rPr lang="en-GB"/>
              <a:t>Challenge</a:t>
            </a:r>
          </a:p>
        </p:txBody>
      </p:sp>
      <p:sp>
        <p:nvSpPr>
          <p:cNvPr id="7" name="Text Placeholder 6"/>
          <p:cNvSpPr>
            <a:spLocks noGrp="1"/>
          </p:cNvSpPr>
          <p:nvPr>
            <p:ph type="body" sz="quarter" idx="10"/>
          </p:nvPr>
        </p:nvSpPr>
        <p:spPr>
          <a:xfrm>
            <a:off x="1026160" y="762000"/>
            <a:ext cx="10018146" cy="5384157"/>
          </a:xfrm>
        </p:spPr>
        <p:txBody>
          <a:bodyPr lIns="91440" tIns="45720" rIns="91440" bIns="45720" anchor="ctr"/>
          <a:lstStyle/>
          <a:p>
            <a:pPr marL="0" indent="0" algn="ctr">
              <a:buNone/>
            </a:pPr>
            <a:r>
              <a:rPr lang="en-GB" sz="2800" b="1" kern="0" spc="-50" dirty="0">
                <a:latin typeface="Helvetica"/>
                <a:ea typeface="Calibri" charset="0"/>
                <a:cs typeface="Calibri"/>
              </a:rPr>
              <a:t>Public Sector, notably the NHS is under significant pressure to deliver best value, increase efficiency, deliver better outcomes and respond to new challenging dynamics without compromising the level of service delivered.</a:t>
            </a:r>
          </a:p>
        </p:txBody>
      </p:sp>
      <p:sp>
        <p:nvSpPr>
          <p:cNvPr id="2" name="Parallelogram 7">
            <a:extLst>
              <a:ext uri="{FF2B5EF4-FFF2-40B4-BE49-F238E27FC236}">
                <a16:creationId xmlns:a16="http://schemas.microsoft.com/office/drawing/2014/main" id="{DD8FDA5E-0D02-07B0-4F12-48E64BE8720D}"/>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3" name="Parallelogram 8">
            <a:extLst>
              <a:ext uri="{FF2B5EF4-FFF2-40B4-BE49-F238E27FC236}">
                <a16:creationId xmlns:a16="http://schemas.microsoft.com/office/drawing/2014/main" id="{03ED4889-2C17-0909-C833-17FD2FA7B3D0}"/>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4" name="Graphic 24">
            <a:extLst>
              <a:ext uri="{FF2B5EF4-FFF2-40B4-BE49-F238E27FC236}">
                <a16:creationId xmlns:a16="http://schemas.microsoft.com/office/drawing/2014/main" id="{8E1E2809-F174-9F86-C4E6-9CFF204E30E9}"/>
              </a:ext>
            </a:extLst>
          </p:cNvPr>
          <p:cNvPicPr>
            <a:picLocks noChangeAspect="1"/>
          </p:cNvPicPr>
          <p:nvPr/>
        </p:nvPicPr>
        <p:blipFill>
          <a:blip r:embed="rId3"/>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972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C7E8-D7BF-5E53-4718-3526431DF82C}"/>
              </a:ext>
            </a:extLst>
          </p:cNvPr>
          <p:cNvSpPr>
            <a:spLocks noGrp="1"/>
          </p:cNvSpPr>
          <p:nvPr>
            <p:ph type="title"/>
          </p:nvPr>
        </p:nvSpPr>
        <p:spPr>
          <a:ln>
            <a:noFill/>
          </a:ln>
        </p:spPr>
        <p:txBody>
          <a:bodyPr vert="horz" anchor="ctr"/>
          <a:lstStyle/>
          <a:p>
            <a:pPr>
              <a:lnSpc>
                <a:spcPct val="90000"/>
              </a:lnSpc>
            </a:pPr>
            <a:r>
              <a:rPr lang="en-GB"/>
              <a:t>The Opportunity </a:t>
            </a:r>
          </a:p>
        </p:txBody>
      </p:sp>
      <p:sp>
        <p:nvSpPr>
          <p:cNvPr id="3" name="Text Placeholder 2">
            <a:extLst>
              <a:ext uri="{FF2B5EF4-FFF2-40B4-BE49-F238E27FC236}">
                <a16:creationId xmlns:a16="http://schemas.microsoft.com/office/drawing/2014/main" id="{83458E2E-BED9-DC6A-B968-AD521191BD0E}"/>
              </a:ext>
            </a:extLst>
          </p:cNvPr>
          <p:cNvSpPr>
            <a:spLocks noGrp="1"/>
          </p:cNvSpPr>
          <p:nvPr>
            <p:ph type="body" sz="quarter" idx="10"/>
          </p:nvPr>
        </p:nvSpPr>
        <p:spPr>
          <a:xfrm>
            <a:off x="396433" y="1965061"/>
            <a:ext cx="11399134" cy="2524348"/>
          </a:xfrm>
        </p:spPr>
        <p:txBody>
          <a:bodyPr lIns="91440" tIns="45720" rIns="91440" bIns="45720" anchor="ctr"/>
          <a:lstStyle/>
          <a:p>
            <a:pPr marL="0" indent="0" algn="ctr">
              <a:buNone/>
            </a:pPr>
            <a:r>
              <a:rPr lang="en-GB" sz="2800" b="1" kern="0" spc="-50">
                <a:latin typeface="Helvetica"/>
                <a:cs typeface="Calibri"/>
              </a:rPr>
              <a:t>To provide highly resilient </a:t>
            </a:r>
            <a:r>
              <a:rPr lang="en-GB" sz="2800" b="1" u="sng" kern="0" spc="-50">
                <a:latin typeface="Helvetica"/>
                <a:cs typeface="Calibri"/>
              </a:rPr>
              <a:t>secure private data and AI platforms</a:t>
            </a:r>
            <a:r>
              <a:rPr lang="en-GB" sz="2800" b="1" kern="0" spc="-50">
                <a:latin typeface="Helvetica"/>
                <a:cs typeface="Calibri"/>
              </a:rPr>
              <a:t> that provide scale out capacity and computational power to accelerate digital outcomes within the NHS.  </a:t>
            </a:r>
          </a:p>
          <a:p>
            <a:pPr marL="0" indent="0" algn="ctr">
              <a:buNone/>
            </a:pPr>
            <a:endParaRPr lang="en-GB" sz="2800" b="1" kern="0" spc="-50">
              <a:latin typeface="Helvetica"/>
              <a:cs typeface="Calibri"/>
            </a:endParaRPr>
          </a:p>
          <a:p>
            <a:pPr marL="0" indent="0" algn="ctr">
              <a:buNone/>
            </a:pPr>
            <a:r>
              <a:rPr lang="en-GB" sz="2800" b="1" kern="0" spc="-50">
                <a:latin typeface="Helvetica"/>
                <a:cs typeface="Calibri"/>
              </a:rPr>
              <a:t>Added to harness the data, via approved data pathways for real time clinical and academic AI insights, to accelerate patient diagnostic outcomes and underpin researchers in developing new innovations to accelerate human progress . </a:t>
            </a:r>
          </a:p>
        </p:txBody>
      </p:sp>
      <p:sp>
        <p:nvSpPr>
          <p:cNvPr id="4" name="Parallelogram 7">
            <a:extLst>
              <a:ext uri="{FF2B5EF4-FFF2-40B4-BE49-F238E27FC236}">
                <a16:creationId xmlns:a16="http://schemas.microsoft.com/office/drawing/2014/main" id="{C734694E-863B-CA7B-2173-105B69E9108F}"/>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5" name="Parallelogram 8">
            <a:extLst>
              <a:ext uri="{FF2B5EF4-FFF2-40B4-BE49-F238E27FC236}">
                <a16:creationId xmlns:a16="http://schemas.microsoft.com/office/drawing/2014/main" id="{F4DCA909-94DC-3DF5-34DF-19DF1643F677}"/>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6" name="Graphic 24">
            <a:extLst>
              <a:ext uri="{FF2B5EF4-FFF2-40B4-BE49-F238E27FC236}">
                <a16:creationId xmlns:a16="http://schemas.microsoft.com/office/drawing/2014/main" id="{07AB25C5-8C4C-E9DD-56F1-7DF285E5A871}"/>
              </a:ext>
            </a:extLst>
          </p:cNvPr>
          <p:cNvPicPr>
            <a:picLocks noChangeAspect="1"/>
          </p:cNvPicPr>
          <p:nvPr/>
        </p:nvPicPr>
        <p:blipFill>
          <a:blip r:embed="rId3"/>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42833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Data Governance - cloud"/>
          <p:cNvSpPr/>
          <p:nvPr/>
        </p:nvSpPr>
        <p:spPr>
          <a:xfrm>
            <a:off x="8430614" y="2878572"/>
            <a:ext cx="2189339" cy="2275596"/>
          </a:xfrm>
          <a:custGeom>
            <a:avLst/>
            <a:gdLst>
              <a:gd name="connsiteX0" fmla="*/ 563912 w 2189339"/>
              <a:gd name="connsiteY0" fmla="*/ 0 h 2275596"/>
              <a:gd name="connsiteX1" fmla="*/ 1703155 w 2189339"/>
              <a:gd name="connsiteY1" fmla="*/ 499135 h 2275596"/>
              <a:gd name="connsiteX2" fmla="*/ 2114076 w 2189339"/>
              <a:gd name="connsiteY2" fmla="*/ 1107303 h 2275596"/>
              <a:gd name="connsiteX3" fmla="*/ 1889153 w 2189339"/>
              <a:gd name="connsiteY3" fmla="*/ 2258437 h 2275596"/>
              <a:gd name="connsiteX4" fmla="*/ 1869453 w 2189339"/>
              <a:gd name="connsiteY4" fmla="*/ 2275596 h 2275596"/>
              <a:gd name="connsiteX5" fmla="*/ 0 w 2189339"/>
              <a:gd name="connsiteY5" fmla="*/ 2275596 h 2275596"/>
              <a:gd name="connsiteX6" fmla="*/ 0 w 2189339"/>
              <a:gd name="connsiteY6" fmla="*/ 104128 h 2275596"/>
              <a:gd name="connsiteX7" fmla="*/ 124883 w 2189339"/>
              <a:gd name="connsiteY7" fmla="*/ 61664 h 2275596"/>
              <a:gd name="connsiteX8" fmla="*/ 563912 w 2189339"/>
              <a:gd name="connsiteY8" fmla="*/ 0 h 22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339" h="2275596">
                <a:moveTo>
                  <a:pt x="563912" y="0"/>
                </a:moveTo>
                <a:cubicBezTo>
                  <a:pt x="1022563" y="0"/>
                  <a:pt x="1432366" y="194301"/>
                  <a:pt x="1703155" y="499135"/>
                </a:cubicBezTo>
                <a:cubicBezTo>
                  <a:pt x="1954428" y="755198"/>
                  <a:pt x="2030442" y="885529"/>
                  <a:pt x="2114076" y="1107303"/>
                </a:cubicBezTo>
                <a:cubicBezTo>
                  <a:pt x="2276876" y="1539001"/>
                  <a:pt x="2163631" y="1991878"/>
                  <a:pt x="1889153" y="2258437"/>
                </a:cubicBezTo>
                <a:lnTo>
                  <a:pt x="1869453" y="2275596"/>
                </a:lnTo>
                <a:lnTo>
                  <a:pt x="0" y="2275596"/>
                </a:lnTo>
                <a:lnTo>
                  <a:pt x="0" y="104128"/>
                </a:lnTo>
                <a:lnTo>
                  <a:pt x="124883" y="61664"/>
                </a:lnTo>
                <a:cubicBezTo>
                  <a:pt x="263572" y="21589"/>
                  <a:pt x="411028" y="0"/>
                  <a:pt x="563912" y="0"/>
                </a:cubicBezTo>
                <a:close/>
              </a:path>
            </a:pathLst>
          </a:custGeom>
          <a:ln>
            <a:noFill/>
          </a:ln>
          <a:effectLst>
            <a:reflection blurRad="6350" stA="15000" endPos="38500" dist="215900" dir="5400000" sy="-100000" algn="bl" rotWithShape="0"/>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3" name="Data Intelligence - cloud"/>
          <p:cNvSpPr/>
          <p:nvPr/>
        </p:nvSpPr>
        <p:spPr>
          <a:xfrm>
            <a:off x="6254750" y="1249002"/>
            <a:ext cx="2588133" cy="3927251"/>
          </a:xfrm>
          <a:custGeom>
            <a:avLst/>
            <a:gdLst>
              <a:gd name="connsiteX0" fmla="*/ 387286 w 2588133"/>
              <a:gd name="connsiteY0" fmla="*/ 0 h 3927251"/>
              <a:gd name="connsiteX1" fmla="*/ 2193947 w 2588133"/>
              <a:gd name="connsiteY1" fmla="*/ 1487852 h 3927251"/>
              <a:gd name="connsiteX2" fmla="*/ 2197207 w 2588133"/>
              <a:gd name="connsiteY2" fmla="*/ 1546763 h 3927251"/>
              <a:gd name="connsiteX3" fmla="*/ 2203322 w 2588133"/>
              <a:gd name="connsiteY3" fmla="*/ 1546763 h 3927251"/>
              <a:gd name="connsiteX4" fmla="*/ 2203322 w 2588133"/>
              <a:gd name="connsiteY4" fmla="*/ 1657284 h 3927251"/>
              <a:gd name="connsiteX5" fmla="*/ 2203323 w 2588133"/>
              <a:gd name="connsiteY5" fmla="*/ 1657302 h 3927251"/>
              <a:gd name="connsiteX6" fmla="*/ 2203322 w 2588133"/>
              <a:gd name="connsiteY6" fmla="*/ 1657321 h 3927251"/>
              <a:gd name="connsiteX7" fmla="*/ 2203322 w 2588133"/>
              <a:gd name="connsiteY7" fmla="*/ 2327485 h 3927251"/>
              <a:gd name="connsiteX8" fmla="*/ 2204276 w 2588133"/>
              <a:gd name="connsiteY8" fmla="*/ 2328439 h 3927251"/>
              <a:gd name="connsiteX9" fmla="*/ 2218563 w 2588133"/>
              <a:gd name="connsiteY9" fmla="*/ 2339869 h 3927251"/>
              <a:gd name="connsiteX10" fmla="*/ 2231898 w 2588133"/>
              <a:gd name="connsiteY10" fmla="*/ 2345584 h 3927251"/>
              <a:gd name="connsiteX11" fmla="*/ 2248091 w 2588133"/>
              <a:gd name="connsiteY11" fmla="*/ 2345584 h 3927251"/>
              <a:gd name="connsiteX12" fmla="*/ 2269046 w 2588133"/>
              <a:gd name="connsiteY12" fmla="*/ 2336059 h 3927251"/>
              <a:gd name="connsiteX13" fmla="*/ 2324291 w 2588133"/>
              <a:gd name="connsiteY13" fmla="*/ 2289387 h 3927251"/>
              <a:gd name="connsiteX14" fmla="*/ 2327961 w 2588133"/>
              <a:gd name="connsiteY14" fmla="*/ 2293326 h 3927251"/>
              <a:gd name="connsiteX15" fmla="*/ 2345978 w 2588133"/>
              <a:gd name="connsiteY15" fmla="*/ 2281178 h 3927251"/>
              <a:gd name="connsiteX16" fmla="*/ 2413826 w 2588133"/>
              <a:gd name="connsiteY16" fmla="*/ 2267480 h 3927251"/>
              <a:gd name="connsiteX17" fmla="*/ 2588133 w 2588133"/>
              <a:gd name="connsiteY17" fmla="*/ 2441787 h 3927251"/>
              <a:gd name="connsiteX18" fmla="*/ 2413826 w 2588133"/>
              <a:gd name="connsiteY18" fmla="*/ 2616094 h 3927251"/>
              <a:gd name="connsiteX19" fmla="*/ 2345978 w 2588133"/>
              <a:gd name="connsiteY19" fmla="*/ 2602396 h 3927251"/>
              <a:gd name="connsiteX20" fmla="*/ 2308417 w 2588133"/>
              <a:gd name="connsiteY20" fmla="*/ 2577071 h 3927251"/>
              <a:gd name="connsiteX21" fmla="*/ 2298573 w 2588133"/>
              <a:gd name="connsiteY21" fmla="*/ 2574184 h 3927251"/>
              <a:gd name="connsiteX22" fmla="*/ 2268093 w 2588133"/>
              <a:gd name="connsiteY22" fmla="*/ 2557039 h 3927251"/>
              <a:gd name="connsiteX23" fmla="*/ 2250948 w 2588133"/>
              <a:gd name="connsiteY23" fmla="*/ 2543704 h 3927251"/>
              <a:gd name="connsiteX24" fmla="*/ 2229993 w 2588133"/>
              <a:gd name="connsiteY24" fmla="*/ 2543704 h 3927251"/>
              <a:gd name="connsiteX25" fmla="*/ 2210943 w 2588133"/>
              <a:gd name="connsiteY25" fmla="*/ 2549419 h 3927251"/>
              <a:gd name="connsiteX26" fmla="*/ 2203323 w 2588133"/>
              <a:gd name="connsiteY26" fmla="*/ 2564659 h 3927251"/>
              <a:gd name="connsiteX27" fmla="*/ 2203322 w 2588133"/>
              <a:gd name="connsiteY27" fmla="*/ 2564663 h 3927251"/>
              <a:gd name="connsiteX28" fmla="*/ 2203322 w 2588133"/>
              <a:gd name="connsiteY28" fmla="*/ 3927251 h 3927251"/>
              <a:gd name="connsiteX29" fmla="*/ 6857 w 2588133"/>
              <a:gd name="connsiteY29" fmla="*/ 3927251 h 3927251"/>
              <a:gd name="connsiteX30" fmla="*/ 6857 w 2588133"/>
              <a:gd name="connsiteY30" fmla="*/ 3277547 h 3927251"/>
              <a:gd name="connsiteX31" fmla="*/ 0 w 2588133"/>
              <a:gd name="connsiteY31" fmla="*/ 3275938 h 3927251"/>
              <a:gd name="connsiteX32" fmla="*/ 0 w 2588133"/>
              <a:gd name="connsiteY32" fmla="*/ 38666 h 3927251"/>
              <a:gd name="connsiteX33" fmla="*/ 21291 w 2588133"/>
              <a:gd name="connsiteY33" fmla="*/ 33670 h 3927251"/>
              <a:gd name="connsiteX34" fmla="*/ 387286 w 2588133"/>
              <a:gd name="connsiteY34" fmla="*/ 0 h 3927251"/>
              <a:gd name="connsiteX0" fmla="*/ 387286 w 2588133"/>
              <a:gd name="connsiteY0" fmla="*/ 0 h 3927251"/>
              <a:gd name="connsiteX1" fmla="*/ 2193947 w 2588133"/>
              <a:gd name="connsiteY1" fmla="*/ 1487852 h 3927251"/>
              <a:gd name="connsiteX2" fmla="*/ 2197207 w 2588133"/>
              <a:gd name="connsiteY2" fmla="*/ 1546763 h 3927251"/>
              <a:gd name="connsiteX3" fmla="*/ 2203322 w 2588133"/>
              <a:gd name="connsiteY3" fmla="*/ 1546763 h 3927251"/>
              <a:gd name="connsiteX4" fmla="*/ 2203322 w 2588133"/>
              <a:gd name="connsiteY4" fmla="*/ 1657284 h 3927251"/>
              <a:gd name="connsiteX5" fmla="*/ 2203323 w 2588133"/>
              <a:gd name="connsiteY5" fmla="*/ 1657302 h 3927251"/>
              <a:gd name="connsiteX6" fmla="*/ 2203322 w 2588133"/>
              <a:gd name="connsiteY6" fmla="*/ 1657321 h 3927251"/>
              <a:gd name="connsiteX7" fmla="*/ 2203322 w 2588133"/>
              <a:gd name="connsiteY7" fmla="*/ 2327485 h 3927251"/>
              <a:gd name="connsiteX8" fmla="*/ 2204276 w 2588133"/>
              <a:gd name="connsiteY8" fmla="*/ 2328439 h 3927251"/>
              <a:gd name="connsiteX9" fmla="*/ 2218563 w 2588133"/>
              <a:gd name="connsiteY9" fmla="*/ 2339869 h 3927251"/>
              <a:gd name="connsiteX10" fmla="*/ 2231898 w 2588133"/>
              <a:gd name="connsiteY10" fmla="*/ 2345584 h 3927251"/>
              <a:gd name="connsiteX11" fmla="*/ 2248091 w 2588133"/>
              <a:gd name="connsiteY11" fmla="*/ 2345584 h 3927251"/>
              <a:gd name="connsiteX12" fmla="*/ 2269046 w 2588133"/>
              <a:gd name="connsiteY12" fmla="*/ 2336059 h 3927251"/>
              <a:gd name="connsiteX13" fmla="*/ 2324291 w 2588133"/>
              <a:gd name="connsiteY13" fmla="*/ 2289387 h 3927251"/>
              <a:gd name="connsiteX14" fmla="*/ 2327961 w 2588133"/>
              <a:gd name="connsiteY14" fmla="*/ 2293326 h 3927251"/>
              <a:gd name="connsiteX15" fmla="*/ 2345978 w 2588133"/>
              <a:gd name="connsiteY15" fmla="*/ 2281178 h 3927251"/>
              <a:gd name="connsiteX16" fmla="*/ 2413826 w 2588133"/>
              <a:gd name="connsiteY16" fmla="*/ 2267480 h 3927251"/>
              <a:gd name="connsiteX17" fmla="*/ 2588133 w 2588133"/>
              <a:gd name="connsiteY17" fmla="*/ 2441787 h 3927251"/>
              <a:gd name="connsiteX18" fmla="*/ 2413826 w 2588133"/>
              <a:gd name="connsiteY18" fmla="*/ 2616094 h 3927251"/>
              <a:gd name="connsiteX19" fmla="*/ 2345978 w 2588133"/>
              <a:gd name="connsiteY19" fmla="*/ 2602396 h 3927251"/>
              <a:gd name="connsiteX20" fmla="*/ 2308417 w 2588133"/>
              <a:gd name="connsiteY20" fmla="*/ 2577071 h 3927251"/>
              <a:gd name="connsiteX21" fmla="*/ 2298573 w 2588133"/>
              <a:gd name="connsiteY21" fmla="*/ 2574184 h 3927251"/>
              <a:gd name="connsiteX22" fmla="*/ 2268093 w 2588133"/>
              <a:gd name="connsiteY22" fmla="*/ 2557039 h 3927251"/>
              <a:gd name="connsiteX23" fmla="*/ 2250948 w 2588133"/>
              <a:gd name="connsiteY23" fmla="*/ 2543704 h 3927251"/>
              <a:gd name="connsiteX24" fmla="*/ 2229993 w 2588133"/>
              <a:gd name="connsiteY24" fmla="*/ 2543704 h 3927251"/>
              <a:gd name="connsiteX25" fmla="*/ 2210943 w 2588133"/>
              <a:gd name="connsiteY25" fmla="*/ 2549419 h 3927251"/>
              <a:gd name="connsiteX26" fmla="*/ 2203323 w 2588133"/>
              <a:gd name="connsiteY26" fmla="*/ 2564659 h 3927251"/>
              <a:gd name="connsiteX27" fmla="*/ 2203322 w 2588133"/>
              <a:gd name="connsiteY27" fmla="*/ 2564663 h 3927251"/>
              <a:gd name="connsiteX28" fmla="*/ 2203322 w 2588133"/>
              <a:gd name="connsiteY28" fmla="*/ 3927251 h 3927251"/>
              <a:gd name="connsiteX29" fmla="*/ 6857 w 2588133"/>
              <a:gd name="connsiteY29" fmla="*/ 3927251 h 3927251"/>
              <a:gd name="connsiteX30" fmla="*/ 6857 w 2588133"/>
              <a:gd name="connsiteY30" fmla="*/ 3277547 h 3927251"/>
              <a:gd name="connsiteX31" fmla="*/ 0 w 2588133"/>
              <a:gd name="connsiteY31" fmla="*/ 38666 h 3927251"/>
              <a:gd name="connsiteX32" fmla="*/ 21291 w 2588133"/>
              <a:gd name="connsiteY32" fmla="*/ 33670 h 3927251"/>
              <a:gd name="connsiteX33" fmla="*/ 387286 w 2588133"/>
              <a:gd name="connsiteY33" fmla="*/ 0 h 392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88133" h="3927251">
                <a:moveTo>
                  <a:pt x="387286" y="0"/>
                </a:moveTo>
                <a:cubicBezTo>
                  <a:pt x="1327571" y="0"/>
                  <a:pt x="2100948" y="652148"/>
                  <a:pt x="2193947" y="1487852"/>
                </a:cubicBezTo>
                <a:lnTo>
                  <a:pt x="2197207" y="1546763"/>
                </a:lnTo>
                <a:lnTo>
                  <a:pt x="2203322" y="1546763"/>
                </a:lnTo>
                <a:lnTo>
                  <a:pt x="2203322" y="1657284"/>
                </a:lnTo>
                <a:cubicBezTo>
                  <a:pt x="2203322" y="1657290"/>
                  <a:pt x="2203323" y="1657296"/>
                  <a:pt x="2203323" y="1657302"/>
                </a:cubicBezTo>
                <a:cubicBezTo>
                  <a:pt x="2203323" y="1657308"/>
                  <a:pt x="2203322" y="1657315"/>
                  <a:pt x="2203322" y="1657321"/>
                </a:cubicBezTo>
                <a:lnTo>
                  <a:pt x="2203322" y="2327485"/>
                </a:lnTo>
                <a:lnTo>
                  <a:pt x="2204276" y="2328439"/>
                </a:lnTo>
                <a:lnTo>
                  <a:pt x="2218563" y="2339869"/>
                </a:lnTo>
                <a:lnTo>
                  <a:pt x="2231898" y="2345584"/>
                </a:lnTo>
                <a:lnTo>
                  <a:pt x="2248091" y="2345584"/>
                </a:lnTo>
                <a:lnTo>
                  <a:pt x="2269046" y="2336059"/>
                </a:lnTo>
                <a:lnTo>
                  <a:pt x="2324291" y="2289387"/>
                </a:lnTo>
                <a:cubicBezTo>
                  <a:pt x="2334110" y="2282265"/>
                  <a:pt x="2324347" y="2294694"/>
                  <a:pt x="2327961" y="2293326"/>
                </a:cubicBezTo>
                <a:cubicBezTo>
                  <a:pt x="2331576" y="2291958"/>
                  <a:pt x="2325124" y="2289999"/>
                  <a:pt x="2345978" y="2281178"/>
                </a:cubicBezTo>
                <a:cubicBezTo>
                  <a:pt x="2366832" y="2272357"/>
                  <a:pt x="2389760" y="2267480"/>
                  <a:pt x="2413826" y="2267480"/>
                </a:cubicBezTo>
                <a:cubicBezTo>
                  <a:pt x="2510093" y="2267480"/>
                  <a:pt x="2588133" y="2345520"/>
                  <a:pt x="2588133" y="2441787"/>
                </a:cubicBezTo>
                <a:cubicBezTo>
                  <a:pt x="2588133" y="2538054"/>
                  <a:pt x="2510093" y="2616094"/>
                  <a:pt x="2413826" y="2616094"/>
                </a:cubicBezTo>
                <a:cubicBezTo>
                  <a:pt x="2389760" y="2616094"/>
                  <a:pt x="2366832" y="2611217"/>
                  <a:pt x="2345978" y="2602396"/>
                </a:cubicBezTo>
                <a:lnTo>
                  <a:pt x="2308417" y="2577071"/>
                </a:lnTo>
                <a:lnTo>
                  <a:pt x="2298573" y="2574184"/>
                </a:lnTo>
                <a:lnTo>
                  <a:pt x="2268093" y="2557039"/>
                </a:lnTo>
                <a:lnTo>
                  <a:pt x="2250948" y="2543704"/>
                </a:lnTo>
                <a:lnTo>
                  <a:pt x="2229993" y="2543704"/>
                </a:lnTo>
                <a:lnTo>
                  <a:pt x="2210943" y="2549419"/>
                </a:lnTo>
                <a:lnTo>
                  <a:pt x="2203323" y="2564659"/>
                </a:lnTo>
                <a:cubicBezTo>
                  <a:pt x="2203323" y="2564660"/>
                  <a:pt x="2203322" y="2564662"/>
                  <a:pt x="2203322" y="2564663"/>
                </a:cubicBezTo>
                <a:lnTo>
                  <a:pt x="2203322" y="3927251"/>
                </a:lnTo>
                <a:lnTo>
                  <a:pt x="6857" y="3927251"/>
                </a:lnTo>
                <a:lnTo>
                  <a:pt x="6857" y="3277547"/>
                </a:lnTo>
                <a:cubicBezTo>
                  <a:pt x="4571" y="2197920"/>
                  <a:pt x="2286" y="1118293"/>
                  <a:pt x="0" y="38666"/>
                </a:cubicBezTo>
                <a:lnTo>
                  <a:pt x="21291" y="33670"/>
                </a:lnTo>
                <a:cubicBezTo>
                  <a:pt x="139511" y="11594"/>
                  <a:pt x="261915" y="0"/>
                  <a:pt x="387286" y="0"/>
                </a:cubicBezTo>
                <a:close/>
              </a:path>
            </a:pathLst>
          </a:custGeom>
          <a:ln>
            <a:noFill/>
          </a:ln>
          <a:effectLst>
            <a:outerShdw blurRad="50800" dist="25400" algn="l" rotWithShape="0">
              <a:prstClr val="black">
                <a:alpha val="40000"/>
              </a:prstClr>
            </a:outerShdw>
            <a:reflection blurRad="6350" stA="15000" endPos="38500" dist="215900" dir="5400000" sy="-100000" algn="bl" rotWithShape="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chemeClr val="bg1"/>
                </a:solidFill>
              </a:rPr>
              <a:t>Data Challenges…</a:t>
            </a:r>
            <a:r>
              <a:rPr lang="en-GB" b="1" dirty="0">
                <a:solidFill>
                  <a:schemeClr val="bg1"/>
                </a:solidFill>
              </a:rPr>
              <a:t>and Opportunities</a:t>
            </a:r>
          </a:p>
        </p:txBody>
      </p:sp>
      <p:sp>
        <p:nvSpPr>
          <p:cNvPr id="45" name="Data Retetention  cloud"/>
          <p:cNvSpPr/>
          <p:nvPr/>
        </p:nvSpPr>
        <p:spPr>
          <a:xfrm>
            <a:off x="4093210" y="1276169"/>
            <a:ext cx="2550795" cy="3872919"/>
          </a:xfrm>
          <a:custGeom>
            <a:avLst/>
            <a:gdLst>
              <a:gd name="connsiteX0" fmla="*/ 2142744 w 2550795"/>
              <a:gd name="connsiteY0" fmla="*/ 0 h 3872919"/>
              <a:gd name="connsiteX1" fmla="*/ 2142744 w 2550795"/>
              <a:gd name="connsiteY1" fmla="*/ 1549928 h 3872919"/>
              <a:gd name="connsiteX2" fmla="*/ 2159318 w 2550795"/>
              <a:gd name="connsiteY2" fmla="*/ 1571474 h 3872919"/>
              <a:gd name="connsiteX3" fmla="*/ 2166938 w 2550795"/>
              <a:gd name="connsiteY3" fmla="*/ 1579094 h 3872919"/>
              <a:gd name="connsiteX4" fmla="*/ 2181225 w 2550795"/>
              <a:gd name="connsiteY4" fmla="*/ 1590524 h 3872919"/>
              <a:gd name="connsiteX5" fmla="*/ 2194560 w 2550795"/>
              <a:gd name="connsiteY5" fmla="*/ 1596239 h 3872919"/>
              <a:gd name="connsiteX6" fmla="*/ 2210753 w 2550795"/>
              <a:gd name="connsiteY6" fmla="*/ 1596239 h 3872919"/>
              <a:gd name="connsiteX7" fmla="*/ 2231708 w 2550795"/>
              <a:gd name="connsiteY7" fmla="*/ 1586714 h 3872919"/>
              <a:gd name="connsiteX8" fmla="*/ 2286953 w 2550795"/>
              <a:gd name="connsiteY8" fmla="*/ 1540042 h 3872919"/>
              <a:gd name="connsiteX9" fmla="*/ 2290623 w 2550795"/>
              <a:gd name="connsiteY9" fmla="*/ 1543981 h 3872919"/>
              <a:gd name="connsiteX10" fmla="*/ 2308640 w 2550795"/>
              <a:gd name="connsiteY10" fmla="*/ 1531833 h 3872919"/>
              <a:gd name="connsiteX11" fmla="*/ 2376488 w 2550795"/>
              <a:gd name="connsiteY11" fmla="*/ 1518135 h 3872919"/>
              <a:gd name="connsiteX12" fmla="*/ 2550795 w 2550795"/>
              <a:gd name="connsiteY12" fmla="*/ 1692442 h 3872919"/>
              <a:gd name="connsiteX13" fmla="*/ 2376488 w 2550795"/>
              <a:gd name="connsiteY13" fmla="*/ 1866749 h 3872919"/>
              <a:gd name="connsiteX14" fmla="*/ 2308640 w 2550795"/>
              <a:gd name="connsiteY14" fmla="*/ 1853051 h 3872919"/>
              <a:gd name="connsiteX15" fmla="*/ 2271079 w 2550795"/>
              <a:gd name="connsiteY15" fmla="*/ 1827726 h 3872919"/>
              <a:gd name="connsiteX16" fmla="*/ 2261235 w 2550795"/>
              <a:gd name="connsiteY16" fmla="*/ 1824839 h 3872919"/>
              <a:gd name="connsiteX17" fmla="*/ 2230755 w 2550795"/>
              <a:gd name="connsiteY17" fmla="*/ 1807694 h 3872919"/>
              <a:gd name="connsiteX18" fmla="*/ 2213610 w 2550795"/>
              <a:gd name="connsiteY18" fmla="*/ 1794359 h 3872919"/>
              <a:gd name="connsiteX19" fmla="*/ 2192655 w 2550795"/>
              <a:gd name="connsiteY19" fmla="*/ 1794359 h 3872919"/>
              <a:gd name="connsiteX20" fmla="*/ 2173605 w 2550795"/>
              <a:gd name="connsiteY20" fmla="*/ 1800074 h 3872919"/>
              <a:gd name="connsiteX21" fmla="*/ 2165985 w 2550795"/>
              <a:gd name="connsiteY21" fmla="*/ 1815314 h 3872919"/>
              <a:gd name="connsiteX22" fmla="*/ 2156460 w 2550795"/>
              <a:gd name="connsiteY22" fmla="*/ 1847699 h 3872919"/>
              <a:gd name="connsiteX23" fmla="*/ 2142744 w 2550795"/>
              <a:gd name="connsiteY23" fmla="*/ 1827971 h 3872919"/>
              <a:gd name="connsiteX24" fmla="*/ 2142744 w 2550795"/>
              <a:gd name="connsiteY24" fmla="*/ 3872919 h 3872919"/>
              <a:gd name="connsiteX25" fmla="*/ 3810 w 2550795"/>
              <a:gd name="connsiteY25" fmla="*/ 3872919 h 3872919"/>
              <a:gd name="connsiteX26" fmla="*/ 3810 w 2550795"/>
              <a:gd name="connsiteY26" fmla="*/ 1573331 h 3872919"/>
              <a:gd name="connsiteX27" fmla="*/ 0 w 2550795"/>
              <a:gd name="connsiteY27" fmla="*/ 1571687 h 3872919"/>
              <a:gd name="connsiteX28" fmla="*/ 0 w 2550795"/>
              <a:gd name="connsiteY28" fmla="*/ 797482 h 3872919"/>
              <a:gd name="connsiteX29" fmla="*/ 88000 w 2550795"/>
              <a:gd name="connsiteY29" fmla="*/ 759498 h 3872919"/>
              <a:gd name="connsiteX30" fmla="*/ 635889 w 2550795"/>
              <a:gd name="connsiteY30" fmla="*/ 671948 h 3872919"/>
              <a:gd name="connsiteX31" fmla="*/ 1017323 w 2550795"/>
              <a:gd name="connsiteY31" fmla="*/ 712234 h 3872919"/>
              <a:gd name="connsiteX32" fmla="*/ 1127094 w 2550795"/>
              <a:gd name="connsiteY32" fmla="*/ 743403 h 3872919"/>
              <a:gd name="connsiteX33" fmla="*/ 1157436 w 2550795"/>
              <a:gd name="connsiteY33" fmla="*/ 679771 h 3872919"/>
              <a:gd name="connsiteX34" fmla="*/ 2131307 w 2550795"/>
              <a:gd name="connsiteY34" fmla="*/ 2023 h 3872919"/>
              <a:gd name="connsiteX0" fmla="*/ 2142744 w 2550795"/>
              <a:gd name="connsiteY0" fmla="*/ 0 h 3872919"/>
              <a:gd name="connsiteX1" fmla="*/ 2142744 w 2550795"/>
              <a:gd name="connsiteY1" fmla="*/ 1549928 h 3872919"/>
              <a:gd name="connsiteX2" fmla="*/ 2159318 w 2550795"/>
              <a:gd name="connsiteY2" fmla="*/ 1571474 h 3872919"/>
              <a:gd name="connsiteX3" fmla="*/ 2166938 w 2550795"/>
              <a:gd name="connsiteY3" fmla="*/ 1579094 h 3872919"/>
              <a:gd name="connsiteX4" fmla="*/ 2181225 w 2550795"/>
              <a:gd name="connsiteY4" fmla="*/ 1590524 h 3872919"/>
              <a:gd name="connsiteX5" fmla="*/ 2194560 w 2550795"/>
              <a:gd name="connsiteY5" fmla="*/ 1596239 h 3872919"/>
              <a:gd name="connsiteX6" fmla="*/ 2210753 w 2550795"/>
              <a:gd name="connsiteY6" fmla="*/ 1596239 h 3872919"/>
              <a:gd name="connsiteX7" fmla="*/ 2231708 w 2550795"/>
              <a:gd name="connsiteY7" fmla="*/ 1586714 h 3872919"/>
              <a:gd name="connsiteX8" fmla="*/ 2286953 w 2550795"/>
              <a:gd name="connsiteY8" fmla="*/ 1540042 h 3872919"/>
              <a:gd name="connsiteX9" fmla="*/ 2290623 w 2550795"/>
              <a:gd name="connsiteY9" fmla="*/ 1543981 h 3872919"/>
              <a:gd name="connsiteX10" fmla="*/ 2308640 w 2550795"/>
              <a:gd name="connsiteY10" fmla="*/ 1531833 h 3872919"/>
              <a:gd name="connsiteX11" fmla="*/ 2376488 w 2550795"/>
              <a:gd name="connsiteY11" fmla="*/ 1518135 h 3872919"/>
              <a:gd name="connsiteX12" fmla="*/ 2550795 w 2550795"/>
              <a:gd name="connsiteY12" fmla="*/ 1692442 h 3872919"/>
              <a:gd name="connsiteX13" fmla="*/ 2376488 w 2550795"/>
              <a:gd name="connsiteY13" fmla="*/ 1866749 h 3872919"/>
              <a:gd name="connsiteX14" fmla="*/ 2308640 w 2550795"/>
              <a:gd name="connsiteY14" fmla="*/ 1853051 h 3872919"/>
              <a:gd name="connsiteX15" fmla="*/ 2271079 w 2550795"/>
              <a:gd name="connsiteY15" fmla="*/ 1827726 h 3872919"/>
              <a:gd name="connsiteX16" fmla="*/ 2261235 w 2550795"/>
              <a:gd name="connsiteY16" fmla="*/ 1824839 h 3872919"/>
              <a:gd name="connsiteX17" fmla="*/ 2230755 w 2550795"/>
              <a:gd name="connsiteY17" fmla="*/ 1807694 h 3872919"/>
              <a:gd name="connsiteX18" fmla="*/ 2213610 w 2550795"/>
              <a:gd name="connsiteY18" fmla="*/ 1794359 h 3872919"/>
              <a:gd name="connsiteX19" fmla="*/ 2192655 w 2550795"/>
              <a:gd name="connsiteY19" fmla="*/ 1794359 h 3872919"/>
              <a:gd name="connsiteX20" fmla="*/ 2173605 w 2550795"/>
              <a:gd name="connsiteY20" fmla="*/ 1800074 h 3872919"/>
              <a:gd name="connsiteX21" fmla="*/ 2165985 w 2550795"/>
              <a:gd name="connsiteY21" fmla="*/ 1815314 h 3872919"/>
              <a:gd name="connsiteX22" fmla="*/ 2156460 w 2550795"/>
              <a:gd name="connsiteY22" fmla="*/ 1847699 h 3872919"/>
              <a:gd name="connsiteX23" fmla="*/ 2142744 w 2550795"/>
              <a:gd name="connsiteY23" fmla="*/ 3872919 h 3872919"/>
              <a:gd name="connsiteX24" fmla="*/ 3810 w 2550795"/>
              <a:gd name="connsiteY24" fmla="*/ 3872919 h 3872919"/>
              <a:gd name="connsiteX25" fmla="*/ 3810 w 2550795"/>
              <a:gd name="connsiteY25" fmla="*/ 1573331 h 3872919"/>
              <a:gd name="connsiteX26" fmla="*/ 0 w 2550795"/>
              <a:gd name="connsiteY26" fmla="*/ 1571687 h 3872919"/>
              <a:gd name="connsiteX27" fmla="*/ 0 w 2550795"/>
              <a:gd name="connsiteY27" fmla="*/ 797482 h 3872919"/>
              <a:gd name="connsiteX28" fmla="*/ 88000 w 2550795"/>
              <a:gd name="connsiteY28" fmla="*/ 759498 h 3872919"/>
              <a:gd name="connsiteX29" fmla="*/ 635889 w 2550795"/>
              <a:gd name="connsiteY29" fmla="*/ 671948 h 3872919"/>
              <a:gd name="connsiteX30" fmla="*/ 1017323 w 2550795"/>
              <a:gd name="connsiteY30" fmla="*/ 712234 h 3872919"/>
              <a:gd name="connsiteX31" fmla="*/ 1127094 w 2550795"/>
              <a:gd name="connsiteY31" fmla="*/ 743403 h 3872919"/>
              <a:gd name="connsiteX32" fmla="*/ 1157436 w 2550795"/>
              <a:gd name="connsiteY32" fmla="*/ 679771 h 3872919"/>
              <a:gd name="connsiteX33" fmla="*/ 2131307 w 2550795"/>
              <a:gd name="connsiteY33" fmla="*/ 2023 h 3872919"/>
              <a:gd name="connsiteX34" fmla="*/ 2142744 w 2550795"/>
              <a:gd name="connsiteY34" fmla="*/ 0 h 387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50795" h="3872919">
                <a:moveTo>
                  <a:pt x="2142744" y="0"/>
                </a:moveTo>
                <a:lnTo>
                  <a:pt x="2142744" y="1549928"/>
                </a:lnTo>
                <a:lnTo>
                  <a:pt x="2159318" y="1571474"/>
                </a:lnTo>
                <a:lnTo>
                  <a:pt x="2166938" y="1579094"/>
                </a:lnTo>
                <a:lnTo>
                  <a:pt x="2181225" y="1590524"/>
                </a:lnTo>
                <a:lnTo>
                  <a:pt x="2194560" y="1596239"/>
                </a:lnTo>
                <a:lnTo>
                  <a:pt x="2210753" y="1596239"/>
                </a:lnTo>
                <a:lnTo>
                  <a:pt x="2231708" y="1586714"/>
                </a:lnTo>
                <a:lnTo>
                  <a:pt x="2286953" y="1540042"/>
                </a:lnTo>
                <a:cubicBezTo>
                  <a:pt x="2296772" y="1532920"/>
                  <a:pt x="2287009" y="1545349"/>
                  <a:pt x="2290623" y="1543981"/>
                </a:cubicBezTo>
                <a:cubicBezTo>
                  <a:pt x="2294238" y="1542613"/>
                  <a:pt x="2287786" y="1540654"/>
                  <a:pt x="2308640" y="1531833"/>
                </a:cubicBezTo>
                <a:cubicBezTo>
                  <a:pt x="2329494" y="1523012"/>
                  <a:pt x="2352422" y="1518135"/>
                  <a:pt x="2376488" y="1518135"/>
                </a:cubicBezTo>
                <a:cubicBezTo>
                  <a:pt x="2472755" y="1518135"/>
                  <a:pt x="2550795" y="1596175"/>
                  <a:pt x="2550795" y="1692442"/>
                </a:cubicBezTo>
                <a:cubicBezTo>
                  <a:pt x="2550795" y="1788709"/>
                  <a:pt x="2472755" y="1866749"/>
                  <a:pt x="2376488" y="1866749"/>
                </a:cubicBezTo>
                <a:cubicBezTo>
                  <a:pt x="2352422" y="1866749"/>
                  <a:pt x="2329494" y="1861872"/>
                  <a:pt x="2308640" y="1853051"/>
                </a:cubicBezTo>
                <a:lnTo>
                  <a:pt x="2271079" y="1827726"/>
                </a:lnTo>
                <a:lnTo>
                  <a:pt x="2261235" y="1824839"/>
                </a:lnTo>
                <a:lnTo>
                  <a:pt x="2230755" y="1807694"/>
                </a:lnTo>
                <a:lnTo>
                  <a:pt x="2213610" y="1794359"/>
                </a:lnTo>
                <a:lnTo>
                  <a:pt x="2192655" y="1794359"/>
                </a:lnTo>
                <a:lnTo>
                  <a:pt x="2173605" y="1800074"/>
                </a:lnTo>
                <a:lnTo>
                  <a:pt x="2165985" y="1815314"/>
                </a:lnTo>
                <a:lnTo>
                  <a:pt x="2156460" y="1847699"/>
                </a:lnTo>
                <a:lnTo>
                  <a:pt x="2142744" y="3872919"/>
                </a:lnTo>
                <a:lnTo>
                  <a:pt x="3810" y="3872919"/>
                </a:lnTo>
                <a:lnTo>
                  <a:pt x="3810" y="1573331"/>
                </a:lnTo>
                <a:lnTo>
                  <a:pt x="0" y="1571687"/>
                </a:lnTo>
                <a:lnTo>
                  <a:pt x="0" y="797482"/>
                </a:lnTo>
                <a:lnTo>
                  <a:pt x="88000" y="759498"/>
                </a:lnTo>
                <a:cubicBezTo>
                  <a:pt x="244398" y="704224"/>
                  <a:pt x="432939" y="671948"/>
                  <a:pt x="635889" y="671948"/>
                </a:cubicBezTo>
                <a:cubicBezTo>
                  <a:pt x="771189" y="671948"/>
                  <a:pt x="900085" y="686293"/>
                  <a:pt x="1017323" y="712234"/>
                </a:cubicBezTo>
                <a:lnTo>
                  <a:pt x="1127094" y="743403"/>
                </a:lnTo>
                <a:lnTo>
                  <a:pt x="1157436" y="679771"/>
                </a:lnTo>
                <a:cubicBezTo>
                  <a:pt x="1335117" y="357322"/>
                  <a:pt x="1691511" y="107020"/>
                  <a:pt x="2131307" y="2023"/>
                </a:cubicBezTo>
                <a:lnTo>
                  <a:pt x="2142744" y="0"/>
                </a:lnTo>
                <a:close/>
              </a:path>
            </a:pathLst>
          </a:custGeom>
          <a:ln>
            <a:noFill/>
          </a:ln>
          <a:effectLst>
            <a:outerShdw blurRad="50800" dist="25400" algn="l" rotWithShape="0">
              <a:prstClr val="black">
                <a:alpha val="40000"/>
              </a:prstClr>
            </a:outerShdw>
            <a:reflection blurRad="6350" stA="15000" endPos="38500" dist="2159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8" name="Data Growth - cloud"/>
          <p:cNvSpPr/>
          <p:nvPr/>
        </p:nvSpPr>
        <p:spPr>
          <a:xfrm>
            <a:off x="1664702" y="2076450"/>
            <a:ext cx="2823491" cy="3074526"/>
          </a:xfrm>
          <a:custGeom>
            <a:avLst/>
            <a:gdLst>
              <a:gd name="connsiteX0" fmla="*/ 2414016 w 2808351"/>
              <a:gd name="connsiteY0" fmla="*/ 0 h 3058040"/>
              <a:gd name="connsiteX1" fmla="*/ 2414016 w 2808351"/>
              <a:gd name="connsiteY1" fmla="*/ 1443458 h 3058040"/>
              <a:gd name="connsiteX2" fmla="*/ 2416874 w 2808351"/>
              <a:gd name="connsiteY2" fmla="*/ 1447173 h 3058040"/>
              <a:gd name="connsiteX3" fmla="*/ 2424494 w 2808351"/>
              <a:gd name="connsiteY3" fmla="*/ 1454793 h 3058040"/>
              <a:gd name="connsiteX4" fmla="*/ 2438781 w 2808351"/>
              <a:gd name="connsiteY4" fmla="*/ 1466223 h 3058040"/>
              <a:gd name="connsiteX5" fmla="*/ 2452116 w 2808351"/>
              <a:gd name="connsiteY5" fmla="*/ 1471938 h 3058040"/>
              <a:gd name="connsiteX6" fmla="*/ 2468309 w 2808351"/>
              <a:gd name="connsiteY6" fmla="*/ 1471938 h 3058040"/>
              <a:gd name="connsiteX7" fmla="*/ 2489264 w 2808351"/>
              <a:gd name="connsiteY7" fmla="*/ 1462413 h 3058040"/>
              <a:gd name="connsiteX8" fmla="*/ 2544509 w 2808351"/>
              <a:gd name="connsiteY8" fmla="*/ 1415741 h 3058040"/>
              <a:gd name="connsiteX9" fmla="*/ 2548179 w 2808351"/>
              <a:gd name="connsiteY9" fmla="*/ 1419680 h 3058040"/>
              <a:gd name="connsiteX10" fmla="*/ 2566196 w 2808351"/>
              <a:gd name="connsiteY10" fmla="*/ 1407532 h 3058040"/>
              <a:gd name="connsiteX11" fmla="*/ 2634044 w 2808351"/>
              <a:gd name="connsiteY11" fmla="*/ 1393834 h 3058040"/>
              <a:gd name="connsiteX12" fmla="*/ 2808351 w 2808351"/>
              <a:gd name="connsiteY12" fmla="*/ 1568141 h 3058040"/>
              <a:gd name="connsiteX13" fmla="*/ 2634044 w 2808351"/>
              <a:gd name="connsiteY13" fmla="*/ 1742448 h 3058040"/>
              <a:gd name="connsiteX14" fmla="*/ 2566196 w 2808351"/>
              <a:gd name="connsiteY14" fmla="*/ 1728750 h 3058040"/>
              <a:gd name="connsiteX15" fmla="*/ 2528635 w 2808351"/>
              <a:gd name="connsiteY15" fmla="*/ 1703425 h 3058040"/>
              <a:gd name="connsiteX16" fmla="*/ 2518791 w 2808351"/>
              <a:gd name="connsiteY16" fmla="*/ 1700538 h 3058040"/>
              <a:gd name="connsiteX17" fmla="*/ 2488311 w 2808351"/>
              <a:gd name="connsiteY17" fmla="*/ 1683393 h 3058040"/>
              <a:gd name="connsiteX18" fmla="*/ 2471166 w 2808351"/>
              <a:gd name="connsiteY18" fmla="*/ 1670058 h 3058040"/>
              <a:gd name="connsiteX19" fmla="*/ 2450211 w 2808351"/>
              <a:gd name="connsiteY19" fmla="*/ 1670058 h 3058040"/>
              <a:gd name="connsiteX20" fmla="*/ 2431161 w 2808351"/>
              <a:gd name="connsiteY20" fmla="*/ 1675773 h 3058040"/>
              <a:gd name="connsiteX21" fmla="*/ 2423541 w 2808351"/>
              <a:gd name="connsiteY21" fmla="*/ 1691013 h 3058040"/>
              <a:gd name="connsiteX22" fmla="*/ 2414016 w 2808351"/>
              <a:gd name="connsiteY22" fmla="*/ 1723398 h 3058040"/>
              <a:gd name="connsiteX23" fmla="*/ 2414016 w 2808351"/>
              <a:gd name="connsiteY23" fmla="*/ 2817981 h 3058040"/>
              <a:gd name="connsiteX24" fmla="*/ 2413561 w 2808351"/>
              <a:gd name="connsiteY24" fmla="*/ 2817841 h 3058040"/>
              <a:gd name="connsiteX25" fmla="*/ 2410968 w 2808351"/>
              <a:gd name="connsiteY25" fmla="*/ 2827264 h 3058040"/>
              <a:gd name="connsiteX26" fmla="*/ 2410968 w 2808351"/>
              <a:gd name="connsiteY26" fmla="*/ 3054992 h 3058040"/>
              <a:gd name="connsiteX27" fmla="*/ 2330451 w 2808351"/>
              <a:gd name="connsiteY27" fmla="*/ 3054992 h 3058040"/>
              <a:gd name="connsiteX28" fmla="*/ 2328880 w 2808351"/>
              <a:gd name="connsiteY28" fmla="*/ 3058040 h 3058040"/>
              <a:gd name="connsiteX29" fmla="*/ 109521 w 2808351"/>
              <a:gd name="connsiteY29" fmla="*/ 3058040 h 3058040"/>
              <a:gd name="connsiteX30" fmla="*/ 95811 w 2808351"/>
              <a:gd name="connsiteY30" fmla="*/ 3031445 h 3058040"/>
              <a:gd name="connsiteX31" fmla="*/ 0 w 2808351"/>
              <a:gd name="connsiteY31" fmla="*/ 2587983 h 3058040"/>
              <a:gd name="connsiteX32" fmla="*/ 1219200 w 2808351"/>
              <a:gd name="connsiteY32" fmla="*/ 1448696 h 3058040"/>
              <a:gd name="connsiteX33" fmla="*/ 1435019 w 2808351"/>
              <a:gd name="connsiteY33" fmla="*/ 1466490 h 3058040"/>
              <a:gd name="connsiteX34" fmla="*/ 1503034 w 2808351"/>
              <a:gd name="connsiteY34" fmla="*/ 1480736 h 3058040"/>
              <a:gd name="connsiteX35" fmla="*/ 1500002 w 2808351"/>
              <a:gd name="connsiteY35" fmla="*/ 1408990 h 3058040"/>
              <a:gd name="connsiteX36" fmla="*/ 2356649 w 2808351"/>
              <a:gd name="connsiteY36" fmla="*/ 17626 h 305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8351" h="3058040">
                <a:moveTo>
                  <a:pt x="2414016" y="0"/>
                </a:moveTo>
                <a:lnTo>
                  <a:pt x="2414016" y="1443458"/>
                </a:lnTo>
                <a:lnTo>
                  <a:pt x="2416874" y="1447173"/>
                </a:lnTo>
                <a:lnTo>
                  <a:pt x="2424494" y="1454793"/>
                </a:lnTo>
                <a:lnTo>
                  <a:pt x="2438781" y="1466223"/>
                </a:lnTo>
                <a:lnTo>
                  <a:pt x="2452116" y="1471938"/>
                </a:lnTo>
                <a:lnTo>
                  <a:pt x="2468309" y="1471938"/>
                </a:lnTo>
                <a:lnTo>
                  <a:pt x="2489264" y="1462413"/>
                </a:lnTo>
                <a:lnTo>
                  <a:pt x="2544509" y="1415741"/>
                </a:lnTo>
                <a:cubicBezTo>
                  <a:pt x="2554328" y="1408619"/>
                  <a:pt x="2544565" y="1421048"/>
                  <a:pt x="2548179" y="1419680"/>
                </a:cubicBezTo>
                <a:cubicBezTo>
                  <a:pt x="2551794" y="1418312"/>
                  <a:pt x="2545342" y="1416353"/>
                  <a:pt x="2566196" y="1407532"/>
                </a:cubicBezTo>
                <a:cubicBezTo>
                  <a:pt x="2587050" y="1398711"/>
                  <a:pt x="2609978" y="1393834"/>
                  <a:pt x="2634044" y="1393834"/>
                </a:cubicBezTo>
                <a:cubicBezTo>
                  <a:pt x="2730311" y="1393834"/>
                  <a:pt x="2808351" y="1471874"/>
                  <a:pt x="2808351" y="1568141"/>
                </a:cubicBezTo>
                <a:cubicBezTo>
                  <a:pt x="2808351" y="1664408"/>
                  <a:pt x="2730311" y="1742448"/>
                  <a:pt x="2634044" y="1742448"/>
                </a:cubicBezTo>
                <a:cubicBezTo>
                  <a:pt x="2609978" y="1742448"/>
                  <a:pt x="2587050" y="1737571"/>
                  <a:pt x="2566196" y="1728750"/>
                </a:cubicBezTo>
                <a:lnTo>
                  <a:pt x="2528635" y="1703425"/>
                </a:lnTo>
                <a:lnTo>
                  <a:pt x="2518791" y="1700538"/>
                </a:lnTo>
                <a:lnTo>
                  <a:pt x="2488311" y="1683393"/>
                </a:lnTo>
                <a:lnTo>
                  <a:pt x="2471166" y="1670058"/>
                </a:lnTo>
                <a:lnTo>
                  <a:pt x="2450211" y="1670058"/>
                </a:lnTo>
                <a:lnTo>
                  <a:pt x="2431161" y="1675773"/>
                </a:lnTo>
                <a:lnTo>
                  <a:pt x="2423541" y="1691013"/>
                </a:lnTo>
                <a:lnTo>
                  <a:pt x="2414016" y="1723398"/>
                </a:lnTo>
                <a:lnTo>
                  <a:pt x="2414016" y="2817981"/>
                </a:lnTo>
                <a:lnTo>
                  <a:pt x="2413561" y="2817841"/>
                </a:lnTo>
                <a:lnTo>
                  <a:pt x="2410968" y="2827264"/>
                </a:lnTo>
                <a:lnTo>
                  <a:pt x="2410968" y="3054992"/>
                </a:lnTo>
                <a:lnTo>
                  <a:pt x="2330451" y="3054992"/>
                </a:lnTo>
                <a:lnTo>
                  <a:pt x="2328880" y="3058040"/>
                </a:lnTo>
                <a:lnTo>
                  <a:pt x="109521" y="3058040"/>
                </a:lnTo>
                <a:lnTo>
                  <a:pt x="95811" y="3031445"/>
                </a:lnTo>
                <a:cubicBezTo>
                  <a:pt x="34116" y="2895142"/>
                  <a:pt x="0" y="2745286"/>
                  <a:pt x="0" y="2587983"/>
                </a:cubicBezTo>
                <a:cubicBezTo>
                  <a:pt x="0" y="1958772"/>
                  <a:pt x="545854" y="1448696"/>
                  <a:pt x="1219200" y="1448696"/>
                </a:cubicBezTo>
                <a:cubicBezTo>
                  <a:pt x="1292847" y="1448696"/>
                  <a:pt x="1364969" y="1454798"/>
                  <a:pt x="1435019" y="1466490"/>
                </a:cubicBezTo>
                <a:lnTo>
                  <a:pt x="1503034" y="1480736"/>
                </a:lnTo>
                <a:lnTo>
                  <a:pt x="1500002" y="1408990"/>
                </a:lnTo>
                <a:cubicBezTo>
                  <a:pt x="1500002" y="755250"/>
                  <a:pt x="1860351" y="202081"/>
                  <a:pt x="2356649" y="17626"/>
                </a:cubicBezTo>
                <a:close/>
              </a:path>
            </a:pathLst>
          </a:custGeom>
          <a:ln>
            <a:noFill/>
          </a:ln>
          <a:effectLst>
            <a:outerShdw blurRad="50800" dist="25400" algn="l" rotWithShape="0">
              <a:prstClr val="black">
                <a:alpha val="40000"/>
              </a:prstClr>
            </a:outerShdw>
            <a:reflection blurRad="6350" stA="15000" endPos="38500" dist="2159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Data Growth -  text"/>
          <p:cNvSpPr txBox="1"/>
          <p:nvPr/>
        </p:nvSpPr>
        <p:spPr>
          <a:xfrm>
            <a:off x="1683652" y="4116733"/>
            <a:ext cx="2409558" cy="721589"/>
          </a:xfrm>
          <a:prstGeom prst="rect">
            <a:avLst/>
          </a:prstGeom>
          <a:noFill/>
          <a:ln>
            <a:noFill/>
          </a:ln>
        </p:spPr>
        <p:txBody>
          <a:bodyPr wrap="square" lIns="180000" tIns="180000" rIns="180000" bIns="180000" rtlCol="0" anchor="ctr" anchorCtr="0">
            <a:noAutofit/>
          </a:bodyPr>
          <a:lstStyle/>
          <a:p>
            <a:pPr algn="ctr"/>
            <a:r>
              <a:rPr lang="en-GB" sz="1600" b="1" dirty="0">
                <a:solidFill>
                  <a:schemeClr val="bg1"/>
                </a:solidFill>
                <a:latin typeface="Helvetica" pitchFamily="2" charset="0"/>
              </a:rPr>
              <a:t>Data Growth</a:t>
            </a:r>
            <a:endParaRPr lang="en-GB" sz="1600" b="1" baseline="30000" dirty="0">
              <a:solidFill>
                <a:schemeClr val="bg1"/>
              </a:solidFill>
              <a:latin typeface="Helvetica" pitchFamily="2" charset="0"/>
            </a:endParaRPr>
          </a:p>
        </p:txBody>
      </p:sp>
      <p:sp>
        <p:nvSpPr>
          <p:cNvPr id="93" name="Data Retention - text"/>
          <p:cNvSpPr txBox="1"/>
          <p:nvPr/>
        </p:nvSpPr>
        <p:spPr>
          <a:xfrm>
            <a:off x="4093210" y="4116733"/>
            <a:ext cx="2217421" cy="721589"/>
          </a:xfrm>
          <a:prstGeom prst="rect">
            <a:avLst/>
          </a:prstGeom>
          <a:noFill/>
          <a:ln>
            <a:noFill/>
          </a:ln>
        </p:spPr>
        <p:txBody>
          <a:bodyPr wrap="square" lIns="180000" tIns="180000" rIns="180000" bIns="180000" rtlCol="0" anchor="ctr" anchorCtr="0">
            <a:noAutofit/>
          </a:bodyPr>
          <a:lstStyle/>
          <a:p>
            <a:pPr algn="ctr"/>
            <a:r>
              <a:rPr lang="en-GB" sz="1600" b="1" dirty="0">
                <a:solidFill>
                  <a:schemeClr val="bg1"/>
                </a:solidFill>
                <a:latin typeface="Helvetica" pitchFamily="2" charset="0"/>
              </a:rPr>
              <a:t>Data Retention</a:t>
            </a:r>
            <a:endParaRPr lang="en-GB" sz="1600" b="1" baseline="30000" dirty="0">
              <a:solidFill>
                <a:schemeClr val="bg1"/>
              </a:solidFill>
              <a:latin typeface="Helvetica" pitchFamily="2" charset="0"/>
            </a:endParaRPr>
          </a:p>
        </p:txBody>
      </p:sp>
      <p:sp>
        <p:nvSpPr>
          <p:cNvPr id="96" name="Data Intelligence - text"/>
          <p:cNvSpPr txBox="1"/>
          <p:nvPr/>
        </p:nvSpPr>
        <p:spPr>
          <a:xfrm>
            <a:off x="6254750" y="4116733"/>
            <a:ext cx="2217421" cy="721589"/>
          </a:xfrm>
          <a:prstGeom prst="rect">
            <a:avLst/>
          </a:prstGeom>
          <a:noFill/>
          <a:ln>
            <a:noFill/>
          </a:ln>
        </p:spPr>
        <p:txBody>
          <a:bodyPr wrap="square" lIns="180000" tIns="180000" rIns="180000" bIns="180000" rtlCol="0" anchor="ctr" anchorCtr="0">
            <a:noAutofit/>
          </a:bodyPr>
          <a:lstStyle/>
          <a:p>
            <a:pPr algn="ctr"/>
            <a:r>
              <a:rPr lang="en-GB" sz="1600" b="1" dirty="0">
                <a:solidFill>
                  <a:schemeClr val="bg1"/>
                </a:solidFill>
                <a:latin typeface="Helvetica" pitchFamily="2" charset="0"/>
              </a:rPr>
              <a:t>Data Intelligence</a:t>
            </a:r>
            <a:endParaRPr lang="en-GB" sz="1600" b="1" baseline="30000" dirty="0">
              <a:solidFill>
                <a:schemeClr val="bg1"/>
              </a:solidFill>
              <a:latin typeface="Helvetica" pitchFamily="2" charset="0"/>
            </a:endParaRPr>
          </a:p>
        </p:txBody>
      </p:sp>
      <p:sp>
        <p:nvSpPr>
          <p:cNvPr id="99" name="Data Governance - text"/>
          <p:cNvSpPr txBox="1"/>
          <p:nvPr/>
        </p:nvSpPr>
        <p:spPr>
          <a:xfrm>
            <a:off x="8444089" y="4116733"/>
            <a:ext cx="2217421" cy="721589"/>
          </a:xfrm>
          <a:prstGeom prst="rect">
            <a:avLst/>
          </a:prstGeom>
          <a:noFill/>
          <a:ln>
            <a:noFill/>
          </a:ln>
        </p:spPr>
        <p:txBody>
          <a:bodyPr wrap="square" lIns="180000" tIns="180000" rIns="180000" bIns="180000" rtlCol="0" anchor="ctr" anchorCtr="0">
            <a:noAutofit/>
          </a:bodyPr>
          <a:lstStyle/>
          <a:p>
            <a:pPr algn="ctr"/>
            <a:r>
              <a:rPr lang="en-GB" sz="1600" b="1" dirty="0">
                <a:solidFill>
                  <a:schemeClr val="bg1"/>
                </a:solidFill>
                <a:latin typeface="Helvetica" pitchFamily="2" charset="0"/>
              </a:rPr>
              <a:t>Data Governance</a:t>
            </a:r>
            <a:endParaRPr lang="en-GB" sz="1600" b="1" baseline="30000" dirty="0">
              <a:solidFill>
                <a:schemeClr val="bg1"/>
              </a:solidFill>
              <a:latin typeface="Helvetica" pitchFamily="2" charset="0"/>
            </a:endParaRPr>
          </a:p>
        </p:txBody>
      </p:sp>
      <p:grpSp>
        <p:nvGrpSpPr>
          <p:cNvPr id="109" name="Data Growth - Icon"/>
          <p:cNvGrpSpPr/>
          <p:nvPr/>
        </p:nvGrpSpPr>
        <p:grpSpPr>
          <a:xfrm>
            <a:off x="2350075" y="3030234"/>
            <a:ext cx="1273215" cy="1282408"/>
            <a:chOff x="1683652" y="1270014"/>
            <a:chExt cx="1273215" cy="1282408"/>
          </a:xfrm>
        </p:grpSpPr>
        <p:sp>
          <p:nvSpPr>
            <p:cNvPr id="103" name="Oval 102"/>
            <p:cNvSpPr/>
            <p:nvPr/>
          </p:nvSpPr>
          <p:spPr>
            <a:xfrm>
              <a:off x="1712894" y="1270014"/>
              <a:ext cx="1168204" cy="1168204"/>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105" name="Picture 104"/>
            <p:cNvPicPr>
              <a:picLocks noChangeAspect="1"/>
            </p:cNvPicPr>
            <p:nvPr/>
          </p:nvPicPr>
          <p:blipFill rotWithShape="1">
            <a:blip r:embed="rId4">
              <a:extLst>
                <a:ext uri="{28A0092B-C50C-407E-A947-70E740481C1C}">
                  <a14:useLocalDpi xmlns:a14="http://schemas.microsoft.com/office/drawing/2010/main" val="0"/>
                </a:ext>
              </a:extLst>
            </a:blip>
            <a:srcRect l="69960" t="11308" r="19596" b="70380"/>
            <a:stretch/>
          </p:blipFill>
          <p:spPr>
            <a:xfrm>
              <a:off x="1683652" y="1296568"/>
              <a:ext cx="1273215" cy="1255854"/>
            </a:xfrm>
            <a:prstGeom prst="rect">
              <a:avLst/>
            </a:prstGeom>
            <a:ln>
              <a:noFill/>
            </a:ln>
          </p:spPr>
        </p:pic>
        <p:pic>
          <p:nvPicPr>
            <p:cNvPr id="107" name="Picture 106"/>
            <p:cNvPicPr>
              <a:picLocks noChangeAspect="1"/>
            </p:cNvPicPr>
            <p:nvPr/>
          </p:nvPicPr>
          <p:blipFill rotWithShape="1">
            <a:blip r:embed="rId5">
              <a:extLst>
                <a:ext uri="{28A0092B-C50C-407E-A947-70E740481C1C}">
                  <a14:useLocalDpi xmlns:a14="http://schemas.microsoft.com/office/drawing/2010/main" val="0"/>
                </a:ext>
              </a:extLst>
            </a:blip>
            <a:srcRect l="48707" t="4605" r="46233" b="87363"/>
            <a:stretch/>
          </p:blipFill>
          <p:spPr>
            <a:xfrm>
              <a:off x="1859930" y="1467296"/>
              <a:ext cx="810228" cy="723418"/>
            </a:xfrm>
            <a:prstGeom prst="rect">
              <a:avLst/>
            </a:prstGeom>
            <a:ln>
              <a:noFill/>
            </a:ln>
          </p:spPr>
        </p:pic>
      </p:grpSp>
      <p:grpSp>
        <p:nvGrpSpPr>
          <p:cNvPr id="110" name="Data Retention - icon"/>
          <p:cNvGrpSpPr/>
          <p:nvPr/>
        </p:nvGrpSpPr>
        <p:grpSpPr>
          <a:xfrm>
            <a:off x="4620079" y="3030234"/>
            <a:ext cx="1273215" cy="1282408"/>
            <a:chOff x="1683652" y="1270014"/>
            <a:chExt cx="1273215" cy="1282408"/>
          </a:xfrm>
        </p:grpSpPr>
        <p:sp>
          <p:nvSpPr>
            <p:cNvPr id="111" name="Oval 110"/>
            <p:cNvSpPr/>
            <p:nvPr/>
          </p:nvSpPr>
          <p:spPr>
            <a:xfrm>
              <a:off x="1712894" y="1270014"/>
              <a:ext cx="1168204" cy="116820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112" name="Picture 111"/>
            <p:cNvPicPr>
              <a:picLocks noChangeAspect="1"/>
            </p:cNvPicPr>
            <p:nvPr/>
          </p:nvPicPr>
          <p:blipFill rotWithShape="1">
            <a:blip r:embed="rId4">
              <a:extLst>
                <a:ext uri="{28A0092B-C50C-407E-A947-70E740481C1C}">
                  <a14:useLocalDpi xmlns:a14="http://schemas.microsoft.com/office/drawing/2010/main" val="0"/>
                </a:ext>
              </a:extLst>
            </a:blip>
            <a:srcRect l="69960" t="11308" r="19596" b="70380"/>
            <a:stretch/>
          </p:blipFill>
          <p:spPr>
            <a:xfrm>
              <a:off x="1683652" y="1296568"/>
              <a:ext cx="1273215" cy="1255854"/>
            </a:xfrm>
            <a:prstGeom prst="rect">
              <a:avLst/>
            </a:prstGeom>
            <a:ln>
              <a:noFill/>
            </a:ln>
          </p:spPr>
        </p:pic>
        <p:pic>
          <p:nvPicPr>
            <p:cNvPr id="113" name="Picture 112"/>
            <p:cNvPicPr>
              <a:picLocks noChangeAspect="1"/>
            </p:cNvPicPr>
            <p:nvPr/>
          </p:nvPicPr>
          <p:blipFill rotWithShape="1">
            <a:blip r:embed="rId5">
              <a:extLst>
                <a:ext uri="{28A0092B-C50C-407E-A947-70E740481C1C}">
                  <a14:useLocalDpi xmlns:a14="http://schemas.microsoft.com/office/drawing/2010/main" val="0"/>
                </a:ext>
              </a:extLst>
            </a:blip>
            <a:srcRect l="54296" t="4605" r="40644" b="87363"/>
            <a:stretch/>
          </p:blipFill>
          <p:spPr>
            <a:xfrm>
              <a:off x="1859930" y="1467296"/>
              <a:ext cx="810228" cy="723418"/>
            </a:xfrm>
            <a:prstGeom prst="rect">
              <a:avLst/>
            </a:prstGeom>
            <a:ln>
              <a:noFill/>
            </a:ln>
          </p:spPr>
        </p:pic>
      </p:grpSp>
      <p:grpSp>
        <p:nvGrpSpPr>
          <p:cNvPr id="114" name="Data Intelligence - icon"/>
          <p:cNvGrpSpPr/>
          <p:nvPr/>
        </p:nvGrpSpPr>
        <p:grpSpPr>
          <a:xfrm>
            <a:off x="6697994" y="3030234"/>
            <a:ext cx="1273215" cy="1282408"/>
            <a:chOff x="1683652" y="1270014"/>
            <a:chExt cx="1273215" cy="1282408"/>
          </a:xfrm>
        </p:grpSpPr>
        <p:sp>
          <p:nvSpPr>
            <p:cNvPr id="115" name="Oval 114"/>
            <p:cNvSpPr/>
            <p:nvPr/>
          </p:nvSpPr>
          <p:spPr>
            <a:xfrm>
              <a:off x="1712894" y="1270014"/>
              <a:ext cx="1168204" cy="116820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16" name="Picture 115"/>
            <p:cNvPicPr>
              <a:picLocks noChangeAspect="1"/>
            </p:cNvPicPr>
            <p:nvPr/>
          </p:nvPicPr>
          <p:blipFill rotWithShape="1">
            <a:blip r:embed="rId4">
              <a:extLst>
                <a:ext uri="{28A0092B-C50C-407E-A947-70E740481C1C}">
                  <a14:useLocalDpi xmlns:a14="http://schemas.microsoft.com/office/drawing/2010/main" val="0"/>
                </a:ext>
              </a:extLst>
            </a:blip>
            <a:srcRect l="69960" t="11308" r="19596" b="70380"/>
            <a:stretch/>
          </p:blipFill>
          <p:spPr>
            <a:xfrm>
              <a:off x="1683652" y="1296568"/>
              <a:ext cx="1273215" cy="1255854"/>
            </a:xfrm>
            <a:prstGeom prst="rect">
              <a:avLst/>
            </a:prstGeom>
            <a:ln>
              <a:noFill/>
            </a:ln>
          </p:spPr>
        </p:pic>
        <p:pic>
          <p:nvPicPr>
            <p:cNvPr id="117" name="Picture 116"/>
            <p:cNvPicPr>
              <a:picLocks noChangeAspect="1"/>
            </p:cNvPicPr>
            <p:nvPr/>
          </p:nvPicPr>
          <p:blipFill rotWithShape="1">
            <a:blip r:embed="rId5">
              <a:extLst>
                <a:ext uri="{28A0092B-C50C-407E-A947-70E740481C1C}">
                  <a14:useLocalDpi xmlns:a14="http://schemas.microsoft.com/office/drawing/2010/main" val="0"/>
                </a:ext>
              </a:extLst>
            </a:blip>
            <a:srcRect l="59132" t="4605" r="35808" b="87363"/>
            <a:stretch/>
          </p:blipFill>
          <p:spPr>
            <a:xfrm>
              <a:off x="1859930" y="1467296"/>
              <a:ext cx="810228" cy="723418"/>
            </a:xfrm>
            <a:prstGeom prst="rect">
              <a:avLst/>
            </a:prstGeom>
            <a:ln>
              <a:noFill/>
            </a:ln>
          </p:spPr>
        </p:pic>
      </p:grpSp>
      <p:grpSp>
        <p:nvGrpSpPr>
          <p:cNvPr id="118" name="Data Governance - icon"/>
          <p:cNvGrpSpPr/>
          <p:nvPr/>
        </p:nvGrpSpPr>
        <p:grpSpPr>
          <a:xfrm>
            <a:off x="8973133" y="3030234"/>
            <a:ext cx="1273215" cy="1282408"/>
            <a:chOff x="1683652" y="1270014"/>
            <a:chExt cx="1273215" cy="1282408"/>
          </a:xfrm>
        </p:grpSpPr>
        <p:sp>
          <p:nvSpPr>
            <p:cNvPr id="119" name="Oval 118"/>
            <p:cNvSpPr/>
            <p:nvPr/>
          </p:nvSpPr>
          <p:spPr>
            <a:xfrm>
              <a:off x="1712894" y="1270014"/>
              <a:ext cx="1168204" cy="1168204"/>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20" name="Picture 119"/>
            <p:cNvPicPr>
              <a:picLocks noChangeAspect="1"/>
            </p:cNvPicPr>
            <p:nvPr/>
          </p:nvPicPr>
          <p:blipFill rotWithShape="1">
            <a:blip r:embed="rId4">
              <a:extLst>
                <a:ext uri="{28A0092B-C50C-407E-A947-70E740481C1C}">
                  <a14:useLocalDpi xmlns:a14="http://schemas.microsoft.com/office/drawing/2010/main" val="0"/>
                </a:ext>
              </a:extLst>
            </a:blip>
            <a:srcRect l="69960" t="11308" r="19596" b="70380"/>
            <a:stretch/>
          </p:blipFill>
          <p:spPr>
            <a:xfrm>
              <a:off x="1683652" y="1296568"/>
              <a:ext cx="1273215" cy="1255854"/>
            </a:xfrm>
            <a:prstGeom prst="rect">
              <a:avLst/>
            </a:prstGeom>
            <a:ln>
              <a:noFill/>
            </a:ln>
          </p:spPr>
        </p:pic>
        <p:pic>
          <p:nvPicPr>
            <p:cNvPr id="121" name="Picture 120"/>
            <p:cNvPicPr>
              <a:picLocks noChangeAspect="1"/>
            </p:cNvPicPr>
            <p:nvPr/>
          </p:nvPicPr>
          <p:blipFill rotWithShape="1">
            <a:blip r:embed="rId5">
              <a:extLst>
                <a:ext uri="{28A0092B-C50C-407E-A947-70E740481C1C}">
                  <a14:useLocalDpi xmlns:a14="http://schemas.microsoft.com/office/drawing/2010/main" val="0"/>
                </a:ext>
              </a:extLst>
            </a:blip>
            <a:srcRect l="63433" t="4605" r="31507" b="87363"/>
            <a:stretch/>
          </p:blipFill>
          <p:spPr>
            <a:xfrm>
              <a:off x="1859930" y="1467296"/>
              <a:ext cx="810228" cy="723418"/>
            </a:xfrm>
            <a:prstGeom prst="rect">
              <a:avLst/>
            </a:prstGeom>
            <a:ln>
              <a:noFill/>
            </a:ln>
          </p:spPr>
        </p:pic>
      </p:grpSp>
      <p:sp>
        <p:nvSpPr>
          <p:cNvPr id="126" name="Rectangle 125"/>
          <p:cNvSpPr/>
          <p:nvPr/>
        </p:nvSpPr>
        <p:spPr>
          <a:xfrm>
            <a:off x="0" y="5122457"/>
            <a:ext cx="12192000" cy="1756147"/>
          </a:xfrm>
          <a:prstGeom prst="rect">
            <a:avLst/>
          </a:prstGeom>
          <a:gradFill>
            <a:gsLst>
              <a:gs pos="0">
                <a:srgbClr val="F2F2F2"/>
              </a:gs>
              <a:gs pos="38000">
                <a:srgbClr val="F2F2F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7" name="TextBox 126"/>
          <p:cNvSpPr txBox="1"/>
          <p:nvPr/>
        </p:nvSpPr>
        <p:spPr>
          <a:xfrm>
            <a:off x="295026" y="6289683"/>
            <a:ext cx="4606724" cy="261610"/>
          </a:xfrm>
          <a:prstGeom prst="rect">
            <a:avLst/>
          </a:prstGeom>
          <a:noFill/>
        </p:spPr>
        <p:txBody>
          <a:bodyPr wrap="square" rtlCol="0">
            <a:spAutoFit/>
          </a:bodyPr>
          <a:lstStyle/>
          <a:p>
            <a:r>
              <a:rPr lang="en-GB" sz="1100" b="1" dirty="0">
                <a:solidFill>
                  <a:srgbClr val="122744"/>
                </a:solidFill>
                <a:latin typeface="Helvetica" pitchFamily="2" charset="0"/>
              </a:rPr>
              <a:t>Data Platform Solutions</a:t>
            </a:r>
            <a:r>
              <a:rPr lang="en-GB" sz="1100" baseline="0" dirty="0">
                <a:solidFill>
                  <a:srgbClr val="122744"/>
                </a:solidFill>
                <a:latin typeface="Helvetica" pitchFamily="2" charset="0"/>
              </a:rPr>
              <a:t> | Cloud Services by Exponential-e</a:t>
            </a:r>
            <a:endParaRPr lang="en-GB" sz="1100" dirty="0">
              <a:solidFill>
                <a:srgbClr val="122744"/>
              </a:solidFill>
              <a:latin typeface="Helvetica" pitchFamily="2" charset="0"/>
            </a:endParaRPr>
          </a:p>
        </p:txBody>
      </p:sp>
      <p:sp>
        <p:nvSpPr>
          <p:cNvPr id="130" name="Oval 129"/>
          <p:cNvSpPr/>
          <p:nvPr/>
        </p:nvSpPr>
        <p:spPr>
          <a:xfrm>
            <a:off x="1008528" y="5016195"/>
            <a:ext cx="10216590" cy="224290"/>
          </a:xfrm>
          <a:prstGeom prst="ellipse">
            <a:avLst/>
          </a:prstGeom>
          <a:gradFill flip="none" rotWithShape="1">
            <a:gsLst>
              <a:gs pos="0">
                <a:schemeClr val="tx1">
                  <a:alpha val="29000"/>
                </a:schemeClr>
              </a:gs>
              <a:gs pos="72000">
                <a:schemeClr val="tx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90F3B37-C2AA-5736-BA8A-DA9028664D45}"/>
              </a:ext>
            </a:extLst>
          </p:cNvPr>
          <p:cNvSpPr txBox="1"/>
          <p:nvPr/>
        </p:nvSpPr>
        <p:spPr>
          <a:xfrm>
            <a:off x="2882358" y="5338526"/>
            <a:ext cx="8770350" cy="523220"/>
          </a:xfrm>
          <a:prstGeom prst="rect">
            <a:avLst/>
          </a:prstGeom>
          <a:noFill/>
        </p:spPr>
        <p:txBody>
          <a:bodyPr wrap="square" rtlCol="0">
            <a:spAutoFit/>
          </a:bodyPr>
          <a:lstStyle/>
          <a:p>
            <a:r>
              <a:rPr lang="en-GB" sz="2800" dirty="0">
                <a:latin typeface="helvetca"/>
              </a:rPr>
              <a:t>A Petabyte? What the heck is a Petabyte? </a:t>
            </a:r>
            <a:r>
              <a:rPr lang="en-GB" sz="2800" dirty="0"/>
              <a:t> </a:t>
            </a:r>
          </a:p>
        </p:txBody>
      </p:sp>
      <p:grpSp>
        <p:nvGrpSpPr>
          <p:cNvPr id="4" name="Group 3">
            <a:extLst>
              <a:ext uri="{FF2B5EF4-FFF2-40B4-BE49-F238E27FC236}">
                <a16:creationId xmlns:a16="http://schemas.microsoft.com/office/drawing/2014/main" id="{C01DB457-CD65-2503-BF83-451D3359F491}"/>
              </a:ext>
            </a:extLst>
          </p:cNvPr>
          <p:cNvGrpSpPr/>
          <p:nvPr/>
        </p:nvGrpSpPr>
        <p:grpSpPr>
          <a:xfrm>
            <a:off x="44787" y="5901713"/>
            <a:ext cx="5590469" cy="900122"/>
            <a:chOff x="44787" y="5901713"/>
            <a:chExt cx="5590469" cy="900122"/>
          </a:xfrm>
        </p:grpSpPr>
        <p:sp>
          <p:nvSpPr>
            <p:cNvPr id="5" name="Parallelogram 7">
              <a:extLst>
                <a:ext uri="{FF2B5EF4-FFF2-40B4-BE49-F238E27FC236}">
                  <a16:creationId xmlns:a16="http://schemas.microsoft.com/office/drawing/2014/main" id="{E51956A7-B6EB-E5F3-B57A-38151158516F}"/>
                </a:ext>
              </a:extLst>
            </p:cNvPr>
            <p:cNvSpPr/>
            <p:nvPr userDrawn="1"/>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ysClr val="window" lastClr="FFFFFF"/>
            </a:solidFill>
            <a:ln w="6350" cap="flat" cmpd="sng" algn="ctr">
              <a:noFill/>
              <a:prstDash val="solid"/>
              <a:miter lim="800000"/>
            </a:ln>
            <a:effectLst/>
          </p:spPr>
          <p:txBody>
            <a:bodyPr lIns="360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6" name="Parallelogram 8">
              <a:extLst>
                <a:ext uri="{FF2B5EF4-FFF2-40B4-BE49-F238E27FC236}">
                  <a16:creationId xmlns:a16="http://schemas.microsoft.com/office/drawing/2014/main" id="{5ED9FC2F-4638-6404-3287-72128D6CFF3F}"/>
                </a:ext>
              </a:extLst>
            </p:cNvPr>
            <p:cNvSpPr/>
            <p:nvPr userDrawn="1"/>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rotWithShape="1">
              <a:gsLst>
                <a:gs pos="0">
                  <a:srgbClr val="236192"/>
                </a:gs>
                <a:gs pos="100000">
                  <a:srgbClr val="0378B2"/>
                </a:gs>
              </a:gsLst>
              <a:lin ang="0" scaled="0"/>
            </a:gradFill>
            <a:ln w="6350" cap="flat" cmpd="sng" algn="ctr">
              <a:noFill/>
              <a:prstDash val="solid"/>
              <a:miter lim="800000"/>
            </a:ln>
            <a:effectLst/>
          </p:spPr>
          <p:txBody>
            <a:bodyPr lIns="64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0" cap="none" spc="0" normalizeH="0" baseline="0" noProof="0" dirty="0">
                <a:ln>
                  <a:noFill/>
                </a:ln>
                <a:solidFill>
                  <a:prstClr val="white"/>
                </a:solidFill>
                <a:effectLst/>
                <a:uLnTx/>
                <a:uFillTx/>
                <a:latin typeface="Helvetica" panose="020B0604020202030204" pitchFamily="34" charset="0"/>
                <a:ea typeface="+mn-ea"/>
                <a:cs typeface="+mn-cs"/>
              </a:endParaRPr>
            </a:p>
          </p:txBody>
        </p:sp>
        <p:pic>
          <p:nvPicPr>
            <p:cNvPr id="7" name="Graphic 24">
              <a:extLst>
                <a:ext uri="{FF2B5EF4-FFF2-40B4-BE49-F238E27FC236}">
                  <a16:creationId xmlns:a16="http://schemas.microsoft.com/office/drawing/2014/main" id="{2C98EFF3-55DE-B9A3-D50D-1F4AEAD8E67D}"/>
                </a:ext>
              </a:extLst>
            </p:cNvPr>
            <p:cNvPicPr>
              <a:picLocks noChangeAspect="1"/>
            </p:cNvPicPr>
            <p:nvPr userDrawn="1"/>
          </p:nvPicPr>
          <p:blipFill>
            <a:blip r:embed="rId6"/>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212234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fade">
                                      <p:cBhvr>
                                        <p:cTn id="10" dur="500"/>
                                        <p:tgtEl>
                                          <p:spTgt spid="130"/>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500"/>
                                        <p:tgtEl>
                                          <p:spTgt spid="92"/>
                                        </p:tgtEl>
                                      </p:cBhvr>
                                    </p:animEffect>
                                  </p:childTnLst>
                                </p:cTn>
                              </p:par>
                              <p:par>
                                <p:cTn id="17" presetID="53" presetClass="entr" presetSubtype="16" fill="hold" nodeType="withEffect">
                                  <p:stCondLst>
                                    <p:cond delay="750"/>
                                  </p:stCondLst>
                                  <p:childTnLst>
                                    <p:set>
                                      <p:cBhvr>
                                        <p:cTn id="18" dur="1" fill="hold">
                                          <p:stCondLst>
                                            <p:cond delay="0"/>
                                          </p:stCondLst>
                                        </p:cTn>
                                        <p:tgtEl>
                                          <p:spTgt spid="109"/>
                                        </p:tgtEl>
                                        <p:attrNameLst>
                                          <p:attrName>style.visibility</p:attrName>
                                        </p:attrNameLst>
                                      </p:cBhvr>
                                      <p:to>
                                        <p:strVal val="visible"/>
                                      </p:to>
                                    </p:set>
                                    <p:anim calcmode="lin" valueType="num">
                                      <p:cBhvr>
                                        <p:cTn id="19" dur="500" fill="hold"/>
                                        <p:tgtEl>
                                          <p:spTgt spid="109"/>
                                        </p:tgtEl>
                                        <p:attrNameLst>
                                          <p:attrName>ppt_w</p:attrName>
                                        </p:attrNameLst>
                                      </p:cBhvr>
                                      <p:tavLst>
                                        <p:tav tm="0">
                                          <p:val>
                                            <p:fltVal val="0"/>
                                          </p:val>
                                        </p:tav>
                                        <p:tav tm="100000">
                                          <p:val>
                                            <p:strVal val="#ppt_w"/>
                                          </p:val>
                                        </p:tav>
                                      </p:tavLst>
                                    </p:anim>
                                    <p:anim calcmode="lin" valueType="num">
                                      <p:cBhvr>
                                        <p:cTn id="20" dur="500" fill="hold"/>
                                        <p:tgtEl>
                                          <p:spTgt spid="109"/>
                                        </p:tgtEl>
                                        <p:attrNameLst>
                                          <p:attrName>ppt_h</p:attrName>
                                        </p:attrNameLst>
                                      </p:cBhvr>
                                      <p:tavLst>
                                        <p:tav tm="0">
                                          <p:val>
                                            <p:fltVal val="0"/>
                                          </p:val>
                                        </p:tav>
                                        <p:tav tm="100000">
                                          <p:val>
                                            <p:strVal val="#ppt_h"/>
                                          </p:val>
                                        </p:tav>
                                      </p:tavLst>
                                    </p:anim>
                                    <p:animEffect transition="in" filter="fade">
                                      <p:cBhvr>
                                        <p:cTn id="21" dur="500"/>
                                        <p:tgtEl>
                                          <p:spTgt spid="109"/>
                                        </p:tgtEl>
                                      </p:cBhvr>
                                    </p:animEffect>
                                  </p:childTnLst>
                                </p:cTn>
                              </p:par>
                            </p:childTnLst>
                          </p:cTn>
                        </p:par>
                        <p:par>
                          <p:cTn id="22" fill="hold">
                            <p:stCondLst>
                              <p:cond delay="125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par>
                                <p:cTn id="29" presetID="53" presetClass="entr" presetSubtype="16" fill="hold" nodeType="withEffect">
                                  <p:stCondLst>
                                    <p:cond delay="500"/>
                                  </p:stCondLst>
                                  <p:childTnLst>
                                    <p:set>
                                      <p:cBhvr>
                                        <p:cTn id="30" dur="1" fill="hold">
                                          <p:stCondLst>
                                            <p:cond delay="0"/>
                                          </p:stCondLst>
                                        </p:cTn>
                                        <p:tgtEl>
                                          <p:spTgt spid="110"/>
                                        </p:tgtEl>
                                        <p:attrNameLst>
                                          <p:attrName>style.visibility</p:attrName>
                                        </p:attrNameLst>
                                      </p:cBhvr>
                                      <p:to>
                                        <p:strVal val="visible"/>
                                      </p:to>
                                    </p:set>
                                    <p:anim calcmode="lin" valueType="num">
                                      <p:cBhvr>
                                        <p:cTn id="31" dur="500" fill="hold"/>
                                        <p:tgtEl>
                                          <p:spTgt spid="110"/>
                                        </p:tgtEl>
                                        <p:attrNameLst>
                                          <p:attrName>ppt_w</p:attrName>
                                        </p:attrNameLst>
                                      </p:cBhvr>
                                      <p:tavLst>
                                        <p:tav tm="0">
                                          <p:val>
                                            <p:fltVal val="0"/>
                                          </p:val>
                                        </p:tav>
                                        <p:tav tm="100000">
                                          <p:val>
                                            <p:strVal val="#ppt_w"/>
                                          </p:val>
                                        </p:tav>
                                      </p:tavLst>
                                    </p:anim>
                                    <p:anim calcmode="lin" valueType="num">
                                      <p:cBhvr>
                                        <p:cTn id="32" dur="500" fill="hold"/>
                                        <p:tgtEl>
                                          <p:spTgt spid="110"/>
                                        </p:tgtEl>
                                        <p:attrNameLst>
                                          <p:attrName>ppt_h</p:attrName>
                                        </p:attrNameLst>
                                      </p:cBhvr>
                                      <p:tavLst>
                                        <p:tav tm="0">
                                          <p:val>
                                            <p:fltVal val="0"/>
                                          </p:val>
                                        </p:tav>
                                        <p:tav tm="100000">
                                          <p:val>
                                            <p:strVal val="#ppt_h"/>
                                          </p:val>
                                        </p:tav>
                                      </p:tavLst>
                                    </p:anim>
                                    <p:animEffect transition="in" filter="fade">
                                      <p:cBhvr>
                                        <p:cTn id="33" dur="500"/>
                                        <p:tgtEl>
                                          <p:spTgt spid="110"/>
                                        </p:tgtEl>
                                      </p:cBhvr>
                                    </p:animEffect>
                                  </p:childTnLst>
                                </p:cTn>
                              </p:par>
                            </p:childTnLst>
                          </p:cTn>
                        </p:par>
                        <p:par>
                          <p:cTn id="34" fill="hold">
                            <p:stCondLst>
                              <p:cond delay="2250"/>
                            </p:stCondLst>
                            <p:childTnLst>
                              <p:par>
                                <p:cTn id="35" presetID="10" presetClass="entr" presetSubtype="0" fill="hold" grpId="0" nodeType="after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96"/>
                                        </p:tgtEl>
                                        <p:attrNameLst>
                                          <p:attrName>style.visibility</p:attrName>
                                        </p:attrNameLst>
                                      </p:cBhvr>
                                      <p:to>
                                        <p:strVal val="visible"/>
                                      </p:to>
                                    </p:set>
                                    <p:animEffect transition="in" filter="fade">
                                      <p:cBhvr>
                                        <p:cTn id="40" dur="500"/>
                                        <p:tgtEl>
                                          <p:spTgt spid="96"/>
                                        </p:tgtEl>
                                      </p:cBhvr>
                                    </p:animEffect>
                                  </p:childTnLst>
                                </p:cTn>
                              </p:par>
                              <p:par>
                                <p:cTn id="41" presetID="53" presetClass="entr" presetSubtype="16" fill="hold" nodeType="withEffect">
                                  <p:stCondLst>
                                    <p:cond delay="500"/>
                                  </p:stCondLst>
                                  <p:childTnLst>
                                    <p:set>
                                      <p:cBhvr>
                                        <p:cTn id="42" dur="1" fill="hold">
                                          <p:stCondLst>
                                            <p:cond delay="0"/>
                                          </p:stCondLst>
                                        </p:cTn>
                                        <p:tgtEl>
                                          <p:spTgt spid="114"/>
                                        </p:tgtEl>
                                        <p:attrNameLst>
                                          <p:attrName>style.visibility</p:attrName>
                                        </p:attrNameLst>
                                      </p:cBhvr>
                                      <p:to>
                                        <p:strVal val="visible"/>
                                      </p:to>
                                    </p:set>
                                    <p:anim calcmode="lin" valueType="num">
                                      <p:cBhvr>
                                        <p:cTn id="43" dur="500" fill="hold"/>
                                        <p:tgtEl>
                                          <p:spTgt spid="114"/>
                                        </p:tgtEl>
                                        <p:attrNameLst>
                                          <p:attrName>ppt_w</p:attrName>
                                        </p:attrNameLst>
                                      </p:cBhvr>
                                      <p:tavLst>
                                        <p:tav tm="0">
                                          <p:val>
                                            <p:fltVal val="0"/>
                                          </p:val>
                                        </p:tav>
                                        <p:tav tm="100000">
                                          <p:val>
                                            <p:strVal val="#ppt_w"/>
                                          </p:val>
                                        </p:tav>
                                      </p:tavLst>
                                    </p:anim>
                                    <p:anim calcmode="lin" valueType="num">
                                      <p:cBhvr>
                                        <p:cTn id="44" dur="500" fill="hold"/>
                                        <p:tgtEl>
                                          <p:spTgt spid="114"/>
                                        </p:tgtEl>
                                        <p:attrNameLst>
                                          <p:attrName>ppt_h</p:attrName>
                                        </p:attrNameLst>
                                      </p:cBhvr>
                                      <p:tavLst>
                                        <p:tav tm="0">
                                          <p:val>
                                            <p:fltVal val="0"/>
                                          </p:val>
                                        </p:tav>
                                        <p:tav tm="100000">
                                          <p:val>
                                            <p:strVal val="#ppt_h"/>
                                          </p:val>
                                        </p:tav>
                                      </p:tavLst>
                                    </p:anim>
                                    <p:animEffect transition="in" filter="fade">
                                      <p:cBhvr>
                                        <p:cTn id="45" dur="500"/>
                                        <p:tgtEl>
                                          <p:spTgt spid="114"/>
                                        </p:tgtEl>
                                      </p:cBhvr>
                                    </p:animEffect>
                                  </p:childTnLst>
                                </p:cTn>
                              </p:par>
                            </p:childTnLst>
                          </p:cTn>
                        </p:par>
                        <p:par>
                          <p:cTn id="46" fill="hold">
                            <p:stCondLst>
                              <p:cond delay="3250"/>
                            </p:stCondLst>
                            <p:childTnLst>
                              <p:par>
                                <p:cTn id="47" presetID="10" presetClass="entr" presetSubtype="0" fill="hold" grpId="0" nodeType="after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500"/>
                                        <p:tgtEl>
                                          <p:spTgt spid="64"/>
                                        </p:tgtEl>
                                      </p:cBhvr>
                                    </p:animEffect>
                                  </p:childTnLst>
                                </p:cTn>
                              </p:par>
                              <p:par>
                                <p:cTn id="50" presetID="10" presetClass="entr" presetSubtype="0" fill="hold" grpId="0" nodeType="withEffect">
                                  <p:stCondLst>
                                    <p:cond delay="25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500"/>
                                        <p:tgtEl>
                                          <p:spTgt spid="99"/>
                                        </p:tgtEl>
                                      </p:cBhvr>
                                    </p:animEffect>
                                  </p:childTnLst>
                                </p:cTn>
                              </p:par>
                              <p:par>
                                <p:cTn id="53" presetID="53" presetClass="entr" presetSubtype="16" fill="hold" nodeType="withEffect">
                                  <p:stCondLst>
                                    <p:cond delay="500"/>
                                  </p:stCondLst>
                                  <p:childTnLst>
                                    <p:set>
                                      <p:cBhvr>
                                        <p:cTn id="54" dur="1" fill="hold">
                                          <p:stCondLst>
                                            <p:cond delay="0"/>
                                          </p:stCondLst>
                                        </p:cTn>
                                        <p:tgtEl>
                                          <p:spTgt spid="118"/>
                                        </p:tgtEl>
                                        <p:attrNameLst>
                                          <p:attrName>style.visibility</p:attrName>
                                        </p:attrNameLst>
                                      </p:cBhvr>
                                      <p:to>
                                        <p:strVal val="visible"/>
                                      </p:to>
                                    </p:set>
                                    <p:anim calcmode="lin" valueType="num">
                                      <p:cBhvr>
                                        <p:cTn id="55" dur="500" fill="hold"/>
                                        <p:tgtEl>
                                          <p:spTgt spid="118"/>
                                        </p:tgtEl>
                                        <p:attrNameLst>
                                          <p:attrName>ppt_w</p:attrName>
                                        </p:attrNameLst>
                                      </p:cBhvr>
                                      <p:tavLst>
                                        <p:tav tm="0">
                                          <p:val>
                                            <p:fltVal val="0"/>
                                          </p:val>
                                        </p:tav>
                                        <p:tav tm="100000">
                                          <p:val>
                                            <p:strVal val="#ppt_w"/>
                                          </p:val>
                                        </p:tav>
                                      </p:tavLst>
                                    </p:anim>
                                    <p:anim calcmode="lin" valueType="num">
                                      <p:cBhvr>
                                        <p:cTn id="56" dur="500" fill="hold"/>
                                        <p:tgtEl>
                                          <p:spTgt spid="118"/>
                                        </p:tgtEl>
                                        <p:attrNameLst>
                                          <p:attrName>ppt_h</p:attrName>
                                        </p:attrNameLst>
                                      </p:cBhvr>
                                      <p:tavLst>
                                        <p:tav tm="0">
                                          <p:val>
                                            <p:fltVal val="0"/>
                                          </p:val>
                                        </p:tav>
                                        <p:tav tm="100000">
                                          <p:val>
                                            <p:strVal val="#ppt_h"/>
                                          </p:val>
                                        </p:tav>
                                      </p:tavLst>
                                    </p:anim>
                                    <p:animEffect transition="in" filter="fade">
                                      <p:cBhvr>
                                        <p:cTn id="57" dur="500"/>
                                        <p:tgtEl>
                                          <p:spTgt spid="118"/>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3.75E-6 0.00278 L -3.75E-6 0.82986 " pathEditMode="relative" rAng="0" ptsTypes="AA">
                                      <p:cBhvr>
                                        <p:cTn id="61" dur="2000" fill="hold"/>
                                        <p:tgtEl>
                                          <p:spTgt spid="78"/>
                                        </p:tgtEl>
                                        <p:attrNameLst>
                                          <p:attrName>ppt_x</p:attrName>
                                          <p:attrName>ppt_y</p:attrName>
                                        </p:attrNameLst>
                                      </p:cBhvr>
                                      <p:rCtr x="0" y="41343"/>
                                    </p:animMotion>
                                  </p:childTnLst>
                                </p:cTn>
                              </p:par>
                              <p:par>
                                <p:cTn id="62" presetID="42" presetClass="path" presetSubtype="0" accel="50000" decel="50000" fill="hold" grpId="1" nodeType="withEffect">
                                  <p:stCondLst>
                                    <p:cond delay="0"/>
                                  </p:stCondLst>
                                  <p:childTnLst>
                                    <p:animMotion origin="layout" path="M 1.04167E-6 2.22222E-6 L 1.04167E-6 0.83287 " pathEditMode="relative" rAng="0" ptsTypes="AA">
                                      <p:cBhvr>
                                        <p:cTn id="63" dur="2000" fill="hold"/>
                                        <p:tgtEl>
                                          <p:spTgt spid="92"/>
                                        </p:tgtEl>
                                        <p:attrNameLst>
                                          <p:attrName>ppt_x</p:attrName>
                                          <p:attrName>ppt_y</p:attrName>
                                        </p:attrNameLst>
                                      </p:cBhvr>
                                      <p:rCtr x="0" y="41644"/>
                                    </p:animMotion>
                                  </p:childTnLst>
                                </p:cTn>
                              </p:par>
                              <p:par>
                                <p:cTn id="64" presetID="42" presetClass="path" presetSubtype="0" accel="50000" decel="50000" fill="hold" nodeType="withEffect">
                                  <p:stCondLst>
                                    <p:cond delay="0"/>
                                  </p:stCondLst>
                                  <p:childTnLst>
                                    <p:animMotion origin="layout" path="M -1.875E-6 3.33333E-6 L -1.875E-6 0.82685 " pathEditMode="relative" rAng="0" ptsTypes="AA">
                                      <p:cBhvr>
                                        <p:cTn id="65" dur="2000" fill="hold"/>
                                        <p:tgtEl>
                                          <p:spTgt spid="109"/>
                                        </p:tgtEl>
                                        <p:attrNameLst>
                                          <p:attrName>ppt_x</p:attrName>
                                          <p:attrName>ppt_y</p:attrName>
                                        </p:attrNameLst>
                                      </p:cBhvr>
                                      <p:rCtr x="0" y="41343"/>
                                    </p:animMotion>
                                  </p:childTnLst>
                                </p:cTn>
                              </p:par>
                              <p:par>
                                <p:cTn id="66" presetID="42" presetClass="path" presetSubtype="0" accel="50000" decel="50000" fill="hold" grpId="1" nodeType="withEffect">
                                  <p:stCondLst>
                                    <p:cond delay="0"/>
                                  </p:stCondLst>
                                  <p:childTnLst>
                                    <p:animMotion origin="layout" path="M -4.375E-6 0.00278 L -4.375E-6 0.82824 " pathEditMode="relative" rAng="0" ptsTypes="AA">
                                      <p:cBhvr>
                                        <p:cTn id="67" dur="2000" fill="hold"/>
                                        <p:tgtEl>
                                          <p:spTgt spid="45"/>
                                        </p:tgtEl>
                                        <p:attrNameLst>
                                          <p:attrName>ppt_x</p:attrName>
                                          <p:attrName>ppt_y</p:attrName>
                                        </p:attrNameLst>
                                      </p:cBhvr>
                                      <p:rCtr x="0" y="41273"/>
                                    </p:animMotion>
                                  </p:childTnLst>
                                </p:cTn>
                              </p:par>
                              <p:par>
                                <p:cTn id="68" presetID="42" presetClass="path" presetSubtype="0" accel="50000" decel="50000" fill="hold" grpId="1" nodeType="withEffect">
                                  <p:stCondLst>
                                    <p:cond delay="0"/>
                                  </p:stCondLst>
                                  <p:childTnLst>
                                    <p:animMotion origin="layout" path="M -2.5E-6 2.22222E-6 L -2.5E-6 0.83287 " pathEditMode="relative" rAng="0" ptsTypes="AA">
                                      <p:cBhvr>
                                        <p:cTn id="69" dur="2000" fill="hold"/>
                                        <p:tgtEl>
                                          <p:spTgt spid="93"/>
                                        </p:tgtEl>
                                        <p:attrNameLst>
                                          <p:attrName>ppt_x</p:attrName>
                                          <p:attrName>ppt_y</p:attrName>
                                        </p:attrNameLst>
                                      </p:cBhvr>
                                      <p:rCtr x="0" y="41644"/>
                                    </p:animMotion>
                                  </p:childTnLst>
                                </p:cTn>
                              </p:par>
                              <p:par>
                                <p:cTn id="70" presetID="42" presetClass="path" presetSubtype="0" accel="50000" decel="50000" fill="hold" nodeType="withEffect">
                                  <p:stCondLst>
                                    <p:cond delay="0"/>
                                  </p:stCondLst>
                                  <p:childTnLst>
                                    <p:animMotion origin="layout" path="M 2.08333E-7 3.33333E-6 L 2.08333E-7 0.82453 " pathEditMode="relative" rAng="0" ptsTypes="AA">
                                      <p:cBhvr>
                                        <p:cTn id="71" dur="2000" fill="hold"/>
                                        <p:tgtEl>
                                          <p:spTgt spid="110"/>
                                        </p:tgtEl>
                                        <p:attrNameLst>
                                          <p:attrName>ppt_x</p:attrName>
                                          <p:attrName>ppt_y</p:attrName>
                                        </p:attrNameLst>
                                      </p:cBhvr>
                                      <p:rCtr x="0" y="41227"/>
                                    </p:animMotion>
                                  </p:childTnLst>
                                </p:cTn>
                              </p:par>
                              <p:par>
                                <p:cTn id="72" presetID="42" presetClass="path" presetSubtype="0" accel="50000" decel="50000" fill="hold" grpId="1" nodeType="withEffect">
                                  <p:stCondLst>
                                    <p:cond delay="0"/>
                                  </p:stCondLst>
                                  <p:childTnLst>
                                    <p:animMotion origin="layout" path="M -6.25E-7 0.00278 L -6.25E-7 0.82477 " pathEditMode="relative" rAng="0" ptsTypes="AA">
                                      <p:cBhvr>
                                        <p:cTn id="73" dur="2000" fill="hold"/>
                                        <p:tgtEl>
                                          <p:spTgt spid="53"/>
                                        </p:tgtEl>
                                        <p:attrNameLst>
                                          <p:attrName>ppt_x</p:attrName>
                                          <p:attrName>ppt_y</p:attrName>
                                        </p:attrNameLst>
                                      </p:cBhvr>
                                      <p:rCtr x="0" y="41088"/>
                                    </p:animMotion>
                                  </p:childTnLst>
                                </p:cTn>
                              </p:par>
                              <p:par>
                                <p:cTn id="74" presetID="42" presetClass="path" presetSubtype="0" accel="50000" decel="50000" fill="hold" grpId="1" nodeType="withEffect">
                                  <p:stCondLst>
                                    <p:cond delay="0"/>
                                  </p:stCondLst>
                                  <p:childTnLst>
                                    <p:animMotion origin="layout" path="M 3.75E-6 2.22222E-6 L 3.75E-6 0.83055 " pathEditMode="relative" rAng="0" ptsTypes="AA">
                                      <p:cBhvr>
                                        <p:cTn id="75" dur="2000" fill="hold"/>
                                        <p:tgtEl>
                                          <p:spTgt spid="96"/>
                                        </p:tgtEl>
                                        <p:attrNameLst>
                                          <p:attrName>ppt_x</p:attrName>
                                          <p:attrName>ppt_y</p:attrName>
                                        </p:attrNameLst>
                                      </p:cBhvr>
                                      <p:rCtr x="0" y="41528"/>
                                    </p:animMotion>
                                  </p:childTnLst>
                                </p:cTn>
                              </p:par>
                              <p:par>
                                <p:cTn id="76" presetID="42" presetClass="path" presetSubtype="0" accel="50000" decel="50000" fill="hold" nodeType="withEffect">
                                  <p:stCondLst>
                                    <p:cond delay="0"/>
                                  </p:stCondLst>
                                  <p:childTnLst>
                                    <p:animMotion origin="layout" path="M -2.5E-6 3.33333E-6 L -2.5E-6 0.81689 " pathEditMode="relative" rAng="0" ptsTypes="AA">
                                      <p:cBhvr>
                                        <p:cTn id="77" dur="2000" fill="hold"/>
                                        <p:tgtEl>
                                          <p:spTgt spid="114"/>
                                        </p:tgtEl>
                                        <p:attrNameLst>
                                          <p:attrName>ppt_x</p:attrName>
                                          <p:attrName>ppt_y</p:attrName>
                                        </p:attrNameLst>
                                      </p:cBhvr>
                                      <p:rCtr x="0" y="40833"/>
                                    </p:animMotion>
                                  </p:childTnLst>
                                </p:cTn>
                              </p:par>
                              <p:par>
                                <p:cTn id="78" presetID="42" presetClass="path" presetSubtype="0" accel="50000" decel="50000" fill="hold" grpId="1" nodeType="withEffect">
                                  <p:stCondLst>
                                    <p:cond delay="0"/>
                                  </p:stCondLst>
                                  <p:childTnLst>
                                    <p:animMotion origin="layout" path="M 0 0.00278 L 0 0.8243 " pathEditMode="relative" rAng="0" ptsTypes="AA">
                                      <p:cBhvr>
                                        <p:cTn id="79" dur="2000" fill="hold"/>
                                        <p:tgtEl>
                                          <p:spTgt spid="64"/>
                                        </p:tgtEl>
                                        <p:attrNameLst>
                                          <p:attrName>ppt_x</p:attrName>
                                          <p:attrName>ppt_y</p:attrName>
                                        </p:attrNameLst>
                                      </p:cBhvr>
                                      <p:rCtr x="0" y="41065"/>
                                    </p:animMotion>
                                  </p:childTnLst>
                                </p:cTn>
                              </p:par>
                              <p:par>
                                <p:cTn id="80" presetID="42" presetClass="path" presetSubtype="0" accel="50000" decel="50000" fill="hold" grpId="1" nodeType="withEffect">
                                  <p:stCondLst>
                                    <p:cond delay="0"/>
                                  </p:stCondLst>
                                  <p:childTnLst>
                                    <p:animMotion origin="layout" path="M -3.54167E-6 2.22222E-6 L -3.54167E-6 0.83055 " pathEditMode="relative" rAng="0" ptsTypes="AA">
                                      <p:cBhvr>
                                        <p:cTn id="81" dur="2000" fill="hold"/>
                                        <p:tgtEl>
                                          <p:spTgt spid="99"/>
                                        </p:tgtEl>
                                        <p:attrNameLst>
                                          <p:attrName>ppt_x</p:attrName>
                                          <p:attrName>ppt_y</p:attrName>
                                        </p:attrNameLst>
                                      </p:cBhvr>
                                      <p:rCtr x="0" y="41528"/>
                                    </p:animMotion>
                                  </p:childTnLst>
                                </p:cTn>
                              </p:par>
                              <p:par>
                                <p:cTn id="82" presetID="42" presetClass="path" presetSubtype="0" accel="50000" decel="50000" fill="hold" nodeType="withEffect">
                                  <p:stCondLst>
                                    <p:cond delay="0"/>
                                  </p:stCondLst>
                                  <p:childTnLst>
                                    <p:animMotion origin="layout" path="M -1.04167E-6 3.33333E-6 L -1.04167E-6 0.82453 " pathEditMode="relative" rAng="0" ptsTypes="AA">
                                      <p:cBhvr>
                                        <p:cTn id="83" dur="2000" fill="hold"/>
                                        <p:tgtEl>
                                          <p:spTgt spid="118"/>
                                        </p:tgtEl>
                                        <p:attrNameLst>
                                          <p:attrName>ppt_x</p:attrName>
                                          <p:attrName>ppt_y</p:attrName>
                                        </p:attrNameLst>
                                      </p:cBhvr>
                                      <p:rCtr x="0" y="41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53" grpId="0" animBg="1"/>
      <p:bldP spid="53" grpId="1" animBg="1"/>
      <p:bldP spid="45" grpId="0" animBg="1"/>
      <p:bldP spid="45" grpId="1" animBg="1"/>
      <p:bldP spid="78" grpId="0" animBg="1"/>
      <p:bldP spid="78" grpId="1" animBg="1"/>
      <p:bldP spid="92" grpId="0"/>
      <p:bldP spid="92" grpId="1"/>
      <p:bldP spid="93" grpId="0"/>
      <p:bldP spid="93" grpId="1"/>
      <p:bldP spid="96" grpId="0"/>
      <p:bldP spid="96" grpId="1"/>
      <p:bldP spid="99" grpId="0"/>
      <p:bldP spid="99" grpId="1"/>
      <p:bldP spid="127" grpId="0"/>
      <p:bldP spid="130"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r>
              <a:rPr lang="en-GB"/>
              <a:t>Why Public Cloud isn’t always the answer</a:t>
            </a:r>
          </a:p>
        </p:txBody>
      </p:sp>
      <p:sp>
        <p:nvSpPr>
          <p:cNvPr id="34" name="Freeform 20"/>
          <p:cNvSpPr>
            <a:spLocks/>
          </p:cNvSpPr>
          <p:nvPr/>
        </p:nvSpPr>
        <p:spPr bwMode="auto">
          <a:xfrm>
            <a:off x="8660202" y="2243776"/>
            <a:ext cx="1192958" cy="161974"/>
          </a:xfrm>
          <a:custGeom>
            <a:avLst/>
            <a:gdLst>
              <a:gd name="T0" fmla="*/ 0 w 1775"/>
              <a:gd name="T1" fmla="*/ 0 h 241"/>
              <a:gd name="T2" fmla="*/ 123 w 1775"/>
              <a:gd name="T3" fmla="*/ 121 h 241"/>
              <a:gd name="T4" fmla="*/ 0 w 1775"/>
              <a:gd name="T5" fmla="*/ 241 h 241"/>
              <a:gd name="T6" fmla="*/ 1775 w 1775"/>
              <a:gd name="T7" fmla="*/ 241 h 241"/>
              <a:gd name="T8" fmla="*/ 1775 w 1775"/>
              <a:gd name="T9" fmla="*/ 0 h 241"/>
              <a:gd name="T10" fmla="*/ 0 w 1775"/>
              <a:gd name="T11" fmla="*/ 0 h 241"/>
            </a:gdLst>
            <a:ahLst/>
            <a:cxnLst>
              <a:cxn ang="0">
                <a:pos x="T0" y="T1"/>
              </a:cxn>
              <a:cxn ang="0">
                <a:pos x="T2" y="T3"/>
              </a:cxn>
              <a:cxn ang="0">
                <a:pos x="T4" y="T5"/>
              </a:cxn>
              <a:cxn ang="0">
                <a:pos x="T6" y="T7"/>
              </a:cxn>
              <a:cxn ang="0">
                <a:pos x="T8" y="T9"/>
              </a:cxn>
              <a:cxn ang="0">
                <a:pos x="T10" y="T11"/>
              </a:cxn>
            </a:cxnLst>
            <a:rect l="0" t="0" r="r" b="b"/>
            <a:pathLst>
              <a:path w="1775" h="241">
                <a:moveTo>
                  <a:pt x="0" y="0"/>
                </a:moveTo>
                <a:lnTo>
                  <a:pt x="123" y="121"/>
                </a:lnTo>
                <a:lnTo>
                  <a:pt x="0" y="241"/>
                </a:lnTo>
                <a:lnTo>
                  <a:pt x="1775" y="241"/>
                </a:lnTo>
                <a:lnTo>
                  <a:pt x="1775" y="0"/>
                </a:lnTo>
                <a:lnTo>
                  <a:pt x="0" y="0"/>
                </a:lnTo>
                <a:close/>
              </a:path>
            </a:pathLst>
          </a:custGeom>
          <a:solidFill>
            <a:schemeClr val="accent4">
              <a:lumMod val="75000"/>
            </a:schemeClr>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36" name="Freeform 10"/>
          <p:cNvSpPr>
            <a:spLocks/>
          </p:cNvSpPr>
          <p:nvPr/>
        </p:nvSpPr>
        <p:spPr bwMode="auto">
          <a:xfrm>
            <a:off x="3652467" y="2243776"/>
            <a:ext cx="1192958" cy="161974"/>
          </a:xfrm>
          <a:custGeom>
            <a:avLst/>
            <a:gdLst>
              <a:gd name="T0" fmla="*/ 0 w 1775"/>
              <a:gd name="T1" fmla="*/ 0 h 241"/>
              <a:gd name="T2" fmla="*/ 121 w 1775"/>
              <a:gd name="T3" fmla="*/ 121 h 241"/>
              <a:gd name="T4" fmla="*/ 0 w 1775"/>
              <a:gd name="T5" fmla="*/ 241 h 241"/>
              <a:gd name="T6" fmla="*/ 1775 w 1775"/>
              <a:gd name="T7" fmla="*/ 241 h 241"/>
              <a:gd name="T8" fmla="*/ 1775 w 1775"/>
              <a:gd name="T9" fmla="*/ 0 h 241"/>
              <a:gd name="T10" fmla="*/ 0 w 1775"/>
              <a:gd name="T11" fmla="*/ 0 h 241"/>
            </a:gdLst>
            <a:ahLst/>
            <a:cxnLst>
              <a:cxn ang="0">
                <a:pos x="T0" y="T1"/>
              </a:cxn>
              <a:cxn ang="0">
                <a:pos x="T2" y="T3"/>
              </a:cxn>
              <a:cxn ang="0">
                <a:pos x="T4" y="T5"/>
              </a:cxn>
              <a:cxn ang="0">
                <a:pos x="T6" y="T7"/>
              </a:cxn>
              <a:cxn ang="0">
                <a:pos x="T8" y="T9"/>
              </a:cxn>
              <a:cxn ang="0">
                <a:pos x="T10" y="T11"/>
              </a:cxn>
            </a:cxnLst>
            <a:rect l="0" t="0" r="r" b="b"/>
            <a:pathLst>
              <a:path w="1775" h="241">
                <a:moveTo>
                  <a:pt x="0" y="0"/>
                </a:moveTo>
                <a:lnTo>
                  <a:pt x="121" y="121"/>
                </a:lnTo>
                <a:lnTo>
                  <a:pt x="0" y="241"/>
                </a:lnTo>
                <a:lnTo>
                  <a:pt x="1775" y="241"/>
                </a:lnTo>
                <a:lnTo>
                  <a:pt x="1775" y="0"/>
                </a:lnTo>
                <a:lnTo>
                  <a:pt x="0" y="0"/>
                </a:lnTo>
                <a:close/>
              </a:path>
            </a:pathLst>
          </a:custGeom>
          <a:solidFill>
            <a:schemeClr val="accent2">
              <a:lumMod val="75000"/>
            </a:schemeClr>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37" name="Rectangle 11"/>
          <p:cNvSpPr>
            <a:spLocks noChangeArrowheads="1"/>
          </p:cNvSpPr>
          <p:nvPr/>
        </p:nvSpPr>
        <p:spPr bwMode="auto">
          <a:xfrm>
            <a:off x="-1681" y="2243776"/>
            <a:ext cx="2342231" cy="161974"/>
          </a:xfrm>
          <a:prstGeom prst="rect">
            <a:avLst/>
          </a:prstGeom>
          <a:solidFill>
            <a:schemeClr val="accent1">
              <a:lumMod val="75000"/>
            </a:schemeClr>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38" name="Freeform 9"/>
          <p:cNvSpPr>
            <a:spLocks/>
          </p:cNvSpPr>
          <p:nvPr/>
        </p:nvSpPr>
        <p:spPr bwMode="auto">
          <a:xfrm>
            <a:off x="2340550" y="2154388"/>
            <a:ext cx="1328048" cy="340750"/>
          </a:xfrm>
          <a:custGeom>
            <a:avLst/>
            <a:gdLst>
              <a:gd name="T0" fmla="*/ 1976 w 1976"/>
              <a:gd name="T1" fmla="*/ 254 h 507"/>
              <a:gd name="T2" fmla="*/ 1723 w 1976"/>
              <a:gd name="T3" fmla="*/ 0 h 507"/>
              <a:gd name="T4" fmla="*/ 1723 w 1976"/>
              <a:gd name="T5" fmla="*/ 133 h 507"/>
              <a:gd name="T6" fmla="*/ 0 w 1976"/>
              <a:gd name="T7" fmla="*/ 133 h 507"/>
              <a:gd name="T8" fmla="*/ 0 w 1976"/>
              <a:gd name="T9" fmla="*/ 374 h 507"/>
              <a:gd name="T10" fmla="*/ 1723 w 1976"/>
              <a:gd name="T11" fmla="*/ 374 h 507"/>
              <a:gd name="T12" fmla="*/ 1723 w 1976"/>
              <a:gd name="T13" fmla="*/ 507 h 507"/>
              <a:gd name="T14" fmla="*/ 1976 w 1976"/>
              <a:gd name="T15" fmla="*/ 254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6" h="507">
                <a:moveTo>
                  <a:pt x="1976" y="254"/>
                </a:moveTo>
                <a:lnTo>
                  <a:pt x="1723" y="0"/>
                </a:lnTo>
                <a:lnTo>
                  <a:pt x="1723" y="133"/>
                </a:lnTo>
                <a:lnTo>
                  <a:pt x="0" y="133"/>
                </a:lnTo>
                <a:lnTo>
                  <a:pt x="0" y="374"/>
                </a:lnTo>
                <a:lnTo>
                  <a:pt x="1723" y="374"/>
                </a:lnTo>
                <a:lnTo>
                  <a:pt x="1723" y="507"/>
                </a:lnTo>
                <a:lnTo>
                  <a:pt x="1976" y="254"/>
                </a:lnTo>
                <a:close/>
              </a:path>
            </a:pathLst>
          </a:custGeom>
          <a:solidFill>
            <a:schemeClr val="accent1"/>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39" name="Freeform 13"/>
          <p:cNvSpPr>
            <a:spLocks/>
          </p:cNvSpPr>
          <p:nvPr/>
        </p:nvSpPr>
        <p:spPr bwMode="auto">
          <a:xfrm>
            <a:off x="4845425" y="2154388"/>
            <a:ext cx="1327376" cy="340750"/>
          </a:xfrm>
          <a:custGeom>
            <a:avLst/>
            <a:gdLst>
              <a:gd name="T0" fmla="*/ 1975 w 1975"/>
              <a:gd name="T1" fmla="*/ 254 h 507"/>
              <a:gd name="T2" fmla="*/ 1723 w 1975"/>
              <a:gd name="T3" fmla="*/ 0 h 507"/>
              <a:gd name="T4" fmla="*/ 1723 w 1975"/>
              <a:gd name="T5" fmla="*/ 133 h 507"/>
              <a:gd name="T6" fmla="*/ 0 w 1975"/>
              <a:gd name="T7" fmla="*/ 133 h 507"/>
              <a:gd name="T8" fmla="*/ 0 w 1975"/>
              <a:gd name="T9" fmla="*/ 374 h 507"/>
              <a:gd name="T10" fmla="*/ 1723 w 1975"/>
              <a:gd name="T11" fmla="*/ 374 h 507"/>
              <a:gd name="T12" fmla="*/ 1723 w 1975"/>
              <a:gd name="T13" fmla="*/ 507 h 507"/>
              <a:gd name="T14" fmla="*/ 1975 w 1975"/>
              <a:gd name="T15" fmla="*/ 254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5" h="507">
                <a:moveTo>
                  <a:pt x="1975" y="254"/>
                </a:moveTo>
                <a:lnTo>
                  <a:pt x="1723" y="0"/>
                </a:lnTo>
                <a:lnTo>
                  <a:pt x="1723" y="133"/>
                </a:lnTo>
                <a:lnTo>
                  <a:pt x="0" y="133"/>
                </a:lnTo>
                <a:lnTo>
                  <a:pt x="0" y="374"/>
                </a:lnTo>
                <a:lnTo>
                  <a:pt x="1723" y="374"/>
                </a:lnTo>
                <a:lnTo>
                  <a:pt x="1723" y="507"/>
                </a:lnTo>
                <a:lnTo>
                  <a:pt x="1975" y="254"/>
                </a:lnTo>
                <a:close/>
              </a:path>
            </a:pathLst>
          </a:custGeom>
          <a:solidFill>
            <a:schemeClr val="accent2"/>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0" name="Freeform 19"/>
          <p:cNvSpPr>
            <a:spLocks/>
          </p:cNvSpPr>
          <p:nvPr/>
        </p:nvSpPr>
        <p:spPr bwMode="auto">
          <a:xfrm>
            <a:off x="7348285" y="2154388"/>
            <a:ext cx="1329392" cy="340750"/>
          </a:xfrm>
          <a:custGeom>
            <a:avLst/>
            <a:gdLst>
              <a:gd name="T0" fmla="*/ 1978 w 1978"/>
              <a:gd name="T1" fmla="*/ 254 h 507"/>
              <a:gd name="T2" fmla="*/ 1725 w 1978"/>
              <a:gd name="T3" fmla="*/ 0 h 507"/>
              <a:gd name="T4" fmla="*/ 1725 w 1978"/>
              <a:gd name="T5" fmla="*/ 133 h 507"/>
              <a:gd name="T6" fmla="*/ 0 w 1978"/>
              <a:gd name="T7" fmla="*/ 133 h 507"/>
              <a:gd name="T8" fmla="*/ 0 w 1978"/>
              <a:gd name="T9" fmla="*/ 374 h 507"/>
              <a:gd name="T10" fmla="*/ 1725 w 1978"/>
              <a:gd name="T11" fmla="*/ 374 h 507"/>
              <a:gd name="T12" fmla="*/ 1725 w 1978"/>
              <a:gd name="T13" fmla="*/ 507 h 507"/>
              <a:gd name="T14" fmla="*/ 1978 w 1978"/>
              <a:gd name="T15" fmla="*/ 254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8" h="507">
                <a:moveTo>
                  <a:pt x="1978" y="254"/>
                </a:moveTo>
                <a:lnTo>
                  <a:pt x="1725" y="0"/>
                </a:lnTo>
                <a:lnTo>
                  <a:pt x="1725" y="133"/>
                </a:lnTo>
                <a:lnTo>
                  <a:pt x="0" y="133"/>
                </a:lnTo>
                <a:lnTo>
                  <a:pt x="0" y="374"/>
                </a:lnTo>
                <a:lnTo>
                  <a:pt x="1725" y="374"/>
                </a:lnTo>
                <a:lnTo>
                  <a:pt x="1725" y="507"/>
                </a:lnTo>
                <a:lnTo>
                  <a:pt x="1978" y="254"/>
                </a:lnTo>
                <a:close/>
              </a:path>
            </a:pathLst>
          </a:custGeom>
          <a:solidFill>
            <a:schemeClr val="accent3"/>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1" name="Freeform 40"/>
          <p:cNvSpPr>
            <a:spLocks noChangeArrowheads="1"/>
          </p:cNvSpPr>
          <p:nvPr/>
        </p:nvSpPr>
        <p:spPr bwMode="auto">
          <a:xfrm>
            <a:off x="1255797" y="2243776"/>
            <a:ext cx="2169503" cy="2174880"/>
          </a:xfrm>
          <a:custGeom>
            <a:avLst/>
            <a:gdLst>
              <a:gd name="connsiteX0" fmla="*/ 2169505 w 4339006"/>
              <a:gd name="connsiteY0" fmla="*/ 323947 h 4349760"/>
              <a:gd name="connsiteX1" fmla="*/ 323948 w 4339006"/>
              <a:gd name="connsiteY1" fmla="*/ 2172864 h 4349760"/>
              <a:gd name="connsiteX2" fmla="*/ 2169505 w 4339006"/>
              <a:gd name="connsiteY2" fmla="*/ 4021781 h 4349760"/>
              <a:gd name="connsiteX3" fmla="*/ 4015062 w 4339006"/>
              <a:gd name="connsiteY3" fmla="*/ 2172864 h 4349760"/>
              <a:gd name="connsiteX4" fmla="*/ 2169505 w 4339006"/>
              <a:gd name="connsiteY4" fmla="*/ 323947 h 4349760"/>
              <a:gd name="connsiteX5" fmla="*/ 2169503 w 4339006"/>
              <a:gd name="connsiteY5" fmla="*/ 0 h 4349760"/>
              <a:gd name="connsiteX6" fmla="*/ 4339006 w 4339006"/>
              <a:gd name="connsiteY6" fmla="*/ 2174880 h 4349760"/>
              <a:gd name="connsiteX7" fmla="*/ 2169503 w 4339006"/>
              <a:gd name="connsiteY7" fmla="*/ 4349760 h 4349760"/>
              <a:gd name="connsiteX8" fmla="*/ 0 w 4339006"/>
              <a:gd name="connsiteY8" fmla="*/ 2174880 h 4349760"/>
              <a:gd name="connsiteX9" fmla="*/ 2169503 w 4339006"/>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9006" h="4349760">
                <a:moveTo>
                  <a:pt x="2169505" y="323947"/>
                </a:moveTo>
                <a:cubicBezTo>
                  <a:pt x="1150232" y="323947"/>
                  <a:pt x="323948" y="1151735"/>
                  <a:pt x="323948" y="2172864"/>
                </a:cubicBezTo>
                <a:cubicBezTo>
                  <a:pt x="323948" y="3193993"/>
                  <a:pt x="1150232" y="4021781"/>
                  <a:pt x="2169505" y="4021781"/>
                </a:cubicBezTo>
                <a:cubicBezTo>
                  <a:pt x="3188778" y="4021781"/>
                  <a:pt x="4015062" y="3193993"/>
                  <a:pt x="4015062" y="2172864"/>
                </a:cubicBezTo>
                <a:cubicBezTo>
                  <a:pt x="4015062" y="1151735"/>
                  <a:pt x="3188778" y="323947"/>
                  <a:pt x="2169505" y="323947"/>
                </a:cubicBezTo>
                <a:close/>
                <a:moveTo>
                  <a:pt x="2169503" y="0"/>
                </a:moveTo>
                <a:cubicBezTo>
                  <a:pt x="3367686" y="0"/>
                  <a:pt x="4339006" y="973727"/>
                  <a:pt x="4339006" y="2174880"/>
                </a:cubicBezTo>
                <a:cubicBezTo>
                  <a:pt x="4339006" y="3376033"/>
                  <a:pt x="3367686" y="4349760"/>
                  <a:pt x="2169503" y="4349760"/>
                </a:cubicBezTo>
                <a:cubicBezTo>
                  <a:pt x="971320" y="4349760"/>
                  <a:pt x="0" y="3376033"/>
                  <a:pt x="0" y="2174880"/>
                </a:cubicBezTo>
                <a:cubicBezTo>
                  <a:pt x="0" y="973727"/>
                  <a:pt x="971320" y="0"/>
                  <a:pt x="2169503" y="0"/>
                </a:cubicBezTo>
                <a:close/>
              </a:path>
            </a:pathLst>
          </a:custGeom>
          <a:solidFill>
            <a:schemeClr val="accent1"/>
          </a:solidFill>
          <a:ln w="14288" cap="flat">
            <a:noFill/>
            <a:prstDash val="solid"/>
            <a:miter lim="800000"/>
            <a:headEnd/>
            <a:tailEnd/>
          </a:ln>
        </p:spPr>
        <p:txBody>
          <a:bodyPr vert="horz" wrap="square" lIns="45720" tIns="22860" rIns="45720" bIns="2286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2" name="Freeform 41"/>
          <p:cNvSpPr>
            <a:spLocks noChangeArrowheads="1"/>
          </p:cNvSpPr>
          <p:nvPr/>
        </p:nvSpPr>
        <p:spPr bwMode="auto">
          <a:xfrm>
            <a:off x="3759329" y="2243776"/>
            <a:ext cx="2170848" cy="2174880"/>
          </a:xfrm>
          <a:custGeom>
            <a:avLst/>
            <a:gdLst>
              <a:gd name="connsiteX0" fmla="*/ 2172191 w 4341696"/>
              <a:gd name="connsiteY0" fmla="*/ 323947 h 4349760"/>
              <a:gd name="connsiteX1" fmla="*/ 326634 w 4341696"/>
              <a:gd name="connsiteY1" fmla="*/ 2172864 h 4349760"/>
              <a:gd name="connsiteX2" fmla="*/ 2172191 w 4341696"/>
              <a:gd name="connsiteY2" fmla="*/ 4021781 h 4349760"/>
              <a:gd name="connsiteX3" fmla="*/ 4017748 w 4341696"/>
              <a:gd name="connsiteY3" fmla="*/ 2172864 h 4349760"/>
              <a:gd name="connsiteX4" fmla="*/ 2172191 w 4341696"/>
              <a:gd name="connsiteY4" fmla="*/ 323947 h 4349760"/>
              <a:gd name="connsiteX5" fmla="*/ 2170848 w 4341696"/>
              <a:gd name="connsiteY5" fmla="*/ 0 h 4349760"/>
              <a:gd name="connsiteX6" fmla="*/ 4341696 w 4341696"/>
              <a:gd name="connsiteY6" fmla="*/ 2174880 h 4349760"/>
              <a:gd name="connsiteX7" fmla="*/ 2170848 w 4341696"/>
              <a:gd name="connsiteY7" fmla="*/ 4349760 h 4349760"/>
              <a:gd name="connsiteX8" fmla="*/ 0 w 4341696"/>
              <a:gd name="connsiteY8" fmla="*/ 2174880 h 4349760"/>
              <a:gd name="connsiteX9" fmla="*/ 2170848 w 4341696"/>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1696" h="4349760">
                <a:moveTo>
                  <a:pt x="2172191" y="323947"/>
                </a:moveTo>
                <a:cubicBezTo>
                  <a:pt x="1152918" y="323947"/>
                  <a:pt x="326634" y="1151735"/>
                  <a:pt x="326634" y="2172864"/>
                </a:cubicBezTo>
                <a:cubicBezTo>
                  <a:pt x="326634" y="3193993"/>
                  <a:pt x="1152918" y="4021781"/>
                  <a:pt x="2172191" y="4021781"/>
                </a:cubicBezTo>
                <a:cubicBezTo>
                  <a:pt x="3191464" y="4021781"/>
                  <a:pt x="4017748" y="3193993"/>
                  <a:pt x="4017748" y="2172864"/>
                </a:cubicBezTo>
                <a:cubicBezTo>
                  <a:pt x="4017748" y="1151735"/>
                  <a:pt x="3191464" y="323947"/>
                  <a:pt x="2172191" y="323947"/>
                </a:cubicBezTo>
                <a:close/>
                <a:moveTo>
                  <a:pt x="2170848" y="0"/>
                </a:moveTo>
                <a:cubicBezTo>
                  <a:pt x="3369774" y="0"/>
                  <a:pt x="4341696" y="973727"/>
                  <a:pt x="4341696" y="2174880"/>
                </a:cubicBezTo>
                <a:cubicBezTo>
                  <a:pt x="4341696" y="3376033"/>
                  <a:pt x="3369774" y="4349760"/>
                  <a:pt x="2170848" y="4349760"/>
                </a:cubicBezTo>
                <a:cubicBezTo>
                  <a:pt x="971922" y="4349760"/>
                  <a:pt x="0" y="3376033"/>
                  <a:pt x="0" y="2174880"/>
                </a:cubicBezTo>
                <a:cubicBezTo>
                  <a:pt x="0" y="973727"/>
                  <a:pt x="971922" y="0"/>
                  <a:pt x="2170848" y="0"/>
                </a:cubicBezTo>
                <a:close/>
              </a:path>
            </a:pathLst>
          </a:custGeom>
          <a:solidFill>
            <a:schemeClr val="accent2"/>
          </a:solidFill>
          <a:ln w="14288" cap="flat">
            <a:noFill/>
            <a:prstDash val="solid"/>
            <a:miter lim="800000"/>
            <a:headEnd/>
            <a:tailEnd/>
          </a:ln>
        </p:spPr>
        <p:txBody>
          <a:bodyPr vert="horz" wrap="square" lIns="45720" tIns="22860" rIns="45720" bIns="2286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3" name="Rectangle 12"/>
          <p:cNvSpPr>
            <a:spLocks noChangeArrowheads="1"/>
          </p:cNvSpPr>
          <p:nvPr/>
        </p:nvSpPr>
        <p:spPr bwMode="auto">
          <a:xfrm>
            <a:off x="9853160" y="2243776"/>
            <a:ext cx="2342902" cy="161974"/>
          </a:xfrm>
          <a:prstGeom prst="rect">
            <a:avLst/>
          </a:prstGeom>
          <a:solidFill>
            <a:schemeClr val="accent4"/>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4" name="Freeform 14"/>
          <p:cNvSpPr>
            <a:spLocks/>
          </p:cNvSpPr>
          <p:nvPr/>
        </p:nvSpPr>
        <p:spPr bwMode="auto">
          <a:xfrm>
            <a:off x="6157343" y="2243776"/>
            <a:ext cx="1190942" cy="161974"/>
          </a:xfrm>
          <a:custGeom>
            <a:avLst/>
            <a:gdLst>
              <a:gd name="T0" fmla="*/ 0 w 1772"/>
              <a:gd name="T1" fmla="*/ 0 h 241"/>
              <a:gd name="T2" fmla="*/ 120 w 1772"/>
              <a:gd name="T3" fmla="*/ 121 h 241"/>
              <a:gd name="T4" fmla="*/ 0 w 1772"/>
              <a:gd name="T5" fmla="*/ 241 h 241"/>
              <a:gd name="T6" fmla="*/ 1772 w 1772"/>
              <a:gd name="T7" fmla="*/ 241 h 241"/>
              <a:gd name="T8" fmla="*/ 1772 w 1772"/>
              <a:gd name="T9" fmla="*/ 0 h 241"/>
              <a:gd name="T10" fmla="*/ 0 w 1772"/>
              <a:gd name="T11" fmla="*/ 0 h 241"/>
            </a:gdLst>
            <a:ahLst/>
            <a:cxnLst>
              <a:cxn ang="0">
                <a:pos x="T0" y="T1"/>
              </a:cxn>
              <a:cxn ang="0">
                <a:pos x="T2" y="T3"/>
              </a:cxn>
              <a:cxn ang="0">
                <a:pos x="T4" y="T5"/>
              </a:cxn>
              <a:cxn ang="0">
                <a:pos x="T6" y="T7"/>
              </a:cxn>
              <a:cxn ang="0">
                <a:pos x="T8" y="T9"/>
              </a:cxn>
              <a:cxn ang="0">
                <a:pos x="T10" y="T11"/>
              </a:cxn>
            </a:cxnLst>
            <a:rect l="0" t="0" r="r" b="b"/>
            <a:pathLst>
              <a:path w="1772" h="241">
                <a:moveTo>
                  <a:pt x="0" y="0"/>
                </a:moveTo>
                <a:lnTo>
                  <a:pt x="120" y="121"/>
                </a:lnTo>
                <a:lnTo>
                  <a:pt x="0" y="241"/>
                </a:lnTo>
                <a:lnTo>
                  <a:pt x="1772" y="241"/>
                </a:lnTo>
                <a:lnTo>
                  <a:pt x="1772" y="0"/>
                </a:lnTo>
                <a:lnTo>
                  <a:pt x="0" y="0"/>
                </a:lnTo>
                <a:close/>
              </a:path>
            </a:pathLst>
          </a:custGeom>
          <a:solidFill>
            <a:schemeClr val="accent3">
              <a:lumMod val="75000"/>
            </a:schemeClr>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5" name="Freeform 44"/>
          <p:cNvSpPr>
            <a:spLocks noChangeArrowheads="1"/>
          </p:cNvSpPr>
          <p:nvPr/>
        </p:nvSpPr>
        <p:spPr bwMode="auto">
          <a:xfrm>
            <a:off x="6263533" y="2243776"/>
            <a:ext cx="2171520" cy="2174880"/>
          </a:xfrm>
          <a:custGeom>
            <a:avLst/>
            <a:gdLst>
              <a:gd name="connsiteX0" fmla="*/ 2169503 w 4343040"/>
              <a:gd name="connsiteY0" fmla="*/ 323947 h 4349760"/>
              <a:gd name="connsiteX1" fmla="*/ 323946 w 4343040"/>
              <a:gd name="connsiteY1" fmla="*/ 2172864 h 4349760"/>
              <a:gd name="connsiteX2" fmla="*/ 2169503 w 4343040"/>
              <a:gd name="connsiteY2" fmla="*/ 4021781 h 4349760"/>
              <a:gd name="connsiteX3" fmla="*/ 4015060 w 4343040"/>
              <a:gd name="connsiteY3" fmla="*/ 2172864 h 4349760"/>
              <a:gd name="connsiteX4" fmla="*/ 2169503 w 4343040"/>
              <a:gd name="connsiteY4" fmla="*/ 323947 h 4349760"/>
              <a:gd name="connsiteX5" fmla="*/ 2171520 w 4343040"/>
              <a:gd name="connsiteY5" fmla="*/ 0 h 4349760"/>
              <a:gd name="connsiteX6" fmla="*/ 4343040 w 4343040"/>
              <a:gd name="connsiteY6" fmla="*/ 2174880 h 4349760"/>
              <a:gd name="connsiteX7" fmla="*/ 2171520 w 4343040"/>
              <a:gd name="connsiteY7" fmla="*/ 4349760 h 4349760"/>
              <a:gd name="connsiteX8" fmla="*/ 0 w 4343040"/>
              <a:gd name="connsiteY8" fmla="*/ 2174880 h 4349760"/>
              <a:gd name="connsiteX9" fmla="*/ 2171520 w 4343040"/>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040" h="4349760">
                <a:moveTo>
                  <a:pt x="2169503" y="323947"/>
                </a:moveTo>
                <a:cubicBezTo>
                  <a:pt x="1150230" y="323947"/>
                  <a:pt x="323946" y="1151735"/>
                  <a:pt x="323946" y="2172864"/>
                </a:cubicBezTo>
                <a:cubicBezTo>
                  <a:pt x="323946" y="3193993"/>
                  <a:pt x="1150230" y="4021781"/>
                  <a:pt x="2169503" y="4021781"/>
                </a:cubicBezTo>
                <a:cubicBezTo>
                  <a:pt x="3188776" y="4021781"/>
                  <a:pt x="4015060" y="3193993"/>
                  <a:pt x="4015060" y="2172864"/>
                </a:cubicBezTo>
                <a:cubicBezTo>
                  <a:pt x="4015060" y="1151735"/>
                  <a:pt x="3188776" y="323947"/>
                  <a:pt x="2169503" y="323947"/>
                </a:cubicBezTo>
                <a:close/>
                <a:moveTo>
                  <a:pt x="2171520" y="0"/>
                </a:moveTo>
                <a:cubicBezTo>
                  <a:pt x="3370817" y="0"/>
                  <a:pt x="4343040" y="973727"/>
                  <a:pt x="4343040" y="2174880"/>
                </a:cubicBezTo>
                <a:cubicBezTo>
                  <a:pt x="4343040" y="3376033"/>
                  <a:pt x="3370817" y="4349760"/>
                  <a:pt x="2171520" y="4349760"/>
                </a:cubicBezTo>
                <a:cubicBezTo>
                  <a:pt x="972223" y="4349760"/>
                  <a:pt x="0" y="3376033"/>
                  <a:pt x="0" y="2174880"/>
                </a:cubicBezTo>
                <a:cubicBezTo>
                  <a:pt x="0" y="973727"/>
                  <a:pt x="972223" y="0"/>
                  <a:pt x="2171520" y="0"/>
                </a:cubicBezTo>
                <a:close/>
              </a:path>
            </a:pathLst>
          </a:custGeom>
          <a:solidFill>
            <a:schemeClr val="accent3"/>
          </a:solidFill>
          <a:ln w="14288" cap="flat">
            <a:noFill/>
            <a:prstDash val="solid"/>
            <a:miter lim="800000"/>
            <a:headEnd/>
            <a:tailEnd/>
          </a:ln>
        </p:spPr>
        <p:txBody>
          <a:bodyPr vert="horz" wrap="square" lIns="45720" tIns="22860" rIns="45720" bIns="2286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6" name="Freeform 45"/>
          <p:cNvSpPr>
            <a:spLocks noChangeArrowheads="1"/>
          </p:cNvSpPr>
          <p:nvPr/>
        </p:nvSpPr>
        <p:spPr bwMode="auto">
          <a:xfrm>
            <a:off x="8768408" y="2243776"/>
            <a:ext cx="2169503" cy="2174880"/>
          </a:xfrm>
          <a:custGeom>
            <a:avLst/>
            <a:gdLst>
              <a:gd name="connsiteX0" fmla="*/ 2169504 w 4339006"/>
              <a:gd name="connsiteY0" fmla="*/ 323947 h 4349760"/>
              <a:gd name="connsiteX1" fmla="*/ 323948 w 4339006"/>
              <a:gd name="connsiteY1" fmla="*/ 2172864 h 4349760"/>
              <a:gd name="connsiteX2" fmla="*/ 2169504 w 4339006"/>
              <a:gd name="connsiteY2" fmla="*/ 4021781 h 4349760"/>
              <a:gd name="connsiteX3" fmla="*/ 4015062 w 4339006"/>
              <a:gd name="connsiteY3" fmla="*/ 2172864 h 4349760"/>
              <a:gd name="connsiteX4" fmla="*/ 2169504 w 4339006"/>
              <a:gd name="connsiteY4" fmla="*/ 323947 h 4349760"/>
              <a:gd name="connsiteX5" fmla="*/ 2169504 w 4339006"/>
              <a:gd name="connsiteY5" fmla="*/ 0 h 4349760"/>
              <a:gd name="connsiteX6" fmla="*/ 4339006 w 4339006"/>
              <a:gd name="connsiteY6" fmla="*/ 2174880 h 4349760"/>
              <a:gd name="connsiteX7" fmla="*/ 2169504 w 4339006"/>
              <a:gd name="connsiteY7" fmla="*/ 4349760 h 4349760"/>
              <a:gd name="connsiteX8" fmla="*/ 0 w 4339006"/>
              <a:gd name="connsiteY8" fmla="*/ 2174880 h 4349760"/>
              <a:gd name="connsiteX9" fmla="*/ 2169504 w 4339006"/>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9006" h="4349760">
                <a:moveTo>
                  <a:pt x="2169504" y="323947"/>
                </a:moveTo>
                <a:cubicBezTo>
                  <a:pt x="1150232" y="323947"/>
                  <a:pt x="323948" y="1151735"/>
                  <a:pt x="323948" y="2172864"/>
                </a:cubicBezTo>
                <a:cubicBezTo>
                  <a:pt x="323948" y="3193993"/>
                  <a:pt x="1150232" y="4021781"/>
                  <a:pt x="2169504" y="4021781"/>
                </a:cubicBezTo>
                <a:cubicBezTo>
                  <a:pt x="3188778" y="4021781"/>
                  <a:pt x="4015062" y="3193993"/>
                  <a:pt x="4015062" y="2172864"/>
                </a:cubicBezTo>
                <a:cubicBezTo>
                  <a:pt x="4015062" y="1151735"/>
                  <a:pt x="3188778" y="323947"/>
                  <a:pt x="2169504" y="323947"/>
                </a:cubicBezTo>
                <a:close/>
                <a:moveTo>
                  <a:pt x="2169504" y="0"/>
                </a:moveTo>
                <a:cubicBezTo>
                  <a:pt x="3367686" y="0"/>
                  <a:pt x="4339006" y="973727"/>
                  <a:pt x="4339006" y="2174880"/>
                </a:cubicBezTo>
                <a:cubicBezTo>
                  <a:pt x="4339006" y="3376033"/>
                  <a:pt x="3367686" y="4349760"/>
                  <a:pt x="2169504" y="4349760"/>
                </a:cubicBezTo>
                <a:cubicBezTo>
                  <a:pt x="971320" y="4349760"/>
                  <a:pt x="0" y="3376033"/>
                  <a:pt x="0" y="2174880"/>
                </a:cubicBezTo>
                <a:cubicBezTo>
                  <a:pt x="0" y="973727"/>
                  <a:pt x="971320" y="0"/>
                  <a:pt x="2169504" y="0"/>
                </a:cubicBezTo>
                <a:close/>
              </a:path>
            </a:pathLst>
          </a:custGeom>
          <a:solidFill>
            <a:schemeClr val="accent4"/>
          </a:solidFill>
          <a:ln w="14288" cap="flat">
            <a:noFill/>
            <a:prstDash val="solid"/>
            <a:miter lim="800000"/>
            <a:headEnd/>
            <a:tailEnd/>
          </a:ln>
        </p:spPr>
        <p:txBody>
          <a:bodyPr vert="horz" wrap="square" lIns="45720" tIns="22860" rIns="45720" bIns="2286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8" name="TextBox 47"/>
          <p:cNvSpPr txBox="1"/>
          <p:nvPr/>
        </p:nvSpPr>
        <p:spPr>
          <a:xfrm>
            <a:off x="1255796" y="4712921"/>
            <a:ext cx="2169508" cy="805926"/>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Organisations have</a:t>
            </a:r>
            <a:b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br>
            <a: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data security and </a:t>
            </a:r>
            <a:b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br>
            <a: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compliance issues*</a:t>
            </a:r>
            <a:endParaRPr kumimoji="0" lang="en-US" sz="1500" b="0" i="0" u="none" strike="noStrike" kern="1200" cap="none" spc="25"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endParaRPr>
          </a:p>
        </p:txBody>
      </p:sp>
      <p:sp>
        <p:nvSpPr>
          <p:cNvPr id="51" name="TextBox 50"/>
          <p:cNvSpPr txBox="1"/>
          <p:nvPr/>
        </p:nvSpPr>
        <p:spPr>
          <a:xfrm>
            <a:off x="3725273" y="4712921"/>
            <a:ext cx="2204904" cy="1082925"/>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Organisations have higher total cost of service(s) than anticipated*</a:t>
            </a:r>
            <a:endParaRPr kumimoji="0" lang="en-US" sz="1500" b="0" i="0" u="none" strike="noStrike" kern="1200" cap="none" spc="25"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endParaRPr>
          </a:p>
        </p:txBody>
      </p:sp>
      <p:sp>
        <p:nvSpPr>
          <p:cNvPr id="54" name="TextBox 53"/>
          <p:cNvSpPr txBox="1"/>
          <p:nvPr/>
        </p:nvSpPr>
        <p:spPr>
          <a:xfrm>
            <a:off x="6263533" y="4712921"/>
            <a:ext cx="2169504" cy="528927"/>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Customers report cloud repatriation activities**</a:t>
            </a:r>
            <a:endParaRPr kumimoji="0" lang="en-US" sz="1500" b="0" i="0" u="none" strike="noStrike" kern="1200" cap="none" spc="25"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endParaRPr>
          </a:p>
        </p:txBody>
      </p:sp>
      <p:sp>
        <p:nvSpPr>
          <p:cNvPr id="57" name="TextBox 56"/>
          <p:cNvSpPr txBox="1"/>
          <p:nvPr/>
        </p:nvSpPr>
        <p:spPr>
          <a:xfrm>
            <a:off x="8770424" y="4712921"/>
            <a:ext cx="2165472" cy="1082925"/>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Public applications expected to repatriated over the next two years (average)**</a:t>
            </a:r>
            <a:endParaRPr kumimoji="0" lang="en-US" sz="1500" b="0" i="0" u="none" strike="noStrike" kern="1200" cap="none" spc="25"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endParaRPr>
          </a:p>
        </p:txBody>
      </p:sp>
      <p:sp>
        <p:nvSpPr>
          <p:cNvPr id="3" name="TextBox 2"/>
          <p:cNvSpPr txBox="1"/>
          <p:nvPr/>
        </p:nvSpPr>
        <p:spPr>
          <a:xfrm>
            <a:off x="1255796" y="2243776"/>
            <a:ext cx="2169503" cy="2174879"/>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a:ln>
                  <a:noFill/>
                </a:ln>
                <a:solidFill>
                  <a:srgbClr val="93C56E"/>
                </a:solidFill>
                <a:effectLst/>
                <a:uLnTx/>
                <a:uFillTx/>
                <a:latin typeface="Helvetica" pitchFamily="2" charset="0"/>
                <a:ea typeface="+mn-ea"/>
                <a:cs typeface="+mn-cs"/>
              </a:rPr>
              <a:t>+50%</a:t>
            </a:r>
          </a:p>
        </p:txBody>
      </p:sp>
      <p:sp>
        <p:nvSpPr>
          <p:cNvPr id="30" name="TextBox 29"/>
          <p:cNvSpPr txBox="1"/>
          <p:nvPr/>
        </p:nvSpPr>
        <p:spPr>
          <a:xfrm>
            <a:off x="3758654" y="2243776"/>
            <a:ext cx="2171524" cy="2174879"/>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a:ln>
                  <a:noFill/>
                </a:ln>
                <a:solidFill>
                  <a:srgbClr val="93C56E"/>
                </a:solidFill>
                <a:effectLst/>
                <a:uLnTx/>
                <a:uFillTx/>
                <a:latin typeface="Helvetica" pitchFamily="2" charset="0"/>
                <a:ea typeface="+mn-ea"/>
                <a:cs typeface="+mn-cs"/>
              </a:rPr>
              <a:t>64%</a:t>
            </a:r>
          </a:p>
        </p:txBody>
      </p:sp>
      <p:sp>
        <p:nvSpPr>
          <p:cNvPr id="31" name="TextBox 30"/>
          <p:cNvSpPr txBox="1"/>
          <p:nvPr/>
        </p:nvSpPr>
        <p:spPr>
          <a:xfrm>
            <a:off x="6261513" y="2243776"/>
            <a:ext cx="2171524" cy="2174879"/>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srgbClr val="93C56E"/>
                </a:solidFill>
                <a:effectLst/>
                <a:uLnTx/>
                <a:uFillTx/>
                <a:latin typeface="Helvetica" pitchFamily="2" charset="0"/>
                <a:ea typeface="+mn-ea"/>
                <a:cs typeface="+mn-cs"/>
              </a:rPr>
              <a:t>70%</a:t>
            </a:r>
          </a:p>
        </p:txBody>
      </p:sp>
      <p:sp>
        <p:nvSpPr>
          <p:cNvPr id="32" name="TextBox 31"/>
          <p:cNvSpPr txBox="1"/>
          <p:nvPr/>
        </p:nvSpPr>
        <p:spPr>
          <a:xfrm>
            <a:off x="8764372" y="2243776"/>
            <a:ext cx="2171524" cy="2174879"/>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srgbClr val="93C56E"/>
                </a:solidFill>
                <a:effectLst/>
                <a:uLnTx/>
                <a:uFillTx/>
                <a:latin typeface="Helvetica" pitchFamily="2" charset="0"/>
                <a:ea typeface="+mn-ea"/>
                <a:cs typeface="+mn-cs"/>
              </a:rPr>
              <a:t>30%</a:t>
            </a:r>
          </a:p>
        </p:txBody>
      </p:sp>
      <p:sp>
        <p:nvSpPr>
          <p:cNvPr id="33" name="TextBox 32"/>
          <p:cNvSpPr txBox="1"/>
          <p:nvPr/>
        </p:nvSpPr>
        <p:spPr>
          <a:xfrm>
            <a:off x="1828800" y="6249111"/>
            <a:ext cx="12196062" cy="352661"/>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99999"/>
                </a:solidFill>
                <a:effectLst/>
                <a:uLnTx/>
                <a:uFillTx/>
                <a:latin typeface="Helvetica" pitchFamily="2" charset="0"/>
                <a:ea typeface="Open Sans Light" panose="020B0306030504020204" pitchFamily="34" charset="0"/>
                <a:cs typeface="Open Sans Light" panose="020B0306030504020204" pitchFamily="34" charset="0"/>
              </a:rPr>
              <a:t>*ESG Hybrid Cloud Tipping Point, June 2022*</a:t>
            </a:r>
            <a:br>
              <a:rPr kumimoji="0" lang="en-US" sz="1000" b="0" i="0" u="none" strike="noStrike" kern="1200" cap="none" spc="0" normalizeH="0" baseline="0" noProof="0" dirty="0">
                <a:ln>
                  <a:noFill/>
                </a:ln>
                <a:solidFill>
                  <a:srgbClr val="999999"/>
                </a:solidFill>
                <a:effectLst/>
                <a:uLnTx/>
                <a:uFillTx/>
                <a:latin typeface="Helvetica" pitchFamily="2" charset="0"/>
                <a:ea typeface="Open Sans Light" panose="020B0306030504020204" pitchFamily="34" charset="0"/>
                <a:cs typeface="Open Sans Light" panose="020B0306030504020204" pitchFamily="34" charset="0"/>
              </a:rPr>
            </a:br>
            <a:r>
              <a:rPr kumimoji="0" lang="en-US" sz="1000" b="0" i="0" u="none" strike="noStrike" kern="1200" cap="none" spc="0" normalizeH="0" baseline="0" noProof="0" dirty="0">
                <a:ln>
                  <a:noFill/>
                </a:ln>
                <a:solidFill>
                  <a:srgbClr val="999999"/>
                </a:solidFill>
                <a:effectLst/>
                <a:uLnTx/>
                <a:uFillTx/>
                <a:latin typeface="Helvetica" pitchFamily="2" charset="0"/>
                <a:ea typeface="Open Sans Light" panose="020B0306030504020204" pitchFamily="34" charset="0"/>
                <a:cs typeface="Open Sans Light" panose="020B0306030504020204" pitchFamily="34" charset="0"/>
              </a:rPr>
              <a:t>*IDC: Cloud Repatriation Accelerates in a Multi-Cloud World, 2023</a:t>
            </a:r>
            <a:endParaRPr kumimoji="0" lang="en-US" sz="1000" b="0" i="0" u="none" strike="noStrike" kern="1200" cap="none" spc="25" normalizeH="0" baseline="0" noProof="0" dirty="0">
              <a:ln>
                <a:noFill/>
              </a:ln>
              <a:solidFill>
                <a:srgbClr val="999999"/>
              </a:solidFill>
              <a:effectLst/>
              <a:uLnTx/>
              <a:uFillTx/>
              <a:latin typeface="Helvetica" pitchFamily="2" charset="0"/>
              <a:ea typeface="Open Sans Light" panose="020B0306030504020204" pitchFamily="34" charset="0"/>
              <a:cs typeface="Open Sans Light" panose="020B0306030504020204" pitchFamily="34" charset="0"/>
            </a:endParaRPr>
          </a:p>
        </p:txBody>
      </p:sp>
      <p:pic>
        <p:nvPicPr>
          <p:cNvPr id="2" name="Picture 1">
            <a:extLst>
              <a:ext uri="{FF2B5EF4-FFF2-40B4-BE49-F238E27FC236}">
                <a16:creationId xmlns:a16="http://schemas.microsoft.com/office/drawing/2014/main" id="{A7620857-9424-F49B-B98F-7F9135D3E8BB}"/>
              </a:ext>
            </a:extLst>
          </p:cNvPr>
          <p:cNvPicPr>
            <a:picLocks noChangeAspect="1"/>
          </p:cNvPicPr>
          <p:nvPr/>
        </p:nvPicPr>
        <p:blipFill>
          <a:blip r:embed="rId3"/>
          <a:stretch>
            <a:fillRect/>
          </a:stretch>
        </p:blipFill>
        <p:spPr>
          <a:xfrm>
            <a:off x="0" y="5795846"/>
            <a:ext cx="5614903" cy="1005927"/>
          </a:xfrm>
          <a:prstGeom prst="rect">
            <a:avLst/>
          </a:prstGeom>
        </p:spPr>
      </p:pic>
    </p:spTree>
    <p:extLst>
      <p:ext uri="{BB962C8B-B14F-4D97-AF65-F5344CB8AC3E}">
        <p14:creationId xmlns:p14="http://schemas.microsoft.com/office/powerpoint/2010/main" val="75703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6" name="Google Shape;546;p81"/>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sp>
        <p:nvSpPr>
          <p:cNvPr id="49" name="Round Diagonal Corner Rectangle 48">
            <a:extLst>
              <a:ext uri="{FF2B5EF4-FFF2-40B4-BE49-F238E27FC236}">
                <a16:creationId xmlns:a16="http://schemas.microsoft.com/office/drawing/2014/main" id="{DB5D8576-0DEE-D06F-E0C9-867E724E7D4D}"/>
              </a:ext>
            </a:extLst>
          </p:cNvPr>
          <p:cNvSpPr/>
          <p:nvPr/>
        </p:nvSpPr>
        <p:spPr>
          <a:xfrm>
            <a:off x="2109173" y="916544"/>
            <a:ext cx="7893867" cy="3125744"/>
          </a:xfrm>
          <a:prstGeom prst="round2DiagRect">
            <a:avLst>
              <a:gd name="adj1" fmla="val 0"/>
              <a:gd name="adj2" fmla="val 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5000"/>
              </a:lnSpc>
              <a:buClr>
                <a:srgbClr val="FFFFFF"/>
              </a:buClr>
              <a:buSzPts val="3800"/>
            </a:pPr>
            <a:r>
              <a:rPr lang="en-US" sz="3600" b="1">
                <a:solidFill>
                  <a:schemeClr val="bg1"/>
                </a:solidFill>
                <a:latin typeface="Poppins SemiBold" pitchFamily="2" charset="77"/>
                <a:cs typeface="Poppins SemiBold" pitchFamily="2" charset="77"/>
              </a:rPr>
              <a:t>C the Signs </a:t>
            </a:r>
            <a:br>
              <a:rPr lang="en-US" sz="3600">
                <a:solidFill>
                  <a:schemeClr val="bg1"/>
                </a:solidFill>
                <a:latin typeface="Poppins Light" pitchFamily="2" charset="77"/>
                <a:cs typeface="Poppins Light" pitchFamily="2" charset="77"/>
              </a:rPr>
            </a:br>
            <a:r>
              <a:rPr lang="en-US" sz="2400">
                <a:solidFill>
                  <a:schemeClr val="bg1"/>
                </a:solidFill>
                <a:latin typeface="Poppins" pitchFamily="2" charset="77"/>
                <a:cs typeface="Poppins" pitchFamily="2" charset="77"/>
              </a:rPr>
              <a:t>Cancer prediction platform that uses AI to </a:t>
            </a:r>
            <a:r>
              <a:rPr lang="en-US" sz="2400" err="1">
                <a:solidFill>
                  <a:schemeClr val="bg1"/>
                </a:solidFill>
                <a:latin typeface="Poppins" pitchFamily="2" charset="77"/>
                <a:cs typeface="Poppins" pitchFamily="2" charset="77"/>
              </a:rPr>
              <a:t>analyse</a:t>
            </a:r>
            <a:r>
              <a:rPr lang="en-US" sz="2400">
                <a:solidFill>
                  <a:schemeClr val="bg1"/>
                </a:solidFill>
                <a:latin typeface="Poppins" pitchFamily="2" charset="77"/>
                <a:cs typeface="Poppins" pitchFamily="2" charset="77"/>
              </a:rPr>
              <a:t> data in the EHR and patient reported data to </a:t>
            </a:r>
            <a:r>
              <a:rPr lang="en-US" sz="2400" b="1">
                <a:solidFill>
                  <a:schemeClr val="bg1"/>
                </a:solidFill>
                <a:latin typeface="Poppins" pitchFamily="2" charset="77"/>
                <a:cs typeface="Poppins" pitchFamily="2" charset="77"/>
              </a:rPr>
              <a:t>identify patients at risk of cancer</a:t>
            </a:r>
            <a:r>
              <a:rPr lang="en-US" sz="2400">
                <a:solidFill>
                  <a:schemeClr val="bg1"/>
                </a:solidFill>
                <a:latin typeface="Poppins" pitchFamily="2" charset="77"/>
                <a:cs typeface="Poppins" pitchFamily="2" charset="77"/>
              </a:rPr>
              <a:t>, </a:t>
            </a:r>
            <a:br>
              <a:rPr lang="en-US" sz="2400">
                <a:solidFill>
                  <a:schemeClr val="bg1"/>
                </a:solidFill>
                <a:latin typeface="Poppins" pitchFamily="2" charset="77"/>
                <a:cs typeface="Poppins" pitchFamily="2" charset="77"/>
              </a:rPr>
            </a:br>
            <a:r>
              <a:rPr lang="en-US" sz="2400" b="1">
                <a:solidFill>
                  <a:schemeClr val="bg1"/>
                </a:solidFill>
                <a:latin typeface="Poppins" pitchFamily="2" charset="77"/>
                <a:cs typeface="Poppins" pitchFamily="2" charset="77"/>
              </a:rPr>
              <a:t>determine the cancer type, </a:t>
            </a:r>
            <a:br>
              <a:rPr lang="en-US" sz="2400" b="1">
                <a:solidFill>
                  <a:schemeClr val="bg1"/>
                </a:solidFill>
                <a:latin typeface="Poppins" pitchFamily="2" charset="77"/>
                <a:cs typeface="Poppins" pitchFamily="2" charset="77"/>
              </a:rPr>
            </a:br>
            <a:r>
              <a:rPr lang="en-US" sz="2400" b="1">
                <a:solidFill>
                  <a:schemeClr val="bg1"/>
                </a:solidFill>
                <a:latin typeface="Poppins" pitchFamily="2" charset="77"/>
                <a:cs typeface="Poppins" pitchFamily="2" charset="77"/>
              </a:rPr>
              <a:t>and navigate to the best pathway</a:t>
            </a:r>
            <a:r>
              <a:rPr lang="en-US" sz="2400">
                <a:solidFill>
                  <a:schemeClr val="bg1"/>
                </a:solidFill>
                <a:latin typeface="Poppins" pitchFamily="2" charset="77"/>
                <a:cs typeface="Poppins" pitchFamily="2" charset="77"/>
              </a:rPr>
              <a:t>.</a:t>
            </a:r>
            <a:endParaRPr lang="en-US" sz="1600">
              <a:solidFill>
                <a:schemeClr val="bg1"/>
              </a:solidFill>
              <a:latin typeface="Poppins" pitchFamily="2" charset="77"/>
              <a:cs typeface="Poppins" pitchFamily="2" charset="77"/>
            </a:endParaRPr>
          </a:p>
        </p:txBody>
      </p:sp>
      <p:grpSp>
        <p:nvGrpSpPr>
          <p:cNvPr id="14" name="Group 13">
            <a:extLst>
              <a:ext uri="{FF2B5EF4-FFF2-40B4-BE49-F238E27FC236}">
                <a16:creationId xmlns:a16="http://schemas.microsoft.com/office/drawing/2014/main" id="{4A900BB9-0DEF-21D5-8D75-A0ECFAA77231}"/>
              </a:ext>
            </a:extLst>
          </p:cNvPr>
          <p:cNvGrpSpPr/>
          <p:nvPr/>
        </p:nvGrpSpPr>
        <p:grpSpPr>
          <a:xfrm>
            <a:off x="3346014" y="4118625"/>
            <a:ext cx="5722091" cy="1984466"/>
            <a:chOff x="3346014" y="4015143"/>
            <a:chExt cx="5722091" cy="1984466"/>
          </a:xfrm>
        </p:grpSpPr>
        <p:sp>
          <p:nvSpPr>
            <p:cNvPr id="9" name="TextBox 8">
              <a:extLst>
                <a:ext uri="{FF2B5EF4-FFF2-40B4-BE49-F238E27FC236}">
                  <a16:creationId xmlns:a16="http://schemas.microsoft.com/office/drawing/2014/main" id="{78920EDB-1AF4-1773-8FB0-5CBA331D0371}"/>
                </a:ext>
              </a:extLst>
            </p:cNvPr>
            <p:cNvSpPr txBox="1"/>
            <p:nvPr/>
          </p:nvSpPr>
          <p:spPr>
            <a:xfrm>
              <a:off x="3346014" y="5691832"/>
              <a:ext cx="1628118" cy="307777"/>
            </a:xfrm>
            <a:prstGeom prst="rect">
              <a:avLst/>
            </a:prstGeom>
            <a:noFill/>
          </p:spPr>
          <p:txBody>
            <a:bodyPr wrap="square" rtlCol="0">
              <a:spAutoFit/>
            </a:bodyPr>
            <a:lstStyle/>
            <a:p>
              <a:pPr algn="ctr"/>
              <a:r>
                <a:rPr lang="en-US" sz="1400" b="1">
                  <a:solidFill>
                    <a:srgbClr val="39C0E0"/>
                  </a:solidFill>
                  <a:latin typeface="Poppins" pitchFamily="2" charset="77"/>
                  <a:cs typeface="Poppins" pitchFamily="2" charset="77"/>
                </a:rPr>
                <a:t>PATIENTS</a:t>
              </a:r>
            </a:p>
          </p:txBody>
        </p:sp>
        <p:sp>
          <p:nvSpPr>
            <p:cNvPr id="10" name="TextBox 9">
              <a:extLst>
                <a:ext uri="{FF2B5EF4-FFF2-40B4-BE49-F238E27FC236}">
                  <a16:creationId xmlns:a16="http://schemas.microsoft.com/office/drawing/2014/main" id="{B8875931-DA52-F7D3-B3F1-43E0419588EA}"/>
                </a:ext>
              </a:extLst>
            </p:cNvPr>
            <p:cNvSpPr txBox="1"/>
            <p:nvPr/>
          </p:nvSpPr>
          <p:spPr>
            <a:xfrm>
              <a:off x="5227197" y="5691832"/>
              <a:ext cx="1920414" cy="307777"/>
            </a:xfrm>
            <a:prstGeom prst="rect">
              <a:avLst/>
            </a:prstGeom>
            <a:noFill/>
          </p:spPr>
          <p:txBody>
            <a:bodyPr wrap="square" rtlCol="0">
              <a:spAutoFit/>
            </a:bodyPr>
            <a:lstStyle/>
            <a:p>
              <a:pPr algn="ctr"/>
              <a:r>
                <a:rPr lang="en-US" sz="1400" b="1">
                  <a:solidFill>
                    <a:srgbClr val="39C0E0"/>
                  </a:solidFill>
                  <a:latin typeface="Poppins" pitchFamily="2" charset="77"/>
                  <a:cs typeface="Poppins" pitchFamily="2" charset="77"/>
                </a:rPr>
                <a:t>PROVIDER</a:t>
              </a:r>
            </a:p>
          </p:txBody>
        </p:sp>
        <p:sp>
          <p:nvSpPr>
            <p:cNvPr id="11" name="TextBox 10">
              <a:extLst>
                <a:ext uri="{FF2B5EF4-FFF2-40B4-BE49-F238E27FC236}">
                  <a16:creationId xmlns:a16="http://schemas.microsoft.com/office/drawing/2014/main" id="{144573E7-AB43-52B4-D5E7-3A712E9B8D1F}"/>
                </a:ext>
              </a:extLst>
            </p:cNvPr>
            <p:cNvSpPr txBox="1"/>
            <p:nvPr/>
          </p:nvSpPr>
          <p:spPr>
            <a:xfrm>
              <a:off x="7439987" y="5691832"/>
              <a:ext cx="1628118" cy="307777"/>
            </a:xfrm>
            <a:prstGeom prst="rect">
              <a:avLst/>
            </a:prstGeom>
            <a:noFill/>
          </p:spPr>
          <p:txBody>
            <a:bodyPr wrap="square" rtlCol="0">
              <a:spAutoFit/>
            </a:bodyPr>
            <a:lstStyle/>
            <a:p>
              <a:pPr algn="ctr"/>
              <a:r>
                <a:rPr lang="en-US" sz="1400" b="1">
                  <a:solidFill>
                    <a:srgbClr val="39C0E0"/>
                  </a:solidFill>
                  <a:latin typeface="Poppins" pitchFamily="2" charset="77"/>
                  <a:cs typeface="Poppins" pitchFamily="2" charset="77"/>
                </a:rPr>
                <a:t>POPULATION</a:t>
              </a:r>
            </a:p>
          </p:txBody>
        </p:sp>
        <p:grpSp>
          <p:nvGrpSpPr>
            <p:cNvPr id="13" name="Group 12">
              <a:extLst>
                <a:ext uri="{FF2B5EF4-FFF2-40B4-BE49-F238E27FC236}">
                  <a16:creationId xmlns:a16="http://schemas.microsoft.com/office/drawing/2014/main" id="{DF4EB3F5-54B3-82B9-5EDF-F9BC00641FE8}"/>
                </a:ext>
              </a:extLst>
            </p:cNvPr>
            <p:cNvGrpSpPr/>
            <p:nvPr/>
          </p:nvGrpSpPr>
          <p:grpSpPr>
            <a:xfrm>
              <a:off x="3387195" y="4015143"/>
              <a:ext cx="5634157" cy="1547049"/>
              <a:chOff x="3225237" y="4226545"/>
              <a:chExt cx="6197573" cy="1701754"/>
            </a:xfrm>
          </p:grpSpPr>
          <p:pic>
            <p:nvPicPr>
              <p:cNvPr id="2" name="Google Shape;369;p47" descr="A person looking at her phone&#10;&#10;Description automatically generated">
                <a:extLst>
                  <a:ext uri="{FF2B5EF4-FFF2-40B4-BE49-F238E27FC236}">
                    <a16:creationId xmlns:a16="http://schemas.microsoft.com/office/drawing/2014/main" id="{D55C4489-E679-3AAC-6DD8-D5C93FC4110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225237" y="4227968"/>
                <a:ext cx="1700331" cy="1700331"/>
              </a:xfrm>
              <a:prstGeom prst="ellipse">
                <a:avLst/>
              </a:prstGeom>
              <a:noFill/>
              <a:ln>
                <a:noFill/>
              </a:ln>
            </p:spPr>
          </p:pic>
          <p:pic>
            <p:nvPicPr>
              <p:cNvPr id="8" name="Picture 2" descr="Suspension bridge over water at sunset">
                <a:extLst>
                  <a:ext uri="{FF2B5EF4-FFF2-40B4-BE49-F238E27FC236}">
                    <a16:creationId xmlns:a16="http://schemas.microsoft.com/office/drawing/2014/main" id="{0F4AD3F3-4954-C6A9-6A86-F9E77F148B49}"/>
                  </a:ext>
                </a:extLst>
              </p:cNvPr>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456535" y="4226545"/>
                <a:ext cx="1700331" cy="1700331"/>
              </a:xfrm>
              <a:prstGeom prst="ellipse">
                <a:avLst/>
              </a:prstGeom>
              <a:noFill/>
              <a:extLst>
                <a:ext uri="{909E8E84-426E-40DD-AFC4-6F175D3DCCD1}">
                  <a14:hiddenFill xmlns:a14="http://schemas.microsoft.com/office/drawing/2010/main">
                    <a:solidFill>
                      <a:srgbClr val="FFFFFF"/>
                    </a:solidFill>
                  </a14:hiddenFill>
                </a:ext>
              </a:extLst>
            </p:spPr>
          </p:pic>
          <p:pic>
            <p:nvPicPr>
              <p:cNvPr id="12" name="Google Shape;362;p54">
                <a:extLst>
                  <a:ext uri="{FF2B5EF4-FFF2-40B4-BE49-F238E27FC236}">
                    <a16:creationId xmlns:a16="http://schemas.microsoft.com/office/drawing/2014/main" id="{73AE464C-0DF0-1D21-1A70-061B785069FF}"/>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22479" y="4227968"/>
                <a:ext cx="1700331" cy="1700331"/>
              </a:xfrm>
              <a:prstGeom prst="ellipse">
                <a:avLst/>
              </a:prstGeom>
              <a:noFill/>
              <a:ln>
                <a:noFill/>
              </a:ln>
            </p:spPr>
          </p:pic>
        </p:grpSp>
      </p:grpSp>
      <p:grpSp>
        <p:nvGrpSpPr>
          <p:cNvPr id="515" name="Group 514">
            <a:extLst>
              <a:ext uri="{FF2B5EF4-FFF2-40B4-BE49-F238E27FC236}">
                <a16:creationId xmlns:a16="http://schemas.microsoft.com/office/drawing/2014/main" id="{9AB07AA5-79D6-A0BB-BB59-963D60B4E7C8}"/>
              </a:ext>
            </a:extLst>
          </p:cNvPr>
          <p:cNvGrpSpPr/>
          <p:nvPr/>
        </p:nvGrpSpPr>
        <p:grpSpPr>
          <a:xfrm>
            <a:off x="226078" y="240228"/>
            <a:ext cx="1599885" cy="1599883"/>
            <a:chOff x="1275521" y="1044937"/>
            <a:chExt cx="993403" cy="993401"/>
          </a:xfrm>
        </p:grpSpPr>
        <p:pic>
          <p:nvPicPr>
            <p:cNvPr id="22" name="Google Shape;170;p37" descr="preencoded.png">
              <a:extLst>
                <a:ext uri="{FF2B5EF4-FFF2-40B4-BE49-F238E27FC236}">
                  <a16:creationId xmlns:a16="http://schemas.microsoft.com/office/drawing/2014/main" id="{5160F3E4-DF74-4883-B8C8-F5DE34D0D98E}"/>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75521" y="1044937"/>
              <a:ext cx="993403" cy="993401"/>
            </a:xfrm>
            <a:prstGeom prst="rect">
              <a:avLst/>
            </a:prstGeom>
            <a:noFill/>
            <a:ln>
              <a:noFill/>
            </a:ln>
          </p:spPr>
        </p:pic>
        <p:sp>
          <p:nvSpPr>
            <p:cNvPr id="55" name="Google Shape;180;p37">
              <a:extLst>
                <a:ext uri="{FF2B5EF4-FFF2-40B4-BE49-F238E27FC236}">
                  <a16:creationId xmlns:a16="http://schemas.microsoft.com/office/drawing/2014/main" id="{7C612908-77EA-4E9E-73D3-6F1A13660317}"/>
                </a:ext>
              </a:extLst>
            </p:cNvPr>
            <p:cNvSpPr/>
            <p:nvPr/>
          </p:nvSpPr>
          <p:spPr>
            <a:xfrm>
              <a:off x="1370771" y="1462260"/>
              <a:ext cx="800000" cy="158800"/>
            </a:xfrm>
            <a:prstGeom prst="rect">
              <a:avLst/>
            </a:prstGeom>
            <a:noFill/>
            <a:ln>
              <a:noFill/>
            </a:ln>
          </p:spPr>
          <p:txBody>
            <a:bodyPr spcFirstLastPara="1" wrap="square" lIns="0" tIns="0" rIns="0" bIns="0" anchor="ctr" anchorCtr="0">
              <a:noAutofit/>
            </a:bodyPr>
            <a:lstStyle/>
            <a:p>
              <a:pPr algn="ctr">
                <a:buClr>
                  <a:srgbClr val="000000"/>
                </a:buClr>
                <a:buSzPts val="600"/>
              </a:pPr>
              <a:r>
                <a:rPr lang="en" sz="1200">
                  <a:latin typeface="Poppins" pitchFamily="2" charset="77"/>
                  <a:ea typeface="Poppins"/>
                  <a:cs typeface="Poppins" pitchFamily="2" charset="77"/>
                  <a:sym typeface="Poppins"/>
                </a:rPr>
                <a:t>Demographics </a:t>
              </a:r>
              <a:endParaRPr sz="1200">
                <a:latin typeface="Poppins" pitchFamily="2" charset="77"/>
                <a:ea typeface="Calibri"/>
                <a:cs typeface="Poppins" pitchFamily="2" charset="77"/>
                <a:sym typeface="Calibri"/>
              </a:endParaRPr>
            </a:p>
          </p:txBody>
        </p:sp>
      </p:grpSp>
      <p:grpSp>
        <p:nvGrpSpPr>
          <p:cNvPr id="524" name="Group 523">
            <a:extLst>
              <a:ext uri="{FF2B5EF4-FFF2-40B4-BE49-F238E27FC236}">
                <a16:creationId xmlns:a16="http://schemas.microsoft.com/office/drawing/2014/main" id="{C85108B8-2D1C-E28C-8C8B-D080AF331220}"/>
              </a:ext>
            </a:extLst>
          </p:cNvPr>
          <p:cNvGrpSpPr/>
          <p:nvPr/>
        </p:nvGrpSpPr>
        <p:grpSpPr>
          <a:xfrm>
            <a:off x="7785331" y="194132"/>
            <a:ext cx="926286" cy="923044"/>
            <a:chOff x="749793" y="4301088"/>
            <a:chExt cx="632665" cy="630451"/>
          </a:xfrm>
        </p:grpSpPr>
        <p:pic>
          <p:nvPicPr>
            <p:cNvPr id="23" name="Google Shape;171;p37" descr="preencoded.png">
              <a:extLst>
                <a:ext uri="{FF2B5EF4-FFF2-40B4-BE49-F238E27FC236}">
                  <a16:creationId xmlns:a16="http://schemas.microsoft.com/office/drawing/2014/main" id="{054E5197-EEC2-D897-EDE9-6BA4F2236C9A}"/>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49793" y="4301088"/>
              <a:ext cx="630451" cy="630451"/>
            </a:xfrm>
            <a:prstGeom prst="rect">
              <a:avLst/>
            </a:prstGeom>
            <a:noFill/>
            <a:ln>
              <a:noFill/>
            </a:ln>
          </p:spPr>
        </p:pic>
        <p:sp>
          <p:nvSpPr>
            <p:cNvPr id="56" name="Google Shape;181;p37">
              <a:extLst>
                <a:ext uri="{FF2B5EF4-FFF2-40B4-BE49-F238E27FC236}">
                  <a16:creationId xmlns:a16="http://schemas.microsoft.com/office/drawing/2014/main" id="{AD854F85-7AB1-AC0D-C328-D5A99F961A85}"/>
                </a:ext>
              </a:extLst>
            </p:cNvPr>
            <p:cNvSpPr/>
            <p:nvPr/>
          </p:nvSpPr>
          <p:spPr>
            <a:xfrm>
              <a:off x="752058" y="4559167"/>
              <a:ext cx="630400" cy="114400"/>
            </a:xfrm>
            <a:prstGeom prst="rect">
              <a:avLst/>
            </a:prstGeom>
            <a:noFill/>
            <a:ln>
              <a:noFill/>
            </a:ln>
          </p:spPr>
          <p:txBody>
            <a:bodyPr spcFirstLastPara="1" wrap="square" lIns="0" tIns="0" rIns="0" bIns="0" anchor="ctr" anchorCtr="0">
              <a:noAutofit/>
            </a:bodyPr>
            <a:lstStyle/>
            <a:p>
              <a:pPr algn="ctr">
                <a:buClr>
                  <a:srgbClr val="000000"/>
                </a:buClr>
                <a:buSzPts val="500"/>
              </a:pPr>
              <a:r>
                <a:rPr lang="en" sz="1200">
                  <a:latin typeface="Poppins" pitchFamily="2" charset="77"/>
                  <a:ea typeface="Poppins"/>
                  <a:cs typeface="Poppins" pitchFamily="2" charset="77"/>
                  <a:sym typeface="Poppins"/>
                </a:rPr>
                <a:t>Symptoms </a:t>
              </a:r>
              <a:endParaRPr sz="1200">
                <a:latin typeface="Poppins" pitchFamily="2" charset="77"/>
                <a:ea typeface="Calibri"/>
                <a:cs typeface="Poppins" pitchFamily="2" charset="77"/>
                <a:sym typeface="Calibri"/>
              </a:endParaRPr>
            </a:p>
          </p:txBody>
        </p:sp>
      </p:grpSp>
      <p:grpSp>
        <p:nvGrpSpPr>
          <p:cNvPr id="523" name="Group 522">
            <a:extLst>
              <a:ext uri="{FF2B5EF4-FFF2-40B4-BE49-F238E27FC236}">
                <a16:creationId xmlns:a16="http://schemas.microsoft.com/office/drawing/2014/main" id="{07647B9F-CB65-2AB5-553D-F93FF3738FE6}"/>
              </a:ext>
            </a:extLst>
          </p:cNvPr>
          <p:cNvGrpSpPr/>
          <p:nvPr/>
        </p:nvGrpSpPr>
        <p:grpSpPr>
          <a:xfrm>
            <a:off x="410886" y="4874072"/>
            <a:ext cx="1255098" cy="1255098"/>
            <a:chOff x="1134270" y="5049016"/>
            <a:chExt cx="857249" cy="857249"/>
          </a:xfrm>
        </p:grpSpPr>
        <p:pic>
          <p:nvPicPr>
            <p:cNvPr id="24" name="Google Shape;172;p37" descr="preencoded.png">
              <a:extLst>
                <a:ext uri="{FF2B5EF4-FFF2-40B4-BE49-F238E27FC236}">
                  <a16:creationId xmlns:a16="http://schemas.microsoft.com/office/drawing/2014/main" id="{7BED6BD4-6226-DAE6-6856-A84407611BB4}"/>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134270" y="5049016"/>
              <a:ext cx="857249" cy="857249"/>
            </a:xfrm>
            <a:prstGeom prst="rect">
              <a:avLst/>
            </a:prstGeom>
            <a:noFill/>
            <a:ln>
              <a:noFill/>
            </a:ln>
          </p:spPr>
        </p:pic>
        <p:sp>
          <p:nvSpPr>
            <p:cNvPr id="57" name="Google Shape;182;p37">
              <a:extLst>
                <a:ext uri="{FF2B5EF4-FFF2-40B4-BE49-F238E27FC236}">
                  <a16:creationId xmlns:a16="http://schemas.microsoft.com/office/drawing/2014/main" id="{4EFE228B-5834-EEB8-F8B6-621EA58C1262}"/>
                </a:ext>
              </a:extLst>
            </p:cNvPr>
            <p:cNvSpPr/>
            <p:nvPr/>
          </p:nvSpPr>
          <p:spPr>
            <a:xfrm>
              <a:off x="1339745" y="5398264"/>
              <a:ext cx="450800" cy="158800"/>
            </a:xfrm>
            <a:prstGeom prst="rect">
              <a:avLst/>
            </a:prstGeom>
            <a:noFill/>
            <a:ln>
              <a:noFill/>
            </a:ln>
          </p:spPr>
          <p:txBody>
            <a:bodyPr spcFirstLastPara="1" wrap="square" lIns="0" tIns="0" rIns="0" bIns="0" anchor="ctr" anchorCtr="0">
              <a:noAutofit/>
            </a:bodyPr>
            <a:lstStyle/>
            <a:p>
              <a:pPr algn="ctr">
                <a:buClr>
                  <a:srgbClr val="000000"/>
                </a:buClr>
                <a:buSzPts val="600"/>
              </a:pPr>
              <a:r>
                <a:rPr lang="en" sz="1200">
                  <a:latin typeface="Poppins" pitchFamily="2" charset="77"/>
                  <a:ea typeface="Poppins"/>
                  <a:cs typeface="Poppins" pitchFamily="2" charset="77"/>
                  <a:sym typeface="Poppins"/>
                </a:rPr>
                <a:t>Lifestyle </a:t>
              </a:r>
              <a:endParaRPr sz="1200">
                <a:latin typeface="Poppins" pitchFamily="2" charset="77"/>
                <a:ea typeface="Calibri"/>
                <a:cs typeface="Poppins" pitchFamily="2" charset="77"/>
                <a:sym typeface="Calibri"/>
              </a:endParaRPr>
            </a:p>
          </p:txBody>
        </p:sp>
      </p:grpSp>
      <p:grpSp>
        <p:nvGrpSpPr>
          <p:cNvPr id="518" name="Group 517">
            <a:extLst>
              <a:ext uri="{FF2B5EF4-FFF2-40B4-BE49-F238E27FC236}">
                <a16:creationId xmlns:a16="http://schemas.microsoft.com/office/drawing/2014/main" id="{27C284F1-51D3-5BD9-EEEC-47431DF12894}"/>
              </a:ext>
            </a:extLst>
          </p:cNvPr>
          <p:cNvGrpSpPr/>
          <p:nvPr/>
        </p:nvGrpSpPr>
        <p:grpSpPr>
          <a:xfrm>
            <a:off x="10792485" y="1770386"/>
            <a:ext cx="988974" cy="988974"/>
            <a:chOff x="4824265" y="1721376"/>
            <a:chExt cx="675483" cy="675483"/>
          </a:xfrm>
        </p:grpSpPr>
        <p:pic>
          <p:nvPicPr>
            <p:cNvPr id="25" name="Google Shape;174;p37" descr="preencoded.png">
              <a:extLst>
                <a:ext uri="{FF2B5EF4-FFF2-40B4-BE49-F238E27FC236}">
                  <a16:creationId xmlns:a16="http://schemas.microsoft.com/office/drawing/2014/main" id="{C1D0FCC6-5B63-60BB-FBA4-35143F679B1F}"/>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4824265" y="1721376"/>
              <a:ext cx="675483" cy="675483"/>
            </a:xfrm>
            <a:prstGeom prst="rect">
              <a:avLst/>
            </a:prstGeom>
            <a:noFill/>
            <a:ln>
              <a:noFill/>
            </a:ln>
          </p:spPr>
        </p:pic>
        <p:sp>
          <p:nvSpPr>
            <p:cNvPr id="58" name="Google Shape;184;p37">
              <a:extLst>
                <a:ext uri="{FF2B5EF4-FFF2-40B4-BE49-F238E27FC236}">
                  <a16:creationId xmlns:a16="http://schemas.microsoft.com/office/drawing/2014/main" id="{61E5590E-7B48-4DC6-E430-6F85740DE10F}"/>
                </a:ext>
              </a:extLst>
            </p:cNvPr>
            <p:cNvSpPr/>
            <p:nvPr/>
          </p:nvSpPr>
          <p:spPr>
            <a:xfrm>
              <a:off x="4920572" y="1932117"/>
              <a:ext cx="488800" cy="254000"/>
            </a:xfrm>
            <a:prstGeom prst="rect">
              <a:avLst/>
            </a:prstGeom>
            <a:noFill/>
            <a:ln>
              <a:noFill/>
            </a:ln>
          </p:spPr>
          <p:txBody>
            <a:bodyPr spcFirstLastPara="1" wrap="square" lIns="0" tIns="0" rIns="0" bIns="0" anchor="ctr" anchorCtr="0">
              <a:noAutofit/>
            </a:bodyPr>
            <a:lstStyle/>
            <a:p>
              <a:pPr algn="ctr">
                <a:buClr>
                  <a:srgbClr val="000000"/>
                </a:buClr>
                <a:buSzPts val="500"/>
              </a:pPr>
              <a:r>
                <a:rPr lang="en" sz="1200">
                  <a:latin typeface="Poppins" pitchFamily="2" charset="77"/>
                  <a:ea typeface="Poppins"/>
                  <a:cs typeface="Poppins" pitchFamily="2" charset="77"/>
                  <a:sym typeface="Poppins"/>
                </a:rPr>
                <a:t>Family</a:t>
              </a:r>
              <a:br>
                <a:rPr lang="en" sz="1200">
                  <a:latin typeface="Poppins" pitchFamily="2" charset="77"/>
                  <a:ea typeface="Calibri"/>
                  <a:cs typeface="Poppins" pitchFamily="2" charset="77"/>
                  <a:sym typeface="Calibri"/>
                </a:rPr>
              </a:br>
              <a:r>
                <a:rPr lang="en" sz="1200">
                  <a:latin typeface="Poppins" pitchFamily="2" charset="77"/>
                  <a:ea typeface="Poppins"/>
                  <a:cs typeface="Poppins" pitchFamily="2" charset="77"/>
                  <a:sym typeface="Poppins"/>
                </a:rPr>
                <a:t>history </a:t>
              </a:r>
              <a:endParaRPr sz="1200">
                <a:latin typeface="Poppins" pitchFamily="2" charset="77"/>
                <a:ea typeface="Calibri"/>
                <a:cs typeface="Poppins" pitchFamily="2" charset="77"/>
                <a:sym typeface="Calibri"/>
              </a:endParaRPr>
            </a:p>
          </p:txBody>
        </p:sp>
      </p:grpSp>
      <p:grpSp>
        <p:nvGrpSpPr>
          <p:cNvPr id="521" name="Group 520">
            <a:extLst>
              <a:ext uri="{FF2B5EF4-FFF2-40B4-BE49-F238E27FC236}">
                <a16:creationId xmlns:a16="http://schemas.microsoft.com/office/drawing/2014/main" id="{818AD8CA-80F3-49AD-67B7-B8BA97B3F90C}"/>
              </a:ext>
            </a:extLst>
          </p:cNvPr>
          <p:cNvGrpSpPr/>
          <p:nvPr/>
        </p:nvGrpSpPr>
        <p:grpSpPr>
          <a:xfrm>
            <a:off x="10284313" y="4529747"/>
            <a:ext cx="1501345" cy="1501345"/>
            <a:chOff x="3458107" y="5124482"/>
            <a:chExt cx="1025439" cy="1025439"/>
          </a:xfrm>
        </p:grpSpPr>
        <p:pic>
          <p:nvPicPr>
            <p:cNvPr id="26" name="Google Shape;175;p37" descr="preencoded.png">
              <a:extLst>
                <a:ext uri="{FF2B5EF4-FFF2-40B4-BE49-F238E27FC236}">
                  <a16:creationId xmlns:a16="http://schemas.microsoft.com/office/drawing/2014/main" id="{98C20AAA-E33F-85F0-2E8C-196896350F8F}"/>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3458107" y="5124482"/>
              <a:ext cx="1025439" cy="1025439"/>
            </a:xfrm>
            <a:prstGeom prst="rect">
              <a:avLst/>
            </a:prstGeom>
            <a:noFill/>
            <a:ln>
              <a:noFill/>
            </a:ln>
          </p:spPr>
        </p:pic>
        <p:sp>
          <p:nvSpPr>
            <p:cNvPr id="59" name="Google Shape;185;p37">
              <a:extLst>
                <a:ext uri="{FF2B5EF4-FFF2-40B4-BE49-F238E27FC236}">
                  <a16:creationId xmlns:a16="http://schemas.microsoft.com/office/drawing/2014/main" id="{1099B9CA-F159-F42A-6BF1-2D08C7950DDD}"/>
                </a:ext>
              </a:extLst>
            </p:cNvPr>
            <p:cNvSpPr/>
            <p:nvPr/>
          </p:nvSpPr>
          <p:spPr>
            <a:xfrm>
              <a:off x="3668860" y="5397788"/>
              <a:ext cx="603933" cy="478827"/>
            </a:xfrm>
            <a:prstGeom prst="rect">
              <a:avLst/>
            </a:prstGeom>
            <a:noFill/>
            <a:ln>
              <a:noFill/>
            </a:ln>
          </p:spPr>
          <p:txBody>
            <a:bodyPr spcFirstLastPara="1" wrap="square" lIns="0" tIns="0" rIns="0" bIns="0" anchor="ctr" anchorCtr="0">
              <a:noAutofit/>
            </a:bodyPr>
            <a:lstStyle/>
            <a:p>
              <a:pPr algn="ctr">
                <a:buClr>
                  <a:srgbClr val="FFFFFF"/>
                </a:buClr>
                <a:buSzPts val="700"/>
              </a:pPr>
              <a:r>
                <a:rPr lang="en" sz="1200">
                  <a:solidFill>
                    <a:srgbClr val="FFFFFF"/>
                  </a:solidFill>
                  <a:latin typeface="Poppins" pitchFamily="2" charset="77"/>
                  <a:ea typeface="Poppins"/>
                  <a:cs typeface="Poppins" pitchFamily="2" charset="77"/>
                  <a:sym typeface="Poppins"/>
                </a:rPr>
                <a:t>Risk</a:t>
              </a:r>
              <a:endParaRPr sz="1200">
                <a:solidFill>
                  <a:srgbClr val="FFFFFF"/>
                </a:solidFill>
                <a:latin typeface="Poppins" pitchFamily="2" charset="77"/>
                <a:ea typeface="Poppins"/>
                <a:cs typeface="Poppins" pitchFamily="2" charset="77"/>
                <a:sym typeface="Poppins"/>
              </a:endParaRPr>
            </a:p>
            <a:p>
              <a:pPr algn="ctr">
                <a:buClr>
                  <a:srgbClr val="FFFFFF"/>
                </a:buClr>
                <a:buSzPts val="700"/>
              </a:pPr>
              <a:r>
                <a:rPr lang="en" sz="1200">
                  <a:solidFill>
                    <a:srgbClr val="FFFFFF"/>
                  </a:solidFill>
                  <a:latin typeface="Poppins" pitchFamily="2" charset="77"/>
                  <a:ea typeface="Poppins"/>
                  <a:cs typeface="Poppins" pitchFamily="2" charset="77"/>
                  <a:sym typeface="Poppins"/>
                </a:rPr>
                <a:t>factors </a:t>
              </a:r>
              <a:endParaRPr sz="1200">
                <a:latin typeface="Poppins" pitchFamily="2" charset="77"/>
                <a:ea typeface="Calibri"/>
                <a:cs typeface="Poppins" pitchFamily="2" charset="77"/>
                <a:sym typeface="Calibri"/>
              </a:endParaRPr>
            </a:p>
          </p:txBody>
        </p:sp>
      </p:grpSp>
      <p:grpSp>
        <p:nvGrpSpPr>
          <p:cNvPr id="519" name="Group 518">
            <a:extLst>
              <a:ext uri="{FF2B5EF4-FFF2-40B4-BE49-F238E27FC236}">
                <a16:creationId xmlns:a16="http://schemas.microsoft.com/office/drawing/2014/main" id="{CB566AE3-616D-40EB-0E73-A4C7692967FE}"/>
              </a:ext>
            </a:extLst>
          </p:cNvPr>
          <p:cNvGrpSpPr/>
          <p:nvPr/>
        </p:nvGrpSpPr>
        <p:grpSpPr>
          <a:xfrm>
            <a:off x="9434371" y="351786"/>
            <a:ext cx="1318633" cy="1318633"/>
            <a:chOff x="5571293" y="2912189"/>
            <a:chExt cx="900644" cy="900644"/>
          </a:xfrm>
        </p:grpSpPr>
        <p:pic>
          <p:nvPicPr>
            <p:cNvPr id="27" name="Google Shape;176;p37" descr="preencoded.png">
              <a:extLst>
                <a:ext uri="{FF2B5EF4-FFF2-40B4-BE49-F238E27FC236}">
                  <a16:creationId xmlns:a16="http://schemas.microsoft.com/office/drawing/2014/main" id="{A11B002D-524B-5C79-844C-3BC610B329FF}"/>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571293" y="2912189"/>
              <a:ext cx="900644" cy="900644"/>
            </a:xfrm>
            <a:prstGeom prst="rect">
              <a:avLst/>
            </a:prstGeom>
            <a:noFill/>
            <a:ln>
              <a:noFill/>
            </a:ln>
          </p:spPr>
        </p:pic>
        <p:sp>
          <p:nvSpPr>
            <p:cNvPr id="60" name="Google Shape;186;p37">
              <a:extLst>
                <a:ext uri="{FF2B5EF4-FFF2-40B4-BE49-F238E27FC236}">
                  <a16:creationId xmlns:a16="http://schemas.microsoft.com/office/drawing/2014/main" id="{483CD98B-9CF2-2098-3036-5026FD0A4D79}"/>
                </a:ext>
              </a:extLst>
            </p:cNvPr>
            <p:cNvSpPr/>
            <p:nvPr/>
          </p:nvSpPr>
          <p:spPr>
            <a:xfrm>
              <a:off x="5786665" y="3197409"/>
              <a:ext cx="476400" cy="330400"/>
            </a:xfrm>
            <a:prstGeom prst="rect">
              <a:avLst/>
            </a:prstGeom>
            <a:noFill/>
            <a:ln>
              <a:noFill/>
            </a:ln>
          </p:spPr>
          <p:txBody>
            <a:bodyPr spcFirstLastPara="1" wrap="square" lIns="0" tIns="0" rIns="0" bIns="0" anchor="ctr" anchorCtr="0">
              <a:noAutofit/>
            </a:bodyPr>
            <a:lstStyle/>
            <a:p>
              <a:pPr algn="ctr">
                <a:buClr>
                  <a:srgbClr val="FFFFFF"/>
                </a:buClr>
                <a:buSzPts val="700"/>
              </a:pPr>
              <a:r>
                <a:rPr lang="en" sz="1200">
                  <a:solidFill>
                    <a:srgbClr val="FFFFFF"/>
                  </a:solidFill>
                  <a:latin typeface="Poppins" pitchFamily="2" charset="77"/>
                  <a:ea typeface="Poppins"/>
                  <a:cs typeface="Poppins" pitchFamily="2" charset="77"/>
                  <a:sym typeface="Poppins"/>
                </a:rPr>
                <a:t>Exam</a:t>
              </a:r>
              <a:endParaRPr sz="1200">
                <a:solidFill>
                  <a:srgbClr val="FFFFFF"/>
                </a:solidFill>
                <a:latin typeface="Poppins" pitchFamily="2" charset="77"/>
                <a:ea typeface="Poppins"/>
                <a:cs typeface="Poppins" pitchFamily="2" charset="77"/>
                <a:sym typeface="Poppins"/>
              </a:endParaRPr>
            </a:p>
            <a:p>
              <a:pPr algn="ctr">
                <a:buClr>
                  <a:srgbClr val="FFFFFF"/>
                </a:buClr>
                <a:buSzPts val="700"/>
              </a:pPr>
              <a:r>
                <a:rPr lang="en" sz="1200">
                  <a:solidFill>
                    <a:srgbClr val="FFFFFF"/>
                  </a:solidFill>
                  <a:latin typeface="Poppins" pitchFamily="2" charset="77"/>
                  <a:ea typeface="Poppins"/>
                  <a:cs typeface="Poppins" pitchFamily="2" charset="77"/>
                  <a:sym typeface="Poppins"/>
                </a:rPr>
                <a:t>findings </a:t>
              </a:r>
              <a:endParaRPr sz="1200">
                <a:latin typeface="Poppins" pitchFamily="2" charset="77"/>
                <a:ea typeface="Calibri"/>
                <a:cs typeface="Poppins" pitchFamily="2" charset="77"/>
                <a:sym typeface="Calibri"/>
              </a:endParaRPr>
            </a:p>
          </p:txBody>
        </p:sp>
      </p:grpSp>
      <p:grpSp>
        <p:nvGrpSpPr>
          <p:cNvPr id="520" name="Group 519">
            <a:extLst>
              <a:ext uri="{FF2B5EF4-FFF2-40B4-BE49-F238E27FC236}">
                <a16:creationId xmlns:a16="http://schemas.microsoft.com/office/drawing/2014/main" id="{96E5C881-581A-140E-53BF-F30EF9371466}"/>
              </a:ext>
            </a:extLst>
          </p:cNvPr>
          <p:cNvGrpSpPr/>
          <p:nvPr/>
        </p:nvGrpSpPr>
        <p:grpSpPr>
          <a:xfrm>
            <a:off x="9764905" y="3123168"/>
            <a:ext cx="1202692" cy="1198757"/>
            <a:chOff x="4987909" y="4647975"/>
            <a:chExt cx="903600" cy="900644"/>
          </a:xfrm>
        </p:grpSpPr>
        <p:pic>
          <p:nvPicPr>
            <p:cNvPr id="48" name="Google Shape;177;p37" descr="preencoded.png">
              <a:extLst>
                <a:ext uri="{FF2B5EF4-FFF2-40B4-BE49-F238E27FC236}">
                  <a16:creationId xmlns:a16="http://schemas.microsoft.com/office/drawing/2014/main" id="{46C080D4-9160-E41A-EE21-F09FECBEF430}"/>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4989385" y="4647975"/>
              <a:ext cx="900644" cy="900644"/>
            </a:xfrm>
            <a:prstGeom prst="rect">
              <a:avLst/>
            </a:prstGeom>
            <a:noFill/>
            <a:ln>
              <a:noFill/>
            </a:ln>
          </p:spPr>
        </p:pic>
        <p:sp>
          <p:nvSpPr>
            <p:cNvPr id="61" name="Google Shape;187;p37">
              <a:extLst>
                <a:ext uri="{FF2B5EF4-FFF2-40B4-BE49-F238E27FC236}">
                  <a16:creationId xmlns:a16="http://schemas.microsoft.com/office/drawing/2014/main" id="{2C1AEFB3-EDBF-8B55-5689-20B5762CB669}"/>
                </a:ext>
              </a:extLst>
            </p:cNvPr>
            <p:cNvSpPr/>
            <p:nvPr/>
          </p:nvSpPr>
          <p:spPr>
            <a:xfrm>
              <a:off x="4987909" y="4933097"/>
              <a:ext cx="903600" cy="330400"/>
            </a:xfrm>
            <a:prstGeom prst="rect">
              <a:avLst/>
            </a:prstGeom>
            <a:noFill/>
            <a:ln>
              <a:noFill/>
            </a:ln>
          </p:spPr>
          <p:txBody>
            <a:bodyPr spcFirstLastPara="1" wrap="square" lIns="0" tIns="0" rIns="0" bIns="0" anchor="ctr" anchorCtr="0">
              <a:noAutofit/>
            </a:bodyPr>
            <a:lstStyle/>
            <a:p>
              <a:pPr algn="ctr">
                <a:buClr>
                  <a:srgbClr val="000000"/>
                </a:buClr>
                <a:buSzPts val="700"/>
              </a:pPr>
              <a:r>
                <a:rPr lang="en" sz="1200">
                  <a:latin typeface="Poppins" pitchFamily="2" charset="77"/>
                  <a:ea typeface="Poppins"/>
                  <a:cs typeface="Poppins" pitchFamily="2" charset="77"/>
                  <a:sym typeface="Poppins"/>
                </a:rPr>
                <a:t>Medication</a:t>
              </a:r>
              <a:endParaRPr sz="1200">
                <a:latin typeface="Poppins" pitchFamily="2" charset="77"/>
                <a:ea typeface="Calibri"/>
                <a:cs typeface="Poppins" pitchFamily="2" charset="77"/>
                <a:sym typeface="Calibri"/>
              </a:endParaRPr>
            </a:p>
            <a:p>
              <a:pPr algn="ctr">
                <a:buClr>
                  <a:srgbClr val="000000"/>
                </a:buClr>
                <a:buSzPts val="700"/>
              </a:pPr>
              <a:r>
                <a:rPr lang="en" sz="1200">
                  <a:latin typeface="Poppins" pitchFamily="2" charset="77"/>
                  <a:ea typeface="Poppins"/>
                  <a:cs typeface="Poppins" pitchFamily="2" charset="77"/>
                  <a:sym typeface="Poppins"/>
                </a:rPr>
                <a:t>history </a:t>
              </a:r>
              <a:endParaRPr sz="1200">
                <a:latin typeface="Poppins" pitchFamily="2" charset="77"/>
                <a:ea typeface="Calibri"/>
                <a:cs typeface="Poppins" pitchFamily="2" charset="77"/>
                <a:sym typeface="Calibri"/>
              </a:endParaRPr>
            </a:p>
          </p:txBody>
        </p:sp>
      </p:grpSp>
      <p:grpSp>
        <p:nvGrpSpPr>
          <p:cNvPr id="522" name="Group 521">
            <a:extLst>
              <a:ext uri="{FF2B5EF4-FFF2-40B4-BE49-F238E27FC236}">
                <a16:creationId xmlns:a16="http://schemas.microsoft.com/office/drawing/2014/main" id="{CF378E2A-B3E4-20FF-926B-CE76C188A659}"/>
              </a:ext>
            </a:extLst>
          </p:cNvPr>
          <p:cNvGrpSpPr/>
          <p:nvPr/>
        </p:nvGrpSpPr>
        <p:grpSpPr>
          <a:xfrm>
            <a:off x="1754260" y="4021464"/>
            <a:ext cx="1016566" cy="1016565"/>
            <a:chOff x="2536966" y="4926555"/>
            <a:chExt cx="694328" cy="694327"/>
          </a:xfrm>
        </p:grpSpPr>
        <p:pic>
          <p:nvPicPr>
            <p:cNvPr id="54" name="Google Shape;178;p37" descr="preencoded.png">
              <a:extLst>
                <a:ext uri="{FF2B5EF4-FFF2-40B4-BE49-F238E27FC236}">
                  <a16:creationId xmlns:a16="http://schemas.microsoft.com/office/drawing/2014/main" id="{39439BCA-60A8-449F-C6F1-FB7CD0AC44DD}"/>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536966" y="4926555"/>
              <a:ext cx="694328" cy="694327"/>
            </a:xfrm>
            <a:prstGeom prst="rect">
              <a:avLst/>
            </a:prstGeom>
            <a:noFill/>
            <a:ln>
              <a:noFill/>
            </a:ln>
          </p:spPr>
        </p:pic>
        <p:sp>
          <p:nvSpPr>
            <p:cNvPr id="62" name="Google Shape;188;p37">
              <a:extLst>
                <a:ext uri="{FF2B5EF4-FFF2-40B4-BE49-F238E27FC236}">
                  <a16:creationId xmlns:a16="http://schemas.microsoft.com/office/drawing/2014/main" id="{49546F59-F53D-84EE-4153-D299C334AB08}"/>
                </a:ext>
              </a:extLst>
            </p:cNvPr>
            <p:cNvSpPr/>
            <p:nvPr/>
          </p:nvSpPr>
          <p:spPr>
            <a:xfrm>
              <a:off x="2580395" y="5146718"/>
              <a:ext cx="609600" cy="254000"/>
            </a:xfrm>
            <a:prstGeom prst="rect">
              <a:avLst/>
            </a:prstGeom>
            <a:noFill/>
            <a:ln>
              <a:noFill/>
            </a:ln>
          </p:spPr>
          <p:txBody>
            <a:bodyPr spcFirstLastPara="1" wrap="square" lIns="0" tIns="0" rIns="0" bIns="0" anchor="ctr" anchorCtr="0">
              <a:noAutofit/>
            </a:bodyPr>
            <a:lstStyle/>
            <a:p>
              <a:pPr algn="ctr">
                <a:buClr>
                  <a:srgbClr val="000000"/>
                </a:buClr>
                <a:buSzPts val="500"/>
              </a:pPr>
              <a:r>
                <a:rPr lang="en" sz="1200">
                  <a:latin typeface="Poppins" pitchFamily="2" charset="77"/>
                  <a:ea typeface="Poppins"/>
                  <a:cs typeface="Poppins" pitchFamily="2" charset="77"/>
                  <a:sym typeface="Poppins"/>
                </a:rPr>
                <a:t>Past test results </a:t>
              </a:r>
              <a:endParaRPr sz="1200">
                <a:latin typeface="Poppins" pitchFamily="2" charset="77"/>
                <a:ea typeface="Calibri"/>
                <a:cs typeface="Poppins" pitchFamily="2" charset="77"/>
                <a:sym typeface="Calibri"/>
              </a:endParaRPr>
            </a:p>
          </p:txBody>
        </p:sp>
      </p:grpSp>
      <p:grpSp>
        <p:nvGrpSpPr>
          <p:cNvPr id="517" name="Group 516">
            <a:extLst>
              <a:ext uri="{FF2B5EF4-FFF2-40B4-BE49-F238E27FC236}">
                <a16:creationId xmlns:a16="http://schemas.microsoft.com/office/drawing/2014/main" id="{E464E922-2210-4ABC-7F7B-76A083289F83}"/>
              </a:ext>
            </a:extLst>
          </p:cNvPr>
          <p:cNvGrpSpPr/>
          <p:nvPr/>
        </p:nvGrpSpPr>
        <p:grpSpPr>
          <a:xfrm>
            <a:off x="2782149" y="284782"/>
            <a:ext cx="1255101" cy="1255098"/>
            <a:chOff x="3255533" y="1304893"/>
            <a:chExt cx="857251" cy="857249"/>
          </a:xfrm>
        </p:grpSpPr>
        <p:pic>
          <p:nvPicPr>
            <p:cNvPr id="63" name="Google Shape;173;p37" descr="preencoded.png">
              <a:extLst>
                <a:ext uri="{FF2B5EF4-FFF2-40B4-BE49-F238E27FC236}">
                  <a16:creationId xmlns:a16="http://schemas.microsoft.com/office/drawing/2014/main" id="{5571C6BB-5DE9-EAFD-07EF-9CE96EF61D76}"/>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3255533" y="1304893"/>
              <a:ext cx="857251" cy="857249"/>
            </a:xfrm>
            <a:prstGeom prst="rect">
              <a:avLst/>
            </a:prstGeom>
            <a:noFill/>
            <a:ln>
              <a:noFill/>
            </a:ln>
          </p:spPr>
        </p:pic>
        <p:sp>
          <p:nvSpPr>
            <p:cNvPr id="512" name="Google Shape;179;p37">
              <a:extLst>
                <a:ext uri="{FF2B5EF4-FFF2-40B4-BE49-F238E27FC236}">
                  <a16:creationId xmlns:a16="http://schemas.microsoft.com/office/drawing/2014/main" id="{A3E95635-9D0B-4937-FE17-69CF015DE777}"/>
                </a:ext>
              </a:extLst>
            </p:cNvPr>
            <p:cNvSpPr/>
            <p:nvPr/>
          </p:nvSpPr>
          <p:spPr>
            <a:xfrm>
              <a:off x="3379358" y="1511317"/>
              <a:ext cx="609600" cy="444400"/>
            </a:xfrm>
            <a:prstGeom prst="rect">
              <a:avLst/>
            </a:prstGeom>
            <a:noFill/>
            <a:ln>
              <a:noFill/>
            </a:ln>
          </p:spPr>
          <p:txBody>
            <a:bodyPr spcFirstLastPara="1" wrap="square" lIns="0" tIns="0" rIns="0" bIns="0" anchor="ctr" anchorCtr="0">
              <a:noAutofit/>
            </a:bodyPr>
            <a:lstStyle/>
            <a:p>
              <a:pPr algn="ctr">
                <a:buClr>
                  <a:srgbClr val="000000"/>
                </a:buClr>
                <a:buSzPts val="900"/>
              </a:pPr>
              <a:r>
                <a:rPr lang="en" sz="1200">
                  <a:latin typeface="Poppins" pitchFamily="2" charset="77"/>
                  <a:ea typeface="Poppins"/>
                  <a:cs typeface="Poppins" pitchFamily="2" charset="77"/>
                  <a:sym typeface="Poppins"/>
                </a:rPr>
                <a:t>Clinical Signs </a:t>
              </a:r>
              <a:endParaRPr sz="1200">
                <a:latin typeface="Poppins" pitchFamily="2" charset="77"/>
                <a:ea typeface="Calibri"/>
                <a:cs typeface="Poppins" pitchFamily="2" charset="77"/>
                <a:sym typeface="Calibri"/>
              </a:endParaRPr>
            </a:p>
          </p:txBody>
        </p:sp>
      </p:grpSp>
      <p:grpSp>
        <p:nvGrpSpPr>
          <p:cNvPr id="516" name="Group 515">
            <a:extLst>
              <a:ext uri="{FF2B5EF4-FFF2-40B4-BE49-F238E27FC236}">
                <a16:creationId xmlns:a16="http://schemas.microsoft.com/office/drawing/2014/main" id="{C7FFC114-74B6-14FA-5F7E-BF498119A6D8}"/>
              </a:ext>
            </a:extLst>
          </p:cNvPr>
          <p:cNvGrpSpPr/>
          <p:nvPr/>
        </p:nvGrpSpPr>
        <p:grpSpPr>
          <a:xfrm>
            <a:off x="794722" y="2328801"/>
            <a:ext cx="1374890" cy="1388970"/>
            <a:chOff x="195202" y="2035089"/>
            <a:chExt cx="939068" cy="948685"/>
          </a:xfrm>
        </p:grpSpPr>
        <p:pic>
          <p:nvPicPr>
            <p:cNvPr id="513" name="Google Shape;173;p37" descr="preencoded.png">
              <a:extLst>
                <a:ext uri="{FF2B5EF4-FFF2-40B4-BE49-F238E27FC236}">
                  <a16:creationId xmlns:a16="http://schemas.microsoft.com/office/drawing/2014/main" id="{6C053009-F605-C195-26F2-C5591F93E054}"/>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195202" y="2035089"/>
              <a:ext cx="939068" cy="948685"/>
            </a:xfrm>
            <a:prstGeom prst="rect">
              <a:avLst/>
            </a:prstGeom>
            <a:noFill/>
            <a:ln>
              <a:noFill/>
            </a:ln>
          </p:spPr>
        </p:pic>
        <p:sp>
          <p:nvSpPr>
            <p:cNvPr id="514" name="Google Shape;183;p37">
              <a:extLst>
                <a:ext uri="{FF2B5EF4-FFF2-40B4-BE49-F238E27FC236}">
                  <a16:creationId xmlns:a16="http://schemas.microsoft.com/office/drawing/2014/main" id="{14487DF0-754B-F1D1-D33A-1C8179E259DB}"/>
                </a:ext>
              </a:extLst>
            </p:cNvPr>
            <p:cNvSpPr/>
            <p:nvPr/>
          </p:nvSpPr>
          <p:spPr>
            <a:xfrm>
              <a:off x="319082" y="2452495"/>
              <a:ext cx="677600" cy="158800"/>
            </a:xfrm>
            <a:prstGeom prst="rect">
              <a:avLst/>
            </a:prstGeom>
            <a:noFill/>
            <a:ln>
              <a:noFill/>
            </a:ln>
          </p:spPr>
          <p:txBody>
            <a:bodyPr spcFirstLastPara="1" wrap="square" lIns="0" tIns="0" rIns="0" bIns="0" anchor="ctr" anchorCtr="0">
              <a:noAutofit/>
            </a:bodyPr>
            <a:lstStyle/>
            <a:p>
              <a:pPr algn="ctr">
                <a:buClr>
                  <a:srgbClr val="000000"/>
                </a:buClr>
                <a:buSzPts val="600"/>
              </a:pPr>
              <a:r>
                <a:rPr lang="en" sz="1200">
                  <a:latin typeface="Poppins" pitchFamily="2" charset="77"/>
                  <a:ea typeface="Poppins"/>
                  <a:cs typeface="Poppins" pitchFamily="2" charset="77"/>
                  <a:sym typeface="Poppins"/>
                </a:rPr>
                <a:t>Genetics </a:t>
              </a:r>
              <a:endParaRPr sz="1200">
                <a:latin typeface="Poppins" pitchFamily="2" charset="77"/>
                <a:ea typeface="Calibri"/>
                <a:cs typeface="Poppins" pitchFamily="2" charset="77"/>
                <a:sym typeface="Calibri"/>
              </a:endParaRPr>
            </a:p>
          </p:txBody>
        </p:sp>
      </p:grpSp>
      <p:cxnSp>
        <p:nvCxnSpPr>
          <p:cNvPr id="20" name="Straight Connector 19">
            <a:extLst>
              <a:ext uri="{FF2B5EF4-FFF2-40B4-BE49-F238E27FC236}">
                <a16:creationId xmlns:a16="http://schemas.microsoft.com/office/drawing/2014/main" id="{AEE5A5B3-836B-96E2-5465-B35BCB9D91A6}"/>
              </a:ext>
            </a:extLst>
          </p:cNvPr>
          <p:cNvCxnSpPr>
            <a:cxnSpLocks/>
          </p:cNvCxnSpPr>
          <p:nvPr/>
        </p:nvCxnSpPr>
        <p:spPr>
          <a:xfrm>
            <a:off x="10770695" y="6307723"/>
            <a:ext cx="0" cy="363216"/>
          </a:xfrm>
          <a:prstGeom prst="line">
            <a:avLst/>
          </a:prstGeom>
          <a:ln>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pic>
        <p:nvPicPr>
          <p:cNvPr id="21"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E4920293-8548-6A8C-1BB1-CD5375B5F024}"/>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28" name="Google Shape;212;p49" descr="pasted-movie.png">
            <a:extLst>
              <a:ext uri="{FF2B5EF4-FFF2-40B4-BE49-F238E27FC236}">
                <a16:creationId xmlns:a16="http://schemas.microsoft.com/office/drawing/2014/main" id="{E3EBA22F-049F-A71C-76E4-F7E9521D4474}"/>
              </a:ext>
            </a:extLst>
          </p:cNvPr>
          <p:cNvPicPr preferRelativeResize="0"/>
          <p:nvPr/>
        </p:nvPicPr>
        <p:blipFill rotWithShape="1">
          <a:blip r:embed="rId16">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314173317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gradFill>
          <a:gsLst>
            <a:gs pos="0">
              <a:srgbClr val="41BBC3"/>
            </a:gs>
            <a:gs pos="100000">
              <a:srgbClr val="4692BB"/>
            </a:gs>
          </a:gsLst>
          <a:path path="circle">
            <a:fillToRect l="50000" t="50000" r="50000" b="50000"/>
          </a:path>
        </a:gra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146F74F-E117-C567-20F4-34B8F74E7EEE}"/>
              </a:ext>
            </a:extLst>
          </p:cNvPr>
          <p:cNvSpPr txBox="1">
            <a:spLocks/>
          </p:cNvSpPr>
          <p:nvPr/>
        </p:nvSpPr>
        <p:spPr>
          <a:xfrm>
            <a:off x="8610600" y="642902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9546284-4081-4B80-86B1-00D644F5BBB4}"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190</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Parallelogram 7">
            <a:extLst>
              <a:ext uri="{FF2B5EF4-FFF2-40B4-BE49-F238E27FC236}">
                <a16:creationId xmlns:a16="http://schemas.microsoft.com/office/drawing/2014/main" id="{DA83AF68-24C2-D247-543D-A1DEF9AC60AF}"/>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10" name="Parallelogram 8">
            <a:extLst>
              <a:ext uri="{FF2B5EF4-FFF2-40B4-BE49-F238E27FC236}">
                <a16:creationId xmlns:a16="http://schemas.microsoft.com/office/drawing/2014/main" id="{079D31DA-11CF-9A28-5433-C9ADEC738393}"/>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11" name="Graphic 24">
            <a:extLst>
              <a:ext uri="{FF2B5EF4-FFF2-40B4-BE49-F238E27FC236}">
                <a16:creationId xmlns:a16="http://schemas.microsoft.com/office/drawing/2014/main" id="{0A643FB4-07DE-2B5A-3A9F-7C03DE4E1997}"/>
              </a:ext>
            </a:extLst>
          </p:cNvPr>
          <p:cNvPicPr>
            <a:picLocks noChangeAspect="1"/>
          </p:cNvPicPr>
          <p:nvPr/>
        </p:nvPicPr>
        <p:blipFill>
          <a:blip r:embed="rId3"/>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88999746"/>
      </p:ext>
    </p:extLst>
  </p:cSld>
  <p:clrMapOvr>
    <a:masterClrMapping/>
  </p:clrMapOvr>
  <p:transition spd="med">
    <p:fade/>
  </p:transition>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C558B0-349C-C541-35EC-0EDE78E50FB5}"/>
              </a:ext>
            </a:extLst>
          </p:cNvPr>
          <p:cNvSpPr txBox="1"/>
          <p:nvPr/>
        </p:nvSpPr>
        <p:spPr>
          <a:xfrm>
            <a:off x="2602143" y="51705"/>
            <a:ext cx="9289915" cy="617779"/>
          </a:xfrm>
          <a:prstGeom prst="rect">
            <a:avLst/>
          </a:prstGeom>
          <a:ln>
            <a:noFill/>
          </a:ln>
        </p:spPr>
        <p:txBody>
          <a:bodyPr vert="horz" anchor="ctr"/>
          <a:lstStyle>
            <a:lvl1pPr algn="r" defTabSz="609585">
              <a:lnSpc>
                <a:spcPct val="90000"/>
              </a:lnSpc>
              <a:spcBef>
                <a:spcPct val="0"/>
              </a:spcBef>
              <a:buNone/>
              <a:defRPr lang="en-US" sz="2400" b="0" i="0" kern="0" spc="0" dirty="0">
                <a:solidFill>
                  <a:schemeClr val="bg1"/>
                </a:solidFill>
                <a:latin typeface="Helvetica" pitchFamily="2" charset="0"/>
                <a:ea typeface="+mj-ea"/>
                <a:cs typeface="+mj-cs"/>
              </a:defRPr>
            </a:lvl1pPr>
          </a:lstStyle>
          <a:p>
            <a:pPr marL="0" marR="0" lvl="0" indent="0" algn="r" defTabSz="609585" rtl="0" eaLnBrk="1" fontAlgn="auto" latinLnBrk="0" hangingPunct="1">
              <a:lnSpc>
                <a:spcPct val="90000"/>
              </a:lnSpc>
              <a:spcBef>
                <a:spcPct val="0"/>
              </a:spcBef>
              <a:spcAft>
                <a:spcPts val="0"/>
              </a:spcAft>
              <a:buClrTx/>
              <a:buSzTx/>
              <a:buFontTx/>
              <a:buNone/>
              <a:tabLst/>
              <a:defRPr/>
            </a:pPr>
            <a:r>
              <a:rPr kumimoji="0" lang="en-GB" sz="2400" b="0" i="0" u="none" strike="noStrike" kern="0" cap="none" spc="0" normalizeH="0" baseline="0" noProof="0">
                <a:ln>
                  <a:noFill/>
                </a:ln>
                <a:solidFill>
                  <a:prstClr val="white"/>
                </a:solidFill>
                <a:effectLst/>
                <a:uLnTx/>
                <a:uFillTx/>
                <a:latin typeface="Helvetica" pitchFamily="2" charset="0"/>
                <a:ea typeface="+mj-ea"/>
                <a:cs typeface="+mj-cs"/>
              </a:rPr>
              <a:t>Trusted partner of the NHS </a:t>
            </a:r>
          </a:p>
        </p:txBody>
      </p:sp>
      <p:sp>
        <p:nvSpPr>
          <p:cNvPr id="2" name="Parallelogram 7">
            <a:extLst>
              <a:ext uri="{FF2B5EF4-FFF2-40B4-BE49-F238E27FC236}">
                <a16:creationId xmlns:a16="http://schemas.microsoft.com/office/drawing/2014/main" id="{CE415113-51CC-DE18-A9EB-779C8498CACD}"/>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3" name="Parallelogram 8">
            <a:extLst>
              <a:ext uri="{FF2B5EF4-FFF2-40B4-BE49-F238E27FC236}">
                <a16:creationId xmlns:a16="http://schemas.microsoft.com/office/drawing/2014/main" id="{C40E2260-AA5C-3A5D-4AC9-668758B72B72}"/>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4" name="Graphic 24">
            <a:extLst>
              <a:ext uri="{FF2B5EF4-FFF2-40B4-BE49-F238E27FC236}">
                <a16:creationId xmlns:a16="http://schemas.microsoft.com/office/drawing/2014/main" id="{AAC3570E-64A8-1F08-A78B-EBC33A90C83C}"/>
              </a:ext>
            </a:extLst>
          </p:cNvPr>
          <p:cNvPicPr>
            <a:picLocks noChangeAspect="1"/>
          </p:cNvPicPr>
          <p:nvPr/>
        </p:nvPicPr>
        <p:blipFill>
          <a:blip r:embed="rId3"/>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0BE0125F-E39D-56D8-04BA-0A7DD4B21A56}"/>
              </a:ext>
            </a:extLst>
          </p:cNvPr>
          <p:cNvGrpSpPr/>
          <p:nvPr/>
        </p:nvGrpSpPr>
        <p:grpSpPr>
          <a:xfrm>
            <a:off x="-813454" y="112278"/>
            <a:ext cx="1462837" cy="624880"/>
            <a:chOff x="-706913" y="213301"/>
            <a:chExt cx="1883896" cy="804744"/>
          </a:xfrm>
        </p:grpSpPr>
        <p:sp>
          <p:nvSpPr>
            <p:cNvPr id="7" name="Rounded Rectangle 10">
              <a:extLst>
                <a:ext uri="{FF2B5EF4-FFF2-40B4-BE49-F238E27FC236}">
                  <a16:creationId xmlns:a16="http://schemas.microsoft.com/office/drawing/2014/main" id="{2EDA1767-2694-7B74-082F-B7E90CC4693E}"/>
                </a:ext>
              </a:extLst>
            </p:cNvPr>
            <p:cNvSpPr/>
            <p:nvPr userDrawn="1"/>
          </p:nvSpPr>
          <p:spPr>
            <a:xfrm>
              <a:off x="-706913" y="222445"/>
              <a:ext cx="1883896" cy="795600"/>
            </a:xfrm>
            <a:prstGeom prst="roundRect">
              <a:avLst>
                <a:gd name="adj" fmla="val 50000"/>
              </a:avLst>
            </a:prstGeom>
            <a:solidFill>
              <a:srgbClr val="1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60EA04D-9E29-1E89-C3D3-A88C1936B0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757" t="3110" r="90956" b="85289"/>
            <a:stretch/>
          </p:blipFill>
          <p:spPr>
            <a:xfrm>
              <a:off x="336176" y="213301"/>
              <a:ext cx="766483" cy="795600"/>
            </a:xfrm>
            <a:prstGeom prst="rect">
              <a:avLst/>
            </a:prstGeom>
          </p:spPr>
        </p:pic>
      </p:grpSp>
      <p:grpSp>
        <p:nvGrpSpPr>
          <p:cNvPr id="39" name="Group 38">
            <a:extLst>
              <a:ext uri="{FF2B5EF4-FFF2-40B4-BE49-F238E27FC236}">
                <a16:creationId xmlns:a16="http://schemas.microsoft.com/office/drawing/2014/main" id="{1BD3007F-9D8E-41B1-92B4-FA8144116D00}"/>
              </a:ext>
            </a:extLst>
          </p:cNvPr>
          <p:cNvGrpSpPr/>
          <p:nvPr/>
        </p:nvGrpSpPr>
        <p:grpSpPr>
          <a:xfrm>
            <a:off x="8080652" y="1809909"/>
            <a:ext cx="1714492" cy="3814369"/>
            <a:chOff x="8285344" y="1807658"/>
            <a:chExt cx="1714492" cy="3814369"/>
          </a:xfrm>
        </p:grpSpPr>
        <p:sp>
          <p:nvSpPr>
            <p:cNvPr id="40" name="Oval 39">
              <a:extLst>
                <a:ext uri="{FF2B5EF4-FFF2-40B4-BE49-F238E27FC236}">
                  <a16:creationId xmlns:a16="http://schemas.microsoft.com/office/drawing/2014/main" id="{852DEC93-1509-DA96-8EA9-68632243D6F1}"/>
                </a:ext>
              </a:extLst>
            </p:cNvPr>
            <p:cNvSpPr/>
            <p:nvPr/>
          </p:nvSpPr>
          <p:spPr>
            <a:xfrm>
              <a:off x="8285344" y="1807658"/>
              <a:ext cx="1714492" cy="1668731"/>
            </a:xfrm>
            <a:prstGeom prst="ellipse">
              <a:avLst/>
            </a:prstGeom>
            <a:solidFill>
              <a:srgbClr val="00AFD2"/>
            </a:solidFill>
            <a:ln w="25400" cap="flat" cmpd="sng" algn="ctr">
              <a:solidFill>
                <a:srgbClr val="00AFD2">
                  <a:shade val="50000"/>
                </a:srgbClr>
              </a:solidFill>
              <a:prstDash val="solid"/>
            </a:ln>
            <a:effectLst/>
          </p:spPr>
          <p:txBody>
            <a:bodyPr lIns="0" tIns="0" rIns="0" bIns="0" rtlCol="0" anchor="ct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sp>
          <p:nvSpPr>
            <p:cNvPr id="41" name="Content Placeholder 2">
              <a:extLst>
                <a:ext uri="{FF2B5EF4-FFF2-40B4-BE49-F238E27FC236}">
                  <a16:creationId xmlns:a16="http://schemas.microsoft.com/office/drawing/2014/main" id="{BA367091-BDEF-B3AC-C0CC-238583611054}"/>
                </a:ext>
              </a:extLst>
            </p:cNvPr>
            <p:cNvSpPr txBox="1">
              <a:spLocks/>
            </p:cNvSpPr>
            <p:nvPr/>
          </p:nvSpPr>
          <p:spPr>
            <a:xfrm>
              <a:off x="8377909" y="4215367"/>
              <a:ext cx="1594076" cy="140666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15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of all HSCN Circuits</a:t>
              </a:r>
            </a:p>
          </p:txBody>
        </p:sp>
        <p:grpSp>
          <p:nvGrpSpPr>
            <p:cNvPr id="42" name="Group 41">
              <a:extLst>
                <a:ext uri="{FF2B5EF4-FFF2-40B4-BE49-F238E27FC236}">
                  <a16:creationId xmlns:a16="http://schemas.microsoft.com/office/drawing/2014/main" id="{F7B8EA94-7946-DB39-128D-E18836E31A97}"/>
                </a:ext>
              </a:extLst>
            </p:cNvPr>
            <p:cNvGrpSpPr/>
            <p:nvPr/>
          </p:nvGrpSpPr>
          <p:grpSpPr>
            <a:xfrm>
              <a:off x="8534228" y="2063597"/>
              <a:ext cx="1232054" cy="1232054"/>
              <a:chOff x="6555579" y="763284"/>
              <a:chExt cx="1635012" cy="1635012"/>
            </a:xfrm>
          </p:grpSpPr>
          <p:sp>
            <p:nvSpPr>
              <p:cNvPr id="44" name="Oval 43">
                <a:extLst>
                  <a:ext uri="{FF2B5EF4-FFF2-40B4-BE49-F238E27FC236}">
                    <a16:creationId xmlns:a16="http://schemas.microsoft.com/office/drawing/2014/main" id="{B7D7C9C4-ABC6-C5A5-B2FF-9F1731DBD41C}"/>
                  </a:ext>
                </a:extLst>
              </p:cNvPr>
              <p:cNvSpPr/>
              <p:nvPr/>
            </p:nvSpPr>
            <p:spPr>
              <a:xfrm>
                <a:off x="6555579" y="763284"/>
                <a:ext cx="1635012" cy="1635012"/>
              </a:xfrm>
              <a:prstGeom prst="ellipse">
                <a:avLst/>
              </a:prstGeom>
              <a:solidFill>
                <a:srgbClr val="3892B5"/>
              </a:solidFill>
              <a:ln w="381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pic>
            <p:nvPicPr>
              <p:cNvPr id="45" name="Graphic 37">
                <a:extLst>
                  <a:ext uri="{FF2B5EF4-FFF2-40B4-BE49-F238E27FC236}">
                    <a16:creationId xmlns:a16="http://schemas.microsoft.com/office/drawing/2014/main" id="{57BF63CC-9968-F514-422B-924F340868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16714" y="919382"/>
                <a:ext cx="1330643" cy="1322815"/>
              </a:xfrm>
              <a:prstGeom prst="rect">
                <a:avLst/>
              </a:prstGeom>
            </p:spPr>
          </p:pic>
        </p:grpSp>
        <p:sp>
          <p:nvSpPr>
            <p:cNvPr id="43" name="Rectangle 42">
              <a:extLst>
                <a:ext uri="{FF2B5EF4-FFF2-40B4-BE49-F238E27FC236}">
                  <a16:creationId xmlns:a16="http://schemas.microsoft.com/office/drawing/2014/main" id="{9B6D7AB0-EEBD-A316-B302-73B2917AA5DF}"/>
                </a:ext>
              </a:extLst>
            </p:cNvPr>
            <p:cNvSpPr/>
            <p:nvPr/>
          </p:nvSpPr>
          <p:spPr>
            <a:xfrm>
              <a:off x="8760301" y="2464190"/>
              <a:ext cx="779908" cy="430887"/>
            </a:xfrm>
            <a:prstGeom prst="rect">
              <a:avLst/>
            </a:prstGeom>
          </p:spPr>
          <p:txBody>
            <a:bodyPr wrap="square">
              <a:spAutoFit/>
            </a:bodyPr>
            <a:lstStyle/>
            <a:p>
              <a:pPr marL="0" marR="0" lvl="0" indent="0" algn="ctr" defTabSz="914354" rtl="0" eaLnBrk="1" fontAlgn="auto" latinLnBrk="0" hangingPunct="1">
                <a:lnSpc>
                  <a:spcPct val="100000"/>
                </a:lnSpc>
                <a:spcBef>
                  <a:spcPts val="600"/>
                </a:spcBef>
                <a:spcAft>
                  <a:spcPts val="0"/>
                </a:spcAft>
                <a:buClrTx/>
                <a:buSzTx/>
                <a:buFontTx/>
                <a:buNone/>
                <a:tabLst/>
                <a:defRPr/>
              </a:pPr>
              <a:r>
                <a:rPr kumimoji="0" lang="en-US" sz="2200" b="1" i="0" u="none" strike="noStrike" kern="0" cap="none" spc="0" normalizeH="0" baseline="0" noProof="0">
                  <a:ln>
                    <a:noFill/>
                  </a:ln>
                  <a:solidFill>
                    <a:srgbClr val="3892B5"/>
                  </a:solidFill>
                  <a:effectLst/>
                  <a:uLnTx/>
                  <a:uFillTx/>
                  <a:latin typeface="Helvetica" pitchFamily="2" charset="0"/>
                  <a:ea typeface="Aller Light" charset="0"/>
                  <a:cs typeface="Aller Light" charset="0"/>
                </a:rPr>
                <a:t>16% </a:t>
              </a:r>
            </a:p>
          </p:txBody>
        </p:sp>
      </p:grpSp>
      <p:grpSp>
        <p:nvGrpSpPr>
          <p:cNvPr id="46" name="Group 45">
            <a:extLst>
              <a:ext uri="{FF2B5EF4-FFF2-40B4-BE49-F238E27FC236}">
                <a16:creationId xmlns:a16="http://schemas.microsoft.com/office/drawing/2014/main" id="{30DD0446-2373-0907-57BD-100334D859B4}"/>
              </a:ext>
            </a:extLst>
          </p:cNvPr>
          <p:cNvGrpSpPr/>
          <p:nvPr/>
        </p:nvGrpSpPr>
        <p:grpSpPr>
          <a:xfrm>
            <a:off x="4229120" y="1809912"/>
            <a:ext cx="1882643" cy="3479709"/>
            <a:chOff x="4433812" y="1807661"/>
            <a:chExt cx="1882643" cy="3479709"/>
          </a:xfrm>
        </p:grpSpPr>
        <p:sp>
          <p:nvSpPr>
            <p:cNvPr id="47" name="Oval 46">
              <a:extLst>
                <a:ext uri="{FF2B5EF4-FFF2-40B4-BE49-F238E27FC236}">
                  <a16:creationId xmlns:a16="http://schemas.microsoft.com/office/drawing/2014/main" id="{917A08EB-9293-427D-284B-C1C337BB2051}"/>
                </a:ext>
              </a:extLst>
            </p:cNvPr>
            <p:cNvSpPr/>
            <p:nvPr/>
          </p:nvSpPr>
          <p:spPr>
            <a:xfrm>
              <a:off x="4433812" y="1807661"/>
              <a:ext cx="1714492" cy="1668731"/>
            </a:xfrm>
            <a:prstGeom prst="ellipse">
              <a:avLst/>
            </a:prstGeom>
            <a:solidFill>
              <a:srgbClr val="93C56E"/>
            </a:solidFill>
            <a:ln w="25400" cap="flat" cmpd="sng" algn="ctr">
              <a:solidFill>
                <a:srgbClr val="93C56E">
                  <a:shade val="50000"/>
                </a:srgbClr>
              </a:solidFill>
              <a:prstDash val="solid"/>
            </a:ln>
            <a:effectLst/>
          </p:spPr>
          <p:txBody>
            <a:bodyPr lIns="0" tIns="0" rIns="0" bIns="0" rtlCol="0" anchor="ct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pic>
          <p:nvPicPr>
            <p:cNvPr id="48" name="Graphic 42">
              <a:extLst>
                <a:ext uri="{FF2B5EF4-FFF2-40B4-BE49-F238E27FC236}">
                  <a16:creationId xmlns:a16="http://schemas.microsoft.com/office/drawing/2014/main" id="{4425447E-25CB-A3B5-A716-91908EF8A9E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04377" y="2253498"/>
              <a:ext cx="992531" cy="777049"/>
            </a:xfrm>
            <a:prstGeom prst="rect">
              <a:avLst/>
            </a:prstGeom>
          </p:spPr>
        </p:pic>
        <p:sp>
          <p:nvSpPr>
            <p:cNvPr id="49" name="Content Placeholder 2">
              <a:extLst>
                <a:ext uri="{FF2B5EF4-FFF2-40B4-BE49-F238E27FC236}">
                  <a16:creationId xmlns:a16="http://schemas.microsoft.com/office/drawing/2014/main" id="{573C79F5-CE54-9207-68F8-7069D3DAAD05}"/>
                </a:ext>
              </a:extLst>
            </p:cNvPr>
            <p:cNvSpPr txBox="1">
              <a:spLocks/>
            </p:cNvSpPr>
            <p:nvPr/>
          </p:nvSpPr>
          <p:spPr>
            <a:xfrm>
              <a:off x="4435413" y="3880709"/>
              <a:ext cx="1881042" cy="1406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3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+65% </a:t>
              </a:r>
            </a:p>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1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of London’s NHS Organisations</a:t>
              </a:r>
            </a:p>
          </p:txBody>
        </p:sp>
      </p:grpSp>
      <p:grpSp>
        <p:nvGrpSpPr>
          <p:cNvPr id="50" name="Group 49">
            <a:extLst>
              <a:ext uri="{FF2B5EF4-FFF2-40B4-BE49-F238E27FC236}">
                <a16:creationId xmlns:a16="http://schemas.microsoft.com/office/drawing/2014/main" id="{27CEAD5B-2EA0-1FA5-F4AF-9E19616D6DC2}"/>
              </a:ext>
            </a:extLst>
          </p:cNvPr>
          <p:cNvGrpSpPr/>
          <p:nvPr/>
        </p:nvGrpSpPr>
        <p:grpSpPr>
          <a:xfrm>
            <a:off x="6162551" y="1809911"/>
            <a:ext cx="1734514" cy="3239734"/>
            <a:chOff x="6367243" y="1807660"/>
            <a:chExt cx="1734514" cy="3239734"/>
          </a:xfrm>
        </p:grpSpPr>
        <p:sp>
          <p:nvSpPr>
            <p:cNvPr id="51" name="Oval 50">
              <a:extLst>
                <a:ext uri="{FF2B5EF4-FFF2-40B4-BE49-F238E27FC236}">
                  <a16:creationId xmlns:a16="http://schemas.microsoft.com/office/drawing/2014/main" id="{19ED24A0-5A38-5357-7D0A-F0CE30347FE9}"/>
                </a:ext>
              </a:extLst>
            </p:cNvPr>
            <p:cNvSpPr/>
            <p:nvPr/>
          </p:nvSpPr>
          <p:spPr>
            <a:xfrm>
              <a:off x="6367243" y="1807660"/>
              <a:ext cx="1714492" cy="1668731"/>
            </a:xfrm>
            <a:prstGeom prst="ellipse">
              <a:avLst/>
            </a:prstGeom>
            <a:solidFill>
              <a:srgbClr val="00CCD7"/>
            </a:solidFill>
            <a:ln w="25400" cap="flat" cmpd="sng" algn="ctr">
              <a:solidFill>
                <a:srgbClr val="00CCD7">
                  <a:shade val="50000"/>
                </a:srgbClr>
              </a:solidFill>
              <a:prstDash val="solid"/>
            </a:ln>
            <a:effectLst/>
          </p:spPr>
          <p:txBody>
            <a:bodyPr lIns="0" tIns="0" rIns="0" bIns="0" rtlCol="0" anchor="ct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pic>
          <p:nvPicPr>
            <p:cNvPr id="52" name="Graphic 47">
              <a:extLst>
                <a:ext uri="{FF2B5EF4-FFF2-40B4-BE49-F238E27FC236}">
                  <a16:creationId xmlns:a16="http://schemas.microsoft.com/office/drawing/2014/main" id="{C71C5272-AD27-1CE2-5424-CBA043815CC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56877" y="2294519"/>
              <a:ext cx="719893" cy="883505"/>
            </a:xfrm>
            <a:prstGeom prst="rect">
              <a:avLst/>
            </a:prstGeom>
          </p:spPr>
        </p:pic>
        <p:sp>
          <p:nvSpPr>
            <p:cNvPr id="53" name="Content Placeholder 2">
              <a:extLst>
                <a:ext uri="{FF2B5EF4-FFF2-40B4-BE49-F238E27FC236}">
                  <a16:creationId xmlns:a16="http://schemas.microsoft.com/office/drawing/2014/main" id="{36FB5A61-182C-0F92-7AE7-3B47CB02B2BC}"/>
                </a:ext>
              </a:extLst>
            </p:cNvPr>
            <p:cNvSpPr txBox="1">
              <a:spLocks/>
            </p:cNvSpPr>
            <p:nvPr/>
          </p:nvSpPr>
          <p:spPr>
            <a:xfrm>
              <a:off x="6507681" y="3880709"/>
              <a:ext cx="1594076" cy="11666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0"/>
                </a:spcAft>
                <a:buClrTx/>
                <a:buSzTx/>
                <a:buFont typeface="Arial"/>
                <a:buNone/>
                <a:tabLst/>
                <a:defRPr/>
              </a:pPr>
              <a:r>
                <a:rPr kumimoji="0" lang="en-US" sz="3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70+ </a:t>
              </a:r>
            </a:p>
            <a:p>
              <a:pPr marL="0" marR="0" lvl="0" indent="0" algn="ctr" defTabSz="914354" rtl="0" eaLnBrk="1" fontAlgn="auto" latinLnBrk="0" hangingPunct="1">
                <a:lnSpc>
                  <a:spcPct val="100000"/>
                </a:lnSpc>
                <a:spcBef>
                  <a:spcPts val="300"/>
                </a:spcBef>
                <a:spcAft>
                  <a:spcPts val="0"/>
                </a:spcAft>
                <a:buClrTx/>
                <a:buSzTx/>
                <a:buFont typeface="Arial"/>
                <a:buNone/>
                <a:tabLst/>
                <a:defRPr/>
              </a:pPr>
              <a:r>
                <a:rPr kumimoji="0" lang="en-US" sz="1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Health Organisations</a:t>
              </a:r>
            </a:p>
          </p:txBody>
        </p:sp>
      </p:grpSp>
      <p:grpSp>
        <p:nvGrpSpPr>
          <p:cNvPr id="54" name="Group 53">
            <a:extLst>
              <a:ext uri="{FF2B5EF4-FFF2-40B4-BE49-F238E27FC236}">
                <a16:creationId xmlns:a16="http://schemas.microsoft.com/office/drawing/2014/main" id="{CD220605-74F4-26EF-74B0-05C9A170980D}"/>
              </a:ext>
            </a:extLst>
          </p:cNvPr>
          <p:cNvGrpSpPr/>
          <p:nvPr/>
        </p:nvGrpSpPr>
        <p:grpSpPr>
          <a:xfrm>
            <a:off x="9795038" y="1809909"/>
            <a:ext cx="2097020" cy="3663344"/>
            <a:chOff x="9999730" y="1807658"/>
            <a:chExt cx="2097020" cy="3663344"/>
          </a:xfrm>
        </p:grpSpPr>
        <p:sp>
          <p:nvSpPr>
            <p:cNvPr id="55" name="Oval 54">
              <a:extLst>
                <a:ext uri="{FF2B5EF4-FFF2-40B4-BE49-F238E27FC236}">
                  <a16:creationId xmlns:a16="http://schemas.microsoft.com/office/drawing/2014/main" id="{ECC5062A-397D-7452-629A-C82A2739AF13}"/>
                </a:ext>
              </a:extLst>
            </p:cNvPr>
            <p:cNvSpPr/>
            <p:nvPr/>
          </p:nvSpPr>
          <p:spPr>
            <a:xfrm>
              <a:off x="10218775" y="1807658"/>
              <a:ext cx="1714492" cy="1668731"/>
            </a:xfrm>
            <a:prstGeom prst="ellipse">
              <a:avLst/>
            </a:prstGeom>
            <a:solidFill>
              <a:srgbClr val="0092C3"/>
            </a:solidFill>
            <a:ln w="25400" cap="flat" cmpd="sng" algn="ctr">
              <a:solidFill>
                <a:srgbClr val="0092C3">
                  <a:shade val="50000"/>
                </a:srgbClr>
              </a:solidFill>
              <a:prstDash val="solid"/>
            </a:ln>
            <a:effectLst/>
          </p:spPr>
          <p:txBody>
            <a:bodyPr lIns="0" tIns="0" rIns="0" bIns="0" rtlCol="0" anchor="ct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pic>
          <p:nvPicPr>
            <p:cNvPr id="56" name="Graphic 51">
              <a:extLst>
                <a:ext uri="{FF2B5EF4-FFF2-40B4-BE49-F238E27FC236}">
                  <a16:creationId xmlns:a16="http://schemas.microsoft.com/office/drawing/2014/main" id="{089DA8B9-50B2-6C37-FC13-1F18DF2002A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718677" y="2227232"/>
              <a:ext cx="714687" cy="858935"/>
            </a:xfrm>
            <a:prstGeom prst="rect">
              <a:avLst/>
            </a:prstGeom>
          </p:spPr>
        </p:pic>
        <p:sp>
          <p:nvSpPr>
            <p:cNvPr id="57" name="Content Placeholder 2">
              <a:extLst>
                <a:ext uri="{FF2B5EF4-FFF2-40B4-BE49-F238E27FC236}">
                  <a16:creationId xmlns:a16="http://schemas.microsoft.com/office/drawing/2014/main" id="{A583A465-519F-18AD-DFF1-CEEBFDEF823B}"/>
                </a:ext>
              </a:extLst>
            </p:cNvPr>
            <p:cNvSpPr txBox="1">
              <a:spLocks/>
            </p:cNvSpPr>
            <p:nvPr/>
          </p:nvSpPr>
          <p:spPr>
            <a:xfrm>
              <a:off x="9999730" y="4064342"/>
              <a:ext cx="2097020" cy="140666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15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Trusts, ICS, CCGs, GPs, Community, STPs</a:t>
              </a:r>
            </a:p>
          </p:txBody>
        </p:sp>
      </p:grpSp>
      <p:grpSp>
        <p:nvGrpSpPr>
          <p:cNvPr id="58" name="Group 57">
            <a:extLst>
              <a:ext uri="{FF2B5EF4-FFF2-40B4-BE49-F238E27FC236}">
                <a16:creationId xmlns:a16="http://schemas.microsoft.com/office/drawing/2014/main" id="{56C4764F-76FA-F1EE-AC30-4270D9F750AC}"/>
              </a:ext>
            </a:extLst>
          </p:cNvPr>
          <p:cNvGrpSpPr/>
          <p:nvPr/>
        </p:nvGrpSpPr>
        <p:grpSpPr>
          <a:xfrm>
            <a:off x="392918" y="1809912"/>
            <a:ext cx="1714492" cy="3512317"/>
            <a:chOff x="597610" y="1807661"/>
            <a:chExt cx="1714492" cy="3512317"/>
          </a:xfrm>
        </p:grpSpPr>
        <p:sp>
          <p:nvSpPr>
            <p:cNvPr id="59" name="Oval 58">
              <a:extLst>
                <a:ext uri="{FF2B5EF4-FFF2-40B4-BE49-F238E27FC236}">
                  <a16:creationId xmlns:a16="http://schemas.microsoft.com/office/drawing/2014/main" id="{4A2DAC42-D47C-AFA9-69E5-B7AB334B42F2}"/>
                </a:ext>
              </a:extLst>
            </p:cNvPr>
            <p:cNvSpPr/>
            <p:nvPr/>
          </p:nvSpPr>
          <p:spPr>
            <a:xfrm>
              <a:off x="597610" y="1807661"/>
              <a:ext cx="1714492" cy="1668731"/>
            </a:xfrm>
            <a:prstGeom prst="ellipse">
              <a:avLst/>
            </a:prstGeom>
            <a:solidFill>
              <a:srgbClr val="1F5E8F"/>
            </a:solidFill>
            <a:ln w="25400" cap="flat" cmpd="sng" algn="ctr">
              <a:solidFill>
                <a:srgbClr val="1F5E8F">
                  <a:shade val="50000"/>
                </a:srgbClr>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sp>
          <p:nvSpPr>
            <p:cNvPr id="60" name="Content Placeholder 2">
              <a:extLst>
                <a:ext uri="{FF2B5EF4-FFF2-40B4-BE49-F238E27FC236}">
                  <a16:creationId xmlns:a16="http://schemas.microsoft.com/office/drawing/2014/main" id="{4212F676-893F-F1BD-7175-5C7434929EB8}"/>
                </a:ext>
              </a:extLst>
            </p:cNvPr>
            <p:cNvSpPr txBox="1">
              <a:spLocks/>
            </p:cNvSpPr>
            <p:nvPr/>
          </p:nvSpPr>
          <p:spPr>
            <a:xfrm>
              <a:off x="679629" y="4215367"/>
              <a:ext cx="1594076" cy="11046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0"/>
                </a:spcAft>
                <a:buClrTx/>
                <a:buSzTx/>
                <a:buFont typeface="Arial"/>
                <a:buNone/>
                <a:tabLst/>
                <a:defRPr/>
              </a:pPr>
              <a:r>
                <a:rPr kumimoji="0" lang="en-US" sz="15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HSCN Stage 3 Compliant</a:t>
              </a:r>
            </a:p>
          </p:txBody>
        </p:sp>
        <p:pic>
          <p:nvPicPr>
            <p:cNvPr id="61" name="Picture 60" descr="A picture containing plate, drawing&#10;&#10;Description automatically generated">
              <a:extLst>
                <a:ext uri="{FF2B5EF4-FFF2-40B4-BE49-F238E27FC236}">
                  <a16:creationId xmlns:a16="http://schemas.microsoft.com/office/drawing/2014/main" id="{D115B4BE-DC97-1DAA-EC30-EB5D21CB42D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 r="66872" b="-5004"/>
            <a:stretch/>
          </p:blipFill>
          <p:spPr>
            <a:xfrm>
              <a:off x="1073076" y="2309118"/>
              <a:ext cx="819009" cy="777049"/>
            </a:xfrm>
            <a:prstGeom prst="rect">
              <a:avLst/>
            </a:prstGeom>
          </p:spPr>
        </p:pic>
      </p:grpSp>
      <p:grpSp>
        <p:nvGrpSpPr>
          <p:cNvPr id="62" name="Group 61">
            <a:extLst>
              <a:ext uri="{FF2B5EF4-FFF2-40B4-BE49-F238E27FC236}">
                <a16:creationId xmlns:a16="http://schemas.microsoft.com/office/drawing/2014/main" id="{E30DAE4F-92CA-73C4-FC8A-9C568F0E5D30}"/>
              </a:ext>
            </a:extLst>
          </p:cNvPr>
          <p:cNvGrpSpPr/>
          <p:nvPr/>
        </p:nvGrpSpPr>
        <p:grpSpPr>
          <a:xfrm>
            <a:off x="2223744" y="1809912"/>
            <a:ext cx="1936951" cy="3239733"/>
            <a:chOff x="2428436" y="1807661"/>
            <a:chExt cx="1936951" cy="3239733"/>
          </a:xfrm>
        </p:grpSpPr>
        <p:sp>
          <p:nvSpPr>
            <p:cNvPr id="63" name="Oval 62">
              <a:extLst>
                <a:ext uri="{FF2B5EF4-FFF2-40B4-BE49-F238E27FC236}">
                  <a16:creationId xmlns:a16="http://schemas.microsoft.com/office/drawing/2014/main" id="{1B81856C-091C-BB5A-9A1B-2BD61C39E154}"/>
                </a:ext>
              </a:extLst>
            </p:cNvPr>
            <p:cNvSpPr/>
            <p:nvPr/>
          </p:nvSpPr>
          <p:spPr>
            <a:xfrm>
              <a:off x="2500381" y="1807661"/>
              <a:ext cx="1714492" cy="1668731"/>
            </a:xfrm>
            <a:prstGeom prst="ellipse">
              <a:avLst/>
            </a:prstGeom>
            <a:solidFill>
              <a:srgbClr val="3A92B6"/>
            </a:solidFill>
            <a:ln w="25400" cap="flat" cmpd="sng" algn="ctr">
              <a:solidFill>
                <a:srgbClr val="3A92B6">
                  <a:shade val="50000"/>
                </a:srgbClr>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sp>
          <p:nvSpPr>
            <p:cNvPr id="64" name="Content Placeholder 2">
              <a:extLst>
                <a:ext uri="{FF2B5EF4-FFF2-40B4-BE49-F238E27FC236}">
                  <a16:creationId xmlns:a16="http://schemas.microsoft.com/office/drawing/2014/main" id="{C772F98F-B090-A898-D972-2DC2F19786C5}"/>
                </a:ext>
              </a:extLst>
            </p:cNvPr>
            <p:cNvSpPr txBox="1">
              <a:spLocks/>
            </p:cNvSpPr>
            <p:nvPr/>
          </p:nvSpPr>
          <p:spPr>
            <a:xfrm>
              <a:off x="2495651" y="4091201"/>
              <a:ext cx="1823922" cy="9561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3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9 ISO</a:t>
              </a:r>
              <a:br>
                <a:rPr kumimoji="0" lang="en-US" sz="3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br>
              <a:r>
                <a:rPr kumimoji="0" lang="en-US" sz="1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Accreditations</a:t>
              </a:r>
            </a:p>
          </p:txBody>
        </p:sp>
        <p:pic>
          <p:nvPicPr>
            <p:cNvPr id="65" name="Picture 64">
              <a:extLst>
                <a:ext uri="{FF2B5EF4-FFF2-40B4-BE49-F238E27FC236}">
                  <a16:creationId xmlns:a16="http://schemas.microsoft.com/office/drawing/2014/main" id="{D34AF61D-7E79-7841-DCC9-D4193C9953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28436" y="2022707"/>
              <a:ext cx="1936951" cy="1238629"/>
            </a:xfrm>
            <a:prstGeom prst="rect">
              <a:avLst/>
            </a:prstGeom>
          </p:spPr>
        </p:pic>
      </p:grpSp>
    </p:spTree>
    <p:extLst>
      <p:ext uri="{BB962C8B-B14F-4D97-AF65-F5344CB8AC3E}">
        <p14:creationId xmlns:p14="http://schemas.microsoft.com/office/powerpoint/2010/main" val="290541806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3597D8D1-5D87-699F-8B24-EAA149BAE96F}"/>
              </a:ext>
            </a:extLst>
          </p:cNvPr>
          <p:cNvPicPr>
            <a:picLocks noChangeAspect="1"/>
          </p:cNvPicPr>
          <p:nvPr/>
        </p:nvPicPr>
        <p:blipFill rotWithShape="1">
          <a:blip r:embed="rId3">
            <a:alphaModFix amt="43000"/>
            <a:extLst>
              <a:ext uri="{28A0092B-C50C-407E-A947-70E740481C1C}">
                <a14:useLocalDpi xmlns:a14="http://schemas.microsoft.com/office/drawing/2010/main" val="0"/>
              </a:ext>
            </a:extLst>
          </a:blip>
          <a:srcRect r="15178"/>
          <a:stretch/>
        </p:blipFill>
        <p:spPr>
          <a:xfrm>
            <a:off x="4504920" y="787274"/>
            <a:ext cx="7458480" cy="5085188"/>
          </a:xfrm>
          <a:prstGeom prst="rect">
            <a:avLst/>
          </a:prstGeom>
        </p:spPr>
      </p:pic>
      <p:sp>
        <p:nvSpPr>
          <p:cNvPr id="2" name="Parallelogram 7">
            <a:extLst>
              <a:ext uri="{FF2B5EF4-FFF2-40B4-BE49-F238E27FC236}">
                <a16:creationId xmlns:a16="http://schemas.microsoft.com/office/drawing/2014/main" id="{CE415113-51CC-DE18-A9EB-779C8498CACD}"/>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3" name="Parallelogram 8">
            <a:extLst>
              <a:ext uri="{FF2B5EF4-FFF2-40B4-BE49-F238E27FC236}">
                <a16:creationId xmlns:a16="http://schemas.microsoft.com/office/drawing/2014/main" id="{C40E2260-AA5C-3A5D-4AC9-668758B72B72}"/>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4" name="Graphic 24">
            <a:extLst>
              <a:ext uri="{FF2B5EF4-FFF2-40B4-BE49-F238E27FC236}">
                <a16:creationId xmlns:a16="http://schemas.microsoft.com/office/drawing/2014/main" id="{AAC3570E-64A8-1F08-A78B-EBC33A90C83C}"/>
              </a:ext>
            </a:extLst>
          </p:cNvPr>
          <p:cNvPicPr>
            <a:picLocks noChangeAspect="1"/>
          </p:cNvPicPr>
          <p:nvPr/>
        </p:nvPicPr>
        <p:blipFill>
          <a:blip r:embed="rId4"/>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0BE0125F-E39D-56D8-04BA-0A7DD4B21A56}"/>
              </a:ext>
            </a:extLst>
          </p:cNvPr>
          <p:cNvGrpSpPr/>
          <p:nvPr/>
        </p:nvGrpSpPr>
        <p:grpSpPr>
          <a:xfrm>
            <a:off x="-813454" y="112278"/>
            <a:ext cx="1462837" cy="624880"/>
            <a:chOff x="-706913" y="213301"/>
            <a:chExt cx="1883896" cy="804744"/>
          </a:xfrm>
        </p:grpSpPr>
        <p:sp>
          <p:nvSpPr>
            <p:cNvPr id="7" name="Rounded Rectangle 10">
              <a:extLst>
                <a:ext uri="{FF2B5EF4-FFF2-40B4-BE49-F238E27FC236}">
                  <a16:creationId xmlns:a16="http://schemas.microsoft.com/office/drawing/2014/main" id="{2EDA1767-2694-7B74-082F-B7E90CC4693E}"/>
                </a:ext>
              </a:extLst>
            </p:cNvPr>
            <p:cNvSpPr/>
            <p:nvPr userDrawn="1"/>
          </p:nvSpPr>
          <p:spPr>
            <a:xfrm>
              <a:off x="-706913" y="222445"/>
              <a:ext cx="1883896" cy="795600"/>
            </a:xfrm>
            <a:prstGeom prst="roundRect">
              <a:avLst>
                <a:gd name="adj" fmla="val 50000"/>
              </a:avLst>
            </a:prstGeom>
            <a:solidFill>
              <a:srgbClr val="1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60EA04D-9E29-1E89-C3D3-A88C1936B05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757" t="3110" r="90956" b="85289"/>
            <a:stretch/>
          </p:blipFill>
          <p:spPr>
            <a:xfrm>
              <a:off x="336176" y="213301"/>
              <a:ext cx="766483" cy="795600"/>
            </a:xfrm>
            <a:prstGeom prst="rect">
              <a:avLst/>
            </a:prstGeom>
          </p:spPr>
        </p:pic>
      </p:grpSp>
      <p:sp>
        <p:nvSpPr>
          <p:cNvPr id="38" name="Title 37">
            <a:extLst>
              <a:ext uri="{FF2B5EF4-FFF2-40B4-BE49-F238E27FC236}">
                <a16:creationId xmlns:a16="http://schemas.microsoft.com/office/drawing/2014/main" id="{8DE5E3E3-7A84-893C-0B7A-F38631B05D0F}"/>
              </a:ext>
            </a:extLst>
          </p:cNvPr>
          <p:cNvSpPr>
            <a:spLocks noGrp="1"/>
          </p:cNvSpPr>
          <p:nvPr>
            <p:ph type="title"/>
          </p:nvPr>
        </p:nvSpPr>
        <p:spPr/>
        <p:txBody>
          <a:bodyPr/>
          <a:lstStyle/>
          <a:p>
            <a:r>
              <a:rPr lang="en-GB"/>
              <a:t>Core Service Offerings For Health</a:t>
            </a:r>
          </a:p>
        </p:txBody>
      </p:sp>
      <p:grpSp>
        <p:nvGrpSpPr>
          <p:cNvPr id="45" name="Group 44">
            <a:extLst>
              <a:ext uri="{FF2B5EF4-FFF2-40B4-BE49-F238E27FC236}">
                <a16:creationId xmlns:a16="http://schemas.microsoft.com/office/drawing/2014/main" id="{B3786A30-49A3-E915-F546-A49146F36741}"/>
              </a:ext>
            </a:extLst>
          </p:cNvPr>
          <p:cNvGrpSpPr/>
          <p:nvPr/>
        </p:nvGrpSpPr>
        <p:grpSpPr>
          <a:xfrm>
            <a:off x="1155425" y="23273"/>
            <a:ext cx="4896688" cy="6510709"/>
            <a:chOff x="709829" y="-405577"/>
            <a:chExt cx="4896688" cy="6510709"/>
          </a:xfrm>
        </p:grpSpPr>
        <p:grpSp>
          <p:nvGrpSpPr>
            <p:cNvPr id="6" name="dx block">
              <a:extLst>
                <a:ext uri="{FF2B5EF4-FFF2-40B4-BE49-F238E27FC236}">
                  <a16:creationId xmlns:a16="http://schemas.microsoft.com/office/drawing/2014/main" id="{490315A3-7386-C3E8-386B-A8F61E5BBEE3}"/>
                </a:ext>
              </a:extLst>
            </p:cNvPr>
            <p:cNvGrpSpPr/>
            <p:nvPr/>
          </p:nvGrpSpPr>
          <p:grpSpPr>
            <a:xfrm>
              <a:off x="709829" y="-405577"/>
              <a:ext cx="4885898" cy="6510709"/>
              <a:chOff x="755843" y="635544"/>
              <a:chExt cx="4598672" cy="6222456"/>
            </a:xfrm>
          </p:grpSpPr>
          <p:pic>
            <p:nvPicPr>
              <p:cNvPr id="8" name="shadow">
                <a:extLst>
                  <a:ext uri="{FF2B5EF4-FFF2-40B4-BE49-F238E27FC236}">
                    <a16:creationId xmlns:a16="http://schemas.microsoft.com/office/drawing/2014/main" id="{5652EE6E-392A-6E9E-4A1E-ADFE18258E65}"/>
                  </a:ext>
                </a:extLst>
              </p:cNvPr>
              <p:cNvPicPr>
                <a:picLocks noChangeAspect="1"/>
              </p:cNvPicPr>
              <p:nvPr/>
            </p:nvPicPr>
            <p:blipFill>
              <a:blip r:embed="rId6"/>
              <a:srcRect l="23379" t="49704" r="40765" b="7186"/>
              <a:stretch>
                <a:fillRect/>
              </a:stretch>
            </p:blipFill>
            <p:spPr>
              <a:xfrm>
                <a:off x="852367" y="3886200"/>
                <a:ext cx="4394204" cy="2971800"/>
              </a:xfrm>
              <a:prstGeom prst="rect">
                <a:avLst/>
              </a:prstGeom>
              <a:noFill/>
              <a:ln cap="flat">
                <a:noFill/>
              </a:ln>
            </p:spPr>
          </p:pic>
          <p:pic>
            <p:nvPicPr>
              <p:cNvPr id="10" name="fibre infrastructure layer">
                <a:extLst>
                  <a:ext uri="{FF2B5EF4-FFF2-40B4-BE49-F238E27FC236}">
                    <a16:creationId xmlns:a16="http://schemas.microsoft.com/office/drawing/2014/main" id="{E5140D38-3D46-BE66-6CBA-387BCC7B2017}"/>
                  </a:ext>
                </a:extLst>
              </p:cNvPr>
              <p:cNvPicPr>
                <a:picLocks noChangeAspect="1"/>
              </p:cNvPicPr>
              <p:nvPr/>
            </p:nvPicPr>
            <p:blipFill>
              <a:blip r:embed="rId7"/>
              <a:srcRect t="-195" b="-1383"/>
              <a:stretch>
                <a:fillRect/>
              </a:stretch>
            </p:blipFill>
            <p:spPr>
              <a:xfrm>
                <a:off x="865927" y="3622496"/>
                <a:ext cx="4406740" cy="3064264"/>
              </a:xfrm>
              <a:prstGeom prst="rect">
                <a:avLst/>
              </a:prstGeom>
              <a:noFill/>
              <a:ln cap="flat">
                <a:noFill/>
              </a:ln>
            </p:spPr>
          </p:pic>
          <p:pic>
            <p:nvPicPr>
              <p:cNvPr id="11" name="network platforms layer">
                <a:extLst>
                  <a:ext uri="{FF2B5EF4-FFF2-40B4-BE49-F238E27FC236}">
                    <a16:creationId xmlns:a16="http://schemas.microsoft.com/office/drawing/2014/main" id="{3E913C8A-39B2-7477-41C7-13AF35FE5989}"/>
                  </a:ext>
                </a:extLst>
              </p:cNvPr>
              <p:cNvPicPr>
                <a:picLocks noChangeAspect="1"/>
              </p:cNvPicPr>
              <p:nvPr/>
            </p:nvPicPr>
            <p:blipFill>
              <a:blip r:embed="rId8"/>
              <a:srcRect t="-848" b="-1464"/>
              <a:stretch>
                <a:fillRect/>
              </a:stretch>
            </p:blipFill>
            <p:spPr>
              <a:xfrm>
                <a:off x="861886" y="3112343"/>
                <a:ext cx="4410772" cy="3089208"/>
              </a:xfrm>
              <a:prstGeom prst="rect">
                <a:avLst/>
              </a:prstGeom>
              <a:noFill/>
              <a:ln cap="flat">
                <a:noFill/>
              </a:ln>
            </p:spPr>
          </p:pic>
          <p:pic>
            <p:nvPicPr>
              <p:cNvPr id="12" name="multi-cloud platforms layer">
                <a:extLst>
                  <a:ext uri="{FF2B5EF4-FFF2-40B4-BE49-F238E27FC236}">
                    <a16:creationId xmlns:a16="http://schemas.microsoft.com/office/drawing/2014/main" id="{91527EDD-2AE2-AA2A-206A-55F4D3D92CFE}"/>
                  </a:ext>
                </a:extLst>
              </p:cNvPr>
              <p:cNvPicPr>
                <a:picLocks noChangeAspect="1"/>
              </p:cNvPicPr>
              <p:nvPr/>
            </p:nvPicPr>
            <p:blipFill>
              <a:blip r:embed="rId9"/>
              <a:srcRect t="118" b="-278"/>
              <a:stretch>
                <a:fillRect/>
              </a:stretch>
            </p:blipFill>
            <p:spPr>
              <a:xfrm>
                <a:off x="858365" y="2652784"/>
                <a:ext cx="4415857" cy="3030998"/>
              </a:xfrm>
              <a:prstGeom prst="rect">
                <a:avLst/>
              </a:prstGeom>
              <a:noFill/>
              <a:ln cap="flat">
                <a:noFill/>
              </a:ln>
            </p:spPr>
          </p:pic>
          <p:pic>
            <p:nvPicPr>
              <p:cNvPr id="13" name="managed IT services layer">
                <a:extLst>
                  <a:ext uri="{FF2B5EF4-FFF2-40B4-BE49-F238E27FC236}">
                    <a16:creationId xmlns:a16="http://schemas.microsoft.com/office/drawing/2014/main" id="{25947876-A1E9-F544-8274-FAE3B745B9E7}"/>
                  </a:ext>
                </a:extLst>
              </p:cNvPr>
              <p:cNvPicPr>
                <a:picLocks noChangeAspect="1"/>
              </p:cNvPicPr>
              <p:nvPr/>
            </p:nvPicPr>
            <p:blipFill>
              <a:blip r:embed="rId10"/>
              <a:srcRect l="75" r="75"/>
              <a:stretch>
                <a:fillRect/>
              </a:stretch>
            </p:blipFill>
            <p:spPr>
              <a:xfrm>
                <a:off x="861886" y="2159355"/>
                <a:ext cx="4410772" cy="3024003"/>
              </a:xfrm>
              <a:prstGeom prst="rect">
                <a:avLst/>
              </a:prstGeom>
              <a:noFill/>
              <a:ln cap="flat">
                <a:noFill/>
              </a:ln>
            </p:spPr>
          </p:pic>
          <p:pic>
            <p:nvPicPr>
              <p:cNvPr id="14" name="NOC service desk 24/7">
                <a:extLst>
                  <a:ext uri="{FF2B5EF4-FFF2-40B4-BE49-F238E27FC236}">
                    <a16:creationId xmlns:a16="http://schemas.microsoft.com/office/drawing/2014/main" id="{30FC1E6D-F39F-B12B-27E0-7907437334E1}"/>
                  </a:ext>
                </a:extLst>
              </p:cNvPr>
              <p:cNvPicPr>
                <a:picLocks noChangeAspect="1"/>
              </p:cNvPicPr>
              <p:nvPr/>
            </p:nvPicPr>
            <p:blipFill>
              <a:blip r:embed="rId11"/>
              <a:srcRect l="-1113" t="-723" r="-1659" b="-2009"/>
              <a:stretch>
                <a:fillRect/>
              </a:stretch>
            </p:blipFill>
            <p:spPr>
              <a:xfrm>
                <a:off x="808082" y="1641576"/>
                <a:ext cx="4546433" cy="3111117"/>
              </a:xfrm>
              <a:prstGeom prst="rect">
                <a:avLst/>
              </a:prstGeom>
              <a:noFill/>
              <a:ln cap="flat">
                <a:noFill/>
              </a:ln>
            </p:spPr>
          </p:pic>
          <p:pic>
            <p:nvPicPr>
              <p:cNvPr id="15" name="CSOC 24/7">
                <a:extLst>
                  <a:ext uri="{FF2B5EF4-FFF2-40B4-BE49-F238E27FC236}">
                    <a16:creationId xmlns:a16="http://schemas.microsoft.com/office/drawing/2014/main" id="{DB87CAE8-AECF-D16C-EEE7-2342ABAA62C4}"/>
                  </a:ext>
                </a:extLst>
              </p:cNvPr>
              <p:cNvPicPr>
                <a:picLocks noChangeAspect="1"/>
              </p:cNvPicPr>
              <p:nvPr/>
            </p:nvPicPr>
            <p:blipFill>
              <a:blip r:embed="rId12"/>
              <a:srcRect t="202" b="202"/>
              <a:stretch>
                <a:fillRect/>
              </a:stretch>
            </p:blipFill>
            <p:spPr>
              <a:xfrm>
                <a:off x="852367" y="1168850"/>
                <a:ext cx="4436065" cy="3030998"/>
              </a:xfrm>
              <a:prstGeom prst="rect">
                <a:avLst/>
              </a:prstGeom>
              <a:noFill/>
              <a:ln cap="flat">
                <a:noFill/>
              </a:ln>
            </p:spPr>
          </p:pic>
          <p:pic>
            <p:nvPicPr>
              <p:cNvPr id="16" name="Professional Services">
                <a:extLst>
                  <a:ext uri="{FF2B5EF4-FFF2-40B4-BE49-F238E27FC236}">
                    <a16:creationId xmlns:a16="http://schemas.microsoft.com/office/drawing/2014/main" id="{C01451D7-2707-827B-BA2C-C2FDB839C27A}"/>
                  </a:ext>
                </a:extLst>
              </p:cNvPr>
              <p:cNvPicPr>
                <a:picLocks noChangeAspect="1"/>
              </p:cNvPicPr>
              <p:nvPr/>
            </p:nvPicPr>
            <p:blipFill>
              <a:blip r:embed="rId13"/>
              <a:srcRect t="-1416" b="-1111"/>
              <a:stretch>
                <a:fillRect/>
              </a:stretch>
            </p:blipFill>
            <p:spPr>
              <a:xfrm>
                <a:off x="852367" y="635544"/>
                <a:ext cx="4436065" cy="3113495"/>
              </a:xfrm>
              <a:prstGeom prst="rect">
                <a:avLst/>
              </a:prstGeom>
              <a:noFill/>
              <a:ln cap="flat">
                <a:noFill/>
              </a:ln>
            </p:spPr>
          </p:pic>
          <p:pic>
            <p:nvPicPr>
              <p:cNvPr id="17" name="advisory">
                <a:extLst>
                  <a:ext uri="{FF2B5EF4-FFF2-40B4-BE49-F238E27FC236}">
                    <a16:creationId xmlns:a16="http://schemas.microsoft.com/office/drawing/2014/main" id="{9C8D30FE-048F-E160-A79C-2F2306AF89E3}"/>
                  </a:ext>
                </a:extLst>
              </p:cNvPr>
              <p:cNvPicPr>
                <a:picLocks noChangeAspect="1"/>
              </p:cNvPicPr>
              <p:nvPr/>
            </p:nvPicPr>
            <p:blipFill>
              <a:blip r:embed="rId14"/>
              <a:srcRect l="20061" t="23026" r="73858" b="19172"/>
              <a:stretch>
                <a:fillRect/>
              </a:stretch>
            </p:blipFill>
            <p:spPr>
              <a:xfrm>
                <a:off x="755843" y="1869435"/>
                <a:ext cx="761996" cy="4074164"/>
              </a:xfrm>
              <a:prstGeom prst="rect">
                <a:avLst/>
              </a:prstGeom>
              <a:noFill/>
              <a:ln cap="flat">
                <a:noFill/>
              </a:ln>
            </p:spPr>
          </p:pic>
          <p:pic>
            <p:nvPicPr>
              <p:cNvPr id="19" name="Design">
                <a:extLst>
                  <a:ext uri="{FF2B5EF4-FFF2-40B4-BE49-F238E27FC236}">
                    <a16:creationId xmlns:a16="http://schemas.microsoft.com/office/drawing/2014/main" id="{58F4ED39-ADD1-FDB7-CDFE-48403A9E798A}"/>
                  </a:ext>
                </a:extLst>
              </p:cNvPr>
              <p:cNvPicPr>
                <a:picLocks noChangeAspect="1"/>
              </p:cNvPicPr>
              <p:nvPr/>
            </p:nvPicPr>
            <p:blipFill>
              <a:blip r:embed="rId14"/>
              <a:srcRect l="26021" t="28288" r="68871" b="14343"/>
              <a:stretch>
                <a:fillRect/>
              </a:stretch>
            </p:blipFill>
            <p:spPr>
              <a:xfrm>
                <a:off x="1502606" y="2240279"/>
                <a:ext cx="640080" cy="4043677"/>
              </a:xfrm>
              <a:prstGeom prst="rect">
                <a:avLst/>
              </a:prstGeom>
              <a:noFill/>
              <a:ln cap="flat">
                <a:noFill/>
              </a:ln>
            </p:spPr>
          </p:pic>
          <p:pic>
            <p:nvPicPr>
              <p:cNvPr id="20" name="Build">
                <a:extLst>
                  <a:ext uri="{FF2B5EF4-FFF2-40B4-BE49-F238E27FC236}">
                    <a16:creationId xmlns:a16="http://schemas.microsoft.com/office/drawing/2014/main" id="{5F7A2E96-029B-8B0D-FBEC-3A8F1DB5737C}"/>
                  </a:ext>
                </a:extLst>
              </p:cNvPr>
              <p:cNvPicPr>
                <a:picLocks noChangeAspect="1"/>
              </p:cNvPicPr>
              <p:nvPr/>
            </p:nvPicPr>
            <p:blipFill>
              <a:blip r:embed="rId14"/>
              <a:srcRect l="31413" t="34991" r="62547" b="9370"/>
              <a:stretch>
                <a:fillRect/>
              </a:stretch>
            </p:blipFill>
            <p:spPr>
              <a:xfrm>
                <a:off x="2168078" y="2712723"/>
                <a:ext cx="756922" cy="3921761"/>
              </a:xfrm>
              <a:prstGeom prst="rect">
                <a:avLst/>
              </a:prstGeom>
              <a:noFill/>
              <a:ln cap="flat">
                <a:noFill/>
              </a:ln>
            </p:spPr>
          </p:pic>
          <p:pic>
            <p:nvPicPr>
              <p:cNvPr id="21" name="Expo logo">
                <a:extLst>
                  <a:ext uri="{FF2B5EF4-FFF2-40B4-BE49-F238E27FC236}">
                    <a16:creationId xmlns:a16="http://schemas.microsoft.com/office/drawing/2014/main" id="{F6503EE3-2450-8B9C-1B20-A3D312BA68A1}"/>
                  </a:ext>
                </a:extLst>
              </p:cNvPr>
              <p:cNvPicPr>
                <a:picLocks noChangeAspect="1"/>
              </p:cNvPicPr>
              <p:nvPr/>
            </p:nvPicPr>
            <p:blipFill>
              <a:blip r:embed="rId15"/>
              <a:srcRect l="21764" t="7747" r="51479" b="58667"/>
              <a:stretch>
                <a:fillRect/>
              </a:stretch>
            </p:blipFill>
            <p:spPr>
              <a:xfrm>
                <a:off x="969199" y="792483"/>
                <a:ext cx="3352803" cy="2367281"/>
              </a:xfrm>
              <a:prstGeom prst="rect">
                <a:avLst/>
              </a:prstGeom>
              <a:noFill/>
              <a:ln cap="flat">
                <a:noFill/>
              </a:ln>
            </p:spPr>
          </p:pic>
        </p:grpSp>
        <p:sp>
          <p:nvSpPr>
            <p:cNvPr id="22" name="TextBox 21">
              <a:extLst>
                <a:ext uri="{FF2B5EF4-FFF2-40B4-BE49-F238E27FC236}">
                  <a16:creationId xmlns:a16="http://schemas.microsoft.com/office/drawing/2014/main" id="{E82E8F44-860B-2E17-17E6-4759EAB0C231}"/>
                </a:ext>
              </a:extLst>
            </p:cNvPr>
            <p:cNvSpPr txBox="1"/>
            <p:nvPr/>
          </p:nvSpPr>
          <p:spPr>
            <a:xfrm rot="19848183">
              <a:off x="3124670" y="4839890"/>
              <a:ext cx="2394667" cy="307777"/>
            </a:xfrm>
            <a:prstGeom prst="rect">
              <a:avLst/>
            </a:prstGeom>
            <a:solidFill>
              <a:srgbClr val="BB3E0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HSCN CONNECTIVITY</a:t>
              </a:r>
            </a:p>
          </p:txBody>
        </p:sp>
        <p:sp>
          <p:nvSpPr>
            <p:cNvPr id="23" name="TextBox 22">
              <a:extLst>
                <a:ext uri="{FF2B5EF4-FFF2-40B4-BE49-F238E27FC236}">
                  <a16:creationId xmlns:a16="http://schemas.microsoft.com/office/drawing/2014/main" id="{3C376B59-61E5-B2B8-B003-715A5CCE3FE0}"/>
                </a:ext>
              </a:extLst>
            </p:cNvPr>
            <p:cNvSpPr txBox="1"/>
            <p:nvPr/>
          </p:nvSpPr>
          <p:spPr>
            <a:xfrm rot="19848183">
              <a:off x="3039361" y="4388592"/>
              <a:ext cx="2394667" cy="307777"/>
            </a:xfrm>
            <a:prstGeom prst="rect">
              <a:avLst/>
            </a:prstGeom>
            <a:solidFill>
              <a:srgbClr val="CA670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DATA PLATFORMS</a:t>
              </a:r>
            </a:p>
          </p:txBody>
        </p:sp>
        <p:sp>
          <p:nvSpPr>
            <p:cNvPr id="39" name="TextBox 38">
              <a:extLst>
                <a:ext uri="{FF2B5EF4-FFF2-40B4-BE49-F238E27FC236}">
                  <a16:creationId xmlns:a16="http://schemas.microsoft.com/office/drawing/2014/main" id="{9ABDA76F-8CBE-5DBA-CA5A-2129C830C723}"/>
                </a:ext>
              </a:extLst>
            </p:cNvPr>
            <p:cNvSpPr txBox="1"/>
            <p:nvPr/>
          </p:nvSpPr>
          <p:spPr>
            <a:xfrm rot="19848183">
              <a:off x="2972383" y="3848923"/>
              <a:ext cx="2634134" cy="307777"/>
            </a:xfrm>
            <a:prstGeom prst="rect">
              <a:avLst/>
            </a:prstGeom>
            <a:solidFill>
              <a:srgbClr val="EE9B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TRE / SRE / MLOPS PLATFORMS</a:t>
              </a:r>
            </a:p>
          </p:txBody>
        </p:sp>
        <p:sp>
          <p:nvSpPr>
            <p:cNvPr id="40" name="TextBox 39">
              <a:extLst>
                <a:ext uri="{FF2B5EF4-FFF2-40B4-BE49-F238E27FC236}">
                  <a16:creationId xmlns:a16="http://schemas.microsoft.com/office/drawing/2014/main" id="{9DDAF8B2-AAF0-6A3F-1BB8-5B053D447C55}"/>
                </a:ext>
              </a:extLst>
            </p:cNvPr>
            <p:cNvSpPr txBox="1"/>
            <p:nvPr/>
          </p:nvSpPr>
          <p:spPr>
            <a:xfrm rot="19848183">
              <a:off x="3050420" y="3355303"/>
              <a:ext cx="2394667" cy="307777"/>
            </a:xfrm>
            <a:prstGeom prst="rect">
              <a:avLst/>
            </a:prstGeom>
            <a:solidFill>
              <a:srgbClr val="E9D8A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DC TRANSFORMATION</a:t>
              </a:r>
            </a:p>
          </p:txBody>
        </p:sp>
        <p:sp>
          <p:nvSpPr>
            <p:cNvPr id="41" name="TextBox 40">
              <a:extLst>
                <a:ext uri="{FF2B5EF4-FFF2-40B4-BE49-F238E27FC236}">
                  <a16:creationId xmlns:a16="http://schemas.microsoft.com/office/drawing/2014/main" id="{1DC0CC9C-4897-7BE7-AA69-ACF482AC650A}"/>
                </a:ext>
              </a:extLst>
            </p:cNvPr>
            <p:cNvSpPr txBox="1"/>
            <p:nvPr/>
          </p:nvSpPr>
          <p:spPr>
            <a:xfrm rot="19848183">
              <a:off x="3069657" y="2853637"/>
              <a:ext cx="2394667" cy="307777"/>
            </a:xfrm>
            <a:prstGeom prst="rect">
              <a:avLst/>
            </a:prstGeom>
            <a:solidFill>
              <a:srgbClr val="94D2B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LIMS and RS</a:t>
              </a:r>
            </a:p>
          </p:txBody>
        </p:sp>
        <p:sp>
          <p:nvSpPr>
            <p:cNvPr id="42" name="TextBox 41">
              <a:extLst>
                <a:ext uri="{FF2B5EF4-FFF2-40B4-BE49-F238E27FC236}">
                  <a16:creationId xmlns:a16="http://schemas.microsoft.com/office/drawing/2014/main" id="{7F151212-2FB1-3A89-E1D2-540C6E9CF377}"/>
                </a:ext>
              </a:extLst>
            </p:cNvPr>
            <p:cNvSpPr txBox="1"/>
            <p:nvPr/>
          </p:nvSpPr>
          <p:spPr>
            <a:xfrm rot="19848183">
              <a:off x="3081650" y="2330030"/>
              <a:ext cx="2394667" cy="307777"/>
            </a:xfrm>
            <a:prstGeom prst="rect">
              <a:avLst/>
            </a:prstGeom>
            <a:solidFill>
              <a:srgbClr val="0A939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CYBER SECURITY</a:t>
              </a:r>
            </a:p>
          </p:txBody>
        </p:sp>
        <p:sp>
          <p:nvSpPr>
            <p:cNvPr id="43" name="TextBox 42">
              <a:extLst>
                <a:ext uri="{FF2B5EF4-FFF2-40B4-BE49-F238E27FC236}">
                  <a16:creationId xmlns:a16="http://schemas.microsoft.com/office/drawing/2014/main" id="{2D6B6DD7-4CF2-2765-AEB4-1D3BCFE00F02}"/>
                </a:ext>
              </a:extLst>
            </p:cNvPr>
            <p:cNvSpPr txBox="1"/>
            <p:nvPr/>
          </p:nvSpPr>
          <p:spPr>
            <a:xfrm rot="19848183">
              <a:off x="2972030" y="1824736"/>
              <a:ext cx="2634134" cy="295345"/>
            </a:xfrm>
            <a:prstGeom prst="rect">
              <a:avLst/>
            </a:prstGeom>
            <a:solidFill>
              <a:srgbClr val="005F7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MANAGED &amp; PROFESSIONAL SVS</a:t>
              </a:r>
            </a:p>
          </p:txBody>
        </p:sp>
      </p:grpSp>
      <p:grpSp>
        <p:nvGrpSpPr>
          <p:cNvPr id="18" name="Group 17">
            <a:extLst>
              <a:ext uri="{FF2B5EF4-FFF2-40B4-BE49-F238E27FC236}">
                <a16:creationId xmlns:a16="http://schemas.microsoft.com/office/drawing/2014/main" id="{65803033-15D0-08EF-DB6B-515C35FE8A32}"/>
              </a:ext>
            </a:extLst>
          </p:cNvPr>
          <p:cNvGrpSpPr/>
          <p:nvPr/>
        </p:nvGrpSpPr>
        <p:grpSpPr>
          <a:xfrm>
            <a:off x="7033318" y="1825660"/>
            <a:ext cx="1882643" cy="3479709"/>
            <a:chOff x="4433812" y="1807661"/>
            <a:chExt cx="1882643" cy="3479709"/>
          </a:xfrm>
        </p:grpSpPr>
        <p:sp>
          <p:nvSpPr>
            <p:cNvPr id="24" name="Oval 23">
              <a:extLst>
                <a:ext uri="{FF2B5EF4-FFF2-40B4-BE49-F238E27FC236}">
                  <a16:creationId xmlns:a16="http://schemas.microsoft.com/office/drawing/2014/main" id="{69A4C8C9-A814-5AAC-F090-775E24428D75}"/>
                </a:ext>
              </a:extLst>
            </p:cNvPr>
            <p:cNvSpPr/>
            <p:nvPr/>
          </p:nvSpPr>
          <p:spPr>
            <a:xfrm>
              <a:off x="4433812" y="1807661"/>
              <a:ext cx="1714492" cy="1668731"/>
            </a:xfrm>
            <a:prstGeom prst="ellipse">
              <a:avLst/>
            </a:prstGeom>
            <a:solidFill>
              <a:srgbClr val="93C56E"/>
            </a:solidFill>
            <a:ln w="25400" cap="flat" cmpd="sng" algn="ctr">
              <a:solidFill>
                <a:srgbClr val="93C56E">
                  <a:shade val="50000"/>
                </a:srgbClr>
              </a:solidFill>
              <a:prstDash val="solid"/>
            </a:ln>
            <a:effectLst/>
          </p:spPr>
          <p:txBody>
            <a:bodyPr lIns="0" tIns="0" rIns="0" bIns="0" rtlCol="0" anchor="ct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pic>
          <p:nvPicPr>
            <p:cNvPr id="25" name="Graphic 42">
              <a:extLst>
                <a:ext uri="{FF2B5EF4-FFF2-40B4-BE49-F238E27FC236}">
                  <a16:creationId xmlns:a16="http://schemas.microsoft.com/office/drawing/2014/main" id="{F82E5498-1F55-F25B-0CA6-2F7DCA9F07E5}"/>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804377" y="2253498"/>
              <a:ext cx="992531" cy="777049"/>
            </a:xfrm>
            <a:prstGeom prst="rect">
              <a:avLst/>
            </a:prstGeom>
          </p:spPr>
        </p:pic>
        <p:sp>
          <p:nvSpPr>
            <p:cNvPr id="26" name="Content Placeholder 2">
              <a:extLst>
                <a:ext uri="{FF2B5EF4-FFF2-40B4-BE49-F238E27FC236}">
                  <a16:creationId xmlns:a16="http://schemas.microsoft.com/office/drawing/2014/main" id="{F4F8EC54-6E02-34E9-B77E-DAA8746A3C49}"/>
                </a:ext>
              </a:extLst>
            </p:cNvPr>
            <p:cNvSpPr txBox="1">
              <a:spLocks/>
            </p:cNvSpPr>
            <p:nvPr/>
          </p:nvSpPr>
          <p:spPr>
            <a:xfrm>
              <a:off x="4435413" y="3880709"/>
              <a:ext cx="1881042" cy="1406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3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+65% </a:t>
              </a:r>
            </a:p>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1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of London’s NHS Organisations</a:t>
              </a:r>
            </a:p>
          </p:txBody>
        </p:sp>
      </p:grpSp>
      <p:grpSp>
        <p:nvGrpSpPr>
          <p:cNvPr id="27" name="Group 26">
            <a:extLst>
              <a:ext uri="{FF2B5EF4-FFF2-40B4-BE49-F238E27FC236}">
                <a16:creationId xmlns:a16="http://schemas.microsoft.com/office/drawing/2014/main" id="{5133E140-3F6F-805C-9F62-9DCEF3167BD7}"/>
              </a:ext>
            </a:extLst>
          </p:cNvPr>
          <p:cNvGrpSpPr/>
          <p:nvPr/>
        </p:nvGrpSpPr>
        <p:grpSpPr>
          <a:xfrm>
            <a:off x="8966749" y="1825659"/>
            <a:ext cx="1734514" cy="3239734"/>
            <a:chOff x="6367243" y="1807660"/>
            <a:chExt cx="1734514" cy="3239734"/>
          </a:xfrm>
        </p:grpSpPr>
        <p:sp>
          <p:nvSpPr>
            <p:cNvPr id="28" name="Oval 27">
              <a:extLst>
                <a:ext uri="{FF2B5EF4-FFF2-40B4-BE49-F238E27FC236}">
                  <a16:creationId xmlns:a16="http://schemas.microsoft.com/office/drawing/2014/main" id="{A30096A6-14C5-BD90-18DD-A89A8FB8D233}"/>
                </a:ext>
              </a:extLst>
            </p:cNvPr>
            <p:cNvSpPr/>
            <p:nvPr/>
          </p:nvSpPr>
          <p:spPr>
            <a:xfrm>
              <a:off x="6367243" y="1807660"/>
              <a:ext cx="1714492" cy="1668731"/>
            </a:xfrm>
            <a:prstGeom prst="ellipse">
              <a:avLst/>
            </a:prstGeom>
            <a:solidFill>
              <a:srgbClr val="00CCD7"/>
            </a:solidFill>
            <a:ln w="25400" cap="flat" cmpd="sng" algn="ctr">
              <a:solidFill>
                <a:srgbClr val="00CCD7">
                  <a:shade val="50000"/>
                </a:srgbClr>
              </a:solidFill>
              <a:prstDash val="solid"/>
            </a:ln>
            <a:effectLst/>
          </p:spPr>
          <p:txBody>
            <a:bodyPr lIns="0" tIns="0" rIns="0" bIns="0" rtlCol="0" anchor="ct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pic>
          <p:nvPicPr>
            <p:cNvPr id="29" name="Graphic 47">
              <a:extLst>
                <a:ext uri="{FF2B5EF4-FFF2-40B4-BE49-F238E27FC236}">
                  <a16:creationId xmlns:a16="http://schemas.microsoft.com/office/drawing/2014/main" id="{503709F0-E74B-EB8B-AFA0-9233DC9394E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856877" y="2294519"/>
              <a:ext cx="719893" cy="883505"/>
            </a:xfrm>
            <a:prstGeom prst="rect">
              <a:avLst/>
            </a:prstGeom>
          </p:spPr>
        </p:pic>
        <p:sp>
          <p:nvSpPr>
            <p:cNvPr id="30" name="Content Placeholder 2">
              <a:extLst>
                <a:ext uri="{FF2B5EF4-FFF2-40B4-BE49-F238E27FC236}">
                  <a16:creationId xmlns:a16="http://schemas.microsoft.com/office/drawing/2014/main" id="{EA520FDC-9E5F-E5A2-788A-AFC280CBD5BA}"/>
                </a:ext>
              </a:extLst>
            </p:cNvPr>
            <p:cNvSpPr txBox="1">
              <a:spLocks/>
            </p:cNvSpPr>
            <p:nvPr/>
          </p:nvSpPr>
          <p:spPr>
            <a:xfrm>
              <a:off x="6507681" y="3880709"/>
              <a:ext cx="1594076" cy="11666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0"/>
                </a:spcAft>
                <a:buClrTx/>
                <a:buSzTx/>
                <a:buFont typeface="Arial"/>
                <a:buNone/>
                <a:tabLst/>
                <a:defRPr/>
              </a:pPr>
              <a:r>
                <a:rPr kumimoji="0" lang="en-US" sz="3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70+ </a:t>
              </a:r>
            </a:p>
            <a:p>
              <a:pPr marL="0" marR="0" lvl="0" indent="0" algn="ctr" defTabSz="914354" rtl="0" eaLnBrk="1" fontAlgn="auto" latinLnBrk="0" hangingPunct="1">
                <a:lnSpc>
                  <a:spcPct val="100000"/>
                </a:lnSpc>
                <a:spcBef>
                  <a:spcPts val="300"/>
                </a:spcBef>
                <a:spcAft>
                  <a:spcPts val="0"/>
                </a:spcAft>
                <a:buClrTx/>
                <a:buSzTx/>
                <a:buFont typeface="Arial"/>
                <a:buNone/>
                <a:tabLst/>
                <a:defRPr/>
              </a:pPr>
              <a:r>
                <a:rPr kumimoji="0" lang="en-US" sz="1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Health Organisations</a:t>
              </a:r>
            </a:p>
          </p:txBody>
        </p:sp>
      </p:grpSp>
    </p:spTree>
    <p:extLst>
      <p:ext uri="{BB962C8B-B14F-4D97-AF65-F5344CB8AC3E}">
        <p14:creationId xmlns:p14="http://schemas.microsoft.com/office/powerpoint/2010/main" val="82609475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a:extLst>
              <a:ext uri="{FF2B5EF4-FFF2-40B4-BE49-F238E27FC236}">
                <a16:creationId xmlns:a16="http://schemas.microsoft.com/office/drawing/2014/main" id="{8F0F3AA4-F903-483F-9275-3C9254A0186B}"/>
              </a:ext>
            </a:extLst>
          </p:cNvPr>
          <p:cNvSpPr txBox="1"/>
          <p:nvPr/>
        </p:nvSpPr>
        <p:spPr>
          <a:xfrm>
            <a:off x="974016" y="8732"/>
            <a:ext cx="11144269" cy="749295"/>
          </a:xfrm>
          <a:prstGeom prst="rect">
            <a:avLst/>
          </a:prstGeom>
          <a:noFill/>
          <a:ln cap="flat">
            <a:noFill/>
          </a:ln>
        </p:spPr>
        <p:txBody>
          <a:bodyPr vert="horz" wrap="square" lIns="91440" tIns="45720" rIns="91440" bIns="45720" anchor="ctr" anchorCtr="0" compatLnSpc="1">
            <a:noAutofit/>
          </a:bodyPr>
          <a:lstStyle/>
          <a:p>
            <a:pPr marL="0" marR="0" lvl="0" indent="0" algn="r" defTabSz="609584"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a:ln>
                  <a:noFill/>
                </a:ln>
                <a:solidFill>
                  <a:prstClr val="black">
                    <a:lumMod val="75000"/>
                    <a:lumOff val="25000"/>
                  </a:prstClr>
                </a:solidFill>
                <a:effectLst/>
                <a:uLnTx/>
                <a:uFillTx/>
                <a:latin typeface="Helvetica" pitchFamily="2"/>
                <a:ea typeface="+mn-ea"/>
                <a:cs typeface="+mn-cs"/>
              </a:rPr>
              <a:t>Picture Archiving and Communication System (PACS) Ready Stacked Solutions</a:t>
            </a:r>
          </a:p>
        </p:txBody>
      </p:sp>
      <p:grpSp>
        <p:nvGrpSpPr>
          <p:cNvPr id="118" name="Group 117"/>
          <p:cNvGrpSpPr/>
          <p:nvPr/>
        </p:nvGrpSpPr>
        <p:grpSpPr>
          <a:xfrm>
            <a:off x="-153669" y="5412826"/>
            <a:ext cx="12492873" cy="1508074"/>
            <a:chOff x="-112231" y="5395734"/>
            <a:chExt cx="12492873" cy="1508074"/>
          </a:xfrm>
        </p:grpSpPr>
        <p:sp>
          <p:nvSpPr>
            <p:cNvPr id="4" name="Rectangle 21">
              <a:extLst>
                <a:ext uri="{FF2B5EF4-FFF2-40B4-BE49-F238E27FC236}">
                  <a16:creationId xmlns:a16="http://schemas.microsoft.com/office/drawing/2014/main" id="{4BCF69CA-2B7F-4C09-8FED-B4A70E9A7B23}"/>
                </a:ext>
              </a:extLst>
            </p:cNvPr>
            <p:cNvSpPr/>
            <p:nvPr/>
          </p:nvSpPr>
          <p:spPr>
            <a:xfrm>
              <a:off x="-112231" y="5395734"/>
              <a:ext cx="12492873" cy="1508074"/>
            </a:xfrm>
            <a:prstGeom prst="rect">
              <a:avLst/>
            </a:prstGeom>
            <a:solidFill>
              <a:srgbClr val="93C56E"/>
            </a:solidFill>
            <a:ln cap="flat">
              <a:noFill/>
              <a:prstDash val="solid"/>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Box 48">
              <a:extLst>
                <a:ext uri="{FF2B5EF4-FFF2-40B4-BE49-F238E27FC236}">
                  <a16:creationId xmlns:a16="http://schemas.microsoft.com/office/drawing/2014/main" id="{D4359D0D-1CE3-4AE0-80C8-CC14CBFF8F8C}"/>
                </a:ext>
              </a:extLst>
            </p:cNvPr>
            <p:cNvSpPr txBox="1"/>
            <p:nvPr/>
          </p:nvSpPr>
          <p:spPr>
            <a:xfrm>
              <a:off x="1421631" y="5607973"/>
              <a:ext cx="4722400" cy="845810"/>
            </a:xfrm>
            <a:prstGeom prst="rect">
              <a:avLst/>
            </a:prstGeom>
            <a:noFill/>
            <a:ln cap="flat">
              <a:noFill/>
            </a:ln>
          </p:spPr>
          <p:txBody>
            <a:bodyPr vert="horz" wrap="square" lIns="179999" tIns="179999" rIns="179999" bIns="179999"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Sustainable Datacentres Hyperconverged Modular Infrastructure to run Imaging applications </a:t>
              </a:r>
            </a:p>
          </p:txBody>
        </p:sp>
      </p:grpSp>
      <p:grpSp>
        <p:nvGrpSpPr>
          <p:cNvPr id="119" name="Group 118"/>
          <p:cNvGrpSpPr/>
          <p:nvPr/>
        </p:nvGrpSpPr>
        <p:grpSpPr>
          <a:xfrm>
            <a:off x="-41438" y="4513903"/>
            <a:ext cx="12362852" cy="876306"/>
            <a:chOff x="0" y="4513903"/>
            <a:chExt cx="12362852" cy="876306"/>
          </a:xfrm>
        </p:grpSpPr>
        <p:sp>
          <p:nvSpPr>
            <p:cNvPr id="7" name="Rectangle 109">
              <a:extLst>
                <a:ext uri="{FF2B5EF4-FFF2-40B4-BE49-F238E27FC236}">
                  <a16:creationId xmlns:a16="http://schemas.microsoft.com/office/drawing/2014/main" id="{2CC0024B-DB27-41F0-A424-3ED913A49E29}"/>
                </a:ext>
              </a:extLst>
            </p:cNvPr>
            <p:cNvSpPr/>
            <p:nvPr/>
          </p:nvSpPr>
          <p:spPr>
            <a:xfrm>
              <a:off x="0" y="4513903"/>
              <a:ext cx="12362852" cy="870097"/>
            </a:xfrm>
            <a:prstGeom prst="rect">
              <a:avLst/>
            </a:prstGeom>
            <a:solidFill>
              <a:srgbClr val="32BAC9"/>
            </a:solidFill>
            <a:ln cap="flat">
              <a:noFill/>
              <a:prstDash val="solid"/>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TextBox 47">
              <a:extLst>
                <a:ext uri="{FF2B5EF4-FFF2-40B4-BE49-F238E27FC236}">
                  <a16:creationId xmlns:a16="http://schemas.microsoft.com/office/drawing/2014/main" id="{8B9766F9-108A-4800-BF4E-D9E01B5EF848}"/>
                </a:ext>
              </a:extLst>
            </p:cNvPr>
            <p:cNvSpPr txBox="1"/>
            <p:nvPr/>
          </p:nvSpPr>
          <p:spPr>
            <a:xfrm>
              <a:off x="2180194" y="4538181"/>
              <a:ext cx="4722400" cy="852028"/>
            </a:xfrm>
            <a:prstGeom prst="rect">
              <a:avLst/>
            </a:prstGeom>
            <a:noFill/>
            <a:ln cap="flat">
              <a:noFill/>
            </a:ln>
          </p:spPr>
          <p:txBody>
            <a:bodyPr vert="horz" wrap="square" lIns="179999" tIns="179999" rIns="179999" bIns="179999"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Fast Tier 1 &amp; Medium Tier 2 Storage</a:t>
              </a:r>
            </a:p>
          </p:txBody>
        </p:sp>
      </p:grpSp>
      <p:grpSp>
        <p:nvGrpSpPr>
          <p:cNvPr id="120" name="Group 119"/>
          <p:cNvGrpSpPr/>
          <p:nvPr/>
        </p:nvGrpSpPr>
        <p:grpSpPr>
          <a:xfrm>
            <a:off x="-64581" y="3614746"/>
            <a:ext cx="12385996" cy="915826"/>
            <a:chOff x="-23143" y="3614746"/>
            <a:chExt cx="12385996" cy="915826"/>
          </a:xfrm>
        </p:grpSpPr>
        <p:sp>
          <p:nvSpPr>
            <p:cNvPr id="10" name="Rectangle 113">
              <a:extLst>
                <a:ext uri="{FF2B5EF4-FFF2-40B4-BE49-F238E27FC236}">
                  <a16:creationId xmlns:a16="http://schemas.microsoft.com/office/drawing/2014/main" id="{88225634-C59E-42D7-BA4F-C9B57508BF9C}"/>
                </a:ext>
              </a:extLst>
            </p:cNvPr>
            <p:cNvSpPr/>
            <p:nvPr/>
          </p:nvSpPr>
          <p:spPr>
            <a:xfrm>
              <a:off x="-23143" y="3614746"/>
              <a:ext cx="12385996" cy="900574"/>
            </a:xfrm>
            <a:prstGeom prst="rect">
              <a:avLst/>
            </a:prstGeom>
            <a:solidFill>
              <a:srgbClr val="159ABE"/>
            </a:solidFill>
            <a:ln cap="flat">
              <a:noFill/>
              <a:prstDash val="solid"/>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46">
              <a:extLst>
                <a:ext uri="{FF2B5EF4-FFF2-40B4-BE49-F238E27FC236}">
                  <a16:creationId xmlns:a16="http://schemas.microsoft.com/office/drawing/2014/main" id="{9E498016-3049-46F9-A450-726CAEC83718}"/>
                </a:ext>
              </a:extLst>
            </p:cNvPr>
            <p:cNvSpPr txBox="1"/>
            <p:nvPr/>
          </p:nvSpPr>
          <p:spPr>
            <a:xfrm>
              <a:off x="2780425" y="3629395"/>
              <a:ext cx="4722400" cy="901177"/>
            </a:xfrm>
            <a:prstGeom prst="rect">
              <a:avLst/>
            </a:prstGeom>
            <a:noFill/>
            <a:ln cap="flat">
              <a:noFill/>
            </a:ln>
          </p:spPr>
          <p:txBody>
            <a:bodyPr vert="horz" wrap="square" lIns="179999" tIns="179999" rIns="179999" bIns="179999"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Long Term Archive Tier</a:t>
              </a:r>
            </a:p>
          </p:txBody>
        </p:sp>
      </p:grpSp>
      <p:grpSp>
        <p:nvGrpSpPr>
          <p:cNvPr id="121" name="Group 120"/>
          <p:cNvGrpSpPr/>
          <p:nvPr/>
        </p:nvGrpSpPr>
        <p:grpSpPr>
          <a:xfrm>
            <a:off x="-64581" y="2715548"/>
            <a:ext cx="12385996" cy="914792"/>
            <a:chOff x="-23143" y="2715548"/>
            <a:chExt cx="12385996" cy="914792"/>
          </a:xfrm>
        </p:grpSpPr>
        <p:sp>
          <p:nvSpPr>
            <p:cNvPr id="13" name="Rectangle 117">
              <a:extLst>
                <a:ext uri="{FF2B5EF4-FFF2-40B4-BE49-F238E27FC236}">
                  <a16:creationId xmlns:a16="http://schemas.microsoft.com/office/drawing/2014/main" id="{10666B57-DF3A-4094-9D10-B1A91FA00CBD}"/>
                </a:ext>
              </a:extLst>
            </p:cNvPr>
            <p:cNvSpPr/>
            <p:nvPr/>
          </p:nvSpPr>
          <p:spPr>
            <a:xfrm>
              <a:off x="-23143" y="2715548"/>
              <a:ext cx="12385996" cy="898132"/>
            </a:xfrm>
            <a:prstGeom prst="rect">
              <a:avLst/>
            </a:prstGeom>
            <a:solidFill>
              <a:srgbClr val="1F92C3"/>
            </a:solidFill>
            <a:ln cap="flat">
              <a:noFill/>
              <a:prstDash val="solid"/>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TextBox 45">
              <a:extLst>
                <a:ext uri="{FF2B5EF4-FFF2-40B4-BE49-F238E27FC236}">
                  <a16:creationId xmlns:a16="http://schemas.microsoft.com/office/drawing/2014/main" id="{392A9D25-8A1B-44D8-A83C-788033A01E87}"/>
                </a:ext>
              </a:extLst>
            </p:cNvPr>
            <p:cNvSpPr txBox="1"/>
            <p:nvPr/>
          </p:nvSpPr>
          <p:spPr>
            <a:xfrm>
              <a:off x="3518693" y="2762365"/>
              <a:ext cx="4722400" cy="867975"/>
            </a:xfrm>
            <a:prstGeom prst="rect">
              <a:avLst/>
            </a:prstGeom>
            <a:noFill/>
            <a:ln cap="flat">
              <a:noFill/>
            </a:ln>
          </p:spPr>
          <p:txBody>
            <a:bodyPr vert="horz" wrap="square" lIns="179999" tIns="179999" rIns="179999" bIns="179999"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err="1">
                  <a:ln>
                    <a:noFill/>
                  </a:ln>
                  <a:solidFill>
                    <a:srgbClr val="FFFFFF"/>
                  </a:solidFill>
                  <a:effectLst/>
                  <a:uLnTx/>
                  <a:uFillTx/>
                  <a:latin typeface="Helvetica" pitchFamily="2"/>
                  <a:ea typeface="+mn-ea"/>
                  <a:cs typeface="+mn-cs"/>
                </a:rPr>
                <a:t>DRaaS</a:t>
              </a:r>
              <a:r>
                <a:rPr kumimoji="0" lang="en-GB" sz="1500" b="1" i="0" u="none" strike="noStrike" kern="0" cap="none" spc="-50" normalizeH="0" baseline="0" noProof="0">
                  <a:ln>
                    <a:noFill/>
                  </a:ln>
                  <a:solidFill>
                    <a:srgbClr val="FFFFFF"/>
                  </a:solidFill>
                  <a:effectLst/>
                  <a:uLnTx/>
                  <a:uFillTx/>
                  <a:latin typeface="Helvetica" pitchFamily="2"/>
                  <a:ea typeface="+mn-ea"/>
                  <a:cs typeface="+mn-cs"/>
                </a:rPr>
                <a:t> and </a:t>
              </a:r>
              <a:r>
                <a:rPr kumimoji="0" lang="en-GB" sz="1500" b="1" i="0" u="none" strike="noStrike" kern="0" cap="none" spc="-50" normalizeH="0" baseline="0" noProof="0" err="1">
                  <a:ln>
                    <a:noFill/>
                  </a:ln>
                  <a:solidFill>
                    <a:srgbClr val="FFFFFF"/>
                  </a:solidFill>
                  <a:effectLst/>
                  <a:uLnTx/>
                  <a:uFillTx/>
                  <a:latin typeface="Helvetica" pitchFamily="2"/>
                  <a:ea typeface="+mn-ea"/>
                  <a:cs typeface="+mn-cs"/>
                </a:rPr>
                <a:t>BUaaS</a:t>
              </a:r>
              <a:endParaRPr kumimoji="0" lang="en-GB" sz="1500" b="1" i="0" u="none" strike="noStrike" kern="0" cap="none" spc="-50" normalizeH="0" baseline="0" noProof="0">
                <a:ln>
                  <a:noFill/>
                </a:ln>
                <a:solidFill>
                  <a:srgbClr val="FFFFFF"/>
                </a:solidFill>
                <a:effectLst/>
                <a:uLnTx/>
                <a:uFillTx/>
                <a:latin typeface="Helvetica" pitchFamily="2"/>
                <a:ea typeface="+mn-ea"/>
                <a:cs typeface="+mn-cs"/>
              </a:endParaRPr>
            </a:p>
          </p:txBody>
        </p:sp>
      </p:grpSp>
      <p:grpSp>
        <p:nvGrpSpPr>
          <p:cNvPr id="122" name="Group 121"/>
          <p:cNvGrpSpPr/>
          <p:nvPr/>
        </p:nvGrpSpPr>
        <p:grpSpPr>
          <a:xfrm>
            <a:off x="-64590" y="1820154"/>
            <a:ext cx="12386005" cy="949576"/>
            <a:chOff x="-23152" y="1820154"/>
            <a:chExt cx="12386005" cy="949576"/>
          </a:xfrm>
        </p:grpSpPr>
        <p:sp>
          <p:nvSpPr>
            <p:cNvPr id="16" name="Rectangle 121">
              <a:extLst>
                <a:ext uri="{FF2B5EF4-FFF2-40B4-BE49-F238E27FC236}">
                  <a16:creationId xmlns:a16="http://schemas.microsoft.com/office/drawing/2014/main" id="{2F289B9B-C071-4ED5-BC9E-B6B4FDBF9236}"/>
                </a:ext>
              </a:extLst>
            </p:cNvPr>
            <p:cNvSpPr/>
            <p:nvPr/>
          </p:nvSpPr>
          <p:spPr>
            <a:xfrm>
              <a:off x="-23152" y="1820154"/>
              <a:ext cx="12386005" cy="901470"/>
            </a:xfrm>
            <a:prstGeom prst="rect">
              <a:avLst/>
            </a:prstGeom>
            <a:solidFill>
              <a:srgbClr val="0D6EA6"/>
            </a:solidFill>
            <a:ln cap="flat">
              <a:noFill/>
              <a:prstDash val="solid"/>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TextBox 44">
              <a:extLst>
                <a:ext uri="{FF2B5EF4-FFF2-40B4-BE49-F238E27FC236}">
                  <a16:creationId xmlns:a16="http://schemas.microsoft.com/office/drawing/2014/main" id="{5F886065-89E0-4EBB-BD51-52A40D7E55FE}"/>
                </a:ext>
              </a:extLst>
            </p:cNvPr>
            <p:cNvSpPr txBox="1"/>
            <p:nvPr/>
          </p:nvSpPr>
          <p:spPr>
            <a:xfrm>
              <a:off x="4240209" y="1873582"/>
              <a:ext cx="4722400" cy="896148"/>
            </a:xfrm>
            <a:prstGeom prst="rect">
              <a:avLst/>
            </a:prstGeom>
            <a:noFill/>
            <a:ln cap="flat">
              <a:noFill/>
            </a:ln>
          </p:spPr>
          <p:txBody>
            <a:bodyPr vert="horz" wrap="square" lIns="179999" tIns="179999" rIns="179999" bIns="179999"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Managed and Professional Services</a:t>
              </a:r>
            </a:p>
          </p:txBody>
        </p:sp>
      </p:grpSp>
      <p:grpSp>
        <p:nvGrpSpPr>
          <p:cNvPr id="123" name="Group 122"/>
          <p:cNvGrpSpPr/>
          <p:nvPr/>
        </p:nvGrpSpPr>
        <p:grpSpPr>
          <a:xfrm>
            <a:off x="-64590" y="0"/>
            <a:ext cx="12386005" cy="1862696"/>
            <a:chOff x="-23152" y="0"/>
            <a:chExt cx="12386005" cy="1862696"/>
          </a:xfrm>
        </p:grpSpPr>
        <p:sp>
          <p:nvSpPr>
            <p:cNvPr id="20" name="Rectangle 125">
              <a:extLst>
                <a:ext uri="{FF2B5EF4-FFF2-40B4-BE49-F238E27FC236}">
                  <a16:creationId xmlns:a16="http://schemas.microsoft.com/office/drawing/2014/main" id="{A8278FE4-D3EF-4BC6-B751-CD5B251390F3}"/>
                </a:ext>
              </a:extLst>
            </p:cNvPr>
            <p:cNvSpPr/>
            <p:nvPr/>
          </p:nvSpPr>
          <p:spPr>
            <a:xfrm>
              <a:off x="-23152" y="0"/>
              <a:ext cx="12386005" cy="1841437"/>
            </a:xfrm>
            <a:prstGeom prst="rect">
              <a:avLst/>
            </a:prstGeom>
            <a:solidFill>
              <a:srgbClr val="115A89"/>
            </a:solidFill>
            <a:ln cap="flat">
              <a:noFill/>
              <a:prstDash val="solid"/>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TextBox 37">
              <a:extLst>
                <a:ext uri="{FF2B5EF4-FFF2-40B4-BE49-F238E27FC236}">
                  <a16:creationId xmlns:a16="http://schemas.microsoft.com/office/drawing/2014/main" id="{B918BCF4-FB49-4D68-AACE-CAF5203AC330}"/>
                </a:ext>
              </a:extLst>
            </p:cNvPr>
            <p:cNvSpPr txBox="1"/>
            <p:nvPr/>
          </p:nvSpPr>
          <p:spPr>
            <a:xfrm>
              <a:off x="4895386" y="937918"/>
              <a:ext cx="4722400" cy="924778"/>
            </a:xfrm>
            <a:prstGeom prst="rect">
              <a:avLst/>
            </a:prstGeom>
            <a:noFill/>
            <a:ln cap="flat">
              <a:noFill/>
            </a:ln>
          </p:spPr>
          <p:txBody>
            <a:bodyPr vert="horz" wrap="square" lIns="179999" tIns="179999" rIns="179999" bIns="179999"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A.I &amp; ML Solutions  </a:t>
              </a:r>
            </a:p>
          </p:txBody>
        </p:sp>
      </p:grpSp>
      <p:grpSp>
        <p:nvGrpSpPr>
          <p:cNvPr id="30" name="Group 29"/>
          <p:cNvGrpSpPr/>
          <p:nvPr/>
        </p:nvGrpSpPr>
        <p:grpSpPr>
          <a:xfrm>
            <a:off x="97715" y="5243955"/>
            <a:ext cx="1082046" cy="1082046"/>
            <a:chOff x="139153" y="5243955"/>
            <a:chExt cx="1082046" cy="1082046"/>
          </a:xfrm>
        </p:grpSpPr>
        <p:sp>
          <p:nvSpPr>
            <p:cNvPr id="23" name="Oval 100">
              <a:extLst>
                <a:ext uri="{FF2B5EF4-FFF2-40B4-BE49-F238E27FC236}">
                  <a16:creationId xmlns:a16="http://schemas.microsoft.com/office/drawing/2014/main" id="{B47E6B38-EFF1-403C-A457-DA026922F387}"/>
                </a:ext>
              </a:extLst>
            </p:cNvPr>
            <p:cNvSpPr/>
            <p:nvPr/>
          </p:nvSpPr>
          <p:spPr>
            <a:xfrm>
              <a:off x="139153" y="5243955"/>
              <a:ext cx="1082046" cy="10820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83BC58"/>
            </a:solidFill>
            <a:ln cap="flat">
              <a:noFill/>
              <a:prstDash val="solid"/>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Oval 99">
              <a:extLst>
                <a:ext uri="{FF2B5EF4-FFF2-40B4-BE49-F238E27FC236}">
                  <a16:creationId xmlns:a16="http://schemas.microsoft.com/office/drawing/2014/main" id="{0A730796-6047-4CDC-A2F5-3A3AF1564ABC}"/>
                </a:ext>
              </a:extLst>
            </p:cNvPr>
            <p:cNvSpPr/>
            <p:nvPr/>
          </p:nvSpPr>
          <p:spPr>
            <a:xfrm>
              <a:off x="344898" y="5454406"/>
              <a:ext cx="670556" cy="67055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5" name="Picture 28">
              <a:extLst>
                <a:ext uri="{FF2B5EF4-FFF2-40B4-BE49-F238E27FC236}">
                  <a16:creationId xmlns:a16="http://schemas.microsoft.com/office/drawing/2014/main" id="{6217B519-39FE-40E8-8439-BB174592C48C}"/>
                </a:ext>
              </a:extLst>
            </p:cNvPr>
            <p:cNvPicPr>
              <a:picLocks noChangeAspect="1"/>
            </p:cNvPicPr>
            <p:nvPr/>
          </p:nvPicPr>
          <p:blipFill>
            <a:blip r:embed="rId3"/>
            <a:srcRect l="2529" t="83714" r="88269" b="4200"/>
            <a:stretch>
              <a:fillRect/>
            </a:stretch>
          </p:blipFill>
          <p:spPr>
            <a:xfrm>
              <a:off x="291717" y="5412571"/>
              <a:ext cx="834055" cy="616155"/>
            </a:xfrm>
            <a:prstGeom prst="rect">
              <a:avLst/>
            </a:prstGeom>
            <a:noFill/>
            <a:ln cap="flat">
              <a:noFill/>
            </a:ln>
          </p:spPr>
        </p:pic>
      </p:grpSp>
      <p:grpSp>
        <p:nvGrpSpPr>
          <p:cNvPr id="31" name="Group 30"/>
          <p:cNvGrpSpPr/>
          <p:nvPr/>
        </p:nvGrpSpPr>
        <p:grpSpPr>
          <a:xfrm>
            <a:off x="827507" y="4375275"/>
            <a:ext cx="1082046" cy="1082046"/>
            <a:chOff x="868945" y="4375275"/>
            <a:chExt cx="1082046" cy="1082046"/>
          </a:xfrm>
        </p:grpSpPr>
        <p:sp>
          <p:nvSpPr>
            <p:cNvPr id="27" name="Oval 110">
              <a:extLst>
                <a:ext uri="{FF2B5EF4-FFF2-40B4-BE49-F238E27FC236}">
                  <a16:creationId xmlns:a16="http://schemas.microsoft.com/office/drawing/2014/main" id="{EF47D727-9AD8-4E47-A346-EB930041577D}"/>
                </a:ext>
              </a:extLst>
            </p:cNvPr>
            <p:cNvSpPr/>
            <p:nvPr/>
          </p:nvSpPr>
          <p:spPr>
            <a:xfrm>
              <a:off x="868945" y="4375275"/>
              <a:ext cx="1082046" cy="10820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2DA8B5"/>
            </a:solidFill>
            <a:ln cap="flat">
              <a:noFill/>
              <a:prstDash val="solid"/>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9" name="Picture 29">
              <a:extLst>
                <a:ext uri="{FF2B5EF4-FFF2-40B4-BE49-F238E27FC236}">
                  <a16:creationId xmlns:a16="http://schemas.microsoft.com/office/drawing/2014/main" id="{41F9D6D1-4A9B-4C2D-9DF3-C65D4065A59D}"/>
                </a:ext>
              </a:extLst>
            </p:cNvPr>
            <p:cNvPicPr>
              <a:picLocks noChangeAspect="1"/>
            </p:cNvPicPr>
            <p:nvPr/>
          </p:nvPicPr>
          <p:blipFill>
            <a:blip r:embed="rId3"/>
            <a:srcRect l="2321" t="67133" r="88849" b="17981"/>
            <a:stretch>
              <a:fillRect/>
            </a:stretch>
          </p:blipFill>
          <p:spPr>
            <a:xfrm>
              <a:off x="998707" y="4523390"/>
              <a:ext cx="828592" cy="785798"/>
            </a:xfrm>
            <a:prstGeom prst="rect">
              <a:avLst/>
            </a:prstGeom>
            <a:noFill/>
            <a:ln cap="flat">
              <a:noFill/>
            </a:ln>
          </p:spPr>
        </p:pic>
      </p:grpSp>
      <p:grpSp>
        <p:nvGrpSpPr>
          <p:cNvPr id="147" name="Group 146"/>
          <p:cNvGrpSpPr/>
          <p:nvPr/>
        </p:nvGrpSpPr>
        <p:grpSpPr>
          <a:xfrm>
            <a:off x="2274316" y="2587806"/>
            <a:ext cx="1082046" cy="1082046"/>
            <a:chOff x="2315754" y="2587806"/>
            <a:chExt cx="1082046" cy="1082046"/>
          </a:xfrm>
        </p:grpSpPr>
        <p:sp>
          <p:nvSpPr>
            <p:cNvPr id="35" name="Oval 118">
              <a:extLst>
                <a:ext uri="{FF2B5EF4-FFF2-40B4-BE49-F238E27FC236}">
                  <a16:creationId xmlns:a16="http://schemas.microsoft.com/office/drawing/2014/main" id="{41151E59-09EC-4ACB-BA1B-41C4D26456FE}"/>
                </a:ext>
              </a:extLst>
            </p:cNvPr>
            <p:cNvSpPr/>
            <p:nvPr/>
          </p:nvSpPr>
          <p:spPr>
            <a:xfrm>
              <a:off x="2315754" y="2587806"/>
              <a:ext cx="1082046" cy="10820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1D85B3"/>
            </a:solidFill>
            <a:ln cap="flat">
              <a:noFill/>
              <a:prstDash val="solid"/>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7" name="Picture 33">
              <a:extLst>
                <a:ext uri="{FF2B5EF4-FFF2-40B4-BE49-F238E27FC236}">
                  <a16:creationId xmlns:a16="http://schemas.microsoft.com/office/drawing/2014/main" id="{F1B64A60-315D-42F8-B8FA-858E30588F47}"/>
                </a:ext>
              </a:extLst>
            </p:cNvPr>
            <p:cNvPicPr>
              <a:picLocks noChangeAspect="1"/>
            </p:cNvPicPr>
            <p:nvPr/>
          </p:nvPicPr>
          <p:blipFill>
            <a:blip r:embed="rId3"/>
            <a:srcRect l="2239" t="2432" r="88435" b="82167"/>
            <a:stretch>
              <a:fillRect/>
            </a:stretch>
          </p:blipFill>
          <p:spPr>
            <a:xfrm>
              <a:off x="2448232" y="2733598"/>
              <a:ext cx="875272" cy="813029"/>
            </a:xfrm>
            <a:prstGeom prst="rect">
              <a:avLst/>
            </a:prstGeom>
            <a:noFill/>
            <a:ln cap="flat">
              <a:noFill/>
            </a:ln>
          </p:spPr>
        </p:pic>
      </p:grpSp>
      <p:grpSp>
        <p:nvGrpSpPr>
          <p:cNvPr id="116" name="Group 115"/>
          <p:cNvGrpSpPr/>
          <p:nvPr/>
        </p:nvGrpSpPr>
        <p:grpSpPr>
          <a:xfrm>
            <a:off x="2995842" y="1703289"/>
            <a:ext cx="1082046" cy="1082046"/>
            <a:chOff x="3037280" y="1703289"/>
            <a:chExt cx="1082046" cy="1082046"/>
          </a:xfrm>
        </p:grpSpPr>
        <p:sp>
          <p:nvSpPr>
            <p:cNvPr id="39" name="Oval 122">
              <a:extLst>
                <a:ext uri="{FF2B5EF4-FFF2-40B4-BE49-F238E27FC236}">
                  <a16:creationId xmlns:a16="http://schemas.microsoft.com/office/drawing/2014/main" id="{AEF5FDB0-B112-4313-BFF4-D93AF2927206}"/>
                </a:ext>
              </a:extLst>
            </p:cNvPr>
            <p:cNvSpPr/>
            <p:nvPr/>
          </p:nvSpPr>
          <p:spPr>
            <a:xfrm>
              <a:off x="3037280" y="1703289"/>
              <a:ext cx="1082046" cy="10820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C6596"/>
            </a:solidFill>
            <a:ln cap="flat">
              <a:noFill/>
              <a:prstDash val="solid"/>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1" name="Picture 31">
              <a:extLst>
                <a:ext uri="{FF2B5EF4-FFF2-40B4-BE49-F238E27FC236}">
                  <a16:creationId xmlns:a16="http://schemas.microsoft.com/office/drawing/2014/main" id="{4153A255-CFC5-4DE0-99F7-9C1CC477A06F}"/>
                </a:ext>
              </a:extLst>
            </p:cNvPr>
            <p:cNvPicPr>
              <a:picLocks noChangeAspect="1"/>
            </p:cNvPicPr>
            <p:nvPr/>
          </p:nvPicPr>
          <p:blipFill>
            <a:blip r:embed="rId3"/>
            <a:srcRect l="2115" t="35298" r="88849" b="50405"/>
            <a:stretch>
              <a:fillRect/>
            </a:stretch>
          </p:blipFill>
          <p:spPr>
            <a:xfrm>
              <a:off x="3156908" y="1852535"/>
              <a:ext cx="848041" cy="754681"/>
            </a:xfrm>
            <a:prstGeom prst="rect">
              <a:avLst/>
            </a:prstGeom>
            <a:noFill/>
            <a:ln cap="flat">
              <a:noFill/>
            </a:ln>
            <a:effectLst/>
          </p:spPr>
        </p:pic>
      </p:grpSp>
      <p:grpSp>
        <p:nvGrpSpPr>
          <p:cNvPr id="117" name="Group 116"/>
          <p:cNvGrpSpPr/>
          <p:nvPr/>
        </p:nvGrpSpPr>
        <p:grpSpPr>
          <a:xfrm>
            <a:off x="3685308" y="824459"/>
            <a:ext cx="1082046" cy="1082046"/>
            <a:chOff x="3726746" y="824459"/>
            <a:chExt cx="1082046" cy="1082046"/>
          </a:xfrm>
        </p:grpSpPr>
        <p:sp>
          <p:nvSpPr>
            <p:cNvPr id="43" name="Oval 126">
              <a:extLst>
                <a:ext uri="{FF2B5EF4-FFF2-40B4-BE49-F238E27FC236}">
                  <a16:creationId xmlns:a16="http://schemas.microsoft.com/office/drawing/2014/main" id="{6FDBC0BB-366F-4755-9BE9-C3E2C7BF626F}"/>
                </a:ext>
              </a:extLst>
            </p:cNvPr>
            <p:cNvSpPr/>
            <p:nvPr/>
          </p:nvSpPr>
          <p:spPr>
            <a:xfrm>
              <a:off x="3726746" y="824459"/>
              <a:ext cx="1082046" cy="10820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E4B70"/>
            </a:solidFill>
            <a:ln cap="flat">
              <a:noFill/>
              <a:prstDash val="solid"/>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5" name="Picture 32">
              <a:extLst>
                <a:ext uri="{FF2B5EF4-FFF2-40B4-BE49-F238E27FC236}">
                  <a16:creationId xmlns:a16="http://schemas.microsoft.com/office/drawing/2014/main" id="{66B84259-CFE7-42E2-9F10-8641244E4AF3}"/>
                </a:ext>
              </a:extLst>
            </p:cNvPr>
            <p:cNvPicPr>
              <a:picLocks noChangeAspect="1"/>
            </p:cNvPicPr>
            <p:nvPr/>
          </p:nvPicPr>
          <p:blipFill>
            <a:blip r:embed="rId3"/>
            <a:srcRect l="2818" t="18128" r="89181" b="66986"/>
            <a:stretch>
              <a:fillRect/>
            </a:stretch>
          </p:blipFill>
          <p:spPr>
            <a:xfrm>
              <a:off x="3906298" y="970928"/>
              <a:ext cx="750786" cy="785798"/>
            </a:xfrm>
            <a:prstGeom prst="rect">
              <a:avLst/>
            </a:prstGeom>
            <a:noFill/>
            <a:ln cap="flat">
              <a:noFill/>
            </a:ln>
          </p:spPr>
        </p:pic>
      </p:grpSp>
      <p:grpSp>
        <p:nvGrpSpPr>
          <p:cNvPr id="50" name="Group 236">
            <a:extLst>
              <a:ext uri="{FF2B5EF4-FFF2-40B4-BE49-F238E27FC236}">
                <a16:creationId xmlns:a16="http://schemas.microsoft.com/office/drawing/2014/main" id="{D671D9B5-B68B-47E5-9989-8DDFAC38E894}"/>
              </a:ext>
            </a:extLst>
          </p:cNvPr>
          <p:cNvGrpSpPr/>
          <p:nvPr/>
        </p:nvGrpSpPr>
        <p:grpSpPr>
          <a:xfrm>
            <a:off x="6069290" y="1709764"/>
            <a:ext cx="5639662" cy="2986264"/>
            <a:chOff x="6498211" y="1632954"/>
            <a:chExt cx="5639662" cy="2986264"/>
          </a:xfrm>
          <a:effectLst/>
        </p:grpSpPr>
        <p:grpSp>
          <p:nvGrpSpPr>
            <p:cNvPr id="51" name="Group 178">
              <a:extLst>
                <a:ext uri="{FF2B5EF4-FFF2-40B4-BE49-F238E27FC236}">
                  <a16:creationId xmlns:a16="http://schemas.microsoft.com/office/drawing/2014/main" id="{2A46DDAE-616E-4730-A7C9-5E2658BE788D}"/>
                </a:ext>
              </a:extLst>
            </p:cNvPr>
            <p:cNvGrpSpPr/>
            <p:nvPr/>
          </p:nvGrpSpPr>
          <p:grpSpPr>
            <a:xfrm>
              <a:off x="6498211" y="1632954"/>
              <a:ext cx="5639662" cy="2986264"/>
              <a:chOff x="6498211" y="1632954"/>
              <a:chExt cx="5639662" cy="2986264"/>
            </a:xfrm>
          </p:grpSpPr>
          <p:sp>
            <p:nvSpPr>
              <p:cNvPr id="52" name="Freeform 168">
                <a:extLst>
                  <a:ext uri="{FF2B5EF4-FFF2-40B4-BE49-F238E27FC236}">
                    <a16:creationId xmlns:a16="http://schemas.microsoft.com/office/drawing/2014/main" id="{34A24990-0C8B-493B-A334-D2A3B901835E}"/>
                  </a:ext>
                </a:extLst>
              </p:cNvPr>
              <p:cNvSpPr/>
              <p:nvPr/>
            </p:nvSpPr>
            <p:spPr>
              <a:xfrm rot="16200004">
                <a:off x="7837647" y="293518"/>
                <a:ext cx="2960790" cy="5639662"/>
              </a:xfrm>
              <a:custGeom>
                <a:avLst/>
                <a:gdLst>
                  <a:gd name="f0" fmla="val 10800000"/>
                  <a:gd name="f1" fmla="val 5400000"/>
                  <a:gd name="f2" fmla="val 180"/>
                  <a:gd name="f3" fmla="val w"/>
                  <a:gd name="f4" fmla="val h"/>
                  <a:gd name="f5" fmla="val 0"/>
                  <a:gd name="f6" fmla="val 2960794"/>
                  <a:gd name="f7" fmla="val 5639661"/>
                  <a:gd name="f8" fmla="val 422416"/>
                  <a:gd name="f9" fmla="val 5516670"/>
                  <a:gd name="f10" fmla="val 5584596"/>
                  <a:gd name="f11" fmla="val 2905729"/>
                  <a:gd name="f12" fmla="val 2837803"/>
                  <a:gd name="f13" fmla="val 122991"/>
                  <a:gd name="f14" fmla="val 55065"/>
                  <a:gd name="f15" fmla="val 354490"/>
                  <a:gd name="f16" fmla="val 299425"/>
                  <a:gd name="f17" fmla="val 1306732"/>
                  <a:gd name="f18" fmla="val 1480399"/>
                  <a:gd name="f19" fmla="val 1654064"/>
                  <a:gd name="f20" fmla="+- 0 0 -90"/>
                  <a:gd name="f21" fmla="*/ f3 1 2960794"/>
                  <a:gd name="f22" fmla="*/ f4 1 5639661"/>
                  <a:gd name="f23" fmla="val f5"/>
                  <a:gd name="f24" fmla="val f6"/>
                  <a:gd name="f25" fmla="val f7"/>
                  <a:gd name="f26" fmla="*/ f20 f0 1"/>
                  <a:gd name="f27" fmla="+- f25 0 f23"/>
                  <a:gd name="f28" fmla="+- f24 0 f23"/>
                  <a:gd name="f29" fmla="*/ f26 1 f2"/>
                  <a:gd name="f30" fmla="*/ f28 1 2960794"/>
                  <a:gd name="f31" fmla="*/ f27 1 5639661"/>
                  <a:gd name="f32" fmla="*/ 2960794 f28 1"/>
                  <a:gd name="f33" fmla="*/ 422416 f27 1"/>
                  <a:gd name="f34" fmla="*/ 5516670 f27 1"/>
                  <a:gd name="f35" fmla="*/ 2837803 f28 1"/>
                  <a:gd name="f36" fmla="*/ 5639661 f27 1"/>
                  <a:gd name="f37" fmla="*/ 122991 f28 1"/>
                  <a:gd name="f38" fmla="*/ 0 f28 1"/>
                  <a:gd name="f39" fmla="*/ 299425 f27 1"/>
                  <a:gd name="f40" fmla="*/ 1306732 f28 1"/>
                  <a:gd name="f41" fmla="*/ 1480399 f28 1"/>
                  <a:gd name="f42" fmla="*/ 0 f27 1"/>
                  <a:gd name="f43" fmla="*/ 1654064 f28 1"/>
                  <a:gd name="f44" fmla="+- f29 0 f1"/>
                  <a:gd name="f45" fmla="*/ f32 1 2960794"/>
                  <a:gd name="f46" fmla="*/ f33 1 5639661"/>
                  <a:gd name="f47" fmla="*/ f34 1 5639661"/>
                  <a:gd name="f48" fmla="*/ f35 1 2960794"/>
                  <a:gd name="f49" fmla="*/ f36 1 5639661"/>
                  <a:gd name="f50" fmla="*/ f37 1 2960794"/>
                  <a:gd name="f51" fmla="*/ f38 1 2960794"/>
                  <a:gd name="f52" fmla="*/ f39 1 5639661"/>
                  <a:gd name="f53" fmla="*/ f40 1 2960794"/>
                  <a:gd name="f54" fmla="*/ f41 1 2960794"/>
                  <a:gd name="f55" fmla="*/ f42 1 5639661"/>
                  <a:gd name="f56" fmla="*/ f43 1 2960794"/>
                  <a:gd name="f57" fmla="*/ f23 1 f30"/>
                  <a:gd name="f58" fmla="*/ f24 1 f30"/>
                  <a:gd name="f59" fmla="*/ f23 1 f31"/>
                  <a:gd name="f60" fmla="*/ f25 1 f31"/>
                  <a:gd name="f61" fmla="*/ f45 1 f30"/>
                  <a:gd name="f62" fmla="*/ f46 1 f31"/>
                  <a:gd name="f63" fmla="*/ f47 1 f31"/>
                  <a:gd name="f64" fmla="*/ f48 1 f30"/>
                  <a:gd name="f65" fmla="*/ f49 1 f31"/>
                  <a:gd name="f66" fmla="*/ f50 1 f30"/>
                  <a:gd name="f67" fmla="*/ f51 1 f30"/>
                  <a:gd name="f68" fmla="*/ f52 1 f31"/>
                  <a:gd name="f69" fmla="*/ f53 1 f30"/>
                  <a:gd name="f70" fmla="*/ f54 1 f30"/>
                  <a:gd name="f71" fmla="*/ f55 1 f31"/>
                  <a:gd name="f72" fmla="*/ f56 1 f30"/>
                  <a:gd name="f73" fmla="*/ f57 f21 1"/>
                  <a:gd name="f74" fmla="*/ f58 f21 1"/>
                  <a:gd name="f75" fmla="*/ f60 f22 1"/>
                  <a:gd name="f76" fmla="*/ f59 f22 1"/>
                  <a:gd name="f77" fmla="*/ f61 f21 1"/>
                  <a:gd name="f78" fmla="*/ f62 f22 1"/>
                  <a:gd name="f79" fmla="*/ f63 f22 1"/>
                  <a:gd name="f80" fmla="*/ f64 f21 1"/>
                  <a:gd name="f81" fmla="*/ f65 f22 1"/>
                  <a:gd name="f82" fmla="*/ f66 f21 1"/>
                  <a:gd name="f83" fmla="*/ f67 f21 1"/>
                  <a:gd name="f84" fmla="*/ f68 f22 1"/>
                  <a:gd name="f85" fmla="*/ f69 f21 1"/>
                  <a:gd name="f86" fmla="*/ f70 f21 1"/>
                  <a:gd name="f87" fmla="*/ f71 f22 1"/>
                  <a:gd name="f88" fmla="*/ f72 f21 1"/>
                </a:gdLst>
                <a:ahLst/>
                <a:cxnLst>
                  <a:cxn ang="3cd4">
                    <a:pos x="hc" y="t"/>
                  </a:cxn>
                  <a:cxn ang="0">
                    <a:pos x="r" y="vc"/>
                  </a:cxn>
                  <a:cxn ang="cd4">
                    <a:pos x="hc" y="b"/>
                  </a:cxn>
                  <a:cxn ang="cd2">
                    <a:pos x="l" y="vc"/>
                  </a:cxn>
                  <a:cxn ang="f44">
                    <a:pos x="f77" y="f78"/>
                  </a:cxn>
                  <a:cxn ang="f44">
                    <a:pos x="f77" y="f79"/>
                  </a:cxn>
                  <a:cxn ang="f44">
                    <a:pos x="f80" y="f81"/>
                  </a:cxn>
                  <a:cxn ang="f44">
                    <a:pos x="f82" y="f81"/>
                  </a:cxn>
                  <a:cxn ang="f44">
                    <a:pos x="f83" y="f79"/>
                  </a:cxn>
                  <a:cxn ang="f44">
                    <a:pos x="f83" y="f78"/>
                  </a:cxn>
                  <a:cxn ang="f44">
                    <a:pos x="f82" y="f84"/>
                  </a:cxn>
                  <a:cxn ang="f44">
                    <a:pos x="f85" y="f84"/>
                  </a:cxn>
                  <a:cxn ang="f44">
                    <a:pos x="f86" y="f87"/>
                  </a:cxn>
                  <a:cxn ang="f44">
                    <a:pos x="f88" y="f84"/>
                  </a:cxn>
                  <a:cxn ang="f44">
                    <a:pos x="f80" y="f84"/>
                  </a:cxn>
                  <a:cxn ang="f44">
                    <a:pos x="f77" y="f78"/>
                  </a:cxn>
                </a:cxnLst>
                <a:rect l="f73" t="f76" r="f74" b="f75"/>
                <a:pathLst>
                  <a:path w="2960794" h="5639661">
                    <a:moveTo>
                      <a:pt x="f6" y="f8"/>
                    </a:moveTo>
                    <a:lnTo>
                      <a:pt x="f6" y="f9"/>
                    </a:lnTo>
                    <a:cubicBezTo>
                      <a:pt x="f6" y="f10"/>
                      <a:pt x="f11" y="f7"/>
                      <a:pt x="f12" y="f7"/>
                    </a:cubicBezTo>
                    <a:lnTo>
                      <a:pt x="f13" y="f7"/>
                    </a:lnTo>
                    <a:cubicBezTo>
                      <a:pt x="f14" y="f7"/>
                      <a:pt x="f5" y="f10"/>
                      <a:pt x="f5" y="f9"/>
                    </a:cubicBezTo>
                    <a:lnTo>
                      <a:pt x="f5" y="f8"/>
                    </a:lnTo>
                    <a:cubicBezTo>
                      <a:pt x="f5" y="f15"/>
                      <a:pt x="f14" y="f16"/>
                      <a:pt x="f13" y="f16"/>
                    </a:cubicBezTo>
                    <a:lnTo>
                      <a:pt x="f17" y="f16"/>
                    </a:lnTo>
                    <a:lnTo>
                      <a:pt x="f18" y="f5"/>
                    </a:lnTo>
                    <a:lnTo>
                      <a:pt x="f19" y="f16"/>
                    </a:lnTo>
                    <a:lnTo>
                      <a:pt x="f12" y="f16"/>
                    </a:lnTo>
                    <a:cubicBezTo>
                      <a:pt x="f11" y="f16"/>
                      <a:pt x="f6" y="f15"/>
                      <a:pt x="f6" y="f8"/>
                    </a:cubicBezTo>
                    <a:close/>
                  </a:path>
                </a:pathLst>
              </a:custGeom>
              <a:solidFill>
                <a:srgbClr val="1F92C3"/>
              </a:solidFill>
              <a:ln w="25402" cap="flat">
                <a:solidFill>
                  <a:srgbClr val="FFFFFF"/>
                </a:solidFill>
                <a:prstDash val="solid"/>
                <a:miter/>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Freeform 175">
                <a:extLst>
                  <a:ext uri="{FF2B5EF4-FFF2-40B4-BE49-F238E27FC236}">
                    <a16:creationId xmlns:a16="http://schemas.microsoft.com/office/drawing/2014/main" id="{41702DAD-53F0-488C-898C-44F3F1641F0B}"/>
                  </a:ext>
                </a:extLst>
              </p:cNvPr>
              <p:cNvSpPr/>
              <p:nvPr/>
            </p:nvSpPr>
            <p:spPr>
              <a:xfrm>
                <a:off x="6825593" y="3720583"/>
                <a:ext cx="5292693" cy="864043"/>
              </a:xfrm>
              <a:custGeom>
                <a:avLst/>
                <a:gdLst>
                  <a:gd name="f0" fmla="val 10800000"/>
                  <a:gd name="f1" fmla="val 5400000"/>
                  <a:gd name="f2" fmla="val 180"/>
                  <a:gd name="f3" fmla="val w"/>
                  <a:gd name="f4" fmla="val h"/>
                  <a:gd name="f5" fmla="val 0"/>
                  <a:gd name="f6" fmla="val 5340236"/>
                  <a:gd name="f7" fmla="val 871808"/>
                  <a:gd name="f8" fmla="val 748817"/>
                  <a:gd name="f9" fmla="val 816743"/>
                  <a:gd name="f10" fmla="val 5285170"/>
                  <a:gd name="f11" fmla="val 5217244"/>
                  <a:gd name="f12" fmla="val 122990"/>
                  <a:gd name="f13" fmla="val 55064"/>
                  <a:gd name="f14" fmla="+- 0 0 -90"/>
                  <a:gd name="f15" fmla="*/ f3 1 5340236"/>
                  <a:gd name="f16" fmla="*/ f4 1 871808"/>
                  <a:gd name="f17" fmla="val f5"/>
                  <a:gd name="f18" fmla="val f6"/>
                  <a:gd name="f19" fmla="val f7"/>
                  <a:gd name="f20" fmla="*/ f14 f0 1"/>
                  <a:gd name="f21" fmla="+- f19 0 f17"/>
                  <a:gd name="f22" fmla="+- f18 0 f17"/>
                  <a:gd name="f23" fmla="*/ f20 1 f2"/>
                  <a:gd name="f24" fmla="*/ f22 1 5340236"/>
                  <a:gd name="f25" fmla="*/ f21 1 871808"/>
                  <a:gd name="f26" fmla="*/ 0 f22 1"/>
                  <a:gd name="f27" fmla="*/ 0 f21 1"/>
                  <a:gd name="f28" fmla="*/ 5340236 f22 1"/>
                  <a:gd name="f29" fmla="*/ 748817 f21 1"/>
                  <a:gd name="f30" fmla="*/ 5217244 f22 1"/>
                  <a:gd name="f31" fmla="*/ 871808 f21 1"/>
                  <a:gd name="f32" fmla="*/ 122990 f22 1"/>
                  <a:gd name="f33" fmla="+- f23 0 f1"/>
                  <a:gd name="f34" fmla="*/ f26 1 5340236"/>
                  <a:gd name="f35" fmla="*/ f27 1 871808"/>
                  <a:gd name="f36" fmla="*/ f28 1 5340236"/>
                  <a:gd name="f37" fmla="*/ f29 1 871808"/>
                  <a:gd name="f38" fmla="*/ f30 1 5340236"/>
                  <a:gd name="f39" fmla="*/ f31 1 871808"/>
                  <a:gd name="f40" fmla="*/ f32 1 5340236"/>
                  <a:gd name="f41" fmla="*/ f17 1 f24"/>
                  <a:gd name="f42" fmla="*/ f18 1 f24"/>
                  <a:gd name="f43" fmla="*/ f17 1 f25"/>
                  <a:gd name="f44" fmla="*/ f19 1 f25"/>
                  <a:gd name="f45" fmla="*/ f34 1 f24"/>
                  <a:gd name="f46" fmla="*/ f35 1 f25"/>
                  <a:gd name="f47" fmla="*/ f36 1 f24"/>
                  <a:gd name="f48" fmla="*/ f37 1 f25"/>
                  <a:gd name="f49" fmla="*/ f38 1 f24"/>
                  <a:gd name="f50" fmla="*/ f39 1 f25"/>
                  <a:gd name="f51" fmla="*/ f40 1 f24"/>
                  <a:gd name="f52" fmla="*/ f41 f15 1"/>
                  <a:gd name="f53" fmla="*/ f42 f15 1"/>
                  <a:gd name="f54" fmla="*/ f44 f16 1"/>
                  <a:gd name="f55" fmla="*/ f43 f16 1"/>
                  <a:gd name="f56" fmla="*/ f45 f15 1"/>
                  <a:gd name="f57" fmla="*/ f46 f16 1"/>
                  <a:gd name="f58" fmla="*/ f47 f15 1"/>
                  <a:gd name="f59" fmla="*/ f48 f16 1"/>
                  <a:gd name="f60" fmla="*/ f49 f15 1"/>
                  <a:gd name="f61" fmla="*/ f50 f16 1"/>
                  <a:gd name="f62" fmla="*/ f51 f15 1"/>
                </a:gdLst>
                <a:ahLst/>
                <a:cxnLst>
                  <a:cxn ang="3cd4">
                    <a:pos x="hc" y="t"/>
                  </a:cxn>
                  <a:cxn ang="0">
                    <a:pos x="r" y="vc"/>
                  </a:cxn>
                  <a:cxn ang="cd4">
                    <a:pos x="hc" y="b"/>
                  </a:cxn>
                  <a:cxn ang="cd2">
                    <a:pos x="l" y="vc"/>
                  </a:cxn>
                  <a:cxn ang="f33">
                    <a:pos x="f56" y="f57"/>
                  </a:cxn>
                  <a:cxn ang="f33">
                    <a:pos x="f58" y="f57"/>
                  </a:cxn>
                  <a:cxn ang="f33">
                    <a:pos x="f58" y="f59"/>
                  </a:cxn>
                  <a:cxn ang="f33">
                    <a:pos x="f60" y="f61"/>
                  </a:cxn>
                  <a:cxn ang="f33">
                    <a:pos x="f62" y="f61"/>
                  </a:cxn>
                  <a:cxn ang="f33">
                    <a:pos x="f56" y="f59"/>
                  </a:cxn>
                  <a:cxn ang="f33">
                    <a:pos x="f56" y="f57"/>
                  </a:cxn>
                </a:cxnLst>
                <a:rect l="f52" t="f55" r="f53" b="f54"/>
                <a:pathLst>
                  <a:path w="5340236" h="871808">
                    <a:moveTo>
                      <a:pt x="f5" y="f5"/>
                    </a:moveTo>
                    <a:lnTo>
                      <a:pt x="f6" y="f5"/>
                    </a:lnTo>
                    <a:lnTo>
                      <a:pt x="f6" y="f8"/>
                    </a:lnTo>
                    <a:cubicBezTo>
                      <a:pt x="f6" y="f9"/>
                      <a:pt x="f10" y="f7"/>
                      <a:pt x="f11" y="f7"/>
                    </a:cubicBezTo>
                    <a:lnTo>
                      <a:pt x="f12" y="f7"/>
                    </a:lnTo>
                    <a:cubicBezTo>
                      <a:pt x="f13" y="f7"/>
                      <a:pt x="f5" y="f9"/>
                      <a:pt x="f5" y="f8"/>
                    </a:cubicBezTo>
                    <a:lnTo>
                      <a:pt x="f5" y="f5"/>
                    </a:lnTo>
                    <a:close/>
                  </a:path>
                </a:pathLst>
              </a:custGeom>
              <a:solidFill>
                <a:srgbClr val="1D85B3"/>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TextBox 167">
                <a:extLst>
                  <a:ext uri="{FF2B5EF4-FFF2-40B4-BE49-F238E27FC236}">
                    <a16:creationId xmlns:a16="http://schemas.microsoft.com/office/drawing/2014/main" id="{24CBCDA9-8A61-4B3E-BAB9-79F4A476EEA6}"/>
                  </a:ext>
                </a:extLst>
              </p:cNvPr>
              <p:cNvSpPr txBox="1"/>
              <p:nvPr/>
            </p:nvSpPr>
            <p:spPr>
              <a:xfrm>
                <a:off x="7613239" y="3797256"/>
                <a:ext cx="4524624" cy="787362"/>
              </a:xfrm>
              <a:prstGeom prst="rect">
                <a:avLst/>
              </a:prstGeom>
              <a:noFill/>
              <a:ln cap="flat">
                <a:noFill/>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Integrated DR as a Service, </a:t>
                </a:r>
                <a:br>
                  <a:rPr kumimoji="0" lang="en-GB" sz="1500" b="1" i="0" u="none" strike="noStrike" kern="0" cap="none" spc="-50" normalizeH="0" baseline="0" noProof="0">
                    <a:ln>
                      <a:noFill/>
                    </a:ln>
                    <a:solidFill>
                      <a:srgbClr val="FFFFFF"/>
                    </a:solidFill>
                    <a:effectLst/>
                    <a:uLnTx/>
                    <a:uFillTx/>
                    <a:latin typeface="Helvetica" pitchFamily="2"/>
                    <a:ea typeface="+mn-ea"/>
                    <a:cs typeface="+mn-cs"/>
                  </a:rPr>
                </a:br>
                <a:r>
                  <a:rPr kumimoji="0" lang="en-GB" sz="1500" b="1" i="0" u="none" strike="noStrike" kern="0" cap="none" spc="-50" normalizeH="0" baseline="0" noProof="0">
                    <a:ln>
                      <a:noFill/>
                    </a:ln>
                    <a:solidFill>
                      <a:srgbClr val="FFFFFF"/>
                    </a:solidFill>
                    <a:effectLst/>
                    <a:uLnTx/>
                    <a:uFillTx/>
                    <a:latin typeface="Helvetica" pitchFamily="2"/>
                    <a:ea typeface="+mn-ea"/>
                    <a:cs typeface="+mn-cs"/>
                  </a:rPr>
                  <a:t>Backup as a Service, Archive as a Service</a:t>
                </a:r>
              </a:p>
            </p:txBody>
          </p:sp>
          <p:pic>
            <p:nvPicPr>
              <p:cNvPr id="55" name="Picture 145">
                <a:extLst>
                  <a:ext uri="{FF2B5EF4-FFF2-40B4-BE49-F238E27FC236}">
                    <a16:creationId xmlns:a16="http://schemas.microsoft.com/office/drawing/2014/main" id="{49974F62-A6F8-41CC-A94F-9619EA099372}"/>
                  </a:ext>
                </a:extLst>
              </p:cNvPr>
              <p:cNvPicPr>
                <a:picLocks noChangeAspect="1"/>
              </p:cNvPicPr>
              <p:nvPr/>
            </p:nvPicPr>
            <p:blipFill>
              <a:blip r:embed="rId3"/>
              <a:srcRect l="35950" t="26062" r="55362" b="58186"/>
              <a:stretch>
                <a:fillRect/>
              </a:stretch>
            </p:blipFill>
            <p:spPr>
              <a:xfrm>
                <a:off x="6942883" y="3745665"/>
                <a:ext cx="856536" cy="873553"/>
              </a:xfrm>
              <a:prstGeom prst="rect">
                <a:avLst/>
              </a:prstGeom>
              <a:noFill/>
              <a:ln cap="flat">
                <a:noFill/>
              </a:ln>
            </p:spPr>
          </p:pic>
        </p:grpSp>
        <p:grpSp>
          <p:nvGrpSpPr>
            <p:cNvPr id="56" name="Group 235">
              <a:extLst>
                <a:ext uri="{FF2B5EF4-FFF2-40B4-BE49-F238E27FC236}">
                  <a16:creationId xmlns:a16="http://schemas.microsoft.com/office/drawing/2014/main" id="{E75F09C2-BEE9-487F-94A4-31F11850635B}"/>
                </a:ext>
              </a:extLst>
            </p:cNvPr>
            <p:cNvGrpSpPr/>
            <p:nvPr/>
          </p:nvGrpSpPr>
          <p:grpSpPr>
            <a:xfrm>
              <a:off x="9568199" y="1756004"/>
              <a:ext cx="2323673" cy="1864059"/>
              <a:chOff x="9568199" y="1756004"/>
              <a:chExt cx="2323673" cy="1864059"/>
            </a:xfrm>
          </p:grpSpPr>
          <p:sp>
            <p:nvSpPr>
              <p:cNvPr id="57" name="TextBox 185">
                <a:extLst>
                  <a:ext uri="{FF2B5EF4-FFF2-40B4-BE49-F238E27FC236}">
                    <a16:creationId xmlns:a16="http://schemas.microsoft.com/office/drawing/2014/main" id="{95B5BD96-F6A0-46D1-A9E5-6D0E27175D14}"/>
                  </a:ext>
                </a:extLst>
              </p:cNvPr>
              <p:cNvSpPr txBox="1"/>
              <p:nvPr/>
            </p:nvSpPr>
            <p:spPr>
              <a:xfrm>
                <a:off x="9568199" y="3325352"/>
                <a:ext cx="2323673" cy="294711"/>
              </a:xfrm>
              <a:prstGeom prst="rect">
                <a:avLst/>
              </a:prstGeom>
              <a:solidFill>
                <a:srgbClr val="2D5A81"/>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OPERATING SYSTEM</a:t>
                </a:r>
              </a:p>
            </p:txBody>
          </p:sp>
          <p:sp>
            <p:nvSpPr>
              <p:cNvPr id="58" name="TextBox 187">
                <a:extLst>
                  <a:ext uri="{FF2B5EF4-FFF2-40B4-BE49-F238E27FC236}">
                    <a16:creationId xmlns:a16="http://schemas.microsoft.com/office/drawing/2014/main" id="{E138A684-8DE2-4A06-866C-C57A0D9924D1}"/>
                  </a:ext>
                </a:extLst>
              </p:cNvPr>
              <p:cNvSpPr txBox="1"/>
              <p:nvPr/>
            </p:nvSpPr>
            <p:spPr>
              <a:xfrm>
                <a:off x="9568199" y="3002834"/>
                <a:ext cx="2323673" cy="294711"/>
              </a:xfrm>
              <a:prstGeom prst="rect">
                <a:avLst/>
              </a:prstGeom>
              <a:solidFill>
                <a:srgbClr val="8497B0"/>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CONTAINER RUNTIME</a:t>
                </a:r>
              </a:p>
            </p:txBody>
          </p:sp>
          <p:sp>
            <p:nvSpPr>
              <p:cNvPr id="59" name="TextBox 189">
                <a:extLst>
                  <a:ext uri="{FF2B5EF4-FFF2-40B4-BE49-F238E27FC236}">
                    <a16:creationId xmlns:a16="http://schemas.microsoft.com/office/drawing/2014/main" id="{5556D095-1E5E-4135-AA18-098433B52A59}"/>
                  </a:ext>
                </a:extLst>
              </p:cNvPr>
              <p:cNvSpPr txBox="1"/>
              <p:nvPr/>
            </p:nvSpPr>
            <p:spPr>
              <a:xfrm>
                <a:off x="9568199" y="1756004"/>
                <a:ext cx="758869" cy="1219032"/>
              </a:xfrm>
              <a:prstGeom prst="rect">
                <a:avLst/>
              </a:prstGeom>
              <a:solidFill>
                <a:srgbClr val="ADB9CA"/>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800" b="1" i="0" u="none" strike="noStrike" kern="1200" cap="none" spc="-50" normalizeH="0" baseline="0" noProof="0">
                  <a:ln>
                    <a:noFill/>
                  </a:ln>
                  <a:solidFill>
                    <a:srgbClr val="000000"/>
                  </a:solidFill>
                  <a:effectLst/>
                  <a:uLnTx/>
                  <a:uFillTx/>
                  <a:latin typeface="Helvetica" pitchFamily="2"/>
                  <a:ea typeface="+mn-ea"/>
                  <a:cs typeface="+mn-cs"/>
                </a:endParaRPr>
              </a:p>
            </p:txBody>
          </p:sp>
          <p:sp>
            <p:nvSpPr>
              <p:cNvPr id="60" name="TextBox 201">
                <a:extLst>
                  <a:ext uri="{FF2B5EF4-FFF2-40B4-BE49-F238E27FC236}">
                    <a16:creationId xmlns:a16="http://schemas.microsoft.com/office/drawing/2014/main" id="{DF7AE385-4CF4-4AD8-8BB3-31C82BB3E9FC}"/>
                  </a:ext>
                </a:extLst>
              </p:cNvPr>
              <p:cNvSpPr txBox="1"/>
              <p:nvPr/>
            </p:nvSpPr>
            <p:spPr>
              <a:xfrm>
                <a:off x="10349087" y="1756004"/>
                <a:ext cx="758869" cy="1219032"/>
              </a:xfrm>
              <a:prstGeom prst="rect">
                <a:avLst/>
              </a:prstGeom>
              <a:solidFill>
                <a:srgbClr val="ADB9CA"/>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800" b="1" i="0" u="none" strike="noStrike" kern="1200" cap="none" spc="-50" normalizeH="0" baseline="0" noProof="0">
                  <a:ln>
                    <a:noFill/>
                  </a:ln>
                  <a:solidFill>
                    <a:srgbClr val="000000"/>
                  </a:solidFill>
                  <a:effectLst/>
                  <a:uLnTx/>
                  <a:uFillTx/>
                  <a:latin typeface="Helvetica" pitchFamily="2"/>
                  <a:ea typeface="+mn-ea"/>
                  <a:cs typeface="+mn-cs"/>
                </a:endParaRPr>
              </a:p>
            </p:txBody>
          </p:sp>
          <p:sp>
            <p:nvSpPr>
              <p:cNvPr id="61" name="TextBox 202">
                <a:extLst>
                  <a:ext uri="{FF2B5EF4-FFF2-40B4-BE49-F238E27FC236}">
                    <a16:creationId xmlns:a16="http://schemas.microsoft.com/office/drawing/2014/main" id="{7F9BFDA9-76F2-4E29-BB8D-3F21CE332169}"/>
                  </a:ext>
                </a:extLst>
              </p:cNvPr>
              <p:cNvSpPr txBox="1"/>
              <p:nvPr/>
            </p:nvSpPr>
            <p:spPr>
              <a:xfrm>
                <a:off x="11133002" y="1756004"/>
                <a:ext cx="758869" cy="1219032"/>
              </a:xfrm>
              <a:prstGeom prst="rect">
                <a:avLst/>
              </a:prstGeom>
              <a:solidFill>
                <a:srgbClr val="ADB9CA"/>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800" b="1" i="0" u="none" strike="noStrike" kern="1200" cap="none" spc="-50" normalizeH="0" baseline="0" noProof="0">
                  <a:ln>
                    <a:noFill/>
                  </a:ln>
                  <a:solidFill>
                    <a:srgbClr val="000000"/>
                  </a:solidFill>
                  <a:effectLst/>
                  <a:uLnTx/>
                  <a:uFillTx/>
                  <a:latin typeface="Helvetica" pitchFamily="2"/>
                  <a:ea typeface="+mn-ea"/>
                  <a:cs typeface="+mn-cs"/>
                </a:endParaRPr>
              </a:p>
            </p:txBody>
          </p:sp>
          <p:sp>
            <p:nvSpPr>
              <p:cNvPr id="62" name="TextBox 181">
                <a:extLst>
                  <a:ext uri="{FF2B5EF4-FFF2-40B4-BE49-F238E27FC236}">
                    <a16:creationId xmlns:a16="http://schemas.microsoft.com/office/drawing/2014/main" id="{54DAE6AD-A50C-46E0-A671-09A771D86FEB}"/>
                  </a:ext>
                </a:extLst>
              </p:cNvPr>
              <p:cNvSpPr txBox="1"/>
              <p:nvPr/>
            </p:nvSpPr>
            <p:spPr>
              <a:xfrm>
                <a:off x="9614294" y="2390726"/>
                <a:ext cx="651884"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BIN / LIB</a:t>
                </a:r>
              </a:p>
            </p:txBody>
          </p:sp>
          <p:sp>
            <p:nvSpPr>
              <p:cNvPr id="63" name="TextBox 183">
                <a:extLst>
                  <a:ext uri="{FF2B5EF4-FFF2-40B4-BE49-F238E27FC236}">
                    <a16:creationId xmlns:a16="http://schemas.microsoft.com/office/drawing/2014/main" id="{53361EDA-F7CD-4A2F-A343-4F46CCBE783B}"/>
                  </a:ext>
                </a:extLst>
              </p:cNvPr>
              <p:cNvSpPr txBox="1"/>
              <p:nvPr/>
            </p:nvSpPr>
            <p:spPr>
              <a:xfrm>
                <a:off x="9614294" y="2091104"/>
                <a:ext cx="651884"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sp>
            <p:nvSpPr>
              <p:cNvPr id="64" name="TextBox 191">
                <a:extLst>
                  <a:ext uri="{FF2B5EF4-FFF2-40B4-BE49-F238E27FC236}">
                    <a16:creationId xmlns:a16="http://schemas.microsoft.com/office/drawing/2014/main" id="{7B65868F-837A-4463-BC8A-1D2609BA9F47}"/>
                  </a:ext>
                </a:extLst>
              </p:cNvPr>
              <p:cNvSpPr txBox="1"/>
              <p:nvPr/>
            </p:nvSpPr>
            <p:spPr>
              <a:xfrm>
                <a:off x="10400001" y="2390726"/>
                <a:ext cx="651884"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BIN / LIB</a:t>
                </a:r>
              </a:p>
            </p:txBody>
          </p:sp>
          <p:sp>
            <p:nvSpPr>
              <p:cNvPr id="65" name="TextBox 192">
                <a:extLst>
                  <a:ext uri="{FF2B5EF4-FFF2-40B4-BE49-F238E27FC236}">
                    <a16:creationId xmlns:a16="http://schemas.microsoft.com/office/drawing/2014/main" id="{E2CDDD6B-C95C-45F6-B932-0FFC02DB9899}"/>
                  </a:ext>
                </a:extLst>
              </p:cNvPr>
              <p:cNvSpPr txBox="1"/>
              <p:nvPr/>
            </p:nvSpPr>
            <p:spPr>
              <a:xfrm>
                <a:off x="10400001" y="2091104"/>
                <a:ext cx="651884"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sp>
            <p:nvSpPr>
              <p:cNvPr id="66" name="TextBox 193">
                <a:extLst>
                  <a:ext uri="{FF2B5EF4-FFF2-40B4-BE49-F238E27FC236}">
                    <a16:creationId xmlns:a16="http://schemas.microsoft.com/office/drawing/2014/main" id="{6D0167C1-054C-4A5B-95D3-B19A07F2833F}"/>
                  </a:ext>
                </a:extLst>
              </p:cNvPr>
              <p:cNvSpPr txBox="1"/>
              <p:nvPr/>
            </p:nvSpPr>
            <p:spPr>
              <a:xfrm>
                <a:off x="11178137" y="2390726"/>
                <a:ext cx="651884"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BIN / LIB</a:t>
                </a:r>
              </a:p>
            </p:txBody>
          </p:sp>
          <p:sp>
            <p:nvSpPr>
              <p:cNvPr id="67" name="TextBox 194">
                <a:extLst>
                  <a:ext uri="{FF2B5EF4-FFF2-40B4-BE49-F238E27FC236}">
                    <a16:creationId xmlns:a16="http://schemas.microsoft.com/office/drawing/2014/main" id="{C911AB78-1BC9-43A5-955E-0F42A77E42D8}"/>
                  </a:ext>
                </a:extLst>
              </p:cNvPr>
              <p:cNvSpPr txBox="1"/>
              <p:nvPr/>
            </p:nvSpPr>
            <p:spPr>
              <a:xfrm>
                <a:off x="11178137" y="2091104"/>
                <a:ext cx="651884"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sp>
            <p:nvSpPr>
              <p:cNvPr id="68" name="TextBox 197">
                <a:extLst>
                  <a:ext uri="{FF2B5EF4-FFF2-40B4-BE49-F238E27FC236}">
                    <a16:creationId xmlns:a16="http://schemas.microsoft.com/office/drawing/2014/main" id="{16FE8C02-429F-4F49-B686-8A394C3896F3}"/>
                  </a:ext>
                </a:extLst>
              </p:cNvPr>
              <p:cNvSpPr txBox="1"/>
              <p:nvPr/>
            </p:nvSpPr>
            <p:spPr>
              <a:xfrm>
                <a:off x="9614294" y="1756004"/>
                <a:ext cx="651884" cy="258098"/>
              </a:xfrm>
              <a:prstGeom prst="rect">
                <a:avLst/>
              </a:prstGeom>
              <a:noFill/>
              <a:ln cap="flat">
                <a:noFill/>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FFFFFF"/>
                    </a:solidFill>
                    <a:effectLst/>
                    <a:uLnTx/>
                    <a:uFillTx/>
                    <a:latin typeface="Helvetica" pitchFamily="2"/>
                    <a:ea typeface="+mn-ea"/>
                    <a:cs typeface="+mn-cs"/>
                  </a:rPr>
                  <a:t>CONTAINER</a:t>
                </a:r>
              </a:p>
            </p:txBody>
          </p:sp>
          <p:sp>
            <p:nvSpPr>
              <p:cNvPr id="69" name="TextBox 198">
                <a:extLst>
                  <a:ext uri="{FF2B5EF4-FFF2-40B4-BE49-F238E27FC236}">
                    <a16:creationId xmlns:a16="http://schemas.microsoft.com/office/drawing/2014/main" id="{78AF8DBB-67B7-4DF1-A8BD-593913381450}"/>
                  </a:ext>
                </a:extLst>
              </p:cNvPr>
              <p:cNvSpPr txBox="1"/>
              <p:nvPr/>
            </p:nvSpPr>
            <p:spPr>
              <a:xfrm>
                <a:off x="10400001" y="1756004"/>
                <a:ext cx="651884" cy="258098"/>
              </a:xfrm>
              <a:prstGeom prst="rect">
                <a:avLst/>
              </a:prstGeom>
              <a:noFill/>
              <a:ln cap="flat">
                <a:noFill/>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FFFFFF"/>
                    </a:solidFill>
                    <a:effectLst/>
                    <a:uLnTx/>
                    <a:uFillTx/>
                    <a:latin typeface="Helvetica" pitchFamily="2"/>
                    <a:ea typeface="+mn-ea"/>
                    <a:cs typeface="+mn-cs"/>
                  </a:rPr>
                  <a:t>CONTAINER</a:t>
                </a:r>
              </a:p>
            </p:txBody>
          </p:sp>
          <p:sp>
            <p:nvSpPr>
              <p:cNvPr id="70" name="TextBox 199">
                <a:extLst>
                  <a:ext uri="{FF2B5EF4-FFF2-40B4-BE49-F238E27FC236}">
                    <a16:creationId xmlns:a16="http://schemas.microsoft.com/office/drawing/2014/main" id="{D277CC13-B825-495D-8DDC-20F7FA93BBBC}"/>
                  </a:ext>
                </a:extLst>
              </p:cNvPr>
              <p:cNvSpPr txBox="1"/>
              <p:nvPr/>
            </p:nvSpPr>
            <p:spPr>
              <a:xfrm>
                <a:off x="11178137" y="1756004"/>
                <a:ext cx="651884" cy="258098"/>
              </a:xfrm>
              <a:prstGeom prst="rect">
                <a:avLst/>
              </a:prstGeom>
              <a:noFill/>
              <a:ln cap="flat">
                <a:noFill/>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FFFFFF"/>
                    </a:solidFill>
                    <a:effectLst/>
                    <a:uLnTx/>
                    <a:uFillTx/>
                    <a:latin typeface="Helvetica" pitchFamily="2"/>
                    <a:ea typeface="+mn-ea"/>
                    <a:cs typeface="+mn-cs"/>
                  </a:rPr>
                  <a:t>CONTAINER</a:t>
                </a:r>
              </a:p>
            </p:txBody>
          </p:sp>
        </p:grpSp>
        <p:grpSp>
          <p:nvGrpSpPr>
            <p:cNvPr id="71" name="Group 234">
              <a:extLst>
                <a:ext uri="{FF2B5EF4-FFF2-40B4-BE49-F238E27FC236}">
                  <a16:creationId xmlns:a16="http://schemas.microsoft.com/office/drawing/2014/main" id="{5D12B856-0083-4A6A-8CF0-A89293E7BDD0}"/>
                </a:ext>
              </a:extLst>
            </p:cNvPr>
            <p:cNvGrpSpPr/>
            <p:nvPr/>
          </p:nvGrpSpPr>
          <p:grpSpPr>
            <a:xfrm>
              <a:off x="7013493" y="1756004"/>
              <a:ext cx="2323673" cy="1864059"/>
              <a:chOff x="7013493" y="1756004"/>
              <a:chExt cx="2323673" cy="1864059"/>
            </a:xfrm>
          </p:grpSpPr>
          <p:sp>
            <p:nvSpPr>
              <p:cNvPr id="72" name="TextBox 203">
                <a:extLst>
                  <a:ext uri="{FF2B5EF4-FFF2-40B4-BE49-F238E27FC236}">
                    <a16:creationId xmlns:a16="http://schemas.microsoft.com/office/drawing/2014/main" id="{DC12B8F8-B5F8-493D-AA92-22D2E201B2A0}"/>
                  </a:ext>
                </a:extLst>
              </p:cNvPr>
              <p:cNvSpPr txBox="1"/>
              <p:nvPr/>
            </p:nvSpPr>
            <p:spPr>
              <a:xfrm>
                <a:off x="7013493" y="3325352"/>
                <a:ext cx="2323673" cy="294711"/>
              </a:xfrm>
              <a:prstGeom prst="rect">
                <a:avLst/>
              </a:prstGeom>
              <a:solidFill>
                <a:srgbClr val="2D5A81"/>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OPERATING SYSTEM</a:t>
                </a:r>
              </a:p>
            </p:txBody>
          </p:sp>
          <p:sp>
            <p:nvSpPr>
              <p:cNvPr id="73" name="TextBox 204">
                <a:extLst>
                  <a:ext uri="{FF2B5EF4-FFF2-40B4-BE49-F238E27FC236}">
                    <a16:creationId xmlns:a16="http://schemas.microsoft.com/office/drawing/2014/main" id="{61387A6D-FC0F-4FAF-A6CE-C9CED0481E79}"/>
                  </a:ext>
                </a:extLst>
              </p:cNvPr>
              <p:cNvSpPr txBox="1"/>
              <p:nvPr/>
            </p:nvSpPr>
            <p:spPr>
              <a:xfrm>
                <a:off x="7013493" y="3002834"/>
                <a:ext cx="2323673" cy="294711"/>
              </a:xfrm>
              <a:prstGeom prst="rect">
                <a:avLst/>
              </a:prstGeom>
              <a:solidFill>
                <a:srgbClr val="8497B0"/>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HYPERVISOR</a:t>
                </a:r>
              </a:p>
            </p:txBody>
          </p:sp>
          <p:sp>
            <p:nvSpPr>
              <p:cNvPr id="74" name="TextBox 205">
                <a:extLst>
                  <a:ext uri="{FF2B5EF4-FFF2-40B4-BE49-F238E27FC236}">
                    <a16:creationId xmlns:a16="http://schemas.microsoft.com/office/drawing/2014/main" id="{E2EE17C2-157B-4419-9BA9-60416BE8DD6F}"/>
                  </a:ext>
                </a:extLst>
              </p:cNvPr>
              <p:cNvSpPr txBox="1"/>
              <p:nvPr/>
            </p:nvSpPr>
            <p:spPr>
              <a:xfrm>
                <a:off x="7013493" y="1756004"/>
                <a:ext cx="1157749" cy="1219032"/>
              </a:xfrm>
              <a:prstGeom prst="rect">
                <a:avLst/>
              </a:prstGeom>
              <a:solidFill>
                <a:srgbClr val="ADB9CA"/>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800" b="1" i="0" u="none" strike="noStrike" kern="1200" cap="none" spc="-50" normalizeH="0" baseline="0" noProof="0">
                  <a:ln>
                    <a:noFill/>
                  </a:ln>
                  <a:solidFill>
                    <a:srgbClr val="000000"/>
                  </a:solidFill>
                  <a:effectLst/>
                  <a:uLnTx/>
                  <a:uFillTx/>
                  <a:latin typeface="Helvetica" pitchFamily="2"/>
                  <a:ea typeface="+mn-ea"/>
                  <a:cs typeface="+mn-cs"/>
                </a:endParaRPr>
              </a:p>
            </p:txBody>
          </p:sp>
          <p:sp>
            <p:nvSpPr>
              <p:cNvPr id="75" name="TextBox 206">
                <a:extLst>
                  <a:ext uri="{FF2B5EF4-FFF2-40B4-BE49-F238E27FC236}">
                    <a16:creationId xmlns:a16="http://schemas.microsoft.com/office/drawing/2014/main" id="{E2E3C2F4-7B1D-4403-8700-BC79471F4F8F}"/>
                  </a:ext>
                </a:extLst>
              </p:cNvPr>
              <p:cNvSpPr txBox="1"/>
              <p:nvPr/>
            </p:nvSpPr>
            <p:spPr>
              <a:xfrm>
                <a:off x="8193270" y="1756004"/>
                <a:ext cx="1141664" cy="1219032"/>
              </a:xfrm>
              <a:prstGeom prst="rect">
                <a:avLst/>
              </a:prstGeom>
              <a:solidFill>
                <a:srgbClr val="ADB9CA"/>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800" b="1" i="0" u="none" strike="noStrike" kern="1200" cap="none" spc="-50" normalizeH="0" baseline="0" noProof="0">
                  <a:ln>
                    <a:noFill/>
                  </a:ln>
                  <a:solidFill>
                    <a:srgbClr val="000000"/>
                  </a:solidFill>
                  <a:effectLst/>
                  <a:uLnTx/>
                  <a:uFillTx/>
                  <a:latin typeface="Helvetica" pitchFamily="2"/>
                  <a:ea typeface="+mn-ea"/>
                  <a:cs typeface="+mn-cs"/>
                </a:endParaRPr>
              </a:p>
            </p:txBody>
          </p:sp>
          <p:grpSp>
            <p:nvGrpSpPr>
              <p:cNvPr id="76" name="Group 229">
                <a:extLst>
                  <a:ext uri="{FF2B5EF4-FFF2-40B4-BE49-F238E27FC236}">
                    <a16:creationId xmlns:a16="http://schemas.microsoft.com/office/drawing/2014/main" id="{D544507A-ADAF-4247-B5F8-06475AD10653}"/>
                  </a:ext>
                </a:extLst>
              </p:cNvPr>
              <p:cNvGrpSpPr/>
              <p:nvPr/>
            </p:nvGrpSpPr>
            <p:grpSpPr>
              <a:xfrm>
                <a:off x="7081488" y="2053175"/>
                <a:ext cx="2207178" cy="843725"/>
                <a:chOff x="7081488" y="2053175"/>
                <a:chExt cx="2207178" cy="843725"/>
              </a:xfrm>
            </p:grpSpPr>
            <p:sp>
              <p:nvSpPr>
                <p:cNvPr id="77" name="TextBox 217">
                  <a:extLst>
                    <a:ext uri="{FF2B5EF4-FFF2-40B4-BE49-F238E27FC236}">
                      <a16:creationId xmlns:a16="http://schemas.microsoft.com/office/drawing/2014/main" id="{C95B4828-9097-43C2-B5EB-B8AC13C688D1}"/>
                    </a:ext>
                  </a:extLst>
                </p:cNvPr>
                <p:cNvSpPr txBox="1"/>
                <p:nvPr/>
              </p:nvSpPr>
              <p:spPr>
                <a:xfrm>
                  <a:off x="7081488" y="2638802"/>
                  <a:ext cx="1036106"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OPERATING SYSTEM</a:t>
                  </a:r>
                </a:p>
              </p:txBody>
            </p:sp>
            <p:sp>
              <p:nvSpPr>
                <p:cNvPr id="78" name="TextBox 218">
                  <a:extLst>
                    <a:ext uri="{FF2B5EF4-FFF2-40B4-BE49-F238E27FC236}">
                      <a16:creationId xmlns:a16="http://schemas.microsoft.com/office/drawing/2014/main" id="{C1A4F1E1-01F1-4A45-87CD-1FAB773D575F}"/>
                    </a:ext>
                  </a:extLst>
                </p:cNvPr>
                <p:cNvSpPr txBox="1"/>
                <p:nvPr/>
              </p:nvSpPr>
              <p:spPr>
                <a:xfrm>
                  <a:off x="7081488" y="2342537"/>
                  <a:ext cx="1036106"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BIN / LIB</a:t>
                  </a:r>
                </a:p>
              </p:txBody>
            </p:sp>
            <p:sp>
              <p:nvSpPr>
                <p:cNvPr id="79" name="TextBox 220">
                  <a:extLst>
                    <a:ext uri="{FF2B5EF4-FFF2-40B4-BE49-F238E27FC236}">
                      <a16:creationId xmlns:a16="http://schemas.microsoft.com/office/drawing/2014/main" id="{35562BE7-095F-4AD0-A4F0-CA5955B9C826}"/>
                    </a:ext>
                  </a:extLst>
                </p:cNvPr>
                <p:cNvSpPr txBox="1"/>
                <p:nvPr/>
              </p:nvSpPr>
              <p:spPr>
                <a:xfrm>
                  <a:off x="7081488" y="2053175"/>
                  <a:ext cx="507327"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sp>
              <p:nvSpPr>
                <p:cNvPr id="80" name="TextBox 222">
                  <a:extLst>
                    <a:ext uri="{FF2B5EF4-FFF2-40B4-BE49-F238E27FC236}">
                      <a16:creationId xmlns:a16="http://schemas.microsoft.com/office/drawing/2014/main" id="{6F1B72C3-FC0F-4C61-BD9D-E44964AA3524}"/>
                    </a:ext>
                  </a:extLst>
                </p:cNvPr>
                <p:cNvSpPr txBox="1"/>
                <p:nvPr/>
              </p:nvSpPr>
              <p:spPr>
                <a:xfrm>
                  <a:off x="7633950" y="2053175"/>
                  <a:ext cx="483635"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sp>
              <p:nvSpPr>
                <p:cNvPr id="81" name="TextBox 230">
                  <a:extLst>
                    <a:ext uri="{FF2B5EF4-FFF2-40B4-BE49-F238E27FC236}">
                      <a16:creationId xmlns:a16="http://schemas.microsoft.com/office/drawing/2014/main" id="{BE3565D1-595C-4237-9254-6E085643AC02}"/>
                    </a:ext>
                  </a:extLst>
                </p:cNvPr>
                <p:cNvSpPr txBox="1"/>
                <p:nvPr/>
              </p:nvSpPr>
              <p:spPr>
                <a:xfrm>
                  <a:off x="8252560" y="2638802"/>
                  <a:ext cx="1036106"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OPERATING SYSTEM</a:t>
                  </a:r>
                </a:p>
              </p:txBody>
            </p:sp>
            <p:sp>
              <p:nvSpPr>
                <p:cNvPr id="82" name="TextBox 231">
                  <a:extLst>
                    <a:ext uri="{FF2B5EF4-FFF2-40B4-BE49-F238E27FC236}">
                      <a16:creationId xmlns:a16="http://schemas.microsoft.com/office/drawing/2014/main" id="{E76BEE12-2DFE-4D95-B1E8-299546C734A7}"/>
                    </a:ext>
                  </a:extLst>
                </p:cNvPr>
                <p:cNvSpPr txBox="1"/>
                <p:nvPr/>
              </p:nvSpPr>
              <p:spPr>
                <a:xfrm>
                  <a:off x="8252560" y="2342537"/>
                  <a:ext cx="1036106"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BIN / LIB</a:t>
                  </a:r>
                </a:p>
              </p:txBody>
            </p:sp>
            <p:sp>
              <p:nvSpPr>
                <p:cNvPr id="83" name="TextBox 232">
                  <a:extLst>
                    <a:ext uri="{FF2B5EF4-FFF2-40B4-BE49-F238E27FC236}">
                      <a16:creationId xmlns:a16="http://schemas.microsoft.com/office/drawing/2014/main" id="{E1D554BC-C204-4347-81AF-26FF3AF92CC7}"/>
                    </a:ext>
                  </a:extLst>
                </p:cNvPr>
                <p:cNvSpPr txBox="1"/>
                <p:nvPr/>
              </p:nvSpPr>
              <p:spPr>
                <a:xfrm>
                  <a:off x="8252560" y="2053175"/>
                  <a:ext cx="507327"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sp>
              <p:nvSpPr>
                <p:cNvPr id="84" name="TextBox 233">
                  <a:extLst>
                    <a:ext uri="{FF2B5EF4-FFF2-40B4-BE49-F238E27FC236}">
                      <a16:creationId xmlns:a16="http://schemas.microsoft.com/office/drawing/2014/main" id="{5EC06DE9-72C0-480E-B8D3-728B6AEBDEF1}"/>
                    </a:ext>
                  </a:extLst>
                </p:cNvPr>
                <p:cNvSpPr txBox="1"/>
                <p:nvPr/>
              </p:nvSpPr>
              <p:spPr>
                <a:xfrm>
                  <a:off x="8805031" y="2053175"/>
                  <a:ext cx="483635"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grpSp>
          <p:sp>
            <p:nvSpPr>
              <p:cNvPr id="85" name="TextBox 227">
                <a:extLst>
                  <a:ext uri="{FF2B5EF4-FFF2-40B4-BE49-F238E27FC236}">
                    <a16:creationId xmlns:a16="http://schemas.microsoft.com/office/drawing/2014/main" id="{076691E4-3FAA-407F-98A4-10282193E41A}"/>
                  </a:ext>
                </a:extLst>
              </p:cNvPr>
              <p:cNvSpPr txBox="1"/>
              <p:nvPr/>
            </p:nvSpPr>
            <p:spPr>
              <a:xfrm>
                <a:off x="7013493" y="1762725"/>
                <a:ext cx="1154731" cy="258098"/>
              </a:xfrm>
              <a:prstGeom prst="rect">
                <a:avLst/>
              </a:prstGeom>
              <a:noFill/>
              <a:ln cap="flat">
                <a:noFill/>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FFFFFF"/>
                    </a:solidFill>
                    <a:effectLst/>
                    <a:uLnTx/>
                    <a:uFillTx/>
                    <a:latin typeface="Helvetica" pitchFamily="2"/>
                    <a:ea typeface="+mn-ea"/>
                    <a:cs typeface="+mn-cs"/>
                  </a:rPr>
                  <a:t>VIRTUAL MACHINE </a:t>
                </a:r>
              </a:p>
            </p:txBody>
          </p:sp>
          <p:sp>
            <p:nvSpPr>
              <p:cNvPr id="86" name="TextBox 228">
                <a:extLst>
                  <a:ext uri="{FF2B5EF4-FFF2-40B4-BE49-F238E27FC236}">
                    <a16:creationId xmlns:a16="http://schemas.microsoft.com/office/drawing/2014/main" id="{4CE57526-2102-4783-87E2-FFB4AAC41AEC}"/>
                  </a:ext>
                </a:extLst>
              </p:cNvPr>
              <p:cNvSpPr txBox="1"/>
              <p:nvPr/>
            </p:nvSpPr>
            <p:spPr>
              <a:xfrm>
                <a:off x="8193252" y="1762725"/>
                <a:ext cx="1141683" cy="258098"/>
              </a:xfrm>
              <a:prstGeom prst="rect">
                <a:avLst/>
              </a:prstGeom>
              <a:noFill/>
              <a:ln cap="flat">
                <a:noFill/>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FFFFFF"/>
                    </a:solidFill>
                    <a:effectLst/>
                    <a:uLnTx/>
                    <a:uFillTx/>
                    <a:latin typeface="Helvetica" pitchFamily="2"/>
                    <a:ea typeface="+mn-ea"/>
                    <a:cs typeface="+mn-cs"/>
                  </a:rPr>
                  <a:t>VIRTUAL MACHINE </a:t>
                </a:r>
              </a:p>
            </p:txBody>
          </p:sp>
        </p:grpSp>
      </p:grpSp>
      <p:grpSp>
        <p:nvGrpSpPr>
          <p:cNvPr id="32" name="Group 31"/>
          <p:cNvGrpSpPr/>
          <p:nvPr/>
        </p:nvGrpSpPr>
        <p:grpSpPr>
          <a:xfrm>
            <a:off x="1554989" y="3475476"/>
            <a:ext cx="1082046" cy="1082046"/>
            <a:chOff x="1596427" y="3475476"/>
            <a:chExt cx="1082046" cy="1082046"/>
          </a:xfrm>
        </p:grpSpPr>
        <p:grpSp>
          <p:nvGrpSpPr>
            <p:cNvPr id="105" name="Group 129">
              <a:extLst>
                <a:ext uri="{FF2B5EF4-FFF2-40B4-BE49-F238E27FC236}">
                  <a16:creationId xmlns:a16="http://schemas.microsoft.com/office/drawing/2014/main" id="{22430F39-C802-4367-8CF6-94BB6B97722C}"/>
                </a:ext>
              </a:extLst>
            </p:cNvPr>
            <p:cNvGrpSpPr/>
            <p:nvPr/>
          </p:nvGrpSpPr>
          <p:grpSpPr>
            <a:xfrm>
              <a:off x="1596427" y="3475476"/>
              <a:ext cx="1082046" cy="1082046"/>
              <a:chOff x="868945" y="4375275"/>
              <a:chExt cx="1082046" cy="1082046"/>
            </a:xfrm>
            <a:solidFill>
              <a:srgbClr val="138CAD"/>
            </a:solidFill>
          </p:grpSpPr>
          <p:sp>
            <p:nvSpPr>
              <p:cNvPr id="106" name="Oval 110">
                <a:extLst>
                  <a:ext uri="{FF2B5EF4-FFF2-40B4-BE49-F238E27FC236}">
                    <a16:creationId xmlns:a16="http://schemas.microsoft.com/office/drawing/2014/main" id="{428BE2EB-71CC-47D1-AF74-571A3AF14A5A}"/>
                  </a:ext>
                </a:extLst>
              </p:cNvPr>
              <p:cNvSpPr/>
              <p:nvPr/>
            </p:nvSpPr>
            <p:spPr>
              <a:xfrm>
                <a:off x="868945" y="4375275"/>
                <a:ext cx="1082046" cy="10820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pFill/>
              <a:ln cap="flat">
                <a:noFill/>
                <a:prstDash val="solid"/>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07" name="Oval 111">
                <a:extLst>
                  <a:ext uri="{FF2B5EF4-FFF2-40B4-BE49-F238E27FC236}">
                    <a16:creationId xmlns:a16="http://schemas.microsoft.com/office/drawing/2014/main" id="{3ED50675-D949-4D27-B79B-C651C3DFE7E0}"/>
                  </a:ext>
                </a:extLst>
              </p:cNvPr>
              <p:cNvSpPr/>
              <p:nvPr/>
            </p:nvSpPr>
            <p:spPr>
              <a:xfrm>
                <a:off x="1100425" y="4581015"/>
                <a:ext cx="670556" cy="67055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p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109" name="Picture 29">
              <a:extLst>
                <a:ext uri="{FF2B5EF4-FFF2-40B4-BE49-F238E27FC236}">
                  <a16:creationId xmlns:a16="http://schemas.microsoft.com/office/drawing/2014/main" id="{41F9D6D1-4A9B-4C2D-9DF3-C65D4065A59D}"/>
                </a:ext>
              </a:extLst>
            </p:cNvPr>
            <p:cNvPicPr>
              <a:picLocks noChangeAspect="1"/>
            </p:cNvPicPr>
            <p:nvPr/>
          </p:nvPicPr>
          <p:blipFill>
            <a:blip r:embed="rId3"/>
            <a:srcRect l="2321" t="67133" r="88849" b="17981"/>
            <a:stretch>
              <a:fillRect/>
            </a:stretch>
          </p:blipFill>
          <p:spPr>
            <a:xfrm>
              <a:off x="1726855" y="3630304"/>
              <a:ext cx="828592" cy="785798"/>
            </a:xfrm>
            <a:prstGeom prst="rect">
              <a:avLst/>
            </a:prstGeom>
            <a:noFill/>
            <a:ln cap="flat">
              <a:noFill/>
            </a:ln>
          </p:spPr>
        </p:pic>
      </p:grpSp>
      <p:grpSp>
        <p:nvGrpSpPr>
          <p:cNvPr id="142" name="Group 141"/>
          <p:cNvGrpSpPr/>
          <p:nvPr/>
        </p:nvGrpSpPr>
        <p:grpSpPr>
          <a:xfrm>
            <a:off x="7460088" y="1103223"/>
            <a:ext cx="4247803" cy="2470909"/>
            <a:chOff x="885948" y="3667571"/>
            <a:chExt cx="4247803" cy="2470909"/>
          </a:xfrm>
        </p:grpSpPr>
        <p:sp>
          <p:nvSpPr>
            <p:cNvPr id="141" name="Freeform 140"/>
            <p:cNvSpPr/>
            <p:nvPr/>
          </p:nvSpPr>
          <p:spPr>
            <a:xfrm rot="16200000">
              <a:off x="1774395" y="2779124"/>
              <a:ext cx="2470909" cy="4247803"/>
            </a:xfrm>
            <a:custGeom>
              <a:avLst/>
              <a:gdLst>
                <a:gd name="connsiteX0" fmla="*/ 2470909 w 2470909"/>
                <a:gd name="connsiteY0" fmla="*/ 409475 h 4247803"/>
                <a:gd name="connsiteX1" fmla="*/ 2470909 w 2470909"/>
                <a:gd name="connsiteY1" fmla="*/ 4159097 h 4247803"/>
                <a:gd name="connsiteX2" fmla="*/ 2382203 w 2470909"/>
                <a:gd name="connsiteY2" fmla="*/ 4247803 h 4247803"/>
                <a:gd name="connsiteX3" fmla="*/ 88706 w 2470909"/>
                <a:gd name="connsiteY3" fmla="*/ 4247803 h 4247803"/>
                <a:gd name="connsiteX4" fmla="*/ 0 w 2470909"/>
                <a:gd name="connsiteY4" fmla="*/ 4159096 h 4247803"/>
                <a:gd name="connsiteX5" fmla="*/ 0 w 2470909"/>
                <a:gd name="connsiteY5" fmla="*/ 409474 h 4247803"/>
                <a:gd name="connsiteX6" fmla="*/ 88706 w 2470909"/>
                <a:gd name="connsiteY6" fmla="*/ 320768 h 4247803"/>
                <a:gd name="connsiteX7" fmla="*/ 1052974 w 2470909"/>
                <a:gd name="connsiteY7" fmla="*/ 320768 h 4247803"/>
                <a:gd name="connsiteX8" fmla="*/ 1249383 w 2470909"/>
                <a:gd name="connsiteY8" fmla="*/ 0 h 4247803"/>
                <a:gd name="connsiteX9" fmla="*/ 1445792 w 2470909"/>
                <a:gd name="connsiteY9" fmla="*/ 320769 h 4247803"/>
                <a:gd name="connsiteX10" fmla="*/ 2382203 w 2470909"/>
                <a:gd name="connsiteY10" fmla="*/ 320769 h 4247803"/>
                <a:gd name="connsiteX11" fmla="*/ 2470909 w 2470909"/>
                <a:gd name="connsiteY11" fmla="*/ 409475 h 4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0909" h="4247803">
                  <a:moveTo>
                    <a:pt x="2470909" y="409475"/>
                  </a:moveTo>
                  <a:lnTo>
                    <a:pt x="2470909" y="4159097"/>
                  </a:lnTo>
                  <a:cubicBezTo>
                    <a:pt x="2470909" y="4208088"/>
                    <a:pt x="2431194" y="4247803"/>
                    <a:pt x="2382203" y="4247803"/>
                  </a:cubicBezTo>
                  <a:lnTo>
                    <a:pt x="88706" y="4247803"/>
                  </a:lnTo>
                  <a:cubicBezTo>
                    <a:pt x="39715" y="4247803"/>
                    <a:pt x="0" y="4208088"/>
                    <a:pt x="0" y="4159096"/>
                  </a:cubicBezTo>
                  <a:lnTo>
                    <a:pt x="0" y="409474"/>
                  </a:lnTo>
                  <a:cubicBezTo>
                    <a:pt x="0" y="360483"/>
                    <a:pt x="39715" y="320768"/>
                    <a:pt x="88706" y="320768"/>
                  </a:cubicBezTo>
                  <a:lnTo>
                    <a:pt x="1052974" y="320768"/>
                  </a:lnTo>
                  <a:lnTo>
                    <a:pt x="1249383" y="0"/>
                  </a:lnTo>
                  <a:lnTo>
                    <a:pt x="1445792" y="320769"/>
                  </a:lnTo>
                  <a:lnTo>
                    <a:pt x="2382203" y="320769"/>
                  </a:lnTo>
                  <a:cubicBezTo>
                    <a:pt x="2431194" y="320769"/>
                    <a:pt x="2470909" y="360484"/>
                    <a:pt x="2470909" y="409475"/>
                  </a:cubicBezTo>
                  <a:close/>
                </a:path>
              </a:pathLst>
            </a:custGeom>
            <a:solidFill>
              <a:srgbClr val="0D6EA6"/>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286">
              <a:extLst>
                <a:ext uri="{FF2B5EF4-FFF2-40B4-BE49-F238E27FC236}">
                  <a16:creationId xmlns:a16="http://schemas.microsoft.com/office/drawing/2014/main" id="{3F46D76A-D67B-4101-A9E3-C2F871F6EAE1}"/>
                </a:ext>
              </a:extLst>
            </p:cNvPr>
            <p:cNvSpPr txBox="1"/>
            <p:nvPr/>
          </p:nvSpPr>
          <p:spPr>
            <a:xfrm>
              <a:off x="1586818" y="3807991"/>
              <a:ext cx="1509031" cy="656731"/>
            </a:xfrm>
            <a:prstGeom prst="roundRect">
              <a:avLst>
                <a:gd name="adj" fmla="val 6353"/>
              </a:avLst>
            </a:prstGeom>
            <a:solidFill>
              <a:srgbClr val="0C6596"/>
            </a:solidFill>
            <a:ln w="25402" cap="flat">
              <a:solidFill>
                <a:schemeClr val="bg1"/>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COMMISSIONING</a:t>
              </a:r>
            </a:p>
          </p:txBody>
        </p:sp>
        <p:sp>
          <p:nvSpPr>
            <p:cNvPr id="90" name="TextBox 287">
              <a:extLst>
                <a:ext uri="{FF2B5EF4-FFF2-40B4-BE49-F238E27FC236}">
                  <a16:creationId xmlns:a16="http://schemas.microsoft.com/office/drawing/2014/main" id="{5B9DFFE3-F99B-44A7-98DD-DD45E7A88707}"/>
                </a:ext>
              </a:extLst>
            </p:cNvPr>
            <p:cNvSpPr txBox="1"/>
            <p:nvPr/>
          </p:nvSpPr>
          <p:spPr>
            <a:xfrm>
              <a:off x="3212172" y="3807991"/>
              <a:ext cx="1509031" cy="656731"/>
            </a:xfrm>
            <a:prstGeom prst="roundRect">
              <a:avLst>
                <a:gd name="adj" fmla="val 6353"/>
              </a:avLst>
            </a:prstGeom>
            <a:solidFill>
              <a:srgbClr val="0C6596"/>
            </a:solidFill>
            <a:ln w="25402" cap="flat">
              <a:solidFill>
                <a:schemeClr val="bg1"/>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APPLICATION MANAGEMENT</a:t>
              </a:r>
            </a:p>
          </p:txBody>
        </p:sp>
        <p:sp>
          <p:nvSpPr>
            <p:cNvPr id="93" name="TextBox 290">
              <a:extLst>
                <a:ext uri="{FF2B5EF4-FFF2-40B4-BE49-F238E27FC236}">
                  <a16:creationId xmlns:a16="http://schemas.microsoft.com/office/drawing/2014/main" id="{B4E3FE26-56E1-4B89-A04E-9A54EE81743A}"/>
                </a:ext>
              </a:extLst>
            </p:cNvPr>
            <p:cNvSpPr txBox="1"/>
            <p:nvPr/>
          </p:nvSpPr>
          <p:spPr>
            <a:xfrm>
              <a:off x="1604251" y="5331247"/>
              <a:ext cx="1509031" cy="656731"/>
            </a:xfrm>
            <a:prstGeom prst="roundRect">
              <a:avLst>
                <a:gd name="adj" fmla="val 6353"/>
              </a:avLst>
            </a:prstGeom>
            <a:solidFill>
              <a:srgbClr val="0C6596"/>
            </a:solidFill>
            <a:ln w="25402" cap="flat">
              <a:solidFill>
                <a:schemeClr val="bg1"/>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HOSTING</a:t>
              </a:r>
            </a:p>
          </p:txBody>
        </p:sp>
        <p:sp>
          <p:nvSpPr>
            <p:cNvPr id="94" name="TextBox 291">
              <a:extLst>
                <a:ext uri="{FF2B5EF4-FFF2-40B4-BE49-F238E27FC236}">
                  <a16:creationId xmlns:a16="http://schemas.microsoft.com/office/drawing/2014/main" id="{CC8DE62C-85B2-4D6A-80A7-A97EC12F8DD7}"/>
                </a:ext>
              </a:extLst>
            </p:cNvPr>
            <p:cNvSpPr txBox="1"/>
            <p:nvPr/>
          </p:nvSpPr>
          <p:spPr>
            <a:xfrm>
              <a:off x="2376997" y="4575692"/>
              <a:ext cx="1509031" cy="656731"/>
            </a:xfrm>
            <a:prstGeom prst="roundRect">
              <a:avLst>
                <a:gd name="adj" fmla="val 6353"/>
              </a:avLst>
            </a:prstGeom>
            <a:solidFill>
              <a:srgbClr val="0C6596"/>
            </a:solidFill>
            <a:ln w="25402" cap="flat">
              <a:solidFill>
                <a:schemeClr val="bg1"/>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SERVICE MANAGEMENT</a:t>
              </a:r>
            </a:p>
          </p:txBody>
        </p:sp>
        <p:sp>
          <p:nvSpPr>
            <p:cNvPr id="97" name="TextBox 294">
              <a:extLst>
                <a:ext uri="{FF2B5EF4-FFF2-40B4-BE49-F238E27FC236}">
                  <a16:creationId xmlns:a16="http://schemas.microsoft.com/office/drawing/2014/main" id="{525EE88D-B4C5-4153-A168-7C63FC96FEC6}"/>
                </a:ext>
              </a:extLst>
            </p:cNvPr>
            <p:cNvSpPr txBox="1"/>
            <p:nvPr/>
          </p:nvSpPr>
          <p:spPr>
            <a:xfrm>
              <a:off x="3230869" y="5330640"/>
              <a:ext cx="1509031" cy="656731"/>
            </a:xfrm>
            <a:prstGeom prst="roundRect">
              <a:avLst>
                <a:gd name="adj" fmla="val 4634"/>
              </a:avLst>
            </a:prstGeom>
            <a:solidFill>
              <a:srgbClr val="0C6596"/>
            </a:solidFill>
            <a:ln w="25402" cap="flat">
              <a:solidFill>
                <a:schemeClr val="bg1"/>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FULL INFRASTRUCTURE UP TO OS LAYER</a:t>
              </a:r>
            </a:p>
          </p:txBody>
        </p:sp>
      </p:grpSp>
      <p:grpSp>
        <p:nvGrpSpPr>
          <p:cNvPr id="146" name="Group 145"/>
          <p:cNvGrpSpPr/>
          <p:nvPr/>
        </p:nvGrpSpPr>
        <p:grpSpPr>
          <a:xfrm>
            <a:off x="7314137" y="854275"/>
            <a:ext cx="4394356" cy="1096262"/>
            <a:chOff x="1200623" y="5550400"/>
            <a:chExt cx="4394356" cy="1096262"/>
          </a:xfrm>
        </p:grpSpPr>
        <p:sp>
          <p:nvSpPr>
            <p:cNvPr id="145" name="Freeform 144"/>
            <p:cNvSpPr/>
            <p:nvPr/>
          </p:nvSpPr>
          <p:spPr>
            <a:xfrm rot="16200000">
              <a:off x="2850901" y="3902585"/>
              <a:ext cx="1093799" cy="4394356"/>
            </a:xfrm>
            <a:custGeom>
              <a:avLst/>
              <a:gdLst>
                <a:gd name="connsiteX0" fmla="*/ 1093799 w 1093799"/>
                <a:gd name="connsiteY0" fmla="*/ 550552 h 4394356"/>
                <a:gd name="connsiteX1" fmla="*/ 1093799 w 1093799"/>
                <a:gd name="connsiteY1" fmla="*/ 4313656 h 4394356"/>
                <a:gd name="connsiteX2" fmla="*/ 1013099 w 1093799"/>
                <a:gd name="connsiteY2" fmla="*/ 4394356 h 4394356"/>
                <a:gd name="connsiteX3" fmla="*/ 80700 w 1093799"/>
                <a:gd name="connsiteY3" fmla="*/ 4394356 h 4394356"/>
                <a:gd name="connsiteX4" fmla="*/ 0 w 1093799"/>
                <a:gd name="connsiteY4" fmla="*/ 4313656 h 4394356"/>
                <a:gd name="connsiteX5" fmla="*/ 0 w 1093799"/>
                <a:gd name="connsiteY5" fmla="*/ 550552 h 4394356"/>
                <a:gd name="connsiteX6" fmla="*/ 80700 w 1093799"/>
                <a:gd name="connsiteY6" fmla="*/ 469852 h 4394356"/>
                <a:gd name="connsiteX7" fmla="*/ 342329 w 1093799"/>
                <a:gd name="connsiteY7" fmla="*/ 469852 h 4394356"/>
                <a:gd name="connsiteX8" fmla="*/ 556619 w 1093799"/>
                <a:gd name="connsiteY8" fmla="*/ 0 h 4394356"/>
                <a:gd name="connsiteX9" fmla="*/ 770910 w 1093799"/>
                <a:gd name="connsiteY9" fmla="*/ 469852 h 4394356"/>
                <a:gd name="connsiteX10" fmla="*/ 1013099 w 1093799"/>
                <a:gd name="connsiteY10" fmla="*/ 469852 h 4394356"/>
                <a:gd name="connsiteX11" fmla="*/ 1093799 w 1093799"/>
                <a:gd name="connsiteY11" fmla="*/ 550552 h 439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3799" h="4394356">
                  <a:moveTo>
                    <a:pt x="1093799" y="550552"/>
                  </a:moveTo>
                  <a:lnTo>
                    <a:pt x="1093799" y="4313656"/>
                  </a:lnTo>
                  <a:cubicBezTo>
                    <a:pt x="1093799" y="4358225"/>
                    <a:pt x="1057668" y="4394356"/>
                    <a:pt x="1013099" y="4394356"/>
                  </a:cubicBezTo>
                  <a:lnTo>
                    <a:pt x="80700" y="4394356"/>
                  </a:lnTo>
                  <a:cubicBezTo>
                    <a:pt x="36131" y="4394356"/>
                    <a:pt x="0" y="4358225"/>
                    <a:pt x="0" y="4313656"/>
                  </a:cubicBezTo>
                  <a:lnTo>
                    <a:pt x="0" y="550552"/>
                  </a:lnTo>
                  <a:cubicBezTo>
                    <a:pt x="0" y="505983"/>
                    <a:pt x="36131" y="469852"/>
                    <a:pt x="80700" y="469852"/>
                  </a:cubicBezTo>
                  <a:lnTo>
                    <a:pt x="342329" y="469852"/>
                  </a:lnTo>
                  <a:lnTo>
                    <a:pt x="556619" y="0"/>
                  </a:lnTo>
                  <a:lnTo>
                    <a:pt x="770910" y="469852"/>
                  </a:lnTo>
                  <a:lnTo>
                    <a:pt x="1013099" y="469852"/>
                  </a:lnTo>
                  <a:cubicBezTo>
                    <a:pt x="1057668" y="469852"/>
                    <a:pt x="1093799" y="505983"/>
                    <a:pt x="1093799" y="550552"/>
                  </a:cubicBezTo>
                  <a:close/>
                </a:path>
              </a:pathLst>
            </a:custGeom>
            <a:solidFill>
              <a:srgbClr val="115A89"/>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TextBox 167">
              <a:extLst>
                <a:ext uri="{FF2B5EF4-FFF2-40B4-BE49-F238E27FC236}">
                  <a16:creationId xmlns:a16="http://schemas.microsoft.com/office/drawing/2014/main" id="{24CBCDA9-8A61-4B3E-BAB9-79F4A476EEA6}"/>
                </a:ext>
              </a:extLst>
            </p:cNvPr>
            <p:cNvSpPr txBox="1"/>
            <p:nvPr/>
          </p:nvSpPr>
          <p:spPr>
            <a:xfrm>
              <a:off x="2336800" y="5550400"/>
              <a:ext cx="2689512" cy="1085530"/>
            </a:xfrm>
            <a:prstGeom prst="rect">
              <a:avLst/>
            </a:prstGeom>
            <a:noFill/>
            <a:ln cap="flat">
              <a:noFill/>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TRE / SRE / MLOPS Computation Environments and Data Anonymisation Services</a:t>
              </a:r>
            </a:p>
          </p:txBody>
        </p:sp>
      </p:grpSp>
      <p:sp>
        <p:nvSpPr>
          <p:cNvPr id="149" name="Title 1">
            <a:extLst>
              <a:ext uri="{FF2B5EF4-FFF2-40B4-BE49-F238E27FC236}">
                <a16:creationId xmlns:a16="http://schemas.microsoft.com/office/drawing/2014/main" id="{8F0F3AA4-F903-483F-9275-3C9254A0186B}"/>
              </a:ext>
            </a:extLst>
          </p:cNvPr>
          <p:cNvSpPr txBox="1"/>
          <p:nvPr/>
        </p:nvSpPr>
        <p:spPr>
          <a:xfrm>
            <a:off x="1126416" y="161132"/>
            <a:ext cx="11144269" cy="749295"/>
          </a:xfrm>
          <a:prstGeom prst="rect">
            <a:avLst/>
          </a:prstGeom>
          <a:noFill/>
          <a:ln cap="flat">
            <a:noFill/>
          </a:ln>
        </p:spPr>
        <p:txBody>
          <a:bodyPr vert="horz" wrap="square" lIns="91440" tIns="45720" rIns="91440" bIns="45720" anchor="ctr" anchorCtr="0" compatLnSpc="1">
            <a:noAutofit/>
          </a:bodyPr>
          <a:lstStyle/>
          <a:p>
            <a:pPr marL="0" marR="0" lvl="0" indent="0" algn="r" defTabSz="609584"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a:ln>
                  <a:noFill/>
                </a:ln>
                <a:solidFill>
                  <a:srgbClr val="FFFFFF"/>
                </a:solidFill>
                <a:effectLst/>
                <a:uLnTx/>
                <a:uFillTx/>
                <a:latin typeface="Helvetica" pitchFamily="2"/>
                <a:ea typeface="+mn-ea"/>
                <a:cs typeface="+mn-cs"/>
              </a:rPr>
              <a:t>Imaging &amp; AI Ready Stacked Solutions</a:t>
            </a:r>
          </a:p>
        </p:txBody>
      </p:sp>
      <p:grpSp>
        <p:nvGrpSpPr>
          <p:cNvPr id="6" name="Group 5">
            <a:extLst>
              <a:ext uri="{FF2B5EF4-FFF2-40B4-BE49-F238E27FC236}">
                <a16:creationId xmlns:a16="http://schemas.microsoft.com/office/drawing/2014/main" id="{AE150445-E2EC-9C14-D092-AFB99E04C9AA}"/>
              </a:ext>
            </a:extLst>
          </p:cNvPr>
          <p:cNvGrpSpPr/>
          <p:nvPr/>
        </p:nvGrpSpPr>
        <p:grpSpPr>
          <a:xfrm>
            <a:off x="-813454" y="112278"/>
            <a:ext cx="1462837" cy="624880"/>
            <a:chOff x="-706913" y="213301"/>
            <a:chExt cx="1883896" cy="804744"/>
          </a:xfrm>
        </p:grpSpPr>
        <p:sp>
          <p:nvSpPr>
            <p:cNvPr id="9" name="Rounded Rectangle 9">
              <a:extLst>
                <a:ext uri="{FF2B5EF4-FFF2-40B4-BE49-F238E27FC236}">
                  <a16:creationId xmlns:a16="http://schemas.microsoft.com/office/drawing/2014/main" id="{4D7A40BD-FD8E-4567-F490-D98C7F7B1B49}"/>
                </a:ext>
              </a:extLst>
            </p:cNvPr>
            <p:cNvSpPr/>
            <p:nvPr userDrawn="1"/>
          </p:nvSpPr>
          <p:spPr>
            <a:xfrm>
              <a:off x="-706913" y="222445"/>
              <a:ext cx="1883896" cy="795600"/>
            </a:xfrm>
            <a:prstGeom prst="roundRect">
              <a:avLst>
                <a:gd name="adj" fmla="val 50000"/>
              </a:avLst>
            </a:prstGeom>
            <a:solidFill>
              <a:srgbClr val="105FA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D752DA-1D4C-7C65-3504-915ECFEBFAA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757" t="3110" r="90956" b="85289"/>
            <a:stretch/>
          </p:blipFill>
          <p:spPr>
            <a:xfrm>
              <a:off x="336176" y="213301"/>
              <a:ext cx="766483" cy="795600"/>
            </a:xfrm>
            <a:prstGeom prst="rect">
              <a:avLst/>
            </a:prstGeom>
          </p:spPr>
        </p:pic>
      </p:grpSp>
      <p:sp>
        <p:nvSpPr>
          <p:cNvPr id="3" name="Rounded Rectangle 9">
            <a:extLst>
              <a:ext uri="{FF2B5EF4-FFF2-40B4-BE49-F238E27FC236}">
                <a16:creationId xmlns:a16="http://schemas.microsoft.com/office/drawing/2014/main" id="{052ECD37-8880-BE59-B68D-2D1633E2CD56}"/>
              </a:ext>
            </a:extLst>
          </p:cNvPr>
          <p:cNvSpPr/>
          <p:nvPr/>
        </p:nvSpPr>
        <p:spPr>
          <a:xfrm>
            <a:off x="11038695" y="6166963"/>
            <a:ext cx="1462837" cy="617780"/>
          </a:xfrm>
          <a:prstGeom prst="roundRect">
            <a:avLst>
              <a:gd name="adj" fmla="val 50000"/>
            </a:avLst>
          </a:prstGeom>
          <a:solidFill>
            <a:srgbClr val="105FA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4925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18"/>
                                        </p:tgtEl>
                                        <p:attrNameLst>
                                          <p:attrName>style.visibility</p:attrName>
                                        </p:attrNameLst>
                                      </p:cBhvr>
                                      <p:to>
                                        <p:strVal val="visible"/>
                                      </p:to>
                                    </p:set>
                                    <p:anim calcmode="lin" valueType="num">
                                      <p:cBhvr additive="base">
                                        <p:cTn id="11" dur="500" fill="hold"/>
                                        <p:tgtEl>
                                          <p:spTgt spid="118"/>
                                        </p:tgtEl>
                                        <p:attrNameLst>
                                          <p:attrName>ppt_x</p:attrName>
                                        </p:attrNameLst>
                                      </p:cBhvr>
                                      <p:tavLst>
                                        <p:tav tm="0">
                                          <p:val>
                                            <p:strVal val="#ppt_x"/>
                                          </p:val>
                                        </p:tav>
                                        <p:tav tm="100000">
                                          <p:val>
                                            <p:strVal val="#ppt_x"/>
                                          </p:val>
                                        </p:tav>
                                      </p:tavLst>
                                    </p:anim>
                                    <p:anim calcmode="lin" valueType="num">
                                      <p:cBhvr additive="base">
                                        <p:cTn id="12" dur="500" fill="hold"/>
                                        <p:tgtEl>
                                          <p:spTgt spid="118"/>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additive="base">
                                        <p:cTn id="23" dur="500" fill="hold"/>
                                        <p:tgtEl>
                                          <p:spTgt spid="119"/>
                                        </p:tgtEl>
                                        <p:attrNameLst>
                                          <p:attrName>ppt_x</p:attrName>
                                        </p:attrNameLst>
                                      </p:cBhvr>
                                      <p:tavLst>
                                        <p:tav tm="0">
                                          <p:val>
                                            <p:strVal val="#ppt_x"/>
                                          </p:val>
                                        </p:tav>
                                        <p:tav tm="100000">
                                          <p:val>
                                            <p:strVal val="#ppt_x"/>
                                          </p:val>
                                        </p:tav>
                                      </p:tavLst>
                                    </p:anim>
                                    <p:anim calcmode="lin" valueType="num">
                                      <p:cBhvr additive="base">
                                        <p:cTn id="24" dur="500" fill="hold"/>
                                        <p:tgtEl>
                                          <p:spTgt spid="119"/>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20"/>
                                        </p:tgtEl>
                                        <p:attrNameLst>
                                          <p:attrName>style.visibility</p:attrName>
                                        </p:attrNameLst>
                                      </p:cBhvr>
                                      <p:to>
                                        <p:strVal val="visible"/>
                                      </p:to>
                                    </p:set>
                                    <p:anim calcmode="lin" valueType="num">
                                      <p:cBhvr additive="base">
                                        <p:cTn id="35" dur="500" fill="hold"/>
                                        <p:tgtEl>
                                          <p:spTgt spid="120"/>
                                        </p:tgtEl>
                                        <p:attrNameLst>
                                          <p:attrName>ppt_x</p:attrName>
                                        </p:attrNameLst>
                                      </p:cBhvr>
                                      <p:tavLst>
                                        <p:tav tm="0">
                                          <p:val>
                                            <p:strVal val="#ppt_x"/>
                                          </p:val>
                                        </p:tav>
                                        <p:tav tm="100000">
                                          <p:val>
                                            <p:strVal val="#ppt_x"/>
                                          </p:val>
                                        </p:tav>
                                      </p:tavLst>
                                    </p:anim>
                                    <p:anim calcmode="lin" valueType="num">
                                      <p:cBhvr additive="base">
                                        <p:cTn id="36" dur="500" fill="hold"/>
                                        <p:tgtEl>
                                          <p:spTgt spid="120"/>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21"/>
                                        </p:tgtEl>
                                        <p:attrNameLst>
                                          <p:attrName>style.visibility</p:attrName>
                                        </p:attrNameLst>
                                      </p:cBhvr>
                                      <p:to>
                                        <p:strVal val="visible"/>
                                      </p:to>
                                    </p:set>
                                    <p:anim calcmode="lin" valueType="num">
                                      <p:cBhvr additive="base">
                                        <p:cTn id="47" dur="500" fill="hold"/>
                                        <p:tgtEl>
                                          <p:spTgt spid="121"/>
                                        </p:tgtEl>
                                        <p:attrNameLst>
                                          <p:attrName>ppt_x</p:attrName>
                                        </p:attrNameLst>
                                      </p:cBhvr>
                                      <p:tavLst>
                                        <p:tav tm="0">
                                          <p:val>
                                            <p:strVal val="#ppt_x"/>
                                          </p:val>
                                        </p:tav>
                                        <p:tav tm="100000">
                                          <p:val>
                                            <p:strVal val="#ppt_x"/>
                                          </p:val>
                                        </p:tav>
                                      </p:tavLst>
                                    </p:anim>
                                    <p:anim calcmode="lin" valueType="num">
                                      <p:cBhvr additive="base">
                                        <p:cTn id="48" dur="500" fill="hold"/>
                                        <p:tgtEl>
                                          <p:spTgt spid="121"/>
                                        </p:tgtEl>
                                        <p:attrNameLst>
                                          <p:attrName>ppt_y</p:attrName>
                                        </p:attrNameLst>
                                      </p:cBhvr>
                                      <p:tavLst>
                                        <p:tav tm="0">
                                          <p:val>
                                            <p:strVal val="0-#ppt_h/2"/>
                                          </p:val>
                                        </p:tav>
                                        <p:tav tm="100000">
                                          <p:val>
                                            <p:strVal val="#ppt_y"/>
                                          </p:val>
                                        </p:tav>
                                      </p:tavLst>
                                    </p:anim>
                                  </p:childTnLst>
                                </p:cTn>
                              </p:par>
                            </p:childTnLst>
                          </p:cTn>
                        </p:par>
                        <p:par>
                          <p:cTn id="49" fill="hold">
                            <p:stCondLst>
                              <p:cond delay="500"/>
                            </p:stCondLst>
                            <p:childTnLst>
                              <p:par>
                                <p:cTn id="50" presetID="53" presetClass="entr" presetSubtype="16" fill="hold" nodeType="afterEffect">
                                  <p:stCondLst>
                                    <p:cond delay="0"/>
                                  </p:stCondLst>
                                  <p:childTnLst>
                                    <p:set>
                                      <p:cBhvr>
                                        <p:cTn id="51" dur="1" fill="hold">
                                          <p:stCondLst>
                                            <p:cond delay="0"/>
                                          </p:stCondLst>
                                        </p:cTn>
                                        <p:tgtEl>
                                          <p:spTgt spid="147"/>
                                        </p:tgtEl>
                                        <p:attrNameLst>
                                          <p:attrName>style.visibility</p:attrName>
                                        </p:attrNameLst>
                                      </p:cBhvr>
                                      <p:to>
                                        <p:strVal val="visible"/>
                                      </p:to>
                                    </p:set>
                                    <p:anim calcmode="lin" valueType="num">
                                      <p:cBhvr>
                                        <p:cTn id="52" dur="500" fill="hold"/>
                                        <p:tgtEl>
                                          <p:spTgt spid="147"/>
                                        </p:tgtEl>
                                        <p:attrNameLst>
                                          <p:attrName>ppt_w</p:attrName>
                                        </p:attrNameLst>
                                      </p:cBhvr>
                                      <p:tavLst>
                                        <p:tav tm="0">
                                          <p:val>
                                            <p:fltVal val="0"/>
                                          </p:val>
                                        </p:tav>
                                        <p:tav tm="100000">
                                          <p:val>
                                            <p:strVal val="#ppt_w"/>
                                          </p:val>
                                        </p:tav>
                                      </p:tavLst>
                                    </p:anim>
                                    <p:anim calcmode="lin" valueType="num">
                                      <p:cBhvr>
                                        <p:cTn id="53" dur="500" fill="hold"/>
                                        <p:tgtEl>
                                          <p:spTgt spid="147"/>
                                        </p:tgtEl>
                                        <p:attrNameLst>
                                          <p:attrName>ppt_h</p:attrName>
                                        </p:attrNameLst>
                                      </p:cBhvr>
                                      <p:tavLst>
                                        <p:tav tm="0">
                                          <p:val>
                                            <p:fltVal val="0"/>
                                          </p:val>
                                        </p:tav>
                                        <p:tav tm="100000">
                                          <p:val>
                                            <p:strVal val="#ppt_h"/>
                                          </p:val>
                                        </p:tav>
                                      </p:tavLst>
                                    </p:anim>
                                    <p:animEffect transition="in" filter="fade">
                                      <p:cBhvr>
                                        <p:cTn id="54" dur="500"/>
                                        <p:tgtEl>
                                          <p:spTgt spid="147"/>
                                        </p:tgtEl>
                                      </p:cBhvr>
                                    </p:animEffect>
                                  </p:childTnLst>
                                </p:cTn>
                              </p:par>
                            </p:childTnLst>
                          </p:cTn>
                        </p:par>
                        <p:par>
                          <p:cTn id="55" fill="hold">
                            <p:stCondLst>
                              <p:cond delay="1000"/>
                            </p:stCondLst>
                            <p:childTnLst>
                              <p:par>
                                <p:cTn id="56" presetID="2" presetClass="entr" presetSubtype="2"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fill="hold"/>
                                        <p:tgtEl>
                                          <p:spTgt spid="50"/>
                                        </p:tgtEl>
                                        <p:attrNameLst>
                                          <p:attrName>ppt_x</p:attrName>
                                        </p:attrNameLst>
                                      </p:cBhvr>
                                      <p:tavLst>
                                        <p:tav tm="0">
                                          <p:val>
                                            <p:strVal val="1+#ppt_w/2"/>
                                          </p:val>
                                        </p:tav>
                                        <p:tav tm="100000">
                                          <p:val>
                                            <p:strVal val="#ppt_x"/>
                                          </p:val>
                                        </p:tav>
                                      </p:tavLst>
                                    </p:anim>
                                    <p:anim calcmode="lin" valueType="num">
                                      <p:cBhvr additive="base">
                                        <p:cTn id="59"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nodeType="clickEffect">
                                  <p:stCondLst>
                                    <p:cond delay="0"/>
                                  </p:stCondLst>
                                  <p:childTnLst>
                                    <p:set>
                                      <p:cBhvr>
                                        <p:cTn id="63" dur="1" fill="hold">
                                          <p:stCondLst>
                                            <p:cond delay="0"/>
                                          </p:stCondLst>
                                        </p:cTn>
                                        <p:tgtEl>
                                          <p:spTgt spid="122"/>
                                        </p:tgtEl>
                                        <p:attrNameLst>
                                          <p:attrName>style.visibility</p:attrName>
                                        </p:attrNameLst>
                                      </p:cBhvr>
                                      <p:to>
                                        <p:strVal val="visible"/>
                                      </p:to>
                                    </p:set>
                                    <p:anim calcmode="lin" valueType="num">
                                      <p:cBhvr additive="base">
                                        <p:cTn id="64" dur="500" fill="hold"/>
                                        <p:tgtEl>
                                          <p:spTgt spid="122"/>
                                        </p:tgtEl>
                                        <p:attrNameLst>
                                          <p:attrName>ppt_x</p:attrName>
                                        </p:attrNameLst>
                                      </p:cBhvr>
                                      <p:tavLst>
                                        <p:tav tm="0">
                                          <p:val>
                                            <p:strVal val="#ppt_x"/>
                                          </p:val>
                                        </p:tav>
                                        <p:tav tm="100000">
                                          <p:val>
                                            <p:strVal val="#ppt_x"/>
                                          </p:val>
                                        </p:tav>
                                      </p:tavLst>
                                    </p:anim>
                                    <p:anim calcmode="lin" valueType="num">
                                      <p:cBhvr additive="base">
                                        <p:cTn id="65" dur="500" fill="hold"/>
                                        <p:tgtEl>
                                          <p:spTgt spid="122"/>
                                        </p:tgtEl>
                                        <p:attrNameLst>
                                          <p:attrName>ppt_y</p:attrName>
                                        </p:attrNameLst>
                                      </p:cBhvr>
                                      <p:tavLst>
                                        <p:tav tm="0">
                                          <p:val>
                                            <p:strVal val="0-#ppt_h/2"/>
                                          </p:val>
                                        </p:tav>
                                        <p:tav tm="100000">
                                          <p:val>
                                            <p:strVal val="#ppt_y"/>
                                          </p:val>
                                        </p:tav>
                                      </p:tavLst>
                                    </p:anim>
                                  </p:childTnLst>
                                </p:cTn>
                              </p:par>
                              <p:par>
                                <p:cTn id="66" presetID="10" presetClass="exit" presetSubtype="0" fill="hold" nodeType="withEffect">
                                  <p:stCondLst>
                                    <p:cond delay="0"/>
                                  </p:stCondLst>
                                  <p:childTnLst>
                                    <p:animEffect transition="out" filter="fade">
                                      <p:cBhvr>
                                        <p:cTn id="67" dur="500"/>
                                        <p:tgtEl>
                                          <p:spTgt spid="50"/>
                                        </p:tgtEl>
                                      </p:cBhvr>
                                    </p:animEffect>
                                    <p:set>
                                      <p:cBhvr>
                                        <p:cTn id="68" dur="1" fill="hold">
                                          <p:stCondLst>
                                            <p:cond delay="499"/>
                                          </p:stCondLst>
                                        </p:cTn>
                                        <p:tgtEl>
                                          <p:spTgt spid="50"/>
                                        </p:tgtEl>
                                        <p:attrNameLst>
                                          <p:attrName>style.visibility</p:attrName>
                                        </p:attrNameLst>
                                      </p:cBhvr>
                                      <p:to>
                                        <p:strVal val="hidden"/>
                                      </p:to>
                                    </p:set>
                                  </p:childTnLst>
                                </p:cTn>
                              </p:par>
                            </p:childTnLst>
                          </p:cTn>
                        </p:par>
                        <p:par>
                          <p:cTn id="69" fill="hold">
                            <p:stCondLst>
                              <p:cond delay="500"/>
                            </p:stCondLst>
                            <p:childTnLst>
                              <p:par>
                                <p:cTn id="70" presetID="53" presetClass="entr" presetSubtype="16" fill="hold" nodeType="afterEffect">
                                  <p:stCondLst>
                                    <p:cond delay="0"/>
                                  </p:stCondLst>
                                  <p:childTnLst>
                                    <p:set>
                                      <p:cBhvr>
                                        <p:cTn id="71" dur="1" fill="hold">
                                          <p:stCondLst>
                                            <p:cond delay="0"/>
                                          </p:stCondLst>
                                        </p:cTn>
                                        <p:tgtEl>
                                          <p:spTgt spid="116"/>
                                        </p:tgtEl>
                                        <p:attrNameLst>
                                          <p:attrName>style.visibility</p:attrName>
                                        </p:attrNameLst>
                                      </p:cBhvr>
                                      <p:to>
                                        <p:strVal val="visible"/>
                                      </p:to>
                                    </p:set>
                                    <p:anim calcmode="lin" valueType="num">
                                      <p:cBhvr>
                                        <p:cTn id="72" dur="500" fill="hold"/>
                                        <p:tgtEl>
                                          <p:spTgt spid="116"/>
                                        </p:tgtEl>
                                        <p:attrNameLst>
                                          <p:attrName>ppt_w</p:attrName>
                                        </p:attrNameLst>
                                      </p:cBhvr>
                                      <p:tavLst>
                                        <p:tav tm="0">
                                          <p:val>
                                            <p:fltVal val="0"/>
                                          </p:val>
                                        </p:tav>
                                        <p:tav tm="100000">
                                          <p:val>
                                            <p:strVal val="#ppt_w"/>
                                          </p:val>
                                        </p:tav>
                                      </p:tavLst>
                                    </p:anim>
                                    <p:anim calcmode="lin" valueType="num">
                                      <p:cBhvr>
                                        <p:cTn id="73" dur="500" fill="hold"/>
                                        <p:tgtEl>
                                          <p:spTgt spid="116"/>
                                        </p:tgtEl>
                                        <p:attrNameLst>
                                          <p:attrName>ppt_h</p:attrName>
                                        </p:attrNameLst>
                                      </p:cBhvr>
                                      <p:tavLst>
                                        <p:tav tm="0">
                                          <p:val>
                                            <p:fltVal val="0"/>
                                          </p:val>
                                        </p:tav>
                                        <p:tav tm="100000">
                                          <p:val>
                                            <p:strVal val="#ppt_h"/>
                                          </p:val>
                                        </p:tav>
                                      </p:tavLst>
                                    </p:anim>
                                    <p:animEffect transition="in" filter="fade">
                                      <p:cBhvr>
                                        <p:cTn id="74" dur="500"/>
                                        <p:tgtEl>
                                          <p:spTgt spid="116"/>
                                        </p:tgtEl>
                                      </p:cBhvr>
                                    </p:animEffect>
                                  </p:childTnLst>
                                </p:cTn>
                              </p:par>
                              <p:par>
                                <p:cTn id="75" presetID="2" presetClass="entr" presetSubtype="2" fill="hold" nodeType="withEffect">
                                  <p:stCondLst>
                                    <p:cond delay="0"/>
                                  </p:stCondLst>
                                  <p:childTnLst>
                                    <p:set>
                                      <p:cBhvr>
                                        <p:cTn id="76" dur="1" fill="hold">
                                          <p:stCondLst>
                                            <p:cond delay="0"/>
                                          </p:stCondLst>
                                        </p:cTn>
                                        <p:tgtEl>
                                          <p:spTgt spid="142"/>
                                        </p:tgtEl>
                                        <p:attrNameLst>
                                          <p:attrName>style.visibility</p:attrName>
                                        </p:attrNameLst>
                                      </p:cBhvr>
                                      <p:to>
                                        <p:strVal val="visible"/>
                                      </p:to>
                                    </p:set>
                                    <p:anim calcmode="lin" valueType="num">
                                      <p:cBhvr additive="base">
                                        <p:cTn id="77" dur="500" fill="hold"/>
                                        <p:tgtEl>
                                          <p:spTgt spid="142"/>
                                        </p:tgtEl>
                                        <p:attrNameLst>
                                          <p:attrName>ppt_x</p:attrName>
                                        </p:attrNameLst>
                                      </p:cBhvr>
                                      <p:tavLst>
                                        <p:tav tm="0">
                                          <p:val>
                                            <p:strVal val="1+#ppt_w/2"/>
                                          </p:val>
                                        </p:tav>
                                        <p:tav tm="100000">
                                          <p:val>
                                            <p:strVal val="#ppt_x"/>
                                          </p:val>
                                        </p:tav>
                                      </p:tavLst>
                                    </p:anim>
                                    <p:anim calcmode="lin" valueType="num">
                                      <p:cBhvr additive="base">
                                        <p:cTn id="78" dur="500" fill="hold"/>
                                        <p:tgtEl>
                                          <p:spTgt spid="142"/>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123"/>
                                        </p:tgtEl>
                                        <p:attrNameLst>
                                          <p:attrName>style.visibility</p:attrName>
                                        </p:attrNameLst>
                                      </p:cBhvr>
                                      <p:to>
                                        <p:strVal val="visible"/>
                                      </p:to>
                                    </p:set>
                                    <p:anim calcmode="lin" valueType="num">
                                      <p:cBhvr additive="base">
                                        <p:cTn id="83" dur="500" fill="hold"/>
                                        <p:tgtEl>
                                          <p:spTgt spid="123"/>
                                        </p:tgtEl>
                                        <p:attrNameLst>
                                          <p:attrName>ppt_x</p:attrName>
                                        </p:attrNameLst>
                                      </p:cBhvr>
                                      <p:tavLst>
                                        <p:tav tm="0">
                                          <p:val>
                                            <p:strVal val="#ppt_x"/>
                                          </p:val>
                                        </p:tav>
                                        <p:tav tm="100000">
                                          <p:val>
                                            <p:strVal val="#ppt_x"/>
                                          </p:val>
                                        </p:tav>
                                      </p:tavLst>
                                    </p:anim>
                                    <p:anim calcmode="lin" valueType="num">
                                      <p:cBhvr additive="base">
                                        <p:cTn id="84" dur="500" fill="hold"/>
                                        <p:tgtEl>
                                          <p:spTgt spid="123"/>
                                        </p:tgtEl>
                                        <p:attrNameLst>
                                          <p:attrName>ppt_y</p:attrName>
                                        </p:attrNameLst>
                                      </p:cBhvr>
                                      <p:tavLst>
                                        <p:tav tm="0">
                                          <p:val>
                                            <p:strVal val="0-#ppt_h/2"/>
                                          </p:val>
                                        </p:tav>
                                        <p:tav tm="100000">
                                          <p:val>
                                            <p:strVal val="#ppt_y"/>
                                          </p:val>
                                        </p:tav>
                                      </p:tavLst>
                                    </p:anim>
                                  </p:childTnLst>
                                </p:cTn>
                              </p:par>
                              <p:par>
                                <p:cTn id="85" presetID="10" presetClass="entr" presetSubtype="0" fill="hold" grpId="0" nodeType="withEffect">
                                  <p:stCondLst>
                                    <p:cond delay="0"/>
                                  </p:stCondLst>
                                  <p:childTnLst>
                                    <p:set>
                                      <p:cBhvr>
                                        <p:cTn id="86" dur="1" fill="hold">
                                          <p:stCondLst>
                                            <p:cond delay="0"/>
                                          </p:stCondLst>
                                        </p:cTn>
                                        <p:tgtEl>
                                          <p:spTgt spid="149"/>
                                        </p:tgtEl>
                                        <p:attrNameLst>
                                          <p:attrName>style.visibility</p:attrName>
                                        </p:attrNameLst>
                                      </p:cBhvr>
                                      <p:to>
                                        <p:strVal val="visible"/>
                                      </p:to>
                                    </p:set>
                                    <p:animEffect transition="in" filter="fade">
                                      <p:cBhvr>
                                        <p:cTn id="87" dur="500"/>
                                        <p:tgtEl>
                                          <p:spTgt spid="149"/>
                                        </p:tgtEl>
                                      </p:cBhvr>
                                    </p:animEffect>
                                  </p:childTnLst>
                                </p:cTn>
                              </p:par>
                            </p:childTnLst>
                          </p:cTn>
                        </p:par>
                        <p:par>
                          <p:cTn id="88" fill="hold">
                            <p:stCondLst>
                              <p:cond delay="500"/>
                            </p:stCondLst>
                            <p:childTnLst>
                              <p:par>
                                <p:cTn id="89" presetID="53" presetClass="entr" presetSubtype="16" fill="hold" nodeType="afterEffect">
                                  <p:stCondLst>
                                    <p:cond delay="0"/>
                                  </p:stCondLst>
                                  <p:childTnLst>
                                    <p:set>
                                      <p:cBhvr>
                                        <p:cTn id="90" dur="1" fill="hold">
                                          <p:stCondLst>
                                            <p:cond delay="0"/>
                                          </p:stCondLst>
                                        </p:cTn>
                                        <p:tgtEl>
                                          <p:spTgt spid="117"/>
                                        </p:tgtEl>
                                        <p:attrNameLst>
                                          <p:attrName>style.visibility</p:attrName>
                                        </p:attrNameLst>
                                      </p:cBhvr>
                                      <p:to>
                                        <p:strVal val="visible"/>
                                      </p:to>
                                    </p:set>
                                    <p:anim calcmode="lin" valueType="num">
                                      <p:cBhvr>
                                        <p:cTn id="91" dur="500" fill="hold"/>
                                        <p:tgtEl>
                                          <p:spTgt spid="117"/>
                                        </p:tgtEl>
                                        <p:attrNameLst>
                                          <p:attrName>ppt_w</p:attrName>
                                        </p:attrNameLst>
                                      </p:cBhvr>
                                      <p:tavLst>
                                        <p:tav tm="0">
                                          <p:val>
                                            <p:fltVal val="0"/>
                                          </p:val>
                                        </p:tav>
                                        <p:tav tm="100000">
                                          <p:val>
                                            <p:strVal val="#ppt_w"/>
                                          </p:val>
                                        </p:tav>
                                      </p:tavLst>
                                    </p:anim>
                                    <p:anim calcmode="lin" valueType="num">
                                      <p:cBhvr>
                                        <p:cTn id="92" dur="500" fill="hold"/>
                                        <p:tgtEl>
                                          <p:spTgt spid="117"/>
                                        </p:tgtEl>
                                        <p:attrNameLst>
                                          <p:attrName>ppt_h</p:attrName>
                                        </p:attrNameLst>
                                      </p:cBhvr>
                                      <p:tavLst>
                                        <p:tav tm="0">
                                          <p:val>
                                            <p:fltVal val="0"/>
                                          </p:val>
                                        </p:tav>
                                        <p:tav tm="100000">
                                          <p:val>
                                            <p:strVal val="#ppt_h"/>
                                          </p:val>
                                        </p:tav>
                                      </p:tavLst>
                                    </p:anim>
                                    <p:animEffect transition="in" filter="fade">
                                      <p:cBhvr>
                                        <p:cTn id="93" dur="500"/>
                                        <p:tgtEl>
                                          <p:spTgt spid="117"/>
                                        </p:tgtEl>
                                      </p:cBhvr>
                                    </p:animEffect>
                                  </p:childTnLst>
                                </p:cTn>
                              </p:par>
                              <p:par>
                                <p:cTn id="94" presetID="2" presetClass="entr" presetSubtype="2" fill="hold" nodeType="withEffect">
                                  <p:stCondLst>
                                    <p:cond delay="0"/>
                                  </p:stCondLst>
                                  <p:childTnLst>
                                    <p:set>
                                      <p:cBhvr>
                                        <p:cTn id="95" dur="1" fill="hold">
                                          <p:stCondLst>
                                            <p:cond delay="0"/>
                                          </p:stCondLst>
                                        </p:cTn>
                                        <p:tgtEl>
                                          <p:spTgt spid="146"/>
                                        </p:tgtEl>
                                        <p:attrNameLst>
                                          <p:attrName>style.visibility</p:attrName>
                                        </p:attrNameLst>
                                      </p:cBhvr>
                                      <p:to>
                                        <p:strVal val="visible"/>
                                      </p:to>
                                    </p:set>
                                    <p:anim calcmode="lin" valueType="num">
                                      <p:cBhvr additive="base">
                                        <p:cTn id="96" dur="500" fill="hold"/>
                                        <p:tgtEl>
                                          <p:spTgt spid="146"/>
                                        </p:tgtEl>
                                        <p:attrNameLst>
                                          <p:attrName>ppt_x</p:attrName>
                                        </p:attrNameLst>
                                      </p:cBhvr>
                                      <p:tavLst>
                                        <p:tav tm="0">
                                          <p:val>
                                            <p:strVal val="1+#ppt_w/2"/>
                                          </p:val>
                                        </p:tav>
                                        <p:tav tm="100000">
                                          <p:val>
                                            <p:strVal val="#ppt_x"/>
                                          </p:val>
                                        </p:tav>
                                      </p:tavLst>
                                    </p:anim>
                                    <p:anim calcmode="lin" valueType="num">
                                      <p:cBhvr additive="base">
                                        <p:cTn id="97" dur="500" fill="hold"/>
                                        <p:tgtEl>
                                          <p:spTgt spid="146"/>
                                        </p:tgtEl>
                                        <p:attrNameLst>
                                          <p:attrName>ppt_y</p:attrName>
                                        </p:attrNameLst>
                                      </p:cBhvr>
                                      <p:tavLst>
                                        <p:tav tm="0">
                                          <p:val>
                                            <p:strVal val="#ppt_y"/>
                                          </p:val>
                                        </p:tav>
                                        <p:tav tm="100000">
                                          <p:val>
                                            <p:strVal val="#ppt_y"/>
                                          </p:val>
                                        </p:tav>
                                      </p:tavLst>
                                    </p:anim>
                                  </p:childTnLst>
                                </p:cTn>
                              </p:par>
                              <p:par>
                                <p:cTn id="98" presetID="10" presetClass="exit" presetSubtype="0" fill="hold" nodeType="withEffect">
                                  <p:stCondLst>
                                    <p:cond delay="0"/>
                                  </p:stCondLst>
                                  <p:childTnLst>
                                    <p:animEffect transition="out" filter="fade">
                                      <p:cBhvr>
                                        <p:cTn id="99" dur="500"/>
                                        <p:tgtEl>
                                          <p:spTgt spid="142"/>
                                        </p:tgtEl>
                                      </p:cBhvr>
                                    </p:animEffect>
                                    <p:set>
                                      <p:cBhvr>
                                        <p:cTn id="100" dur="1" fill="hold">
                                          <p:stCondLst>
                                            <p:cond delay="499"/>
                                          </p:stCondLst>
                                        </p:cTn>
                                        <p:tgtEl>
                                          <p:spTgt spid="142"/>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fade">
                                      <p:cBhvr>
                                        <p:cTn id="10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49"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6103A56-9080-518B-D8C1-3EE45B037F86}"/>
              </a:ext>
            </a:extLst>
          </p:cNvPr>
          <p:cNvPicPr>
            <a:picLocks noChangeAspect="1"/>
          </p:cNvPicPr>
          <p:nvPr/>
        </p:nvPicPr>
        <p:blipFill>
          <a:blip r:embed="rId3"/>
          <a:stretch>
            <a:fillRect/>
          </a:stretch>
        </p:blipFill>
        <p:spPr>
          <a:xfrm>
            <a:off x="3313213" y="202132"/>
            <a:ext cx="2983660" cy="4242391"/>
          </a:xfrm>
          <a:prstGeom prst="rect">
            <a:avLst/>
          </a:prstGeom>
          <a:ln w="19050">
            <a:solidFill>
              <a:srgbClr val="005F73"/>
            </a:solidFill>
          </a:ln>
        </p:spPr>
      </p:pic>
      <p:sp>
        <p:nvSpPr>
          <p:cNvPr id="2" name="Title 1">
            <a:extLst>
              <a:ext uri="{FF2B5EF4-FFF2-40B4-BE49-F238E27FC236}">
                <a16:creationId xmlns:a16="http://schemas.microsoft.com/office/drawing/2014/main" id="{18514CDC-7C7A-2D43-7F88-151A41DA6920}"/>
              </a:ext>
            </a:extLst>
          </p:cNvPr>
          <p:cNvSpPr>
            <a:spLocks noGrp="1"/>
          </p:cNvSpPr>
          <p:nvPr>
            <p:ph type="title"/>
          </p:nvPr>
        </p:nvSpPr>
        <p:spPr>
          <a:noFill/>
          <a:ln cap="flat">
            <a:noFill/>
          </a:ln>
        </p:spPr>
        <p:txBody>
          <a:bodyPr vert="horz" wrap="square" lIns="91440" tIns="45720" rIns="91440" bIns="45720" anchor="ctr" anchorCtr="0" compatLnSpc="1">
            <a:noAutofit/>
          </a:bodyPr>
          <a:lstStyle/>
          <a:p>
            <a:pPr defTabSz="609584">
              <a:spcBef>
                <a:spcPts val="0"/>
              </a:spcBef>
            </a:pPr>
            <a:r>
              <a:rPr lang="en-GB">
                <a:solidFill>
                  <a:srgbClr val="FFFFFF"/>
                </a:solidFill>
                <a:latin typeface="Helvetica" pitchFamily="2"/>
                <a:ea typeface="+mn-ea"/>
                <a:cs typeface="+mn-cs"/>
              </a:rPr>
              <a:t>Documented Blueprint</a:t>
            </a:r>
          </a:p>
        </p:txBody>
      </p:sp>
      <p:pic>
        <p:nvPicPr>
          <p:cNvPr id="4" name="Picture 3">
            <a:extLst>
              <a:ext uri="{FF2B5EF4-FFF2-40B4-BE49-F238E27FC236}">
                <a16:creationId xmlns:a16="http://schemas.microsoft.com/office/drawing/2014/main" id="{F286DA6A-E0A2-319D-D10D-96DB29D781B7}"/>
              </a:ext>
            </a:extLst>
          </p:cNvPr>
          <p:cNvPicPr>
            <a:picLocks noChangeAspect="1"/>
          </p:cNvPicPr>
          <p:nvPr/>
        </p:nvPicPr>
        <p:blipFill>
          <a:blip r:embed="rId4"/>
          <a:stretch>
            <a:fillRect/>
          </a:stretch>
        </p:blipFill>
        <p:spPr>
          <a:xfrm>
            <a:off x="200872" y="967563"/>
            <a:ext cx="3260903" cy="4603898"/>
          </a:xfrm>
          <a:prstGeom prst="rect">
            <a:avLst/>
          </a:prstGeom>
        </p:spPr>
      </p:pic>
      <p:pic>
        <p:nvPicPr>
          <p:cNvPr id="32" name="Picture 31">
            <a:extLst>
              <a:ext uri="{FF2B5EF4-FFF2-40B4-BE49-F238E27FC236}">
                <a16:creationId xmlns:a16="http://schemas.microsoft.com/office/drawing/2014/main" id="{0856C631-E9A6-EF5A-9FEB-9E2BF41DBD35}"/>
              </a:ext>
            </a:extLst>
          </p:cNvPr>
          <p:cNvPicPr>
            <a:picLocks noChangeAspect="1"/>
          </p:cNvPicPr>
          <p:nvPr/>
        </p:nvPicPr>
        <p:blipFill>
          <a:blip r:embed="rId5"/>
          <a:stretch>
            <a:fillRect/>
          </a:stretch>
        </p:blipFill>
        <p:spPr>
          <a:xfrm>
            <a:off x="4504154" y="569066"/>
            <a:ext cx="2978610" cy="4242391"/>
          </a:xfrm>
          <a:prstGeom prst="rect">
            <a:avLst/>
          </a:prstGeom>
          <a:ln w="19050">
            <a:solidFill>
              <a:srgbClr val="005F73"/>
            </a:solidFill>
          </a:ln>
        </p:spPr>
      </p:pic>
      <p:pic>
        <p:nvPicPr>
          <p:cNvPr id="38" name="Picture 37">
            <a:extLst>
              <a:ext uri="{FF2B5EF4-FFF2-40B4-BE49-F238E27FC236}">
                <a16:creationId xmlns:a16="http://schemas.microsoft.com/office/drawing/2014/main" id="{83DE1D50-F121-8702-A497-D230A9785AC2}"/>
              </a:ext>
            </a:extLst>
          </p:cNvPr>
          <p:cNvPicPr>
            <a:picLocks noChangeAspect="1"/>
          </p:cNvPicPr>
          <p:nvPr/>
        </p:nvPicPr>
        <p:blipFill>
          <a:blip r:embed="rId6"/>
          <a:stretch>
            <a:fillRect/>
          </a:stretch>
        </p:blipFill>
        <p:spPr>
          <a:xfrm>
            <a:off x="5886299" y="862934"/>
            <a:ext cx="2925866" cy="4242390"/>
          </a:xfrm>
          <a:prstGeom prst="rect">
            <a:avLst/>
          </a:prstGeom>
          <a:ln w="19050">
            <a:solidFill>
              <a:srgbClr val="005F73"/>
            </a:solidFill>
          </a:ln>
        </p:spPr>
      </p:pic>
      <p:pic>
        <p:nvPicPr>
          <p:cNvPr id="36" name="Picture 35">
            <a:extLst>
              <a:ext uri="{FF2B5EF4-FFF2-40B4-BE49-F238E27FC236}">
                <a16:creationId xmlns:a16="http://schemas.microsoft.com/office/drawing/2014/main" id="{AA561E7A-831D-71D1-394F-ABB65E1892D1}"/>
              </a:ext>
            </a:extLst>
          </p:cNvPr>
          <p:cNvPicPr>
            <a:picLocks noChangeAspect="1"/>
          </p:cNvPicPr>
          <p:nvPr/>
        </p:nvPicPr>
        <p:blipFill>
          <a:blip r:embed="rId7"/>
          <a:stretch>
            <a:fillRect/>
          </a:stretch>
        </p:blipFill>
        <p:spPr>
          <a:xfrm>
            <a:off x="7323015" y="1307804"/>
            <a:ext cx="2925865" cy="4242391"/>
          </a:xfrm>
          <a:prstGeom prst="rect">
            <a:avLst/>
          </a:prstGeom>
          <a:ln w="19050">
            <a:solidFill>
              <a:srgbClr val="005F73"/>
            </a:solidFill>
          </a:ln>
        </p:spPr>
      </p:pic>
      <p:pic>
        <p:nvPicPr>
          <p:cNvPr id="34" name="Picture 33">
            <a:extLst>
              <a:ext uri="{FF2B5EF4-FFF2-40B4-BE49-F238E27FC236}">
                <a16:creationId xmlns:a16="http://schemas.microsoft.com/office/drawing/2014/main" id="{0D01528C-FD0C-E7B6-D941-AC702F9A6DF6}"/>
              </a:ext>
            </a:extLst>
          </p:cNvPr>
          <p:cNvPicPr>
            <a:picLocks noChangeAspect="1"/>
          </p:cNvPicPr>
          <p:nvPr/>
        </p:nvPicPr>
        <p:blipFill>
          <a:blip r:embed="rId8"/>
          <a:stretch>
            <a:fillRect/>
          </a:stretch>
        </p:blipFill>
        <p:spPr>
          <a:xfrm>
            <a:off x="9131972" y="1758422"/>
            <a:ext cx="2983195" cy="4242391"/>
          </a:xfrm>
          <a:prstGeom prst="rect">
            <a:avLst/>
          </a:prstGeom>
          <a:ln w="19050">
            <a:solidFill>
              <a:srgbClr val="005F73"/>
            </a:solidFill>
          </a:ln>
        </p:spPr>
      </p:pic>
    </p:spTree>
    <p:extLst>
      <p:ext uri="{BB962C8B-B14F-4D97-AF65-F5344CB8AC3E}">
        <p14:creationId xmlns:p14="http://schemas.microsoft.com/office/powerpoint/2010/main" val="396667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8"/>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36"/>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5" name="Straight Arrow Connector 434">
            <a:extLst>
              <a:ext uri="{FF2B5EF4-FFF2-40B4-BE49-F238E27FC236}">
                <a16:creationId xmlns:a16="http://schemas.microsoft.com/office/drawing/2014/main" id="{8EF6972B-6541-7742-9059-12B4D1F9174F}"/>
              </a:ext>
            </a:extLst>
          </p:cNvPr>
          <p:cNvCxnSpPr>
            <a:cxnSpLocks/>
          </p:cNvCxnSpPr>
          <p:nvPr/>
        </p:nvCxnSpPr>
        <p:spPr>
          <a:xfrm flipH="1">
            <a:off x="7723277" y="4317847"/>
            <a:ext cx="1012117" cy="873356"/>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432" name="Straight Arrow Connector 431">
            <a:extLst>
              <a:ext uri="{FF2B5EF4-FFF2-40B4-BE49-F238E27FC236}">
                <a16:creationId xmlns:a16="http://schemas.microsoft.com/office/drawing/2014/main" id="{C8CC1687-6070-17B4-B5BA-F3A3BAC31E8E}"/>
              </a:ext>
            </a:extLst>
          </p:cNvPr>
          <p:cNvCxnSpPr>
            <a:cxnSpLocks/>
          </p:cNvCxnSpPr>
          <p:nvPr/>
        </p:nvCxnSpPr>
        <p:spPr>
          <a:xfrm flipH="1">
            <a:off x="7753321" y="4994057"/>
            <a:ext cx="1028360" cy="379777"/>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7" name="Straight Connector 6">
            <a:extLst>
              <a:ext uri="{FF2B5EF4-FFF2-40B4-BE49-F238E27FC236}">
                <a16:creationId xmlns:a16="http://schemas.microsoft.com/office/drawing/2014/main" id="{78EBEFC5-8BFC-3F28-1B93-6D61A2CB973F}"/>
              </a:ext>
            </a:extLst>
          </p:cNvPr>
          <p:cNvCxnSpPr>
            <a:cxnSpLocks/>
          </p:cNvCxnSpPr>
          <p:nvPr/>
        </p:nvCxnSpPr>
        <p:spPr>
          <a:xfrm>
            <a:off x="5965983" y="255776"/>
            <a:ext cx="0" cy="6160315"/>
          </a:xfrm>
          <a:prstGeom prst="line">
            <a:avLst/>
          </a:prstGeom>
          <a:ln w="12700">
            <a:prstDash val="sysDot"/>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62294439-0FF9-467B-8B3A-943D9A380731}"/>
              </a:ext>
            </a:extLst>
          </p:cNvPr>
          <p:cNvSpPr>
            <a:spLocks noGrp="1"/>
          </p:cNvSpPr>
          <p:nvPr>
            <p:ph type="title"/>
          </p:nvPr>
        </p:nvSpPr>
        <p:spPr/>
        <p:txBody>
          <a:bodyPr/>
          <a:lstStyle/>
          <a:p>
            <a:r>
              <a:rPr lang="en-GB"/>
              <a:t>Data Architecture</a:t>
            </a:r>
          </a:p>
        </p:txBody>
      </p:sp>
      <p:sp>
        <p:nvSpPr>
          <p:cNvPr id="9" name="Text Placeholder 8">
            <a:extLst>
              <a:ext uri="{FF2B5EF4-FFF2-40B4-BE49-F238E27FC236}">
                <a16:creationId xmlns:a16="http://schemas.microsoft.com/office/drawing/2014/main" id="{FF3764B3-EE63-9D1F-6DAC-C72E04E60FD8}"/>
              </a:ext>
            </a:extLst>
          </p:cNvPr>
          <p:cNvSpPr>
            <a:spLocks noGrp="1"/>
          </p:cNvSpPr>
          <p:nvPr>
            <p:ph type="body" sz="quarter" idx="10"/>
          </p:nvPr>
        </p:nvSpPr>
        <p:spPr/>
        <p:txBody>
          <a:bodyPr/>
          <a:lstStyle/>
          <a:p>
            <a:endParaRPr lang="en-GB"/>
          </a:p>
        </p:txBody>
      </p:sp>
      <p:pic>
        <p:nvPicPr>
          <p:cNvPr id="4" name="Picture 3">
            <a:extLst>
              <a:ext uri="{FF2B5EF4-FFF2-40B4-BE49-F238E27FC236}">
                <a16:creationId xmlns:a16="http://schemas.microsoft.com/office/drawing/2014/main" id="{B12F0910-6FBA-7AE2-4AE1-516705BA002E}"/>
              </a:ext>
            </a:extLst>
          </p:cNvPr>
          <p:cNvPicPr>
            <a:picLocks noChangeAspect="1"/>
          </p:cNvPicPr>
          <p:nvPr/>
        </p:nvPicPr>
        <p:blipFill>
          <a:blip r:embed="rId3"/>
          <a:stretch>
            <a:fillRect/>
          </a:stretch>
        </p:blipFill>
        <p:spPr>
          <a:xfrm>
            <a:off x="8586699" y="1974383"/>
            <a:ext cx="3148101" cy="3134748"/>
          </a:xfrm>
          <a:prstGeom prst="rect">
            <a:avLst/>
          </a:prstGeom>
        </p:spPr>
      </p:pic>
      <p:sp>
        <p:nvSpPr>
          <p:cNvPr id="8" name="TextBox 7">
            <a:extLst>
              <a:ext uri="{FF2B5EF4-FFF2-40B4-BE49-F238E27FC236}">
                <a16:creationId xmlns:a16="http://schemas.microsoft.com/office/drawing/2014/main" id="{8239949C-E567-2771-CA52-03967D2241FA}"/>
              </a:ext>
            </a:extLst>
          </p:cNvPr>
          <p:cNvSpPr txBox="1"/>
          <p:nvPr/>
        </p:nvSpPr>
        <p:spPr>
          <a:xfrm>
            <a:off x="5985172" y="207893"/>
            <a:ext cx="1078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1A2F"/>
                </a:solidFill>
                <a:effectLst/>
                <a:uLnTx/>
                <a:uFillTx/>
                <a:latin typeface="Calibri"/>
                <a:ea typeface="+mn-ea"/>
                <a:cs typeface="+mn-cs"/>
              </a:rPr>
              <a:t>Clinical</a:t>
            </a:r>
          </a:p>
        </p:txBody>
      </p:sp>
      <p:sp>
        <p:nvSpPr>
          <p:cNvPr id="264" name="TextBox 263">
            <a:extLst>
              <a:ext uri="{FF2B5EF4-FFF2-40B4-BE49-F238E27FC236}">
                <a16:creationId xmlns:a16="http://schemas.microsoft.com/office/drawing/2014/main" id="{7363AD7A-556D-7F2E-CFC7-4918910F3BB8}"/>
              </a:ext>
            </a:extLst>
          </p:cNvPr>
          <p:cNvSpPr txBox="1"/>
          <p:nvPr/>
        </p:nvSpPr>
        <p:spPr>
          <a:xfrm>
            <a:off x="2290241" y="204433"/>
            <a:ext cx="36661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1A2F"/>
                </a:solidFill>
                <a:effectLst/>
                <a:uLnTx/>
                <a:uFillTx/>
                <a:latin typeface="Calibri"/>
                <a:ea typeface="+mn-ea"/>
                <a:cs typeface="+mn-cs"/>
              </a:rPr>
              <a:t>Trusted Research Environments (TRE)</a:t>
            </a:r>
          </a:p>
        </p:txBody>
      </p:sp>
      <p:sp>
        <p:nvSpPr>
          <p:cNvPr id="10" name="Rectangle: Rounded Corners 9">
            <a:extLst>
              <a:ext uri="{FF2B5EF4-FFF2-40B4-BE49-F238E27FC236}">
                <a16:creationId xmlns:a16="http://schemas.microsoft.com/office/drawing/2014/main" id="{71724C49-0633-4967-0B75-A54A6E8DE1B4}"/>
              </a:ext>
            </a:extLst>
          </p:cNvPr>
          <p:cNvSpPr/>
          <p:nvPr/>
        </p:nvSpPr>
        <p:spPr>
          <a:xfrm>
            <a:off x="6326772" y="4124392"/>
            <a:ext cx="1246908" cy="1553840"/>
          </a:xfrm>
          <a:prstGeom prst="roundRect">
            <a:avLst/>
          </a:prstGeom>
          <a:solidFill>
            <a:srgbClr val="E4E4E4"/>
          </a:solidFill>
          <a:ln w="19046" cap="flat">
            <a:solidFill>
              <a:srgbClr val="1B4C75"/>
            </a:solidFill>
            <a:prstDash val="solid"/>
            <a:miter/>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1355F"/>
                </a:solidFill>
                <a:effectLst/>
                <a:uLnTx/>
                <a:uFillTx/>
                <a:latin typeface="Calibri"/>
                <a:ea typeface="+mn-ea"/>
                <a:cs typeface="+mn-cs"/>
              </a:rPr>
              <a:t>Data Index Engine </a:t>
            </a:r>
          </a:p>
        </p:txBody>
      </p:sp>
      <p:pic>
        <p:nvPicPr>
          <p:cNvPr id="266" name="Picture 265">
            <a:extLst>
              <a:ext uri="{FF2B5EF4-FFF2-40B4-BE49-F238E27FC236}">
                <a16:creationId xmlns:a16="http://schemas.microsoft.com/office/drawing/2014/main" id="{9F17F582-64D0-9ED3-0361-F1473BCA1404}"/>
              </a:ext>
            </a:extLst>
          </p:cNvPr>
          <p:cNvPicPr>
            <a:picLocks noChangeAspect="1"/>
          </p:cNvPicPr>
          <p:nvPr/>
        </p:nvPicPr>
        <p:blipFill>
          <a:blip r:embed="rId4"/>
          <a:stretch>
            <a:fillRect/>
          </a:stretch>
        </p:blipFill>
        <p:spPr>
          <a:xfrm flipH="1">
            <a:off x="6549013" y="4569158"/>
            <a:ext cx="1173362" cy="1453691"/>
          </a:xfrm>
          <a:prstGeom prst="rect">
            <a:avLst/>
          </a:prstGeom>
        </p:spPr>
      </p:pic>
      <p:cxnSp>
        <p:nvCxnSpPr>
          <p:cNvPr id="263" name="Straight Arrow Connector 262">
            <a:extLst>
              <a:ext uri="{FF2B5EF4-FFF2-40B4-BE49-F238E27FC236}">
                <a16:creationId xmlns:a16="http://schemas.microsoft.com/office/drawing/2014/main" id="{658AE8AB-3A5B-19D3-F3C4-42AF81941A21}"/>
              </a:ext>
            </a:extLst>
          </p:cNvPr>
          <p:cNvCxnSpPr>
            <a:cxnSpLocks/>
            <a:stCxn id="266" idx="1"/>
          </p:cNvCxnSpPr>
          <p:nvPr/>
        </p:nvCxnSpPr>
        <p:spPr>
          <a:xfrm flipV="1">
            <a:off x="7722375" y="4395372"/>
            <a:ext cx="1059306" cy="9006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1" name="Straight Arrow Connector 270">
            <a:extLst>
              <a:ext uri="{FF2B5EF4-FFF2-40B4-BE49-F238E27FC236}">
                <a16:creationId xmlns:a16="http://schemas.microsoft.com/office/drawing/2014/main" id="{A0E00BB5-C325-7A96-4124-40C6B6EB7FCB}"/>
              </a:ext>
            </a:extLst>
          </p:cNvPr>
          <p:cNvCxnSpPr>
            <a:cxnSpLocks/>
            <a:stCxn id="266" idx="1"/>
          </p:cNvCxnSpPr>
          <p:nvPr/>
        </p:nvCxnSpPr>
        <p:spPr>
          <a:xfrm flipV="1">
            <a:off x="7722375" y="4901312"/>
            <a:ext cx="1063538" cy="3946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88" name="Picture 287">
            <a:extLst>
              <a:ext uri="{FF2B5EF4-FFF2-40B4-BE49-F238E27FC236}">
                <a16:creationId xmlns:a16="http://schemas.microsoft.com/office/drawing/2014/main" id="{C21ADEF2-7D4D-0F1C-A0FE-3CB7851FB59C}"/>
              </a:ext>
            </a:extLst>
          </p:cNvPr>
          <p:cNvPicPr>
            <a:picLocks noChangeAspect="1"/>
          </p:cNvPicPr>
          <p:nvPr/>
        </p:nvPicPr>
        <p:blipFill>
          <a:blip r:embed="rId5"/>
          <a:stretch>
            <a:fillRect/>
          </a:stretch>
        </p:blipFill>
        <p:spPr>
          <a:xfrm>
            <a:off x="8049316" y="4633943"/>
            <a:ext cx="550548" cy="550548"/>
          </a:xfrm>
          <a:prstGeom prst="rect">
            <a:avLst/>
          </a:prstGeom>
        </p:spPr>
      </p:pic>
      <p:pic>
        <p:nvPicPr>
          <p:cNvPr id="290" name="Picture 289" descr="Icon&#10;&#10;Description automatically generated">
            <a:extLst>
              <a:ext uri="{FF2B5EF4-FFF2-40B4-BE49-F238E27FC236}">
                <a16:creationId xmlns:a16="http://schemas.microsoft.com/office/drawing/2014/main" id="{20F422AF-4A82-8FA6-9775-DED957C4D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1253" y="5455044"/>
            <a:ext cx="490557" cy="490557"/>
          </a:xfrm>
          <a:prstGeom prst="rect">
            <a:avLst/>
          </a:prstGeom>
        </p:spPr>
      </p:pic>
      <p:sp>
        <p:nvSpPr>
          <p:cNvPr id="291" name="TextBox 290">
            <a:extLst>
              <a:ext uri="{FF2B5EF4-FFF2-40B4-BE49-F238E27FC236}">
                <a16:creationId xmlns:a16="http://schemas.microsoft.com/office/drawing/2014/main" id="{BB71574A-76AE-041D-3C2C-9C9C74FB1055}"/>
              </a:ext>
            </a:extLst>
          </p:cNvPr>
          <p:cNvSpPr txBox="1"/>
          <p:nvPr/>
        </p:nvSpPr>
        <p:spPr>
          <a:xfrm>
            <a:off x="7875764" y="5524343"/>
            <a:ext cx="24064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Repeat indexation based on agreed change schedule e.g. Nightly, Weekly, Monthly </a:t>
            </a:r>
          </a:p>
        </p:txBody>
      </p:sp>
      <p:sp>
        <p:nvSpPr>
          <p:cNvPr id="292" name="TextBox 291">
            <a:extLst>
              <a:ext uri="{FF2B5EF4-FFF2-40B4-BE49-F238E27FC236}">
                <a16:creationId xmlns:a16="http://schemas.microsoft.com/office/drawing/2014/main" id="{E42CC0EC-4179-E0A4-382D-2539BB296431}"/>
              </a:ext>
            </a:extLst>
          </p:cNvPr>
          <p:cNvSpPr txBox="1"/>
          <p:nvPr/>
        </p:nvSpPr>
        <p:spPr>
          <a:xfrm>
            <a:off x="8395075" y="5154097"/>
            <a:ext cx="234841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PACS Data in phase one indexed in Data Index Engine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  Future indexation to wider data sources in unstructured Data Vault</a:t>
            </a:r>
          </a:p>
        </p:txBody>
      </p:sp>
      <p:sp>
        <p:nvSpPr>
          <p:cNvPr id="293" name="Rectangle: Rounded Corners 292">
            <a:extLst>
              <a:ext uri="{FF2B5EF4-FFF2-40B4-BE49-F238E27FC236}">
                <a16:creationId xmlns:a16="http://schemas.microsoft.com/office/drawing/2014/main" id="{46BE131D-2EE7-576F-963E-45384ED1260D}"/>
              </a:ext>
            </a:extLst>
          </p:cNvPr>
          <p:cNvSpPr/>
          <p:nvPr/>
        </p:nvSpPr>
        <p:spPr>
          <a:xfrm>
            <a:off x="2956372" y="4092422"/>
            <a:ext cx="1246908" cy="1553840"/>
          </a:xfrm>
          <a:prstGeom prst="roundRect">
            <a:avLst/>
          </a:prstGeom>
          <a:solidFill>
            <a:srgbClr val="E4E4E4"/>
          </a:solidFill>
          <a:ln w="19046" cap="flat">
            <a:solidFill>
              <a:srgbClr val="1B4C75"/>
            </a:solidFill>
            <a:prstDash val="solid"/>
            <a:miter/>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1355F"/>
                </a:solidFill>
                <a:effectLst/>
                <a:uLnTx/>
                <a:uFillTx/>
                <a:latin typeface="Calibri"/>
                <a:ea typeface="+mn-ea"/>
                <a:cs typeface="+mn-cs"/>
              </a:rPr>
              <a:t>Data Index Engine + Visualisation</a:t>
            </a:r>
          </a:p>
        </p:txBody>
      </p:sp>
      <p:pic>
        <p:nvPicPr>
          <p:cNvPr id="294" name="Picture 293">
            <a:extLst>
              <a:ext uri="{FF2B5EF4-FFF2-40B4-BE49-F238E27FC236}">
                <a16:creationId xmlns:a16="http://schemas.microsoft.com/office/drawing/2014/main" id="{4E351EB6-9A18-BFC1-0693-8BB4B32E4964}"/>
              </a:ext>
            </a:extLst>
          </p:cNvPr>
          <p:cNvPicPr>
            <a:picLocks noChangeAspect="1"/>
          </p:cNvPicPr>
          <p:nvPr/>
        </p:nvPicPr>
        <p:blipFill>
          <a:blip r:embed="rId4"/>
          <a:stretch>
            <a:fillRect/>
          </a:stretch>
        </p:blipFill>
        <p:spPr>
          <a:xfrm flipH="1">
            <a:off x="3178613" y="4537188"/>
            <a:ext cx="1173362" cy="1453691"/>
          </a:xfrm>
          <a:prstGeom prst="rect">
            <a:avLst/>
          </a:prstGeom>
        </p:spPr>
      </p:pic>
      <p:sp>
        <p:nvSpPr>
          <p:cNvPr id="298" name="TextBox 297">
            <a:extLst>
              <a:ext uri="{FF2B5EF4-FFF2-40B4-BE49-F238E27FC236}">
                <a16:creationId xmlns:a16="http://schemas.microsoft.com/office/drawing/2014/main" id="{AD91B455-B3A6-F087-1EE8-EC9639797BEB}"/>
              </a:ext>
            </a:extLst>
          </p:cNvPr>
          <p:cNvSpPr txBox="1"/>
          <p:nvPr/>
        </p:nvSpPr>
        <p:spPr>
          <a:xfrm>
            <a:off x="6169174" y="5961718"/>
            <a:ext cx="1597582"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In Clinical Production side of the service, Data Index Engine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 instance established, deployed on localised Private Infrastructure in Secondary DC </a:t>
            </a:r>
          </a:p>
        </p:txBody>
      </p:sp>
      <p:sp>
        <p:nvSpPr>
          <p:cNvPr id="299" name="Rectangle 298">
            <a:extLst>
              <a:ext uri="{FF2B5EF4-FFF2-40B4-BE49-F238E27FC236}">
                <a16:creationId xmlns:a16="http://schemas.microsoft.com/office/drawing/2014/main" id="{B139C2B8-2A79-D6BB-5F32-B9A9BAFC8263}"/>
              </a:ext>
            </a:extLst>
          </p:cNvPr>
          <p:cNvSpPr/>
          <p:nvPr/>
        </p:nvSpPr>
        <p:spPr>
          <a:xfrm>
            <a:off x="8720148" y="2172519"/>
            <a:ext cx="951159" cy="2616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50" normalizeH="0" baseline="0" noProof="0">
                <a:ln w="9525" cmpd="sng">
                  <a:solidFill>
                    <a:srgbClr val="4CA7CE"/>
                  </a:solidFill>
                  <a:prstDash val="solid"/>
                </a:ln>
                <a:solidFill>
                  <a:srgbClr val="70AD47">
                    <a:tint val="1000"/>
                  </a:srgbClr>
                </a:solidFill>
                <a:effectLst>
                  <a:glow rad="38100">
                    <a:srgbClr val="4CA7CE">
                      <a:alpha val="40000"/>
                    </a:srgbClr>
                  </a:glow>
                </a:effectLst>
                <a:uLnTx/>
                <a:uFillTx/>
                <a:latin typeface="Calibri"/>
                <a:ea typeface="+mn-ea"/>
                <a:cs typeface="+mn-cs"/>
              </a:rPr>
              <a:t>PACS</a:t>
            </a:r>
          </a:p>
        </p:txBody>
      </p:sp>
      <p:sp>
        <p:nvSpPr>
          <p:cNvPr id="300" name="Rectangle 299">
            <a:extLst>
              <a:ext uri="{FF2B5EF4-FFF2-40B4-BE49-F238E27FC236}">
                <a16:creationId xmlns:a16="http://schemas.microsoft.com/office/drawing/2014/main" id="{DC304285-DCB7-9611-4981-AC6C9E6640E9}"/>
              </a:ext>
            </a:extLst>
          </p:cNvPr>
          <p:cNvSpPr/>
          <p:nvPr/>
        </p:nvSpPr>
        <p:spPr>
          <a:xfrm>
            <a:off x="9733110" y="2172519"/>
            <a:ext cx="951159" cy="2616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50" normalizeH="0" baseline="0" noProof="0">
                <a:ln w="9525" cmpd="sng">
                  <a:solidFill>
                    <a:srgbClr val="4CA7CE"/>
                  </a:solidFill>
                  <a:prstDash val="solid"/>
                </a:ln>
                <a:solidFill>
                  <a:srgbClr val="70AD47">
                    <a:tint val="1000"/>
                  </a:srgbClr>
                </a:solidFill>
                <a:effectLst>
                  <a:glow rad="38100">
                    <a:srgbClr val="4CA7CE">
                      <a:alpha val="40000"/>
                    </a:srgbClr>
                  </a:glow>
                </a:effectLst>
                <a:uLnTx/>
                <a:uFillTx/>
                <a:latin typeface="Calibri"/>
                <a:ea typeface="+mn-ea"/>
                <a:cs typeface="+mn-cs"/>
              </a:rPr>
              <a:t>PACS</a:t>
            </a:r>
          </a:p>
        </p:txBody>
      </p:sp>
      <p:sp>
        <p:nvSpPr>
          <p:cNvPr id="301" name="Oval 300">
            <a:extLst>
              <a:ext uri="{FF2B5EF4-FFF2-40B4-BE49-F238E27FC236}">
                <a16:creationId xmlns:a16="http://schemas.microsoft.com/office/drawing/2014/main" id="{0EDF79FA-654C-5DE3-3C77-7C5731DA0697}"/>
              </a:ext>
            </a:extLst>
          </p:cNvPr>
          <p:cNvSpPr/>
          <p:nvPr/>
        </p:nvSpPr>
        <p:spPr>
          <a:xfrm>
            <a:off x="7325838" y="4082048"/>
            <a:ext cx="270831" cy="241589"/>
          </a:xfrm>
          <a:prstGeom prst="ellipse">
            <a:avLst/>
          </a:prstGeom>
          <a:solidFill>
            <a:srgbClr val="93C56E"/>
          </a:solidFill>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white"/>
                </a:solidFill>
                <a:effectLst/>
                <a:uLnTx/>
                <a:uFillTx/>
                <a:latin typeface="Calibri"/>
                <a:ea typeface="+mn-ea"/>
                <a:cs typeface="+mn-cs"/>
              </a:rPr>
              <a:t>DC2</a:t>
            </a:r>
          </a:p>
        </p:txBody>
      </p:sp>
      <p:sp>
        <p:nvSpPr>
          <p:cNvPr id="302" name="Oval 301">
            <a:extLst>
              <a:ext uri="{FF2B5EF4-FFF2-40B4-BE49-F238E27FC236}">
                <a16:creationId xmlns:a16="http://schemas.microsoft.com/office/drawing/2014/main" id="{674D4CD5-CEAC-71F9-B12B-C4F47859211C}"/>
              </a:ext>
            </a:extLst>
          </p:cNvPr>
          <p:cNvSpPr/>
          <p:nvPr/>
        </p:nvSpPr>
        <p:spPr>
          <a:xfrm>
            <a:off x="10390506" y="2081422"/>
            <a:ext cx="270831" cy="241589"/>
          </a:xfrm>
          <a:prstGeom prst="ellipse">
            <a:avLst/>
          </a:prstGeom>
          <a:solidFill>
            <a:srgbClr val="93C56E"/>
          </a:solidFill>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white"/>
                </a:solidFill>
                <a:effectLst/>
                <a:uLnTx/>
                <a:uFillTx/>
                <a:latin typeface="Calibri"/>
                <a:ea typeface="+mn-ea"/>
                <a:cs typeface="+mn-cs"/>
              </a:rPr>
              <a:t>DC2</a:t>
            </a:r>
          </a:p>
        </p:txBody>
      </p:sp>
      <p:sp>
        <p:nvSpPr>
          <p:cNvPr id="303" name="TextBox 302">
            <a:extLst>
              <a:ext uri="{FF2B5EF4-FFF2-40B4-BE49-F238E27FC236}">
                <a16:creationId xmlns:a16="http://schemas.microsoft.com/office/drawing/2014/main" id="{15157CED-3416-ABD0-08CC-0385BA76D77D}"/>
              </a:ext>
            </a:extLst>
          </p:cNvPr>
          <p:cNvSpPr txBox="1"/>
          <p:nvPr/>
        </p:nvSpPr>
        <p:spPr>
          <a:xfrm>
            <a:off x="8791413" y="1450618"/>
            <a:ext cx="19520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Centralised PACS and Cyber Recovery Platform distributed across 2 x DC’s and integrated to customer side scanners with dedicated WAN / HSCN Connectivity</a:t>
            </a:r>
          </a:p>
        </p:txBody>
      </p:sp>
      <p:sp>
        <p:nvSpPr>
          <p:cNvPr id="304" name="TextBox 303">
            <a:extLst>
              <a:ext uri="{FF2B5EF4-FFF2-40B4-BE49-F238E27FC236}">
                <a16:creationId xmlns:a16="http://schemas.microsoft.com/office/drawing/2014/main" id="{9CC4D1FF-8E83-B3D3-3893-319A33D52E71}"/>
              </a:ext>
            </a:extLst>
          </p:cNvPr>
          <p:cNvSpPr txBox="1"/>
          <p:nvPr/>
        </p:nvSpPr>
        <p:spPr>
          <a:xfrm>
            <a:off x="2802575" y="3527505"/>
            <a:ext cx="16132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In the New TRE side of the service, Second Data Index Engine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established, deployed on localised Private Infrastructure</a:t>
            </a:r>
          </a:p>
        </p:txBody>
      </p:sp>
      <p:cxnSp>
        <p:nvCxnSpPr>
          <p:cNvPr id="310" name="Straight Arrow Connector 309">
            <a:extLst>
              <a:ext uri="{FF2B5EF4-FFF2-40B4-BE49-F238E27FC236}">
                <a16:creationId xmlns:a16="http://schemas.microsoft.com/office/drawing/2014/main" id="{9D883D37-E451-CFF5-EF24-F323F659E225}"/>
              </a:ext>
            </a:extLst>
          </p:cNvPr>
          <p:cNvCxnSpPr>
            <a:cxnSpLocks/>
            <a:endCxn id="294" idx="1"/>
          </p:cNvCxnSpPr>
          <p:nvPr/>
        </p:nvCxnSpPr>
        <p:spPr>
          <a:xfrm flipH="1" flipV="1">
            <a:off x="4351975" y="5264034"/>
            <a:ext cx="2178334" cy="5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95" name="Group 294">
            <a:extLst>
              <a:ext uri="{FF2B5EF4-FFF2-40B4-BE49-F238E27FC236}">
                <a16:creationId xmlns:a16="http://schemas.microsoft.com/office/drawing/2014/main" id="{4598E994-42C4-C268-7148-C94B8FF169CC}"/>
              </a:ext>
            </a:extLst>
          </p:cNvPr>
          <p:cNvGrpSpPr/>
          <p:nvPr/>
        </p:nvGrpSpPr>
        <p:grpSpPr>
          <a:xfrm>
            <a:off x="4849850" y="4860185"/>
            <a:ext cx="775737" cy="807696"/>
            <a:chOff x="3277315" y="4308662"/>
            <a:chExt cx="1152368" cy="1151668"/>
          </a:xfrm>
        </p:grpSpPr>
        <p:sp>
          <p:nvSpPr>
            <p:cNvPr id="296" name="Oval 295">
              <a:extLst>
                <a:ext uri="{FF2B5EF4-FFF2-40B4-BE49-F238E27FC236}">
                  <a16:creationId xmlns:a16="http://schemas.microsoft.com/office/drawing/2014/main" id="{6DC15C71-C0C6-F09F-7CBA-4C8EFD7E5757}"/>
                </a:ext>
              </a:extLst>
            </p:cNvPr>
            <p:cNvSpPr/>
            <p:nvPr/>
          </p:nvSpPr>
          <p:spPr>
            <a:xfrm>
              <a:off x="3277315" y="4308662"/>
              <a:ext cx="1152368" cy="115166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97" name="Picture 296" descr="Icon&#10;&#10;Description automatically generated">
              <a:extLst>
                <a:ext uri="{FF2B5EF4-FFF2-40B4-BE49-F238E27FC236}">
                  <a16:creationId xmlns:a16="http://schemas.microsoft.com/office/drawing/2014/main" id="{F6324CD2-FDB2-CDEA-0689-DFFEBAF946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4649" y="4499546"/>
              <a:ext cx="776987" cy="750252"/>
            </a:xfrm>
            <a:prstGeom prst="rect">
              <a:avLst/>
            </a:prstGeom>
          </p:spPr>
        </p:pic>
      </p:grpSp>
      <p:pic>
        <p:nvPicPr>
          <p:cNvPr id="305" name="Picture 304" descr="Icon&#10;&#10;Description automatically generated">
            <a:extLst>
              <a:ext uri="{FF2B5EF4-FFF2-40B4-BE49-F238E27FC236}">
                <a16:creationId xmlns:a16="http://schemas.microsoft.com/office/drawing/2014/main" id="{5FCCD78D-E58A-B371-9DE4-6669B5168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5302" y="5466854"/>
            <a:ext cx="485242" cy="485242"/>
          </a:xfrm>
          <a:prstGeom prst="rect">
            <a:avLst/>
          </a:prstGeom>
        </p:spPr>
      </p:pic>
      <p:sp>
        <p:nvSpPr>
          <p:cNvPr id="314" name="TextBox 313">
            <a:extLst>
              <a:ext uri="{FF2B5EF4-FFF2-40B4-BE49-F238E27FC236}">
                <a16:creationId xmlns:a16="http://schemas.microsoft.com/office/drawing/2014/main" id="{3B8C1E78-78E1-A3D3-23DF-4D5F67B15F16}"/>
              </a:ext>
            </a:extLst>
          </p:cNvPr>
          <p:cNvSpPr txBox="1"/>
          <p:nvPr/>
        </p:nvSpPr>
        <p:spPr>
          <a:xfrm>
            <a:off x="4486942" y="4160055"/>
            <a:ext cx="146662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Batch process established on agreed change schedule e.g. Nightly, Weekly, Monthly to copy across Data but in transit, auto anonymization completed against agreed criteria </a:t>
            </a:r>
          </a:p>
        </p:txBody>
      </p:sp>
      <p:grpSp>
        <p:nvGrpSpPr>
          <p:cNvPr id="315" name="Group 314">
            <a:extLst>
              <a:ext uri="{FF2B5EF4-FFF2-40B4-BE49-F238E27FC236}">
                <a16:creationId xmlns:a16="http://schemas.microsoft.com/office/drawing/2014/main" id="{236DF4CD-62CA-2306-0F18-DDE1E316FA08}"/>
              </a:ext>
            </a:extLst>
          </p:cNvPr>
          <p:cNvGrpSpPr/>
          <p:nvPr/>
        </p:nvGrpSpPr>
        <p:grpSpPr>
          <a:xfrm>
            <a:off x="473162" y="4041665"/>
            <a:ext cx="1575056" cy="1003945"/>
            <a:chOff x="1333135" y="-48632"/>
            <a:chExt cx="2997798" cy="1907220"/>
          </a:xfrm>
        </p:grpSpPr>
        <p:sp>
          <p:nvSpPr>
            <p:cNvPr id="316" name="Rectangle: Rounded Corners 61">
              <a:extLst>
                <a:ext uri="{FF2B5EF4-FFF2-40B4-BE49-F238E27FC236}">
                  <a16:creationId xmlns:a16="http://schemas.microsoft.com/office/drawing/2014/main" id="{FC677A2C-24EB-E599-9731-8654E9021DFF}"/>
                </a:ext>
              </a:extLst>
            </p:cNvPr>
            <p:cNvSpPr/>
            <p:nvPr/>
          </p:nvSpPr>
          <p:spPr>
            <a:xfrm>
              <a:off x="1738033" y="208545"/>
              <a:ext cx="2592900" cy="1650043"/>
            </a:xfrm>
            <a:custGeom>
              <a:avLst>
                <a:gd name="f10" fmla="val 857"/>
              </a:avLst>
              <a:gdLst>
                <a:gd name="f1" fmla="val 10800000"/>
                <a:gd name="f2" fmla="val 5400000"/>
                <a:gd name="f3" fmla="val 16200000"/>
                <a:gd name="f4" fmla="val w"/>
                <a:gd name="f5" fmla="val h"/>
                <a:gd name="f6" fmla="val ss"/>
                <a:gd name="f7" fmla="val 0"/>
                <a:gd name="f8" fmla="*/ 5419351 1 1725033"/>
                <a:gd name="f9" fmla="val 45"/>
                <a:gd name="f10" fmla="val 857"/>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E4E4E4"/>
            </a:solidFill>
            <a:ln w="19046" cap="flat">
              <a:solidFill>
                <a:srgbClr val="1B4C75"/>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pic>
          <p:nvPicPr>
            <p:cNvPr id="317" name="Picture 316">
              <a:extLst>
                <a:ext uri="{FF2B5EF4-FFF2-40B4-BE49-F238E27FC236}">
                  <a16:creationId xmlns:a16="http://schemas.microsoft.com/office/drawing/2014/main" id="{FCC3D2CA-1070-B46F-C46F-D934FE87E4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3135" y="471783"/>
              <a:ext cx="1123568" cy="1123568"/>
            </a:xfrm>
            <a:prstGeom prst="flowChartConnector">
              <a:avLst/>
            </a:prstGeom>
          </p:spPr>
        </p:pic>
        <p:pic>
          <p:nvPicPr>
            <p:cNvPr id="318" name="Picture 71">
              <a:extLst>
                <a:ext uri="{FF2B5EF4-FFF2-40B4-BE49-F238E27FC236}">
                  <a16:creationId xmlns:a16="http://schemas.microsoft.com/office/drawing/2014/main" id="{D92E362D-2142-7AFF-FA79-EAF0F63176F3}"/>
                </a:ext>
              </a:extLst>
            </p:cNvPr>
            <p:cNvPicPr>
              <a:picLocks noChangeAspect="1"/>
            </p:cNvPicPr>
            <p:nvPr/>
          </p:nvPicPr>
          <p:blipFill>
            <a:blip r:embed="rId9"/>
            <a:srcRect l="51059" t="5609" r="28471" b="47806"/>
            <a:stretch>
              <a:fillRect/>
            </a:stretch>
          </p:blipFill>
          <p:spPr>
            <a:xfrm>
              <a:off x="2300759" y="-48632"/>
              <a:ext cx="1975168" cy="1850151"/>
            </a:xfrm>
            <a:prstGeom prst="rect">
              <a:avLst/>
            </a:prstGeom>
            <a:noFill/>
            <a:ln cap="flat">
              <a:noFill/>
            </a:ln>
          </p:spPr>
        </p:pic>
      </p:grpSp>
      <p:sp>
        <p:nvSpPr>
          <p:cNvPr id="319" name="TextBox 318">
            <a:extLst>
              <a:ext uri="{FF2B5EF4-FFF2-40B4-BE49-F238E27FC236}">
                <a16:creationId xmlns:a16="http://schemas.microsoft.com/office/drawing/2014/main" id="{2147F877-8263-9519-92F1-F28ECD06AA2C}"/>
              </a:ext>
            </a:extLst>
          </p:cNvPr>
          <p:cNvSpPr txBox="1"/>
          <p:nvPr/>
        </p:nvSpPr>
        <p:spPr>
          <a:xfrm>
            <a:off x="433519" y="5100192"/>
            <a:ext cx="195207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Researcher logs in via a secure Virtual Desktop Image (VDI) to Data Index Engine + Visualisation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and searches for the data that they would like to use within their TRE.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081A2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Added decision made on environmental size required for research AI</a:t>
            </a:r>
          </a:p>
        </p:txBody>
      </p:sp>
      <p:cxnSp>
        <p:nvCxnSpPr>
          <p:cNvPr id="320" name="Straight Arrow Connector 319">
            <a:extLst>
              <a:ext uri="{FF2B5EF4-FFF2-40B4-BE49-F238E27FC236}">
                <a16:creationId xmlns:a16="http://schemas.microsoft.com/office/drawing/2014/main" id="{DC6DA8ED-75B5-6966-EC9A-EF8DA4480F91}"/>
              </a:ext>
            </a:extLst>
          </p:cNvPr>
          <p:cNvCxnSpPr>
            <a:cxnSpLocks/>
            <a:stCxn id="316" idx="1"/>
            <a:endCxn id="294" idx="3"/>
          </p:cNvCxnSpPr>
          <p:nvPr/>
        </p:nvCxnSpPr>
        <p:spPr>
          <a:xfrm>
            <a:off x="2048218" y="4611326"/>
            <a:ext cx="1130395" cy="6527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5" name="Rectangle: Rounded Corners 61">
            <a:extLst>
              <a:ext uri="{FF2B5EF4-FFF2-40B4-BE49-F238E27FC236}">
                <a16:creationId xmlns:a16="http://schemas.microsoft.com/office/drawing/2014/main" id="{98CBB43A-6DC8-DD9E-DD2C-1EF14432AA47}"/>
              </a:ext>
            </a:extLst>
          </p:cNvPr>
          <p:cNvSpPr/>
          <p:nvPr/>
        </p:nvSpPr>
        <p:spPr>
          <a:xfrm>
            <a:off x="685897" y="2561768"/>
            <a:ext cx="1362321" cy="868569"/>
          </a:xfrm>
          <a:custGeom>
            <a:avLst>
              <a:gd name="f10" fmla="val 857"/>
            </a:avLst>
            <a:gdLst>
              <a:gd name="f1" fmla="val 10800000"/>
              <a:gd name="f2" fmla="val 5400000"/>
              <a:gd name="f3" fmla="val 16200000"/>
              <a:gd name="f4" fmla="val w"/>
              <a:gd name="f5" fmla="val h"/>
              <a:gd name="f6" fmla="val ss"/>
              <a:gd name="f7" fmla="val 0"/>
              <a:gd name="f8" fmla="*/ 5419351 1 1725033"/>
              <a:gd name="f9" fmla="val 45"/>
              <a:gd name="f10" fmla="val 857"/>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E4E4E4"/>
          </a:solidFill>
          <a:ln w="19046" cap="flat">
            <a:solidFill>
              <a:srgbClr val="1B4C75"/>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pic>
        <p:nvPicPr>
          <p:cNvPr id="324" name="Picture 323" descr="Icon&#10;&#10;Description automatically generated">
            <a:extLst>
              <a:ext uri="{FF2B5EF4-FFF2-40B4-BE49-F238E27FC236}">
                <a16:creationId xmlns:a16="http://schemas.microsoft.com/office/drawing/2014/main" id="{C4E4618E-CF90-1C87-C3CC-49F6BD7BCC4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824" b="93945" l="10000" r="90000">
                        <a14:foregroundMark x1="40000" y1="82180" x2="40000" y2="82180"/>
                        <a14:foregroundMark x1="37857" y1="80450" x2="37857" y2="80450"/>
                        <a14:foregroundMark x1="32976" y1="80450" x2="32976" y2="80450"/>
                        <a14:foregroundMark x1="36667" y1="82872" x2="37143" y2="83218"/>
                        <a14:foregroundMark x1="42143" y1="85640" x2="42143" y2="85640"/>
                        <a14:foregroundMark x1="41548" y1="80277" x2="41548" y2="80277"/>
                        <a14:foregroundMark x1="40833" y1="77163" x2="40833" y2="77163"/>
                        <a14:foregroundMark x1="41310" y1="75260" x2="41310" y2="75260"/>
                        <a14:foregroundMark x1="43929" y1="74913" x2="43929" y2="74913"/>
                        <a14:foregroundMark x1="45952" y1="73356" x2="45952" y2="73356"/>
                        <a14:foregroundMark x1="48095" y1="73875" x2="48095" y2="73875"/>
                        <a14:foregroundMark x1="50714" y1="79758" x2="50714" y2="79758"/>
                        <a14:foregroundMark x1="50000" y1="78028" x2="50000" y2="78028"/>
                        <a14:foregroundMark x1="52738" y1="75779" x2="52738" y2="75779"/>
                        <a14:foregroundMark x1="52262" y1="73356" x2="52262" y2="73356"/>
                        <a14:foregroundMark x1="51786" y1="73183" x2="51786" y2="73183"/>
                        <a14:foregroundMark x1="51667" y1="73010" x2="51667" y2="73010"/>
                        <a14:foregroundMark x1="51667" y1="72837" x2="51667" y2="72837"/>
                        <a14:foregroundMark x1="52619" y1="73183" x2="52619" y2="73183"/>
                        <a14:foregroundMark x1="53810" y1="73010" x2="53810" y2="73010"/>
                        <a14:foregroundMark x1="54405" y1="72318" x2="54405" y2="72318"/>
                        <a14:foregroundMark x1="55119" y1="71453" x2="55119" y2="71453"/>
                        <a14:foregroundMark x1="55119" y1="71280" x2="55119" y2="71280"/>
                        <a14:foregroundMark x1="56071" y1="78893" x2="56071" y2="79239"/>
                        <a14:foregroundMark x1="55119" y1="80104" x2="54643" y2="80450"/>
                        <a14:foregroundMark x1="53214" y1="80450" x2="52500" y2="80450"/>
                        <a14:foregroundMark x1="52024" y1="78374" x2="52024" y2="78374"/>
                        <a14:foregroundMark x1="53095" y1="77509" x2="53095" y2="77509"/>
                        <a14:foregroundMark x1="53452" y1="79758" x2="53690" y2="80623"/>
                        <a14:foregroundMark x1="54524" y1="83391" x2="54881" y2="83391"/>
                        <a14:foregroundMark x1="58214" y1="83564" x2="58214" y2="83564"/>
                        <a14:foregroundMark x1="59524" y1="82526" x2="59524" y2="82526"/>
                        <a14:foregroundMark x1="61667" y1="81142" x2="62143" y2="80969"/>
                        <a14:foregroundMark x1="64643" y1="80796" x2="64643" y2="80796"/>
                        <a14:foregroundMark x1="65119" y1="80796" x2="65119" y2="80796"/>
                        <a14:foregroundMark x1="64881" y1="79758" x2="63810" y2="78893"/>
                        <a14:foregroundMark x1="62381" y1="77855" x2="62024" y2="77682"/>
                        <a14:foregroundMark x1="60714" y1="76298" x2="60238" y2="75779"/>
                        <a14:foregroundMark x1="59048" y1="73529" x2="59048" y2="73529"/>
                        <a14:foregroundMark x1="59048" y1="73529" x2="59048" y2="73529"/>
                        <a14:foregroundMark x1="60476" y1="74567" x2="60952" y2="75260"/>
                        <a14:foregroundMark x1="68452" y1="80450" x2="68452" y2="80450"/>
                        <a14:foregroundMark x1="68452" y1="80450" x2="68452" y2="80450"/>
                        <a14:foregroundMark x1="70238" y1="80796" x2="70238" y2="80796"/>
                        <a14:foregroundMark x1="70238" y1="80796" x2="70238" y2="80796"/>
                        <a14:foregroundMark x1="68333" y1="83391" x2="68333" y2="83391"/>
                        <a14:foregroundMark x1="66548" y1="84775" x2="66071" y2="85121"/>
                        <a14:foregroundMark x1="65119" y1="86159" x2="64762" y2="86505"/>
                        <a14:foregroundMark x1="63333" y1="87370" x2="62976" y2="87543"/>
                        <a14:foregroundMark x1="60952" y1="88235" x2="60952" y2="88235"/>
                        <a14:foregroundMark x1="60000" y1="89273" x2="59405" y2="89619"/>
                        <a14:foregroundMark x1="58095" y1="90311" x2="57619" y2="90657"/>
                        <a14:foregroundMark x1="57143" y1="90657" x2="56905" y2="91003"/>
                        <a14:foregroundMark x1="55714" y1="91522" x2="55714" y2="91522"/>
                        <a14:foregroundMark x1="54643" y1="92042" x2="54643" y2="92042"/>
                        <a14:foregroundMark x1="30119" y1="80450" x2="30476" y2="80796"/>
                        <a14:foregroundMark x1="34286" y1="83737" x2="34286" y2="83737"/>
                        <a14:foregroundMark x1="36190" y1="86332" x2="36190" y2="86332"/>
                        <a14:foregroundMark x1="38095" y1="87543" x2="38333" y2="87716"/>
                        <a14:foregroundMark x1="40833" y1="88927" x2="41429" y2="89273"/>
                        <a14:foregroundMark x1="42976" y1="89965" x2="42976" y2="89965"/>
                        <a14:foregroundMark x1="44405" y1="90657" x2="44643" y2="91003"/>
                        <a14:foregroundMark x1="45952" y1="91696" x2="45952" y2="91696"/>
                        <a14:foregroundMark x1="46429" y1="91869" x2="46429" y2="91869"/>
                        <a14:foregroundMark x1="50833" y1="93253" x2="50833" y2="93253"/>
                        <a14:foregroundMark x1="52500" y1="93253" x2="52500" y2="93253"/>
                        <a14:foregroundMark x1="51310" y1="93253" x2="51310" y2="93253"/>
                        <a14:foregroundMark x1="49643" y1="93253" x2="49643" y2="93253"/>
                        <a14:foregroundMark x1="49048" y1="93253" x2="49048" y2="93253"/>
                        <a14:foregroundMark x1="49048" y1="93253" x2="49048" y2="93253"/>
                        <a14:foregroundMark x1="48095" y1="93253" x2="48095" y2="93253"/>
                        <a14:foregroundMark x1="48690" y1="93253" x2="48690" y2="93253"/>
                        <a14:foregroundMark x1="50714" y1="93426" x2="50714" y2="93426"/>
                        <a14:foregroundMark x1="52024" y1="93599" x2="52024" y2="93599"/>
                        <a14:foregroundMark x1="51310" y1="93945" x2="51310" y2="93945"/>
                        <a14:foregroundMark x1="50000" y1="93945" x2="50000" y2="93945"/>
                        <a14:foregroundMark x1="39524" y1="85813" x2="39524" y2="85813"/>
                        <a14:foregroundMark x1="39405" y1="85640" x2="39167" y2="85640"/>
                        <a14:foregroundMark x1="36905" y1="84083" x2="36905" y2="84083"/>
                        <a14:foregroundMark x1="46429" y1="8824" x2="46429" y2="8824"/>
                        <a14:foregroundMark x1="45119" y1="90311" x2="45119" y2="90311"/>
                        <a14:foregroundMark x1="40357" y1="86159" x2="40119" y2="86159"/>
                        <a14:foregroundMark x1="36071" y1="84256" x2="36071" y2="84256"/>
                        <a14:foregroundMark x1="35000" y1="83391" x2="35000" y2="83391"/>
                      </a14:backgroundRemoval>
                    </a14:imgEffect>
                  </a14:imgLayer>
                </a14:imgProps>
              </a:ext>
              <a:ext uri="{28A0092B-C50C-407E-A947-70E740481C1C}">
                <a14:useLocalDpi xmlns:a14="http://schemas.microsoft.com/office/drawing/2010/main" val="0"/>
              </a:ext>
            </a:extLst>
          </a:blip>
          <a:srcRect l="21056" t="7438" r="20545" b="7626"/>
          <a:stretch/>
        </p:blipFill>
        <p:spPr>
          <a:xfrm flipH="1">
            <a:off x="497904" y="2719136"/>
            <a:ext cx="536045" cy="536459"/>
          </a:xfrm>
          <a:prstGeom prst="flowChartConnector">
            <a:avLst/>
          </a:prstGeom>
          <a:solidFill>
            <a:schemeClr val="lt1"/>
          </a:solidFill>
          <a:ln w="19050">
            <a:solidFill>
              <a:schemeClr val="bg1"/>
            </a:solidFill>
          </a:ln>
        </p:spPr>
      </p:pic>
      <p:sp>
        <p:nvSpPr>
          <p:cNvPr id="331" name="TextBox 330">
            <a:extLst>
              <a:ext uri="{FF2B5EF4-FFF2-40B4-BE49-F238E27FC236}">
                <a16:creationId xmlns:a16="http://schemas.microsoft.com/office/drawing/2014/main" id="{67BE7E14-8033-3F90-B0B1-9636011A124D}"/>
              </a:ext>
            </a:extLst>
          </p:cNvPr>
          <p:cNvSpPr txBox="1"/>
          <p:nvPr/>
        </p:nvSpPr>
        <p:spPr>
          <a:xfrm>
            <a:off x="1029671" y="2764404"/>
            <a:ext cx="980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Data request goes via the TRE approval process to agree to data set provision</a:t>
            </a:r>
          </a:p>
        </p:txBody>
      </p:sp>
      <p:sp>
        <p:nvSpPr>
          <p:cNvPr id="337" name="Rectangle: Rounded Corners 61">
            <a:extLst>
              <a:ext uri="{FF2B5EF4-FFF2-40B4-BE49-F238E27FC236}">
                <a16:creationId xmlns:a16="http://schemas.microsoft.com/office/drawing/2014/main" id="{63FE2D6C-74BB-8067-AEDE-65B7062F0592}"/>
              </a:ext>
            </a:extLst>
          </p:cNvPr>
          <p:cNvSpPr/>
          <p:nvPr/>
        </p:nvSpPr>
        <p:spPr>
          <a:xfrm>
            <a:off x="6339321" y="2561768"/>
            <a:ext cx="1362321" cy="868569"/>
          </a:xfrm>
          <a:custGeom>
            <a:avLst>
              <a:gd name="f10" fmla="val 857"/>
            </a:avLst>
            <a:gdLst>
              <a:gd name="f1" fmla="val 10800000"/>
              <a:gd name="f2" fmla="val 5400000"/>
              <a:gd name="f3" fmla="val 16200000"/>
              <a:gd name="f4" fmla="val w"/>
              <a:gd name="f5" fmla="val h"/>
              <a:gd name="f6" fmla="val ss"/>
              <a:gd name="f7" fmla="val 0"/>
              <a:gd name="f8" fmla="*/ 5419351 1 1725033"/>
              <a:gd name="f9" fmla="val 45"/>
              <a:gd name="f10" fmla="val 857"/>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E4E4E4"/>
          </a:solidFill>
          <a:ln w="19046" cap="flat">
            <a:solidFill>
              <a:srgbClr val="1B4C75"/>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sp>
        <p:nvSpPr>
          <p:cNvPr id="339" name="TextBox 338">
            <a:extLst>
              <a:ext uri="{FF2B5EF4-FFF2-40B4-BE49-F238E27FC236}">
                <a16:creationId xmlns:a16="http://schemas.microsoft.com/office/drawing/2014/main" id="{6F238558-1756-3BE5-2DC6-8E79ACB01A7B}"/>
              </a:ext>
            </a:extLst>
          </p:cNvPr>
          <p:cNvSpPr txBox="1"/>
          <p:nvPr/>
        </p:nvSpPr>
        <p:spPr>
          <a:xfrm>
            <a:off x="6644896" y="2591256"/>
            <a:ext cx="10783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Data request goes in to </a:t>
            </a:r>
            <a:r>
              <a:rPr kumimoji="0" lang="pt-BR" sz="700" b="0" i="0" u="none" strike="noStrike" kern="1200" cap="none" spc="0" normalizeH="0" baseline="0" noProof="0">
                <a:ln>
                  <a:noFill/>
                </a:ln>
                <a:solidFill>
                  <a:srgbClr val="081A2F"/>
                </a:solidFill>
                <a:effectLst/>
                <a:uLnTx/>
                <a:uFillTx/>
                <a:latin typeface="Calibri"/>
                <a:ea typeface="+mn-ea"/>
                <a:cs typeface="+mn-cs"/>
              </a:rPr>
              <a:t>System Administrator / Image Data and Metadata Curator.  Via Clinical Omero instance data identified on Source lcoations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 </a:t>
            </a:r>
          </a:p>
        </p:txBody>
      </p:sp>
      <p:pic>
        <p:nvPicPr>
          <p:cNvPr id="341" name="Picture 340" descr="Icon&#10;&#10;Description automatically generated">
            <a:extLst>
              <a:ext uri="{FF2B5EF4-FFF2-40B4-BE49-F238E27FC236}">
                <a16:creationId xmlns:a16="http://schemas.microsoft.com/office/drawing/2014/main" id="{2AC6D0AA-C257-8AE9-4A11-70444C2C32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19877" y="2712114"/>
            <a:ext cx="568575" cy="568575"/>
          </a:xfrm>
          <a:prstGeom prst="flowChartConnector">
            <a:avLst/>
          </a:prstGeom>
          <a:solidFill>
            <a:schemeClr val="lt1"/>
          </a:solidFill>
          <a:ln w="19050">
            <a:solidFill>
              <a:schemeClr val="bg1"/>
            </a:solidFill>
          </a:ln>
        </p:spPr>
      </p:pic>
      <p:cxnSp>
        <p:nvCxnSpPr>
          <p:cNvPr id="343" name="Connector: Elbow 342">
            <a:extLst>
              <a:ext uri="{FF2B5EF4-FFF2-40B4-BE49-F238E27FC236}">
                <a16:creationId xmlns:a16="http://schemas.microsoft.com/office/drawing/2014/main" id="{689BDC39-E66A-7F3A-0E48-E7BFC5228112}"/>
              </a:ext>
            </a:extLst>
          </p:cNvPr>
          <p:cNvCxnSpPr>
            <a:stCxn id="317" idx="2"/>
            <a:endCxn id="324" idx="6"/>
          </p:cNvCxnSpPr>
          <p:nvPr/>
        </p:nvCxnSpPr>
        <p:spPr>
          <a:xfrm rot="10800000" flipH="1">
            <a:off x="473162" y="2987366"/>
            <a:ext cx="24742" cy="1623960"/>
          </a:xfrm>
          <a:prstGeom prst="bentConnector3">
            <a:avLst>
              <a:gd name="adj1" fmla="val -92393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4" name="Connector: Elbow 343">
            <a:extLst>
              <a:ext uri="{FF2B5EF4-FFF2-40B4-BE49-F238E27FC236}">
                <a16:creationId xmlns:a16="http://schemas.microsoft.com/office/drawing/2014/main" id="{C848507D-9A54-AC1C-C9F0-CCAA53902670}"/>
              </a:ext>
            </a:extLst>
          </p:cNvPr>
          <p:cNvCxnSpPr>
            <a:cxnSpLocks/>
            <a:stCxn id="325" idx="1"/>
            <a:endCxn id="341" idx="2"/>
          </p:cNvCxnSpPr>
          <p:nvPr/>
        </p:nvCxnSpPr>
        <p:spPr>
          <a:xfrm>
            <a:off x="2048218" y="2996053"/>
            <a:ext cx="4071659" cy="349"/>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9" name="Straight Arrow Connector 348">
            <a:extLst>
              <a:ext uri="{FF2B5EF4-FFF2-40B4-BE49-F238E27FC236}">
                <a16:creationId xmlns:a16="http://schemas.microsoft.com/office/drawing/2014/main" id="{62473CB3-4828-62E1-D8C0-537547A6D22E}"/>
              </a:ext>
            </a:extLst>
          </p:cNvPr>
          <p:cNvCxnSpPr>
            <a:cxnSpLocks/>
          </p:cNvCxnSpPr>
          <p:nvPr/>
        </p:nvCxnSpPr>
        <p:spPr>
          <a:xfrm>
            <a:off x="6950146" y="3464032"/>
            <a:ext cx="0" cy="6146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8" name="Straight Arrow Connector 437">
            <a:extLst>
              <a:ext uri="{FF2B5EF4-FFF2-40B4-BE49-F238E27FC236}">
                <a16:creationId xmlns:a16="http://schemas.microsoft.com/office/drawing/2014/main" id="{A8491738-F8E5-50EB-662D-D8507DA1EEF6}"/>
              </a:ext>
            </a:extLst>
          </p:cNvPr>
          <p:cNvCxnSpPr>
            <a:cxnSpLocks/>
          </p:cNvCxnSpPr>
          <p:nvPr/>
        </p:nvCxnSpPr>
        <p:spPr>
          <a:xfrm flipV="1">
            <a:off x="7055654" y="3464032"/>
            <a:ext cx="0" cy="61387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441" name="Straight Arrow Connector 440">
            <a:extLst>
              <a:ext uri="{FF2B5EF4-FFF2-40B4-BE49-F238E27FC236}">
                <a16:creationId xmlns:a16="http://schemas.microsoft.com/office/drawing/2014/main" id="{BB8628EE-B52F-9763-F47D-A6EB6D2C8F31}"/>
              </a:ext>
            </a:extLst>
          </p:cNvPr>
          <p:cNvCxnSpPr>
            <a:cxnSpLocks/>
            <a:endCxn id="443" idx="1"/>
          </p:cNvCxnSpPr>
          <p:nvPr/>
        </p:nvCxnSpPr>
        <p:spPr>
          <a:xfrm flipH="1">
            <a:off x="5661774" y="2456470"/>
            <a:ext cx="1382732" cy="8497"/>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443" name="Rectangle: Rounded Corners 61">
            <a:extLst>
              <a:ext uri="{FF2B5EF4-FFF2-40B4-BE49-F238E27FC236}">
                <a16:creationId xmlns:a16="http://schemas.microsoft.com/office/drawing/2014/main" id="{425FF3AA-73B8-80F4-1056-F6AEC1CF8037}"/>
              </a:ext>
            </a:extLst>
          </p:cNvPr>
          <p:cNvSpPr/>
          <p:nvPr/>
        </p:nvSpPr>
        <p:spPr>
          <a:xfrm>
            <a:off x="4299453" y="2030682"/>
            <a:ext cx="1362321" cy="868569"/>
          </a:xfrm>
          <a:custGeom>
            <a:avLst>
              <a:gd name="f10" fmla="val 857"/>
            </a:avLst>
            <a:gdLst>
              <a:gd name="f1" fmla="val 10800000"/>
              <a:gd name="f2" fmla="val 5400000"/>
              <a:gd name="f3" fmla="val 16200000"/>
              <a:gd name="f4" fmla="val w"/>
              <a:gd name="f5" fmla="val h"/>
              <a:gd name="f6" fmla="val ss"/>
              <a:gd name="f7" fmla="val 0"/>
              <a:gd name="f8" fmla="*/ 5419351 1 1725033"/>
              <a:gd name="f9" fmla="val 45"/>
              <a:gd name="f10" fmla="val 857"/>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E4E4E4"/>
          </a:solidFill>
          <a:ln w="19046" cap="flat">
            <a:solidFill>
              <a:srgbClr val="1B4C75"/>
            </a:solidFill>
            <a:prstDash val="solid"/>
            <a:miter/>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0" i="0" u="none" strike="noStrike" kern="0" cap="none" spc="0" normalizeH="0" baseline="0" noProof="0">
                <a:ln>
                  <a:noFill/>
                </a:ln>
                <a:solidFill>
                  <a:srgbClr val="11355F"/>
                </a:solidFill>
                <a:effectLst/>
                <a:uLnTx/>
                <a:uFillTx/>
                <a:latin typeface="Calibri"/>
                <a:ea typeface="+mn-ea"/>
                <a:cs typeface="+mn-cs"/>
              </a:rPr>
              <a:t>Data Staging Area</a:t>
            </a:r>
          </a:p>
        </p:txBody>
      </p:sp>
      <p:pic>
        <p:nvPicPr>
          <p:cNvPr id="442" name="Picture 441" descr="Diagram&#10;&#10;Description automatically generated">
            <a:extLst>
              <a:ext uri="{FF2B5EF4-FFF2-40B4-BE49-F238E27FC236}">
                <a16:creationId xmlns:a16="http://schemas.microsoft.com/office/drawing/2014/main" id="{7CF1A104-6D58-A926-247B-E6AA930D457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454524" y="2404231"/>
            <a:ext cx="1058938" cy="338589"/>
          </a:xfrm>
          <a:prstGeom prst="rect">
            <a:avLst/>
          </a:prstGeom>
        </p:spPr>
      </p:pic>
      <p:grpSp>
        <p:nvGrpSpPr>
          <p:cNvPr id="426" name="Group 425">
            <a:extLst>
              <a:ext uri="{FF2B5EF4-FFF2-40B4-BE49-F238E27FC236}">
                <a16:creationId xmlns:a16="http://schemas.microsoft.com/office/drawing/2014/main" id="{B84374B2-C0F0-C6DB-D711-5A1588D00EC3}"/>
              </a:ext>
            </a:extLst>
          </p:cNvPr>
          <p:cNvGrpSpPr/>
          <p:nvPr/>
        </p:nvGrpSpPr>
        <p:grpSpPr>
          <a:xfrm>
            <a:off x="5845334" y="2244134"/>
            <a:ext cx="460106" cy="419579"/>
            <a:chOff x="3277315" y="4308662"/>
            <a:chExt cx="1152368" cy="1151668"/>
          </a:xfrm>
        </p:grpSpPr>
        <p:sp>
          <p:nvSpPr>
            <p:cNvPr id="427" name="Oval 426">
              <a:extLst>
                <a:ext uri="{FF2B5EF4-FFF2-40B4-BE49-F238E27FC236}">
                  <a16:creationId xmlns:a16="http://schemas.microsoft.com/office/drawing/2014/main" id="{02D71344-D219-8835-3520-E99101E331C9}"/>
                </a:ext>
              </a:extLst>
            </p:cNvPr>
            <p:cNvSpPr/>
            <p:nvPr/>
          </p:nvSpPr>
          <p:spPr>
            <a:xfrm>
              <a:off x="3277315" y="4308662"/>
              <a:ext cx="1152368" cy="115166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28" name="Picture 427" descr="Icon&#10;&#10;Description automatically generated">
              <a:extLst>
                <a:ext uri="{FF2B5EF4-FFF2-40B4-BE49-F238E27FC236}">
                  <a16:creationId xmlns:a16="http://schemas.microsoft.com/office/drawing/2014/main" id="{577EBF6F-BFCE-8835-4B86-73D8D033E6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4649" y="4499546"/>
              <a:ext cx="776987" cy="750252"/>
            </a:xfrm>
            <a:prstGeom prst="rect">
              <a:avLst/>
            </a:prstGeom>
          </p:spPr>
        </p:pic>
      </p:grpSp>
      <p:cxnSp>
        <p:nvCxnSpPr>
          <p:cNvPr id="447" name="Straight Connector 446">
            <a:extLst>
              <a:ext uri="{FF2B5EF4-FFF2-40B4-BE49-F238E27FC236}">
                <a16:creationId xmlns:a16="http://schemas.microsoft.com/office/drawing/2014/main" id="{BEBA3859-2C48-ABA4-F124-D40DFE5AA42E}"/>
              </a:ext>
            </a:extLst>
          </p:cNvPr>
          <p:cNvCxnSpPr>
            <a:cxnSpLocks/>
          </p:cNvCxnSpPr>
          <p:nvPr/>
        </p:nvCxnSpPr>
        <p:spPr>
          <a:xfrm>
            <a:off x="7033269" y="2441896"/>
            <a:ext cx="1" cy="119872"/>
          </a:xfrm>
          <a:prstGeom prst="line">
            <a:avLst/>
          </a:prstGeom>
        </p:spPr>
        <p:style>
          <a:lnRef idx="2">
            <a:schemeClr val="accent5"/>
          </a:lnRef>
          <a:fillRef idx="0">
            <a:schemeClr val="accent5"/>
          </a:fillRef>
          <a:effectRef idx="1">
            <a:schemeClr val="accent5"/>
          </a:effectRef>
          <a:fontRef idx="minor">
            <a:schemeClr val="tx1"/>
          </a:fontRef>
        </p:style>
      </p:cxnSp>
      <p:pic>
        <p:nvPicPr>
          <p:cNvPr id="448" name="Picture 447" descr="Icon&#10;&#10;Description automatically generated">
            <a:extLst>
              <a:ext uri="{FF2B5EF4-FFF2-40B4-BE49-F238E27FC236}">
                <a16:creationId xmlns:a16="http://schemas.microsoft.com/office/drawing/2014/main" id="{5040AB24-1C54-605E-A151-979529AF9F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0781" y="2166056"/>
            <a:ext cx="568575" cy="568575"/>
          </a:xfrm>
          <a:prstGeom prst="flowChartConnector">
            <a:avLst/>
          </a:prstGeom>
          <a:solidFill>
            <a:schemeClr val="lt1"/>
          </a:solidFill>
          <a:ln w="19050">
            <a:solidFill>
              <a:schemeClr val="bg1"/>
            </a:solidFill>
          </a:ln>
        </p:spPr>
      </p:pic>
      <p:sp>
        <p:nvSpPr>
          <p:cNvPr id="449" name="Rectangle: Rounded Corners 61">
            <a:extLst>
              <a:ext uri="{FF2B5EF4-FFF2-40B4-BE49-F238E27FC236}">
                <a16:creationId xmlns:a16="http://schemas.microsoft.com/office/drawing/2014/main" id="{6465C4AE-16D0-745F-8313-A2FDC0117432}"/>
              </a:ext>
            </a:extLst>
          </p:cNvPr>
          <p:cNvSpPr/>
          <p:nvPr/>
        </p:nvSpPr>
        <p:spPr>
          <a:xfrm>
            <a:off x="651526" y="840398"/>
            <a:ext cx="1362321" cy="868569"/>
          </a:xfrm>
          <a:custGeom>
            <a:avLst>
              <a:gd name="f10" fmla="val 857"/>
            </a:avLst>
            <a:gdLst>
              <a:gd name="f1" fmla="val 10800000"/>
              <a:gd name="f2" fmla="val 5400000"/>
              <a:gd name="f3" fmla="val 16200000"/>
              <a:gd name="f4" fmla="val w"/>
              <a:gd name="f5" fmla="val h"/>
              <a:gd name="f6" fmla="val ss"/>
              <a:gd name="f7" fmla="val 0"/>
              <a:gd name="f8" fmla="*/ 5419351 1 1725033"/>
              <a:gd name="f9" fmla="val 45"/>
              <a:gd name="f10" fmla="val 857"/>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E4E4E4"/>
          </a:solidFill>
          <a:ln w="19046" cap="flat">
            <a:solidFill>
              <a:srgbClr val="1B4C75"/>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pic>
        <p:nvPicPr>
          <p:cNvPr id="451" name="Picture 450" descr="Icon&#10;&#10;Description automatically generated">
            <a:extLst>
              <a:ext uri="{FF2B5EF4-FFF2-40B4-BE49-F238E27FC236}">
                <a16:creationId xmlns:a16="http://schemas.microsoft.com/office/drawing/2014/main" id="{6F720B59-2CB5-F29B-B218-793AB0BB30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362" y="987079"/>
            <a:ext cx="572944" cy="572944"/>
          </a:xfrm>
          <a:prstGeom prst="flowChartConnector">
            <a:avLst/>
          </a:prstGeom>
        </p:spPr>
      </p:pic>
      <p:cxnSp>
        <p:nvCxnSpPr>
          <p:cNvPr id="452" name="Connector: Elbow 451">
            <a:extLst>
              <a:ext uri="{FF2B5EF4-FFF2-40B4-BE49-F238E27FC236}">
                <a16:creationId xmlns:a16="http://schemas.microsoft.com/office/drawing/2014/main" id="{014C3800-3628-9C3D-3B8D-98AB8084A2B8}"/>
              </a:ext>
            </a:extLst>
          </p:cNvPr>
          <p:cNvCxnSpPr>
            <a:cxnSpLocks/>
            <a:endCxn id="451" idx="2"/>
          </p:cNvCxnSpPr>
          <p:nvPr/>
        </p:nvCxnSpPr>
        <p:spPr>
          <a:xfrm flipH="1" flipV="1">
            <a:off x="458362" y="1273551"/>
            <a:ext cx="1589856" cy="1671349"/>
          </a:xfrm>
          <a:prstGeom prst="bentConnector5">
            <a:avLst>
              <a:gd name="adj1" fmla="val -14379"/>
              <a:gd name="adj2" fmla="val 54422"/>
              <a:gd name="adj3" fmla="val 114379"/>
            </a:avLst>
          </a:prstGeom>
          <a:ln>
            <a:tailEnd type="triangle"/>
          </a:ln>
        </p:spPr>
        <p:style>
          <a:lnRef idx="2">
            <a:schemeClr val="accent1"/>
          </a:lnRef>
          <a:fillRef idx="0">
            <a:schemeClr val="accent1"/>
          </a:fillRef>
          <a:effectRef idx="1">
            <a:schemeClr val="accent1"/>
          </a:effectRef>
          <a:fontRef idx="minor">
            <a:schemeClr val="tx1"/>
          </a:fontRef>
        </p:style>
      </p:cxnSp>
      <p:sp>
        <p:nvSpPr>
          <p:cNvPr id="455" name="TextBox 454">
            <a:extLst>
              <a:ext uri="{FF2B5EF4-FFF2-40B4-BE49-F238E27FC236}">
                <a16:creationId xmlns:a16="http://schemas.microsoft.com/office/drawing/2014/main" id="{510EF5B0-DC6E-727D-CDF9-8D8B668AB568}"/>
              </a:ext>
            </a:extLst>
          </p:cNvPr>
          <p:cNvSpPr txBox="1"/>
          <p:nvPr/>
        </p:nvSpPr>
        <p:spPr>
          <a:xfrm>
            <a:off x="1008528" y="915408"/>
            <a:ext cx="98034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Parallel Request Goes to TRE Environment Build team to automate the delivery of TRE workbench</a:t>
            </a:r>
          </a:p>
        </p:txBody>
      </p:sp>
      <p:sp>
        <p:nvSpPr>
          <p:cNvPr id="456" name="TextBox 455">
            <a:extLst>
              <a:ext uri="{FF2B5EF4-FFF2-40B4-BE49-F238E27FC236}">
                <a16:creationId xmlns:a16="http://schemas.microsoft.com/office/drawing/2014/main" id="{00CC63DE-7252-89C0-4349-BD5CF8881F83}"/>
              </a:ext>
            </a:extLst>
          </p:cNvPr>
          <p:cNvSpPr txBox="1"/>
          <p:nvPr/>
        </p:nvSpPr>
        <p:spPr>
          <a:xfrm>
            <a:off x="2643460" y="1997187"/>
            <a:ext cx="1186219" cy="1061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Data gets moved in to a Data Staging area to ensure segregation of TRE from Clinical production service and final validation steps completed on data to verify Anonymization measure met</a:t>
            </a:r>
          </a:p>
        </p:txBody>
      </p:sp>
      <p:pic>
        <p:nvPicPr>
          <p:cNvPr id="457" name="Picture 456">
            <a:extLst>
              <a:ext uri="{FF2B5EF4-FFF2-40B4-BE49-F238E27FC236}">
                <a16:creationId xmlns:a16="http://schemas.microsoft.com/office/drawing/2014/main" id="{BCDEDF85-AEE8-F906-1CDB-F6E6FDF4DF94}"/>
              </a:ext>
            </a:extLst>
          </p:cNvPr>
          <p:cNvPicPr>
            <a:picLocks noChangeAspect="1"/>
          </p:cNvPicPr>
          <p:nvPr/>
        </p:nvPicPr>
        <p:blipFill rotWithShape="1">
          <a:blip r:embed="rId15"/>
          <a:srcRect b="75069"/>
          <a:stretch/>
        </p:blipFill>
        <p:spPr>
          <a:xfrm>
            <a:off x="1912764" y="625564"/>
            <a:ext cx="2290516" cy="316627"/>
          </a:xfrm>
          <a:prstGeom prst="rect">
            <a:avLst/>
          </a:prstGeom>
        </p:spPr>
      </p:pic>
      <p:pic>
        <p:nvPicPr>
          <p:cNvPr id="458" name="Picture 457">
            <a:extLst>
              <a:ext uri="{FF2B5EF4-FFF2-40B4-BE49-F238E27FC236}">
                <a16:creationId xmlns:a16="http://schemas.microsoft.com/office/drawing/2014/main" id="{1166F680-2585-69FA-7CCC-0151EEC7ABEE}"/>
              </a:ext>
            </a:extLst>
          </p:cNvPr>
          <p:cNvPicPr>
            <a:picLocks noChangeAspect="1"/>
          </p:cNvPicPr>
          <p:nvPr/>
        </p:nvPicPr>
        <p:blipFill rotWithShape="1">
          <a:blip r:embed="rId15"/>
          <a:srcRect t="24510" r="66983"/>
          <a:stretch/>
        </p:blipFill>
        <p:spPr>
          <a:xfrm>
            <a:off x="2393685" y="962705"/>
            <a:ext cx="650220" cy="824317"/>
          </a:xfrm>
          <a:prstGeom prst="rect">
            <a:avLst/>
          </a:prstGeom>
        </p:spPr>
      </p:pic>
      <p:cxnSp>
        <p:nvCxnSpPr>
          <p:cNvPr id="459" name="Straight Arrow Connector 458">
            <a:extLst>
              <a:ext uri="{FF2B5EF4-FFF2-40B4-BE49-F238E27FC236}">
                <a16:creationId xmlns:a16="http://schemas.microsoft.com/office/drawing/2014/main" id="{5F53A007-E306-64D3-7708-14C720F7093F}"/>
              </a:ext>
            </a:extLst>
          </p:cNvPr>
          <p:cNvCxnSpPr>
            <a:cxnSpLocks/>
          </p:cNvCxnSpPr>
          <p:nvPr/>
        </p:nvCxnSpPr>
        <p:spPr>
          <a:xfrm flipH="1">
            <a:off x="3044596" y="1651274"/>
            <a:ext cx="1937225"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461" name="Straight Connector 460">
            <a:extLst>
              <a:ext uri="{FF2B5EF4-FFF2-40B4-BE49-F238E27FC236}">
                <a16:creationId xmlns:a16="http://schemas.microsoft.com/office/drawing/2014/main" id="{94171F29-09B5-4B70-AF5F-98FCFF3033E7}"/>
              </a:ext>
            </a:extLst>
          </p:cNvPr>
          <p:cNvCxnSpPr>
            <a:cxnSpLocks/>
          </p:cNvCxnSpPr>
          <p:nvPr/>
        </p:nvCxnSpPr>
        <p:spPr>
          <a:xfrm>
            <a:off x="4968278" y="1641251"/>
            <a:ext cx="0" cy="339621"/>
          </a:xfrm>
          <a:prstGeom prst="line">
            <a:avLst/>
          </a:prstGeom>
        </p:spPr>
        <p:style>
          <a:lnRef idx="2">
            <a:schemeClr val="accent5"/>
          </a:lnRef>
          <a:fillRef idx="0">
            <a:schemeClr val="accent5"/>
          </a:fillRef>
          <a:effectRef idx="1">
            <a:schemeClr val="accent5"/>
          </a:effectRef>
          <a:fontRef idx="minor">
            <a:schemeClr val="tx1"/>
          </a:fontRef>
        </p:style>
      </p:cxnSp>
      <p:sp>
        <p:nvSpPr>
          <p:cNvPr id="463" name="TextBox 462">
            <a:extLst>
              <a:ext uri="{FF2B5EF4-FFF2-40B4-BE49-F238E27FC236}">
                <a16:creationId xmlns:a16="http://schemas.microsoft.com/office/drawing/2014/main" id="{11A7159F-2480-2C3A-540E-46862753DA05}"/>
              </a:ext>
            </a:extLst>
          </p:cNvPr>
          <p:cNvSpPr txBox="1"/>
          <p:nvPr/>
        </p:nvSpPr>
        <p:spPr>
          <a:xfrm>
            <a:off x="3047721" y="1032484"/>
            <a:ext cx="12492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TRE Automatically deployed and data copied from staging areas to the Data Storage layer in the TRE</a:t>
            </a:r>
          </a:p>
        </p:txBody>
      </p:sp>
      <p:sp>
        <p:nvSpPr>
          <p:cNvPr id="464" name="Flowchart: Connector 463">
            <a:extLst>
              <a:ext uri="{FF2B5EF4-FFF2-40B4-BE49-F238E27FC236}">
                <a16:creationId xmlns:a16="http://schemas.microsoft.com/office/drawing/2014/main" id="{9F9466CA-2E37-1B5C-284A-D99311C37C25}"/>
              </a:ext>
            </a:extLst>
          </p:cNvPr>
          <p:cNvSpPr/>
          <p:nvPr/>
        </p:nvSpPr>
        <p:spPr>
          <a:xfrm>
            <a:off x="5417452" y="594178"/>
            <a:ext cx="1072227" cy="1118717"/>
          </a:xfrm>
          <a:prstGeom prst="flowChartConnector">
            <a:avLst/>
          </a:prstGeom>
          <a:solidFill>
            <a:srgbClr val="E4E4E4"/>
          </a:solidFill>
          <a:ln w="19046" cap="flat">
            <a:solidFill>
              <a:srgbClr val="1B4C75"/>
            </a:solidFill>
            <a:prstDash val="solid"/>
            <a:miter/>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11355F"/>
              </a:solidFill>
              <a:effectLst/>
              <a:uLnTx/>
              <a:uFillTx/>
              <a:latin typeface="Calibri"/>
              <a:ea typeface="+mn-ea"/>
              <a:cs typeface="+mn-cs"/>
            </a:endParaRPr>
          </a:p>
        </p:txBody>
      </p:sp>
      <p:pic>
        <p:nvPicPr>
          <p:cNvPr id="465" name="Picture 464">
            <a:extLst>
              <a:ext uri="{FF2B5EF4-FFF2-40B4-BE49-F238E27FC236}">
                <a16:creationId xmlns:a16="http://schemas.microsoft.com/office/drawing/2014/main" id="{3BD20541-2E04-2661-CB6D-225F510E4C36}"/>
              </a:ext>
            </a:extLst>
          </p:cNvPr>
          <p:cNvPicPr>
            <a:picLocks noChangeAspect="1"/>
          </p:cNvPicPr>
          <p:nvPr/>
        </p:nvPicPr>
        <p:blipFill>
          <a:blip r:embed="rId4"/>
          <a:stretch>
            <a:fillRect/>
          </a:stretch>
        </p:blipFill>
        <p:spPr>
          <a:xfrm flipH="1">
            <a:off x="5575313" y="347031"/>
            <a:ext cx="726543" cy="900122"/>
          </a:xfrm>
          <a:prstGeom prst="rect">
            <a:avLst/>
          </a:prstGeom>
        </p:spPr>
      </p:pic>
      <p:sp>
        <p:nvSpPr>
          <p:cNvPr id="466" name="Flowchart: Connector 465">
            <a:extLst>
              <a:ext uri="{FF2B5EF4-FFF2-40B4-BE49-F238E27FC236}">
                <a16:creationId xmlns:a16="http://schemas.microsoft.com/office/drawing/2014/main" id="{4FCBE8E2-04FE-11EA-6BC3-2C5A89324BE0}"/>
              </a:ext>
            </a:extLst>
          </p:cNvPr>
          <p:cNvSpPr/>
          <p:nvPr/>
        </p:nvSpPr>
        <p:spPr>
          <a:xfrm>
            <a:off x="5698127" y="1274342"/>
            <a:ext cx="497866" cy="387966"/>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a:ln>
                  <a:noFill/>
                </a:ln>
                <a:solidFill>
                  <a:srgbClr val="11355F"/>
                </a:solidFill>
                <a:effectLst/>
                <a:uLnTx/>
                <a:uFillTx/>
                <a:latin typeface="Calibri"/>
                <a:ea typeface="+mn-ea"/>
                <a:cs typeface="+mn-cs"/>
              </a:rPr>
              <a:t>Meta Data Mapping</a:t>
            </a:r>
          </a:p>
        </p:txBody>
      </p:sp>
      <p:sp>
        <p:nvSpPr>
          <p:cNvPr id="467" name="Flowchart: Connector 466">
            <a:extLst>
              <a:ext uri="{FF2B5EF4-FFF2-40B4-BE49-F238E27FC236}">
                <a16:creationId xmlns:a16="http://schemas.microsoft.com/office/drawing/2014/main" id="{21CE534C-C991-5D90-FE7C-35F2D0C5D90E}"/>
              </a:ext>
            </a:extLst>
          </p:cNvPr>
          <p:cNvSpPr/>
          <p:nvPr/>
        </p:nvSpPr>
        <p:spPr>
          <a:xfrm>
            <a:off x="5535101" y="1956594"/>
            <a:ext cx="162514" cy="178035"/>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a:ln>
                <a:noFill/>
              </a:ln>
              <a:solidFill>
                <a:srgbClr val="11355F"/>
              </a:solidFill>
              <a:effectLst/>
              <a:uLnTx/>
              <a:uFillTx/>
              <a:latin typeface="Calibri"/>
              <a:ea typeface="+mn-ea"/>
              <a:cs typeface="+mn-cs"/>
            </a:endParaRPr>
          </a:p>
        </p:txBody>
      </p:sp>
      <p:sp>
        <p:nvSpPr>
          <p:cNvPr id="468" name="Flowchart: Connector 467">
            <a:extLst>
              <a:ext uri="{FF2B5EF4-FFF2-40B4-BE49-F238E27FC236}">
                <a16:creationId xmlns:a16="http://schemas.microsoft.com/office/drawing/2014/main" id="{9CA12882-F3EC-E972-9A6E-3706C3870AF0}"/>
              </a:ext>
            </a:extLst>
          </p:cNvPr>
          <p:cNvSpPr/>
          <p:nvPr/>
        </p:nvSpPr>
        <p:spPr>
          <a:xfrm>
            <a:off x="2325789" y="958256"/>
            <a:ext cx="162514" cy="178035"/>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a:ln>
                <a:noFill/>
              </a:ln>
              <a:solidFill>
                <a:srgbClr val="11355F"/>
              </a:solidFill>
              <a:effectLst/>
              <a:uLnTx/>
              <a:uFillTx/>
              <a:latin typeface="Calibri"/>
              <a:ea typeface="+mn-ea"/>
              <a:cs typeface="+mn-cs"/>
            </a:endParaRPr>
          </a:p>
        </p:txBody>
      </p:sp>
      <p:sp>
        <p:nvSpPr>
          <p:cNvPr id="469" name="Flowchart: Connector 468">
            <a:extLst>
              <a:ext uri="{FF2B5EF4-FFF2-40B4-BE49-F238E27FC236}">
                <a16:creationId xmlns:a16="http://schemas.microsoft.com/office/drawing/2014/main" id="{D864788A-271F-3C72-8E9F-196DBCB81D23}"/>
              </a:ext>
            </a:extLst>
          </p:cNvPr>
          <p:cNvSpPr/>
          <p:nvPr/>
        </p:nvSpPr>
        <p:spPr>
          <a:xfrm>
            <a:off x="2927472" y="4092422"/>
            <a:ext cx="162514" cy="178035"/>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a:ln>
                <a:noFill/>
              </a:ln>
              <a:solidFill>
                <a:srgbClr val="11355F"/>
              </a:solidFill>
              <a:effectLst/>
              <a:uLnTx/>
              <a:uFillTx/>
              <a:latin typeface="Calibri"/>
              <a:ea typeface="+mn-ea"/>
              <a:cs typeface="+mn-cs"/>
            </a:endParaRPr>
          </a:p>
        </p:txBody>
      </p:sp>
      <p:sp>
        <p:nvSpPr>
          <p:cNvPr id="470" name="Flowchart: Connector 469">
            <a:extLst>
              <a:ext uri="{FF2B5EF4-FFF2-40B4-BE49-F238E27FC236}">
                <a16:creationId xmlns:a16="http://schemas.microsoft.com/office/drawing/2014/main" id="{9A7DB7D4-81AC-C0A1-BD32-6661994863BC}"/>
              </a:ext>
            </a:extLst>
          </p:cNvPr>
          <p:cNvSpPr/>
          <p:nvPr/>
        </p:nvSpPr>
        <p:spPr>
          <a:xfrm>
            <a:off x="6298485" y="4121765"/>
            <a:ext cx="162514" cy="178035"/>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a:ln>
                <a:noFill/>
              </a:ln>
              <a:solidFill>
                <a:srgbClr val="11355F"/>
              </a:solidFill>
              <a:effectLst/>
              <a:uLnTx/>
              <a:uFillTx/>
              <a:latin typeface="Calibri"/>
              <a:ea typeface="+mn-ea"/>
              <a:cs typeface="+mn-cs"/>
            </a:endParaRPr>
          </a:p>
        </p:txBody>
      </p:sp>
      <p:sp>
        <p:nvSpPr>
          <p:cNvPr id="471" name="Flowchart: Connector 470">
            <a:extLst>
              <a:ext uri="{FF2B5EF4-FFF2-40B4-BE49-F238E27FC236}">
                <a16:creationId xmlns:a16="http://schemas.microsoft.com/office/drawing/2014/main" id="{7CAC5737-771C-78CD-4CEC-5DD0908AC6AC}"/>
              </a:ext>
            </a:extLst>
          </p:cNvPr>
          <p:cNvSpPr/>
          <p:nvPr/>
        </p:nvSpPr>
        <p:spPr>
          <a:xfrm>
            <a:off x="10444664" y="3999006"/>
            <a:ext cx="162514" cy="178035"/>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a:ln>
                <a:noFill/>
              </a:ln>
              <a:solidFill>
                <a:srgbClr val="11355F"/>
              </a:solidFill>
              <a:effectLst/>
              <a:uLnTx/>
              <a:uFillTx/>
              <a:latin typeface="Calibri"/>
              <a:ea typeface="+mn-ea"/>
              <a:cs typeface="+mn-cs"/>
            </a:endParaRPr>
          </a:p>
        </p:txBody>
      </p:sp>
      <p:sp>
        <p:nvSpPr>
          <p:cNvPr id="472" name="Flowchart: Connector 471">
            <a:extLst>
              <a:ext uri="{FF2B5EF4-FFF2-40B4-BE49-F238E27FC236}">
                <a16:creationId xmlns:a16="http://schemas.microsoft.com/office/drawing/2014/main" id="{81F17C6E-9E5A-684B-0900-4838F8D04B0B}"/>
              </a:ext>
            </a:extLst>
          </p:cNvPr>
          <p:cNvSpPr/>
          <p:nvPr/>
        </p:nvSpPr>
        <p:spPr>
          <a:xfrm>
            <a:off x="10444664" y="4395372"/>
            <a:ext cx="162514" cy="178035"/>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a:ln>
                <a:noFill/>
              </a:ln>
              <a:solidFill>
                <a:srgbClr val="11355F"/>
              </a:solidFill>
              <a:effectLst/>
              <a:uLnTx/>
              <a:uFillTx/>
              <a:latin typeface="Calibri"/>
              <a:ea typeface="+mn-ea"/>
              <a:cs typeface="+mn-cs"/>
            </a:endParaRPr>
          </a:p>
        </p:txBody>
      </p:sp>
      <p:cxnSp>
        <p:nvCxnSpPr>
          <p:cNvPr id="474" name="Straight Connector 473">
            <a:extLst>
              <a:ext uri="{FF2B5EF4-FFF2-40B4-BE49-F238E27FC236}">
                <a16:creationId xmlns:a16="http://schemas.microsoft.com/office/drawing/2014/main" id="{10FD7BD6-A19C-8F94-B316-856811000545}"/>
              </a:ext>
            </a:extLst>
          </p:cNvPr>
          <p:cNvCxnSpPr>
            <a:stCxn id="468" idx="6"/>
            <a:endCxn id="466" idx="2"/>
          </p:cNvCxnSpPr>
          <p:nvPr/>
        </p:nvCxnSpPr>
        <p:spPr>
          <a:xfrm>
            <a:off x="2488303" y="1047274"/>
            <a:ext cx="3209824" cy="421051"/>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5" name="Straight Connector 474">
            <a:extLst>
              <a:ext uri="{FF2B5EF4-FFF2-40B4-BE49-F238E27FC236}">
                <a16:creationId xmlns:a16="http://schemas.microsoft.com/office/drawing/2014/main" id="{E466E666-7320-A214-2490-E40EF17F20B9}"/>
              </a:ext>
            </a:extLst>
          </p:cNvPr>
          <p:cNvCxnSpPr>
            <a:cxnSpLocks/>
            <a:stCxn id="469" idx="7"/>
            <a:endCxn id="466" idx="3"/>
          </p:cNvCxnSpPr>
          <p:nvPr/>
        </p:nvCxnSpPr>
        <p:spPr>
          <a:xfrm flipV="1">
            <a:off x="3066186" y="1605492"/>
            <a:ext cx="2704852" cy="2513003"/>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8" name="Straight Connector 477">
            <a:extLst>
              <a:ext uri="{FF2B5EF4-FFF2-40B4-BE49-F238E27FC236}">
                <a16:creationId xmlns:a16="http://schemas.microsoft.com/office/drawing/2014/main" id="{2B25672B-0E32-26DB-CCEF-9E19E625CE1F}"/>
              </a:ext>
            </a:extLst>
          </p:cNvPr>
          <p:cNvCxnSpPr>
            <a:cxnSpLocks/>
            <a:stCxn id="467" idx="7"/>
            <a:endCxn id="466" idx="4"/>
          </p:cNvCxnSpPr>
          <p:nvPr/>
        </p:nvCxnSpPr>
        <p:spPr>
          <a:xfrm flipV="1">
            <a:off x="5673815" y="1662308"/>
            <a:ext cx="273245" cy="320359"/>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1" name="Straight Connector 480">
            <a:extLst>
              <a:ext uri="{FF2B5EF4-FFF2-40B4-BE49-F238E27FC236}">
                <a16:creationId xmlns:a16="http://schemas.microsoft.com/office/drawing/2014/main" id="{E5A2D9E5-11E5-41E1-BA6F-A88489E3617C}"/>
              </a:ext>
            </a:extLst>
          </p:cNvPr>
          <p:cNvCxnSpPr>
            <a:cxnSpLocks/>
            <a:stCxn id="471" idx="1"/>
            <a:endCxn id="466" idx="6"/>
          </p:cNvCxnSpPr>
          <p:nvPr/>
        </p:nvCxnSpPr>
        <p:spPr>
          <a:xfrm flipH="1" flipV="1">
            <a:off x="6195993" y="1468325"/>
            <a:ext cx="4272471" cy="2556754"/>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5" name="Straight Connector 484">
            <a:extLst>
              <a:ext uri="{FF2B5EF4-FFF2-40B4-BE49-F238E27FC236}">
                <a16:creationId xmlns:a16="http://schemas.microsoft.com/office/drawing/2014/main" id="{407F09A9-F183-242D-A585-E342C52D892B}"/>
              </a:ext>
            </a:extLst>
          </p:cNvPr>
          <p:cNvCxnSpPr>
            <a:cxnSpLocks/>
            <a:stCxn id="472" idx="2"/>
            <a:endCxn id="466" idx="5"/>
          </p:cNvCxnSpPr>
          <p:nvPr/>
        </p:nvCxnSpPr>
        <p:spPr>
          <a:xfrm flipH="1" flipV="1">
            <a:off x="6123082" y="1605492"/>
            <a:ext cx="4321582" cy="2878898"/>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8" name="Straight Connector 487">
            <a:extLst>
              <a:ext uri="{FF2B5EF4-FFF2-40B4-BE49-F238E27FC236}">
                <a16:creationId xmlns:a16="http://schemas.microsoft.com/office/drawing/2014/main" id="{7B3A5A7D-A56F-0448-78A0-6177FD624E42}"/>
              </a:ext>
            </a:extLst>
          </p:cNvPr>
          <p:cNvCxnSpPr>
            <a:cxnSpLocks/>
            <a:stCxn id="470" idx="0"/>
            <a:endCxn id="466" idx="4"/>
          </p:cNvCxnSpPr>
          <p:nvPr/>
        </p:nvCxnSpPr>
        <p:spPr>
          <a:xfrm flipH="1" flipV="1">
            <a:off x="5947060" y="1662308"/>
            <a:ext cx="432682" cy="2459457"/>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4" name="TextBox 493">
            <a:extLst>
              <a:ext uri="{FF2B5EF4-FFF2-40B4-BE49-F238E27FC236}">
                <a16:creationId xmlns:a16="http://schemas.microsoft.com/office/drawing/2014/main" id="{32FA56B7-E2A1-70CB-DE63-9CFC693F1911}"/>
              </a:ext>
            </a:extLst>
          </p:cNvPr>
          <p:cNvSpPr txBox="1"/>
          <p:nvPr/>
        </p:nvSpPr>
        <p:spPr>
          <a:xfrm>
            <a:off x="6559945" y="829876"/>
            <a:ext cx="19190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Throughout a Meta Data Map is collated and securely stored to allow for digital tractability, audit and reconnection where required of research findings to original clinical data </a:t>
            </a:r>
          </a:p>
        </p:txBody>
      </p:sp>
      <p:sp>
        <p:nvSpPr>
          <p:cNvPr id="2" name="Parallelogram 7">
            <a:extLst>
              <a:ext uri="{FF2B5EF4-FFF2-40B4-BE49-F238E27FC236}">
                <a16:creationId xmlns:a16="http://schemas.microsoft.com/office/drawing/2014/main" id="{82C6D06A-10EA-6224-48A0-C924DD98BE9F}"/>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5" name="Parallelogram 8">
            <a:extLst>
              <a:ext uri="{FF2B5EF4-FFF2-40B4-BE49-F238E27FC236}">
                <a16:creationId xmlns:a16="http://schemas.microsoft.com/office/drawing/2014/main" id="{285329CD-5468-158C-73AB-6AA8B0E229FF}"/>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6" name="Graphic 24">
            <a:extLst>
              <a:ext uri="{FF2B5EF4-FFF2-40B4-BE49-F238E27FC236}">
                <a16:creationId xmlns:a16="http://schemas.microsoft.com/office/drawing/2014/main" id="{03717A3C-2A18-35DD-8C9E-3D95F6612445}"/>
              </a:ext>
            </a:extLst>
          </p:cNvPr>
          <p:cNvPicPr>
            <a:picLocks noChangeAspect="1"/>
          </p:cNvPicPr>
          <p:nvPr/>
        </p:nvPicPr>
        <p:blipFill>
          <a:blip r:embed="rId16"/>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4689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2"/>
                                        </p:tgtEl>
                                        <p:attrNameLst>
                                          <p:attrName>style.visibility</p:attrName>
                                        </p:attrNameLst>
                                      </p:cBhvr>
                                      <p:to>
                                        <p:strVal val="visible"/>
                                      </p:to>
                                    </p:set>
                                  </p:childTnLst>
                                </p:cTn>
                              </p:par>
                              <p:par>
                                <p:cTn id="25" presetID="9" presetClass="emph" presetSubtype="0" grpId="1" nodeType="withEffect">
                                  <p:stCondLst>
                                    <p:cond delay="0"/>
                                  </p:stCondLst>
                                  <p:childTnLst>
                                    <p:set>
                                      <p:cBhvr>
                                        <p:cTn id="26" dur="indefinite"/>
                                        <p:tgtEl>
                                          <p:spTgt spid="303"/>
                                        </p:tgtEl>
                                        <p:attrNameLst>
                                          <p:attrName>style.opacity</p:attrName>
                                        </p:attrNameLst>
                                      </p:cBhvr>
                                      <p:to>
                                        <p:strVal val="0.5"/>
                                      </p:to>
                                    </p:set>
                                    <p:animEffect filter="image" prLst="opacity: 0.5">
                                      <p:cBhvr rctx="IE">
                                        <p:cTn id="27" dur="indefinite"/>
                                        <p:tgtEl>
                                          <p:spTgt spid="30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8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6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7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2"/>
                                        </p:tgtEl>
                                        <p:attrNameLst>
                                          <p:attrName>style.visibility</p:attrName>
                                        </p:attrNameLst>
                                      </p:cBhvr>
                                      <p:to>
                                        <p:strVal val="visible"/>
                                      </p:to>
                                    </p:set>
                                  </p:childTnLst>
                                </p:cTn>
                              </p:par>
                            </p:childTnLst>
                          </p:cTn>
                        </p:par>
                        <p:par>
                          <p:cTn id="38" fill="hold">
                            <p:stCondLst>
                              <p:cond delay="0"/>
                            </p:stCondLst>
                            <p:childTnLst>
                              <p:par>
                                <p:cTn id="39" presetID="9" presetClass="emph" presetSubtype="0" grpId="1" nodeType="afterEffect">
                                  <p:stCondLst>
                                    <p:cond delay="0"/>
                                  </p:stCondLst>
                                  <p:childTnLst>
                                    <p:set>
                                      <p:cBhvr>
                                        <p:cTn id="40" dur="indefinite"/>
                                        <p:tgtEl>
                                          <p:spTgt spid="298"/>
                                        </p:tgtEl>
                                        <p:attrNameLst>
                                          <p:attrName>style.opacity</p:attrName>
                                        </p:attrNameLst>
                                      </p:cBhvr>
                                      <p:to>
                                        <p:strVal val="0.5"/>
                                      </p:to>
                                    </p:set>
                                    <p:animEffect filter="image" prLst="opacity: 0.5">
                                      <p:cBhvr rctx="IE">
                                        <p:cTn id="41" dur="indefinite"/>
                                        <p:tgtEl>
                                          <p:spTgt spid="29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9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90"/>
                                        </p:tgtEl>
                                        <p:attrNameLst>
                                          <p:attrName>style.visibility</p:attrName>
                                        </p:attrNameLst>
                                      </p:cBhvr>
                                      <p:to>
                                        <p:strVal val="visible"/>
                                      </p:to>
                                    </p:set>
                                  </p:childTnLst>
                                </p:cTn>
                              </p:par>
                              <p:par>
                                <p:cTn id="48" presetID="9" presetClass="emph" presetSubtype="0" grpId="1" nodeType="withEffect">
                                  <p:stCondLst>
                                    <p:cond delay="0"/>
                                  </p:stCondLst>
                                  <p:childTnLst>
                                    <p:set>
                                      <p:cBhvr>
                                        <p:cTn id="49" dur="indefinite"/>
                                        <p:tgtEl>
                                          <p:spTgt spid="292"/>
                                        </p:tgtEl>
                                        <p:attrNameLst>
                                          <p:attrName>style.opacity</p:attrName>
                                        </p:attrNameLst>
                                      </p:cBhvr>
                                      <p:to>
                                        <p:strVal val="0.5"/>
                                      </p:to>
                                    </p:set>
                                    <p:animEffect filter="image" prLst="opacity: 0.5">
                                      <p:cBhvr rctx="IE">
                                        <p:cTn id="50" dur="indefinite"/>
                                        <p:tgtEl>
                                          <p:spTgt spid="29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4"/>
                                        </p:tgtEl>
                                        <p:attrNameLst>
                                          <p:attrName>style.visibility</p:attrName>
                                        </p:attrNameLst>
                                      </p:cBhvr>
                                      <p:to>
                                        <p:strVal val="visible"/>
                                      </p:to>
                                    </p:set>
                                  </p:childTnLst>
                                </p:cTn>
                              </p:par>
                            </p:childTnLst>
                          </p:cTn>
                        </p:par>
                        <p:par>
                          <p:cTn id="59" fill="hold">
                            <p:stCondLst>
                              <p:cond delay="0"/>
                            </p:stCondLst>
                            <p:childTnLst>
                              <p:par>
                                <p:cTn id="60" presetID="9" presetClass="emph" presetSubtype="0" grpId="1" nodeType="afterEffect">
                                  <p:stCondLst>
                                    <p:cond delay="0"/>
                                  </p:stCondLst>
                                  <p:childTnLst>
                                    <p:set>
                                      <p:cBhvr>
                                        <p:cTn id="61" dur="indefinite"/>
                                        <p:tgtEl>
                                          <p:spTgt spid="291"/>
                                        </p:tgtEl>
                                        <p:attrNameLst>
                                          <p:attrName>style.opacity</p:attrName>
                                        </p:attrNameLst>
                                      </p:cBhvr>
                                      <p:to>
                                        <p:strVal val="0.5"/>
                                      </p:to>
                                    </p:set>
                                    <p:animEffect filter="image" prLst="opacity: 0.5">
                                      <p:cBhvr rctx="IE">
                                        <p:cTn id="62" dur="indefinite"/>
                                        <p:tgtEl>
                                          <p:spTgt spid="29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9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5"/>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314"/>
                                        </p:tgtEl>
                                        <p:attrNameLst>
                                          <p:attrName>style.visibility</p:attrName>
                                        </p:attrNameLst>
                                      </p:cBhvr>
                                      <p:to>
                                        <p:strVal val="visible"/>
                                      </p:to>
                                    </p:set>
                                  </p:childTnLst>
                                </p:cTn>
                              </p:par>
                              <p:par>
                                <p:cTn id="73" presetID="9" presetClass="emph" presetSubtype="0" grpId="1" nodeType="withEffect">
                                  <p:stCondLst>
                                    <p:cond delay="0"/>
                                  </p:stCondLst>
                                  <p:childTnLst>
                                    <p:set>
                                      <p:cBhvr>
                                        <p:cTn id="74" dur="indefinite"/>
                                        <p:tgtEl>
                                          <p:spTgt spid="304"/>
                                        </p:tgtEl>
                                        <p:attrNameLst>
                                          <p:attrName>style.opacity</p:attrName>
                                        </p:attrNameLst>
                                      </p:cBhvr>
                                      <p:to>
                                        <p:strVal val="0.5"/>
                                      </p:to>
                                    </p:set>
                                    <p:animEffect filter="image" prLst="opacity: 0.5">
                                      <p:cBhvr rctx="IE">
                                        <p:cTn id="75" dur="indefinite"/>
                                        <p:tgtEl>
                                          <p:spTgt spid="304"/>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15"/>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19"/>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320"/>
                                        </p:tgtEl>
                                        <p:attrNameLst>
                                          <p:attrName>style.visibility</p:attrName>
                                        </p:attrNameLst>
                                      </p:cBhvr>
                                      <p:to>
                                        <p:strVal val="visible"/>
                                      </p:to>
                                    </p:set>
                                  </p:childTnLst>
                                </p:cTn>
                              </p:par>
                              <p:par>
                                <p:cTn id="84" presetID="9" presetClass="emph" presetSubtype="0" grpId="0" nodeType="withEffect">
                                  <p:stCondLst>
                                    <p:cond delay="0"/>
                                  </p:stCondLst>
                                  <p:childTnLst>
                                    <p:set>
                                      <p:cBhvr>
                                        <p:cTn id="85" dur="indefinite"/>
                                        <p:tgtEl>
                                          <p:spTgt spid="314"/>
                                        </p:tgtEl>
                                        <p:attrNameLst>
                                          <p:attrName>style.opacity</p:attrName>
                                        </p:attrNameLst>
                                      </p:cBhvr>
                                      <p:to>
                                        <p:strVal val="0.5"/>
                                      </p:to>
                                    </p:set>
                                    <p:animEffect filter="image" prLst="opacity: 0.5">
                                      <p:cBhvr rctx="IE">
                                        <p:cTn id="86" dur="indefinite"/>
                                        <p:tgtEl>
                                          <p:spTgt spid="314"/>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2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3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43"/>
                                        </p:tgtEl>
                                        <p:attrNameLst>
                                          <p:attrName>style.visibility</p:attrName>
                                        </p:attrNameLst>
                                      </p:cBhvr>
                                      <p:to>
                                        <p:strVal val="visible"/>
                                      </p:to>
                                    </p:set>
                                  </p:childTnLst>
                                </p:cTn>
                              </p:par>
                              <p:par>
                                <p:cTn id="97" presetID="9" presetClass="emph" presetSubtype="0" grpId="1" nodeType="withEffect">
                                  <p:stCondLst>
                                    <p:cond delay="0"/>
                                  </p:stCondLst>
                                  <p:childTnLst>
                                    <p:set>
                                      <p:cBhvr>
                                        <p:cTn id="98" dur="indefinite"/>
                                        <p:tgtEl>
                                          <p:spTgt spid="319"/>
                                        </p:tgtEl>
                                        <p:attrNameLst>
                                          <p:attrName>style.opacity</p:attrName>
                                        </p:attrNameLst>
                                      </p:cBhvr>
                                      <p:to>
                                        <p:strVal val="0.5"/>
                                      </p:to>
                                    </p:set>
                                    <p:animEffect filter="image" prLst="opacity: 0.5">
                                      <p:cBhvr rctx="IE">
                                        <p:cTn id="99" dur="indefinite"/>
                                        <p:tgtEl>
                                          <p:spTgt spid="319"/>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344"/>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341"/>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337"/>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39"/>
                                        </p:tgtEl>
                                        <p:attrNameLst>
                                          <p:attrName>style.visibility</p:attrName>
                                        </p:attrNameLst>
                                      </p:cBhvr>
                                      <p:to>
                                        <p:strVal val="visible"/>
                                      </p:to>
                                    </p:set>
                                  </p:childTnLst>
                                </p:cTn>
                              </p:par>
                              <p:par>
                                <p:cTn id="110" presetID="9" presetClass="emph" presetSubtype="0" grpId="1" nodeType="withEffect">
                                  <p:stCondLst>
                                    <p:cond delay="0"/>
                                  </p:stCondLst>
                                  <p:childTnLst>
                                    <p:set>
                                      <p:cBhvr>
                                        <p:cTn id="111" dur="indefinite"/>
                                        <p:tgtEl>
                                          <p:spTgt spid="331"/>
                                        </p:tgtEl>
                                        <p:attrNameLst>
                                          <p:attrName>style.opacity</p:attrName>
                                        </p:attrNameLst>
                                      </p:cBhvr>
                                      <p:to>
                                        <p:strVal val="0.5"/>
                                      </p:to>
                                    </p:set>
                                    <p:animEffect filter="image" prLst="opacity: 0.5">
                                      <p:cBhvr rctx="IE">
                                        <p:cTn id="112" dur="indefinite"/>
                                        <p:tgtEl>
                                          <p:spTgt spid="331"/>
                                        </p:tgtEl>
                                      </p:cBhvr>
                                    </p:animEffect>
                                  </p:childTnLst>
                                </p:cTn>
                              </p:par>
                              <p:par>
                                <p:cTn id="113" presetID="1" presetClass="entr" presetSubtype="0" fill="hold" nodeType="withEffect">
                                  <p:stCondLst>
                                    <p:cond delay="0"/>
                                  </p:stCondLst>
                                  <p:childTnLst>
                                    <p:set>
                                      <p:cBhvr>
                                        <p:cTn id="114" dur="1" fill="hold">
                                          <p:stCondLst>
                                            <p:cond delay="0"/>
                                          </p:stCondLst>
                                        </p:cTn>
                                        <p:tgtEl>
                                          <p:spTgt spid="3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3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3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438"/>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44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42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4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4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44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4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456"/>
                                        </p:tgtEl>
                                        <p:attrNameLst>
                                          <p:attrName>style.visibility</p:attrName>
                                        </p:attrNameLst>
                                      </p:cBhvr>
                                      <p:to>
                                        <p:strVal val="visible"/>
                                      </p:to>
                                    </p:set>
                                  </p:childTnLst>
                                </p:cTn>
                              </p:par>
                              <p:par>
                                <p:cTn id="137" presetID="9" presetClass="emph" presetSubtype="0" grpId="1" nodeType="withEffect">
                                  <p:stCondLst>
                                    <p:cond delay="0"/>
                                  </p:stCondLst>
                                  <p:childTnLst>
                                    <p:set>
                                      <p:cBhvr>
                                        <p:cTn id="138" dur="indefinite"/>
                                        <p:tgtEl>
                                          <p:spTgt spid="339"/>
                                        </p:tgtEl>
                                        <p:attrNameLst>
                                          <p:attrName>style.opacity</p:attrName>
                                        </p:attrNameLst>
                                      </p:cBhvr>
                                      <p:to>
                                        <p:strVal val="0.5"/>
                                      </p:to>
                                    </p:set>
                                    <p:animEffect filter="image" prLst="opacity: 0.5">
                                      <p:cBhvr rctx="IE">
                                        <p:cTn id="139" dur="indefinite"/>
                                        <p:tgtEl>
                                          <p:spTgt spid="339"/>
                                        </p:tgtEl>
                                      </p:cBhvr>
                                    </p:animEffec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nodeType="clickEffect">
                                  <p:stCondLst>
                                    <p:cond delay="0"/>
                                  </p:stCondLst>
                                  <p:childTnLst>
                                    <p:set>
                                      <p:cBhvr>
                                        <p:cTn id="143" dur="1" fill="hold">
                                          <p:stCondLst>
                                            <p:cond delay="0"/>
                                          </p:stCondLst>
                                        </p:cTn>
                                        <p:tgtEl>
                                          <p:spTgt spid="451"/>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449"/>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455"/>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452"/>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457"/>
                                        </p:tgtEl>
                                        <p:attrNameLst>
                                          <p:attrName>style.visibility</p:attrName>
                                        </p:attrNameLst>
                                      </p:cBhvr>
                                      <p:to>
                                        <p:strVal val="visible"/>
                                      </p:to>
                                    </p:set>
                                  </p:childTnLst>
                                </p:cTn>
                              </p:par>
                              <p:par>
                                <p:cTn id="152" presetID="9" presetClass="emph" presetSubtype="0" grpId="1" nodeType="withEffect">
                                  <p:stCondLst>
                                    <p:cond delay="0"/>
                                  </p:stCondLst>
                                  <p:childTnLst>
                                    <p:set>
                                      <p:cBhvr>
                                        <p:cTn id="153" dur="indefinite"/>
                                        <p:tgtEl>
                                          <p:spTgt spid="456"/>
                                        </p:tgtEl>
                                        <p:attrNameLst>
                                          <p:attrName>style.opacity</p:attrName>
                                        </p:attrNameLst>
                                      </p:cBhvr>
                                      <p:to>
                                        <p:strVal val="0.5"/>
                                      </p:to>
                                    </p:set>
                                    <p:animEffect filter="image" prLst="opacity: 0.5">
                                      <p:cBhvr rctx="IE">
                                        <p:cTn id="154" dur="indefinite"/>
                                        <p:tgtEl>
                                          <p:spTgt spid="456"/>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459"/>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461"/>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458"/>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463"/>
                                        </p:tgtEl>
                                        <p:attrNameLst>
                                          <p:attrName>style.visibility</p:attrName>
                                        </p:attrNameLst>
                                      </p:cBhvr>
                                      <p:to>
                                        <p:strVal val="visible"/>
                                      </p:to>
                                    </p:set>
                                  </p:childTnLst>
                                </p:cTn>
                              </p:par>
                              <p:par>
                                <p:cTn id="165" presetID="9" presetClass="emph" presetSubtype="0" grpId="1" nodeType="withEffect">
                                  <p:stCondLst>
                                    <p:cond delay="0"/>
                                  </p:stCondLst>
                                  <p:childTnLst>
                                    <p:set>
                                      <p:cBhvr>
                                        <p:cTn id="166" dur="indefinite"/>
                                        <p:tgtEl>
                                          <p:spTgt spid="455"/>
                                        </p:tgtEl>
                                        <p:attrNameLst>
                                          <p:attrName>style.opacity</p:attrName>
                                        </p:attrNameLst>
                                      </p:cBhvr>
                                      <p:to>
                                        <p:strVal val="0.5"/>
                                      </p:to>
                                    </p:set>
                                    <p:animEffect filter="image" prLst="opacity: 0.5">
                                      <p:cBhvr rctx="IE">
                                        <p:cTn id="167" dur="indefinite"/>
                                        <p:tgtEl>
                                          <p:spTgt spid="455"/>
                                        </p:tgtEl>
                                      </p:cBhvr>
                                    </p:animEffec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0" nodeType="clickEffect">
                                  <p:stCondLst>
                                    <p:cond delay="0"/>
                                  </p:stCondLst>
                                  <p:childTnLst>
                                    <p:set>
                                      <p:cBhvr>
                                        <p:cTn id="171" dur="1" fill="hold">
                                          <p:stCondLst>
                                            <p:cond delay="0"/>
                                          </p:stCondLst>
                                        </p:cTn>
                                        <p:tgtEl>
                                          <p:spTgt spid="468"/>
                                        </p:tgtEl>
                                        <p:attrNameLst>
                                          <p:attrName>style.visibility</p:attrName>
                                        </p:attrNameLst>
                                      </p:cBhvr>
                                      <p:to>
                                        <p:strVal val="visible"/>
                                      </p:to>
                                    </p:set>
                                  </p:childTnLst>
                                </p:cTn>
                              </p:par>
                              <p:par>
                                <p:cTn id="172" presetID="1" presetClass="entr" presetSubtype="0" fill="hold" grpId="0" nodeType="withEffect">
                                  <p:stCondLst>
                                    <p:cond delay="0"/>
                                  </p:stCondLst>
                                  <p:childTnLst>
                                    <p:set>
                                      <p:cBhvr>
                                        <p:cTn id="173" dur="1" fill="hold">
                                          <p:stCondLst>
                                            <p:cond delay="0"/>
                                          </p:stCondLst>
                                        </p:cTn>
                                        <p:tgtEl>
                                          <p:spTgt spid="469"/>
                                        </p:tgtEl>
                                        <p:attrNameLst>
                                          <p:attrName>style.visibility</p:attrName>
                                        </p:attrNameLst>
                                      </p:cBhvr>
                                      <p:to>
                                        <p:strVal val="visible"/>
                                      </p:to>
                                    </p:set>
                                  </p:childTnLst>
                                </p:cTn>
                              </p:par>
                              <p:par>
                                <p:cTn id="174" presetID="1" presetClass="entr" presetSubtype="0" fill="hold" nodeType="withEffect">
                                  <p:stCondLst>
                                    <p:cond delay="0"/>
                                  </p:stCondLst>
                                  <p:childTnLst>
                                    <p:set>
                                      <p:cBhvr>
                                        <p:cTn id="175" dur="1" fill="hold">
                                          <p:stCondLst>
                                            <p:cond delay="0"/>
                                          </p:stCondLst>
                                        </p:cTn>
                                        <p:tgtEl>
                                          <p:spTgt spid="475"/>
                                        </p:tgtEl>
                                        <p:attrNameLst>
                                          <p:attrName>style.visibility</p:attrName>
                                        </p:attrNameLst>
                                      </p:cBhvr>
                                      <p:to>
                                        <p:strVal val="visible"/>
                                      </p:to>
                                    </p:set>
                                  </p:childTnLst>
                                </p:cTn>
                              </p:par>
                              <p:par>
                                <p:cTn id="176" presetID="1" presetClass="entr" presetSubtype="0" fill="hold" nodeType="withEffect">
                                  <p:stCondLst>
                                    <p:cond delay="0"/>
                                  </p:stCondLst>
                                  <p:childTnLst>
                                    <p:set>
                                      <p:cBhvr>
                                        <p:cTn id="177" dur="1" fill="hold">
                                          <p:stCondLst>
                                            <p:cond delay="0"/>
                                          </p:stCondLst>
                                        </p:cTn>
                                        <p:tgtEl>
                                          <p:spTgt spid="474"/>
                                        </p:tgtEl>
                                        <p:attrNameLst>
                                          <p:attrName>style.visibility</p:attrName>
                                        </p:attrNameLst>
                                      </p:cBhvr>
                                      <p:to>
                                        <p:strVal val="visible"/>
                                      </p:to>
                                    </p:set>
                                  </p:childTnLst>
                                </p:cTn>
                              </p:par>
                              <p:par>
                                <p:cTn id="178" presetID="1" presetClass="entr" presetSubtype="0" fill="hold" grpId="0" nodeType="withEffect">
                                  <p:stCondLst>
                                    <p:cond delay="0"/>
                                  </p:stCondLst>
                                  <p:childTnLst>
                                    <p:set>
                                      <p:cBhvr>
                                        <p:cTn id="179" dur="1" fill="hold">
                                          <p:stCondLst>
                                            <p:cond delay="0"/>
                                          </p:stCondLst>
                                        </p:cTn>
                                        <p:tgtEl>
                                          <p:spTgt spid="464"/>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465"/>
                                        </p:tgtEl>
                                        <p:attrNameLst>
                                          <p:attrName>style.visibility</p:attrName>
                                        </p:attrNameLst>
                                      </p:cBhvr>
                                      <p:to>
                                        <p:strVal val="visible"/>
                                      </p:to>
                                    </p:set>
                                  </p:childTnLst>
                                </p:cTn>
                              </p:par>
                              <p:par>
                                <p:cTn id="182" presetID="1" presetClass="entr" presetSubtype="0" fill="hold" grpId="0" nodeType="withEffect">
                                  <p:stCondLst>
                                    <p:cond delay="0"/>
                                  </p:stCondLst>
                                  <p:childTnLst>
                                    <p:set>
                                      <p:cBhvr>
                                        <p:cTn id="183" dur="1" fill="hold">
                                          <p:stCondLst>
                                            <p:cond delay="0"/>
                                          </p:stCondLst>
                                        </p:cTn>
                                        <p:tgtEl>
                                          <p:spTgt spid="466"/>
                                        </p:tgtEl>
                                        <p:attrNameLst>
                                          <p:attrName>style.visibility</p:attrName>
                                        </p:attrNameLst>
                                      </p:cBhvr>
                                      <p:to>
                                        <p:strVal val="visible"/>
                                      </p:to>
                                    </p:set>
                                  </p:childTnLst>
                                </p:cTn>
                              </p:par>
                              <p:par>
                                <p:cTn id="184" presetID="1" presetClass="entr" presetSubtype="0" fill="hold" nodeType="withEffect">
                                  <p:stCondLst>
                                    <p:cond delay="0"/>
                                  </p:stCondLst>
                                  <p:childTnLst>
                                    <p:set>
                                      <p:cBhvr>
                                        <p:cTn id="185" dur="1" fill="hold">
                                          <p:stCondLst>
                                            <p:cond delay="0"/>
                                          </p:stCondLst>
                                        </p:cTn>
                                        <p:tgtEl>
                                          <p:spTgt spid="478"/>
                                        </p:tgtEl>
                                        <p:attrNameLst>
                                          <p:attrName>style.visibility</p:attrName>
                                        </p:attrNameLst>
                                      </p:cBhvr>
                                      <p:to>
                                        <p:strVal val="visible"/>
                                      </p:to>
                                    </p:set>
                                  </p:childTnLst>
                                </p:cTn>
                              </p:par>
                              <p:par>
                                <p:cTn id="186" presetID="1" presetClass="entr" presetSubtype="0" fill="hold" nodeType="withEffect">
                                  <p:stCondLst>
                                    <p:cond delay="0"/>
                                  </p:stCondLst>
                                  <p:childTnLst>
                                    <p:set>
                                      <p:cBhvr>
                                        <p:cTn id="187" dur="1" fill="hold">
                                          <p:stCondLst>
                                            <p:cond delay="0"/>
                                          </p:stCondLst>
                                        </p:cTn>
                                        <p:tgtEl>
                                          <p:spTgt spid="488"/>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467"/>
                                        </p:tgtEl>
                                        <p:attrNameLst>
                                          <p:attrName>style.visibility</p:attrName>
                                        </p:attrNameLst>
                                      </p:cBhvr>
                                      <p:to>
                                        <p:strVal val="visible"/>
                                      </p:to>
                                    </p:set>
                                  </p:childTnLst>
                                </p:cTn>
                              </p:par>
                              <p:par>
                                <p:cTn id="190" presetID="1" presetClass="entr" presetSubtype="0" fill="hold" grpId="0" nodeType="withEffect">
                                  <p:stCondLst>
                                    <p:cond delay="0"/>
                                  </p:stCondLst>
                                  <p:childTnLst>
                                    <p:set>
                                      <p:cBhvr>
                                        <p:cTn id="191" dur="1" fill="hold">
                                          <p:stCondLst>
                                            <p:cond delay="0"/>
                                          </p:stCondLst>
                                        </p:cTn>
                                        <p:tgtEl>
                                          <p:spTgt spid="470"/>
                                        </p:tgtEl>
                                        <p:attrNameLst>
                                          <p:attrName>style.visibility</p:attrName>
                                        </p:attrNameLst>
                                      </p:cBhvr>
                                      <p:to>
                                        <p:strVal val="visible"/>
                                      </p:to>
                                    </p:set>
                                  </p:childTnLst>
                                </p:cTn>
                              </p:par>
                              <p:par>
                                <p:cTn id="192" presetID="1" presetClass="entr" presetSubtype="0" fill="hold" nodeType="withEffect">
                                  <p:stCondLst>
                                    <p:cond delay="0"/>
                                  </p:stCondLst>
                                  <p:childTnLst>
                                    <p:set>
                                      <p:cBhvr>
                                        <p:cTn id="193" dur="1" fill="hold">
                                          <p:stCondLst>
                                            <p:cond delay="0"/>
                                          </p:stCondLst>
                                        </p:cTn>
                                        <p:tgtEl>
                                          <p:spTgt spid="485"/>
                                        </p:tgtEl>
                                        <p:attrNameLst>
                                          <p:attrName>style.visibility</p:attrName>
                                        </p:attrNameLst>
                                      </p:cBhvr>
                                      <p:to>
                                        <p:strVal val="visible"/>
                                      </p:to>
                                    </p:set>
                                  </p:childTnLst>
                                </p:cTn>
                              </p:par>
                              <p:par>
                                <p:cTn id="194" presetID="1" presetClass="entr" presetSubtype="0" fill="hold" nodeType="withEffect">
                                  <p:stCondLst>
                                    <p:cond delay="0"/>
                                  </p:stCondLst>
                                  <p:childTnLst>
                                    <p:set>
                                      <p:cBhvr>
                                        <p:cTn id="195" dur="1" fill="hold">
                                          <p:stCondLst>
                                            <p:cond delay="0"/>
                                          </p:stCondLst>
                                        </p:cTn>
                                        <p:tgtEl>
                                          <p:spTgt spid="481"/>
                                        </p:tgtEl>
                                        <p:attrNameLst>
                                          <p:attrName>style.visibility</p:attrName>
                                        </p:attrNameLst>
                                      </p:cBhvr>
                                      <p:to>
                                        <p:strVal val="visible"/>
                                      </p:to>
                                    </p:set>
                                  </p:childTnLst>
                                </p:cTn>
                              </p:par>
                              <p:par>
                                <p:cTn id="196" presetID="1" presetClass="entr" presetSubtype="0" fill="hold" grpId="0" nodeType="withEffect">
                                  <p:stCondLst>
                                    <p:cond delay="0"/>
                                  </p:stCondLst>
                                  <p:childTnLst>
                                    <p:set>
                                      <p:cBhvr>
                                        <p:cTn id="197" dur="1" fill="hold">
                                          <p:stCondLst>
                                            <p:cond delay="0"/>
                                          </p:stCondLst>
                                        </p:cTn>
                                        <p:tgtEl>
                                          <p:spTgt spid="472"/>
                                        </p:tgtEl>
                                        <p:attrNameLst>
                                          <p:attrName>style.visibility</p:attrName>
                                        </p:attrNameLst>
                                      </p:cBhvr>
                                      <p:to>
                                        <p:strVal val="visible"/>
                                      </p:to>
                                    </p:set>
                                  </p:childTnLst>
                                </p:cTn>
                              </p:par>
                              <p:par>
                                <p:cTn id="198" presetID="1" presetClass="entr" presetSubtype="0" fill="hold" grpId="0" nodeType="withEffect">
                                  <p:stCondLst>
                                    <p:cond delay="0"/>
                                  </p:stCondLst>
                                  <p:childTnLst>
                                    <p:set>
                                      <p:cBhvr>
                                        <p:cTn id="199" dur="1" fill="hold">
                                          <p:stCondLst>
                                            <p:cond delay="0"/>
                                          </p:stCondLst>
                                        </p:cTn>
                                        <p:tgtEl>
                                          <p:spTgt spid="471"/>
                                        </p:tgtEl>
                                        <p:attrNameLst>
                                          <p:attrName>style.visibility</p:attrName>
                                        </p:attrNameLst>
                                      </p:cBhvr>
                                      <p:to>
                                        <p:strVal val="visible"/>
                                      </p:to>
                                    </p:set>
                                  </p:childTnLst>
                                </p:cTn>
                              </p:par>
                              <p:par>
                                <p:cTn id="200" presetID="9" presetClass="emph" presetSubtype="0" grpId="1" nodeType="withEffect">
                                  <p:stCondLst>
                                    <p:cond delay="0"/>
                                  </p:stCondLst>
                                  <p:childTnLst>
                                    <p:set>
                                      <p:cBhvr>
                                        <p:cTn id="201" dur="indefinite"/>
                                        <p:tgtEl>
                                          <p:spTgt spid="463"/>
                                        </p:tgtEl>
                                        <p:attrNameLst>
                                          <p:attrName>style.opacity</p:attrName>
                                        </p:attrNameLst>
                                      </p:cBhvr>
                                      <p:to>
                                        <p:strVal val="0.5"/>
                                      </p:to>
                                    </p:set>
                                    <p:animEffect filter="image" prLst="opacity: 0.5">
                                      <p:cBhvr rctx="IE">
                                        <p:cTn id="202" dur="indefinite"/>
                                        <p:tgtEl>
                                          <p:spTgt spid="463"/>
                                        </p:tgtEl>
                                      </p:cBhvr>
                                    </p:animEffect>
                                  </p:childTnLst>
                                </p:cTn>
                              </p:par>
                              <p:par>
                                <p:cTn id="203" presetID="1" presetClass="entr" presetSubtype="0" fill="hold" grpId="0" nodeType="withEffect">
                                  <p:stCondLst>
                                    <p:cond delay="0"/>
                                  </p:stCondLst>
                                  <p:childTnLst>
                                    <p:set>
                                      <p:cBhvr>
                                        <p:cTn id="204" dur="1" fill="hold">
                                          <p:stCondLst>
                                            <p:cond delay="0"/>
                                          </p:stCondLst>
                                        </p:cTn>
                                        <p:tgtEl>
                                          <p:spTgt spid="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91" grpId="0"/>
      <p:bldP spid="291" grpId="1"/>
      <p:bldP spid="292" grpId="0"/>
      <p:bldP spid="292" grpId="1"/>
      <p:bldP spid="293" grpId="0" animBg="1"/>
      <p:bldP spid="298" grpId="0"/>
      <p:bldP spid="298" grpId="1"/>
      <p:bldP spid="299" grpId="0"/>
      <p:bldP spid="300" grpId="0"/>
      <p:bldP spid="301" grpId="0" animBg="1"/>
      <p:bldP spid="302" grpId="0" animBg="1"/>
      <p:bldP spid="303" grpId="0"/>
      <p:bldP spid="303" grpId="1"/>
      <p:bldP spid="304" grpId="0"/>
      <p:bldP spid="304" grpId="1"/>
      <p:bldP spid="314" grpId="0"/>
      <p:bldP spid="314" grpId="1"/>
      <p:bldP spid="319" grpId="0"/>
      <p:bldP spid="319" grpId="1"/>
      <p:bldP spid="325" grpId="0" animBg="1"/>
      <p:bldP spid="331" grpId="0"/>
      <p:bldP spid="331" grpId="1"/>
      <p:bldP spid="337" grpId="0" animBg="1"/>
      <p:bldP spid="339" grpId="0"/>
      <p:bldP spid="339" grpId="1"/>
      <p:bldP spid="443" grpId="0" animBg="1"/>
      <p:bldP spid="449" grpId="0" animBg="1"/>
      <p:bldP spid="455" grpId="0"/>
      <p:bldP spid="455" grpId="1"/>
      <p:bldP spid="456" grpId="0"/>
      <p:bldP spid="456" grpId="1"/>
      <p:bldP spid="463" grpId="0"/>
      <p:bldP spid="463" grpId="1"/>
      <p:bldP spid="464" grpId="0" animBg="1"/>
      <p:bldP spid="466" grpId="0" animBg="1"/>
      <p:bldP spid="467" grpId="0" animBg="1"/>
      <p:bldP spid="468" grpId="0" animBg="1"/>
      <p:bldP spid="469" grpId="0" animBg="1"/>
      <p:bldP spid="470" grpId="0" animBg="1"/>
      <p:bldP spid="471" grpId="0" animBg="1"/>
      <p:bldP spid="472" grpId="0" animBg="1"/>
      <p:bldP spid="494"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7">
            <a:extLst>
              <a:ext uri="{FF2B5EF4-FFF2-40B4-BE49-F238E27FC236}">
                <a16:creationId xmlns:a16="http://schemas.microsoft.com/office/drawing/2014/main" id="{CE415113-51CC-DE18-A9EB-779C8498CACD}"/>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3" name="Parallelogram 8">
            <a:extLst>
              <a:ext uri="{FF2B5EF4-FFF2-40B4-BE49-F238E27FC236}">
                <a16:creationId xmlns:a16="http://schemas.microsoft.com/office/drawing/2014/main" id="{C40E2260-AA5C-3A5D-4AC9-668758B72B72}"/>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4" name="Graphic 24">
            <a:extLst>
              <a:ext uri="{FF2B5EF4-FFF2-40B4-BE49-F238E27FC236}">
                <a16:creationId xmlns:a16="http://schemas.microsoft.com/office/drawing/2014/main" id="{AAC3570E-64A8-1F08-A78B-EBC33A90C83C}"/>
              </a:ext>
            </a:extLst>
          </p:cNvPr>
          <p:cNvPicPr>
            <a:picLocks noChangeAspect="1"/>
          </p:cNvPicPr>
          <p:nvPr/>
        </p:nvPicPr>
        <p:blipFill>
          <a:blip r:embed="rId3"/>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0BE0125F-E39D-56D8-04BA-0A7DD4B21A56}"/>
              </a:ext>
            </a:extLst>
          </p:cNvPr>
          <p:cNvGrpSpPr/>
          <p:nvPr/>
        </p:nvGrpSpPr>
        <p:grpSpPr>
          <a:xfrm>
            <a:off x="-813454" y="112278"/>
            <a:ext cx="1462837" cy="624880"/>
            <a:chOff x="-706913" y="213301"/>
            <a:chExt cx="1883896" cy="804744"/>
          </a:xfrm>
        </p:grpSpPr>
        <p:sp>
          <p:nvSpPr>
            <p:cNvPr id="7" name="Rounded Rectangle 10">
              <a:extLst>
                <a:ext uri="{FF2B5EF4-FFF2-40B4-BE49-F238E27FC236}">
                  <a16:creationId xmlns:a16="http://schemas.microsoft.com/office/drawing/2014/main" id="{2EDA1767-2694-7B74-082F-B7E90CC4693E}"/>
                </a:ext>
              </a:extLst>
            </p:cNvPr>
            <p:cNvSpPr/>
            <p:nvPr userDrawn="1"/>
          </p:nvSpPr>
          <p:spPr>
            <a:xfrm>
              <a:off x="-706913" y="222445"/>
              <a:ext cx="1883896" cy="795600"/>
            </a:xfrm>
            <a:prstGeom prst="roundRect">
              <a:avLst>
                <a:gd name="adj" fmla="val 50000"/>
              </a:avLst>
            </a:prstGeom>
            <a:solidFill>
              <a:srgbClr val="1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60EA04D-9E29-1E89-C3D3-A88C1936B0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757" t="3110" r="90956" b="85289"/>
            <a:stretch/>
          </p:blipFill>
          <p:spPr>
            <a:xfrm>
              <a:off x="336176" y="213301"/>
              <a:ext cx="766483" cy="795600"/>
            </a:xfrm>
            <a:prstGeom prst="rect">
              <a:avLst/>
            </a:prstGeom>
          </p:spPr>
        </p:pic>
      </p:grpSp>
      <p:sp>
        <p:nvSpPr>
          <p:cNvPr id="38" name="Title 37">
            <a:extLst>
              <a:ext uri="{FF2B5EF4-FFF2-40B4-BE49-F238E27FC236}">
                <a16:creationId xmlns:a16="http://schemas.microsoft.com/office/drawing/2014/main" id="{8DE5E3E3-7A84-893C-0B7A-F38631B05D0F}"/>
              </a:ext>
            </a:extLst>
          </p:cNvPr>
          <p:cNvSpPr>
            <a:spLocks noGrp="1"/>
          </p:cNvSpPr>
          <p:nvPr>
            <p:ph type="title"/>
          </p:nvPr>
        </p:nvSpPr>
        <p:spPr/>
        <p:txBody>
          <a:bodyPr/>
          <a:lstStyle/>
          <a:p>
            <a:r>
              <a:rPr lang="en-GB"/>
              <a:t>Example Customers / Use Cases</a:t>
            </a:r>
          </a:p>
        </p:txBody>
      </p:sp>
      <p:sp>
        <p:nvSpPr>
          <p:cNvPr id="67" name="Rounded Rectangle 5">
            <a:extLst>
              <a:ext uri="{FF2B5EF4-FFF2-40B4-BE49-F238E27FC236}">
                <a16:creationId xmlns:a16="http://schemas.microsoft.com/office/drawing/2014/main" id="{9467EE00-800B-5BD6-1F5E-F63EE43A853E}"/>
              </a:ext>
            </a:extLst>
          </p:cNvPr>
          <p:cNvSpPr/>
          <p:nvPr/>
        </p:nvSpPr>
        <p:spPr>
          <a:xfrm>
            <a:off x="180672" y="720062"/>
            <a:ext cx="2905616" cy="4978659"/>
          </a:xfrm>
          <a:custGeom>
            <a:avLst>
              <a:gd name="f0" fmla="val 7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3892B5"/>
              </a:gs>
              <a:gs pos="100000">
                <a:srgbClr val="1D5279"/>
              </a:gs>
            </a:gsLst>
            <a:lin ang="5400000"/>
          </a:gradFill>
          <a:ln cap="flat">
            <a:noFill/>
            <a:prstDash val="solid"/>
          </a:ln>
        </p:spPr>
        <p:txBody>
          <a:bodyPr vert="horz" wrap="square" lIns="108000" tIns="1511996" rIns="108000" bIns="143999" anchor="ctr" anchorCtr="1" compatLnSpc="1">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Provision of Data Platform to support the NPIC Digital Pathology 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Scope inclusive of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WAN links to hospitals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Dual Datacenter Private PACS Platform to host Sectra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Full managed service for the PACS underpinning platform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TRE environment for Halo based imaging environment to allow research capability development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Integrated security services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High, Mid and Archive Storage services geo delivered across 2 x Tier 3 DC’s to allow full system resilience and failover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Long term </a:t>
            </a:r>
            <a:r>
              <a:rPr kumimoji="0" lang="en-US" sz="1000" b="1" i="0" u="none" strike="noStrike" kern="0" cap="none" spc="0" normalizeH="0" baseline="0" noProof="0" err="1">
                <a:ln>
                  <a:noFill/>
                </a:ln>
                <a:solidFill>
                  <a:srgbClr val="FFFFFF"/>
                </a:solidFill>
                <a:effectLst/>
                <a:uLnTx/>
                <a:uFillTx/>
                <a:latin typeface="Helvetica" pitchFamily="2"/>
                <a:ea typeface="+mn-ea"/>
                <a:cs typeface="+mn-cs"/>
              </a:rPr>
              <a:t>partneship</a:t>
            </a:r>
            <a:r>
              <a:rPr kumimoji="0" lang="en-US" sz="1000" b="1" i="0" u="none" strike="noStrike" kern="0" cap="none" spc="0" normalizeH="0" baseline="0" noProof="0">
                <a:ln>
                  <a:noFill/>
                </a:ln>
                <a:solidFill>
                  <a:srgbClr val="FFFFFF"/>
                </a:solidFill>
                <a:effectLst/>
                <a:uLnTx/>
                <a:uFillTx/>
                <a:latin typeface="Helvetica" pitchFamily="2"/>
                <a:ea typeface="+mn-ea"/>
                <a:cs typeface="+mn-cs"/>
              </a:rPr>
              <a:t> focusing on innovation and introduction of AI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p:txBody>
      </p:sp>
      <p:sp>
        <p:nvSpPr>
          <p:cNvPr id="70" name="Rounded Rectangle 5">
            <a:extLst>
              <a:ext uri="{FF2B5EF4-FFF2-40B4-BE49-F238E27FC236}">
                <a16:creationId xmlns:a16="http://schemas.microsoft.com/office/drawing/2014/main" id="{47AF5B21-74FB-A0AB-E95D-F528A33C5B6D}"/>
              </a:ext>
            </a:extLst>
          </p:cNvPr>
          <p:cNvSpPr/>
          <p:nvPr/>
        </p:nvSpPr>
        <p:spPr>
          <a:xfrm>
            <a:off x="6158206" y="720064"/>
            <a:ext cx="2847068" cy="4994093"/>
          </a:xfrm>
          <a:custGeom>
            <a:avLst>
              <a:gd name="f0" fmla="val 7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3892B5"/>
              </a:gs>
              <a:gs pos="100000">
                <a:srgbClr val="1D5279"/>
              </a:gs>
            </a:gsLst>
            <a:lin ang="5400000"/>
          </a:gradFill>
          <a:ln cap="flat">
            <a:noFill/>
            <a:prstDash val="solid"/>
          </a:ln>
        </p:spPr>
        <p:txBody>
          <a:bodyPr vert="horz" wrap="square" lIns="108000" tIns="1511996" rIns="108000" bIns="143999" anchor="ctr" anchorCtr="1" compatLnSpc="1">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Delivering a robust and innovative solution to allow NHS users access to telemedicine systems via a secure encrypted platform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133 locations within HM Prisons, Young Offender Institutes, Secure Children Homes and Immigration Removal Centres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0" cap="none" spc="0" normalizeH="0" baseline="0" noProof="0">
              <a:ln>
                <a:noFill/>
              </a:ln>
              <a:solidFill>
                <a:srgbClr val="FFFFFF"/>
              </a:solidFill>
              <a:effectLst/>
              <a:uLnTx/>
              <a:uFillTx/>
              <a:latin typeface="Helvetica" pitchFamily="2"/>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Reduces offsite and outside visits to less secure locations and provide assessment at the point of patient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0" cap="none" spc="0" normalizeH="0" baseline="0" noProof="0">
              <a:ln>
                <a:noFill/>
              </a:ln>
              <a:solidFill>
                <a:srgbClr val="FFFFFF"/>
              </a:solidFill>
              <a:effectLst/>
              <a:uLnTx/>
              <a:uFillTx/>
              <a:latin typeface="Helvetica" pitchFamily="2"/>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Service provides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Device as a Service with custom tablets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Secure encrypted data passage to back end </a:t>
            </a:r>
            <a:r>
              <a:rPr kumimoji="0" lang="en-GB" sz="1000" b="1" i="0" u="none" strike="noStrike" kern="0" cap="none" spc="0" normalizeH="0" baseline="0" noProof="0" err="1">
                <a:ln>
                  <a:noFill/>
                </a:ln>
                <a:solidFill>
                  <a:srgbClr val="FFFFFF"/>
                </a:solidFill>
                <a:effectLst/>
                <a:uLnTx/>
                <a:uFillTx/>
                <a:latin typeface="Helvetica" pitchFamily="2"/>
                <a:ea typeface="+mn-ea"/>
                <a:cs typeface="+mn-cs"/>
              </a:rPr>
              <a:t>SystmOne</a:t>
            </a:r>
            <a:r>
              <a:rPr kumimoji="0" lang="en-GB" sz="1000" b="1" i="0" u="none" strike="noStrike" kern="0" cap="none" spc="0" normalizeH="0" baseline="0" noProof="0">
                <a:ln>
                  <a:noFill/>
                </a:ln>
                <a:solidFill>
                  <a:srgbClr val="FFFFFF"/>
                </a:solidFill>
                <a:effectLst/>
                <a:uLnTx/>
                <a:uFillTx/>
                <a:latin typeface="Helvetica" pitchFamily="2"/>
                <a:ea typeface="+mn-ea"/>
                <a:cs typeface="+mn-cs"/>
              </a:rPr>
              <a:t> services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24x7x365  support services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Mobile system access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1" i="0" u="none" strike="noStrike" kern="0" cap="none" spc="0" normalizeH="0" baseline="0" noProof="0">
                <a:ln>
                  <a:noFill/>
                </a:ln>
                <a:solidFill>
                  <a:srgbClr val="FFFFFF"/>
                </a:solidFill>
                <a:effectLst/>
                <a:uLnTx/>
                <a:uFillTx/>
                <a:latin typeface="Helvetica" pitchFamily="2"/>
                <a:ea typeface="+mn-ea"/>
                <a:cs typeface="+mn-cs"/>
              </a:rPr>
              <a:t>2FA security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000" b="1" i="0" u="none" strike="noStrike" kern="0" cap="none" spc="0" normalizeH="0" baseline="0" noProof="0">
              <a:ln>
                <a:noFill/>
              </a:ln>
              <a:solidFill>
                <a:srgbClr val="FFFFFF"/>
              </a:solidFill>
              <a:effectLst/>
              <a:uLnTx/>
              <a:uFillTx/>
              <a:latin typeface="Helvetica" pitchFamily="2"/>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p:txBody>
      </p:sp>
      <p:sp>
        <p:nvSpPr>
          <p:cNvPr id="78" name="Rounded Rectangle 5">
            <a:extLst>
              <a:ext uri="{FF2B5EF4-FFF2-40B4-BE49-F238E27FC236}">
                <a16:creationId xmlns:a16="http://schemas.microsoft.com/office/drawing/2014/main" id="{4FF24462-4197-3BD8-DFC9-E41E896ED52E}"/>
              </a:ext>
            </a:extLst>
          </p:cNvPr>
          <p:cNvSpPr/>
          <p:nvPr/>
        </p:nvSpPr>
        <p:spPr>
          <a:xfrm>
            <a:off x="9084829" y="737158"/>
            <a:ext cx="2641469" cy="4977001"/>
          </a:xfrm>
          <a:custGeom>
            <a:avLst>
              <a:gd name="f0" fmla="val 7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3892B5"/>
              </a:gs>
              <a:gs pos="100000">
                <a:srgbClr val="1D5279"/>
              </a:gs>
            </a:gsLst>
            <a:lin ang="5400000"/>
          </a:gradFill>
          <a:ln cap="flat">
            <a:noFill/>
            <a:prstDash val="solid"/>
          </a:ln>
        </p:spPr>
        <p:txBody>
          <a:bodyPr vert="horz" wrap="square" lIns="0" tIns="1511996" rIns="0" bIns="143999" anchor="ctr" anchorCtr="1" compatLnSpc="1">
            <a:noAutofit/>
          </a:bodyPr>
          <a:lstStyle/>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a:p>
            <a:pPr marL="171450" marR="0" lvl="0" indent="-1714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800" b="0" i="0" u="none" strike="noStrike" kern="0" cap="none" spc="0" baseline="0">
                <a:solidFill>
                  <a:srgbClr val="000000"/>
                </a:solidFill>
                <a:uFillTx/>
              </a:defRPr>
            </a:pPr>
            <a:endParaRPr kumimoji="0" lang="en-US" sz="1050" b="1" i="0" u="none" strike="noStrike" kern="0" cap="none" spc="0" normalizeH="0" baseline="0" noProof="0">
              <a:ln>
                <a:noFill/>
              </a:ln>
              <a:solidFill>
                <a:srgbClr val="FFFFFF"/>
              </a:solidFill>
              <a:effectLst/>
              <a:uLnTx/>
              <a:uFillTx/>
              <a:latin typeface="Helvetica" pitchFamily="2"/>
              <a:ea typeface="Aller Light"/>
              <a:cs typeface="Aller Light"/>
            </a:endParaRPr>
          </a:p>
        </p:txBody>
      </p:sp>
      <p:sp>
        <p:nvSpPr>
          <p:cNvPr id="102" name="Rectangle 101">
            <a:extLst>
              <a:ext uri="{FF2B5EF4-FFF2-40B4-BE49-F238E27FC236}">
                <a16:creationId xmlns:a16="http://schemas.microsoft.com/office/drawing/2014/main" id="{13BBA5DA-4CC5-2DF5-0301-DB60032AC5FC}"/>
              </a:ext>
            </a:extLst>
          </p:cNvPr>
          <p:cNvSpPr/>
          <p:nvPr/>
        </p:nvSpPr>
        <p:spPr>
          <a:xfrm>
            <a:off x="291481" y="823546"/>
            <a:ext cx="2682898" cy="11496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1" name="Picture 100">
            <a:extLst>
              <a:ext uri="{FF2B5EF4-FFF2-40B4-BE49-F238E27FC236}">
                <a16:creationId xmlns:a16="http://schemas.microsoft.com/office/drawing/2014/main" id="{7C25E0C2-134B-C138-05D8-120EEC1950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626" y="888665"/>
            <a:ext cx="1045707" cy="1006240"/>
          </a:xfrm>
          <a:prstGeom prst="rect">
            <a:avLst/>
          </a:prstGeom>
        </p:spPr>
      </p:pic>
      <p:sp>
        <p:nvSpPr>
          <p:cNvPr id="103" name="Rectangle 102">
            <a:extLst>
              <a:ext uri="{FF2B5EF4-FFF2-40B4-BE49-F238E27FC236}">
                <a16:creationId xmlns:a16="http://schemas.microsoft.com/office/drawing/2014/main" id="{BA3BFA49-77DB-E9E9-68D9-1E41E21B3D30}"/>
              </a:ext>
            </a:extLst>
          </p:cNvPr>
          <p:cNvSpPr/>
          <p:nvPr/>
        </p:nvSpPr>
        <p:spPr>
          <a:xfrm>
            <a:off x="6254928" y="824065"/>
            <a:ext cx="2661191" cy="11496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5" name="Group 104">
            <a:extLst>
              <a:ext uri="{FF2B5EF4-FFF2-40B4-BE49-F238E27FC236}">
                <a16:creationId xmlns:a16="http://schemas.microsoft.com/office/drawing/2014/main" id="{49308E1B-3CF9-A636-72A0-CA698137C086}"/>
              </a:ext>
            </a:extLst>
          </p:cNvPr>
          <p:cNvGrpSpPr/>
          <p:nvPr/>
        </p:nvGrpSpPr>
        <p:grpSpPr>
          <a:xfrm>
            <a:off x="9125710" y="720062"/>
            <a:ext cx="2507849" cy="2457086"/>
            <a:chOff x="6204072" y="878967"/>
            <a:chExt cx="5545093" cy="5100066"/>
          </a:xfrm>
        </p:grpSpPr>
        <p:grpSp>
          <p:nvGrpSpPr>
            <p:cNvPr id="106" name="Group 105">
              <a:extLst>
                <a:ext uri="{FF2B5EF4-FFF2-40B4-BE49-F238E27FC236}">
                  <a16:creationId xmlns:a16="http://schemas.microsoft.com/office/drawing/2014/main" id="{BD1C2AA7-CB4D-B542-A2C1-80B9B75840A7}"/>
                </a:ext>
              </a:extLst>
            </p:cNvPr>
            <p:cNvGrpSpPr/>
            <p:nvPr/>
          </p:nvGrpSpPr>
          <p:grpSpPr>
            <a:xfrm>
              <a:off x="6204072" y="914889"/>
              <a:ext cx="1595527" cy="1595527"/>
              <a:chOff x="6204072" y="914889"/>
              <a:chExt cx="1595527" cy="1595527"/>
            </a:xfrm>
          </p:grpSpPr>
          <p:sp>
            <p:nvSpPr>
              <p:cNvPr id="131" name="Oval 130">
                <a:extLst>
                  <a:ext uri="{FF2B5EF4-FFF2-40B4-BE49-F238E27FC236}">
                    <a16:creationId xmlns:a16="http://schemas.microsoft.com/office/drawing/2014/main" id="{F568826E-3FE4-8B62-6E52-2F99FE8EF26A}"/>
                  </a:ext>
                </a:extLst>
              </p:cNvPr>
              <p:cNvSpPr/>
              <p:nvPr/>
            </p:nvSpPr>
            <p:spPr>
              <a:xfrm>
                <a:off x="6204072" y="914889"/>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2" name="Picture 10" descr="ABPI launches consultation for a 'new look' code of practice for  pharmaceutical industry - Latest Pharmacy News | Business | Magazine -  Pharmacy Business">
                <a:extLst>
                  <a:ext uri="{FF2B5EF4-FFF2-40B4-BE49-F238E27FC236}">
                    <a16:creationId xmlns:a16="http://schemas.microsoft.com/office/drawing/2014/main" id="{73AF3678-85D8-8865-7E5F-14967CD9218A}"/>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539" r="12973"/>
              <a:stretch/>
            </p:blipFill>
            <p:spPr bwMode="auto">
              <a:xfrm>
                <a:off x="6383402" y="1255162"/>
                <a:ext cx="1248697" cy="86012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7" name="Group 106">
              <a:extLst>
                <a:ext uri="{FF2B5EF4-FFF2-40B4-BE49-F238E27FC236}">
                  <a16:creationId xmlns:a16="http://schemas.microsoft.com/office/drawing/2014/main" id="{209CA41D-210B-7EBD-D857-778EE4FDF0AB}"/>
                </a:ext>
              </a:extLst>
            </p:cNvPr>
            <p:cNvGrpSpPr/>
            <p:nvPr/>
          </p:nvGrpSpPr>
          <p:grpSpPr>
            <a:xfrm>
              <a:off x="8162636" y="914889"/>
              <a:ext cx="1595527" cy="1595527"/>
              <a:chOff x="8162636" y="914889"/>
              <a:chExt cx="1595527" cy="1595527"/>
            </a:xfrm>
          </p:grpSpPr>
          <p:sp>
            <p:nvSpPr>
              <p:cNvPr id="129" name="Oval 128">
                <a:extLst>
                  <a:ext uri="{FF2B5EF4-FFF2-40B4-BE49-F238E27FC236}">
                    <a16:creationId xmlns:a16="http://schemas.microsoft.com/office/drawing/2014/main" id="{7FC5AAEF-D5E5-CF66-94D6-BC9C651A0BCE}"/>
                  </a:ext>
                </a:extLst>
              </p:cNvPr>
              <p:cNvSpPr/>
              <p:nvPr/>
            </p:nvSpPr>
            <p:spPr>
              <a:xfrm>
                <a:off x="8162636" y="914889"/>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0" name="Picture 22" descr="BMA - Home | British Medical Association">
                <a:extLst>
                  <a:ext uri="{FF2B5EF4-FFF2-40B4-BE49-F238E27FC236}">
                    <a16:creationId xmlns:a16="http://schemas.microsoft.com/office/drawing/2014/main" id="{100D523B-85FC-CA44-CBC8-9FFC5D7EF7E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276363" y="1547392"/>
                <a:ext cx="1335021" cy="3901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8" name="Group 107">
              <a:extLst>
                <a:ext uri="{FF2B5EF4-FFF2-40B4-BE49-F238E27FC236}">
                  <a16:creationId xmlns:a16="http://schemas.microsoft.com/office/drawing/2014/main" id="{B5EA10D7-2D59-FB8C-4E7B-1FCF8EA38D91}"/>
                </a:ext>
              </a:extLst>
            </p:cNvPr>
            <p:cNvGrpSpPr/>
            <p:nvPr/>
          </p:nvGrpSpPr>
          <p:grpSpPr>
            <a:xfrm>
              <a:off x="10109370" y="878967"/>
              <a:ext cx="1595527" cy="1595527"/>
              <a:chOff x="10109370" y="878967"/>
              <a:chExt cx="1595527" cy="1595527"/>
            </a:xfrm>
          </p:grpSpPr>
          <p:sp>
            <p:nvSpPr>
              <p:cNvPr id="127" name="Oval 126">
                <a:extLst>
                  <a:ext uri="{FF2B5EF4-FFF2-40B4-BE49-F238E27FC236}">
                    <a16:creationId xmlns:a16="http://schemas.microsoft.com/office/drawing/2014/main" id="{2C99AD84-E6AE-4662-CEA4-9DC6ED27B5DE}"/>
                  </a:ext>
                </a:extLst>
              </p:cNvPr>
              <p:cNvSpPr/>
              <p:nvPr/>
            </p:nvSpPr>
            <p:spPr>
              <a:xfrm>
                <a:off x="10109370" y="878967"/>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8" name="Picture 2" descr="media.glassdoor.com/sqll/1962283/health-and-car...">
                <a:extLst>
                  <a:ext uri="{FF2B5EF4-FFF2-40B4-BE49-F238E27FC236}">
                    <a16:creationId xmlns:a16="http://schemas.microsoft.com/office/drawing/2014/main" id="{18CF15D0-3F09-016F-16DA-B9C1E929200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9290" b="21643"/>
              <a:stretch/>
            </p:blipFill>
            <p:spPr bwMode="auto">
              <a:xfrm>
                <a:off x="10380813" y="1429400"/>
                <a:ext cx="1079996" cy="63793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oup 108">
              <a:extLst>
                <a:ext uri="{FF2B5EF4-FFF2-40B4-BE49-F238E27FC236}">
                  <a16:creationId xmlns:a16="http://schemas.microsoft.com/office/drawing/2014/main" id="{7E682FD1-A3D9-BB39-F0DC-438620142773}"/>
                </a:ext>
              </a:extLst>
            </p:cNvPr>
            <p:cNvGrpSpPr/>
            <p:nvPr/>
          </p:nvGrpSpPr>
          <p:grpSpPr>
            <a:xfrm>
              <a:off x="6204072" y="2650198"/>
              <a:ext cx="1595527" cy="1595527"/>
              <a:chOff x="6204072" y="2650198"/>
              <a:chExt cx="1595527" cy="1595527"/>
            </a:xfrm>
          </p:grpSpPr>
          <p:sp>
            <p:nvSpPr>
              <p:cNvPr id="125" name="Oval 124">
                <a:extLst>
                  <a:ext uri="{FF2B5EF4-FFF2-40B4-BE49-F238E27FC236}">
                    <a16:creationId xmlns:a16="http://schemas.microsoft.com/office/drawing/2014/main" id="{95F6894D-3411-3F01-68DE-ED73ABB047C2}"/>
                  </a:ext>
                </a:extLst>
              </p:cNvPr>
              <p:cNvSpPr/>
              <p:nvPr/>
            </p:nvSpPr>
            <p:spPr>
              <a:xfrm>
                <a:off x="6204072" y="2650198"/>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6" name="Picture 8" descr="School of Improvement – Medical Education">
                <a:extLst>
                  <a:ext uri="{FF2B5EF4-FFF2-40B4-BE49-F238E27FC236}">
                    <a16:creationId xmlns:a16="http://schemas.microsoft.com/office/drawing/2014/main" id="{51EFBB89-8FA3-E61E-D9D1-E30BB64EA9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95012" y="3141904"/>
                <a:ext cx="1401816" cy="6491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0" name="Group 109">
              <a:extLst>
                <a:ext uri="{FF2B5EF4-FFF2-40B4-BE49-F238E27FC236}">
                  <a16:creationId xmlns:a16="http://schemas.microsoft.com/office/drawing/2014/main" id="{69D929DC-1B69-8D6B-351F-56660A062E75}"/>
                </a:ext>
              </a:extLst>
            </p:cNvPr>
            <p:cNvGrpSpPr/>
            <p:nvPr/>
          </p:nvGrpSpPr>
          <p:grpSpPr>
            <a:xfrm>
              <a:off x="8162636" y="2650198"/>
              <a:ext cx="1595527" cy="1595527"/>
              <a:chOff x="8162636" y="2650198"/>
              <a:chExt cx="1595527" cy="1595527"/>
            </a:xfrm>
          </p:grpSpPr>
          <p:sp>
            <p:nvSpPr>
              <p:cNvPr id="123" name="Oval 122">
                <a:extLst>
                  <a:ext uri="{FF2B5EF4-FFF2-40B4-BE49-F238E27FC236}">
                    <a16:creationId xmlns:a16="http://schemas.microsoft.com/office/drawing/2014/main" id="{4757DF0E-F2B8-A41F-F322-402357680C34}"/>
                  </a:ext>
                </a:extLst>
              </p:cNvPr>
              <p:cNvSpPr/>
              <p:nvPr/>
            </p:nvSpPr>
            <p:spPr>
              <a:xfrm>
                <a:off x="8162636" y="2650198"/>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4" name="Picture 24" descr="SLaM – Hear Us Guide to Mental Health And Well-Being Services">
                <a:extLst>
                  <a:ext uri="{FF2B5EF4-FFF2-40B4-BE49-F238E27FC236}">
                    <a16:creationId xmlns:a16="http://schemas.microsoft.com/office/drawing/2014/main" id="{F726CA8E-C8D6-5D37-96AD-C78EFA27DFCF}"/>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9995" t="16422" r="11255" b="17239"/>
              <a:stretch/>
            </p:blipFill>
            <p:spPr bwMode="auto">
              <a:xfrm>
                <a:off x="8355625" y="2989907"/>
                <a:ext cx="1255759" cy="8543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1" name="Group 110">
              <a:extLst>
                <a:ext uri="{FF2B5EF4-FFF2-40B4-BE49-F238E27FC236}">
                  <a16:creationId xmlns:a16="http://schemas.microsoft.com/office/drawing/2014/main" id="{D47CA8F9-55CE-0569-875C-C9A47BECA387}"/>
                </a:ext>
              </a:extLst>
            </p:cNvPr>
            <p:cNvGrpSpPr/>
            <p:nvPr/>
          </p:nvGrpSpPr>
          <p:grpSpPr>
            <a:xfrm>
              <a:off x="10109370" y="2614276"/>
              <a:ext cx="1595527" cy="1595527"/>
              <a:chOff x="10109370" y="2614276"/>
              <a:chExt cx="1595527" cy="1595527"/>
            </a:xfrm>
          </p:grpSpPr>
          <p:sp>
            <p:nvSpPr>
              <p:cNvPr id="121" name="Oval 120">
                <a:extLst>
                  <a:ext uri="{FF2B5EF4-FFF2-40B4-BE49-F238E27FC236}">
                    <a16:creationId xmlns:a16="http://schemas.microsoft.com/office/drawing/2014/main" id="{63F48ED8-C348-7790-4A4B-D47256A08895}"/>
                  </a:ext>
                </a:extLst>
              </p:cNvPr>
              <p:cNvSpPr/>
              <p:nvPr/>
            </p:nvSpPr>
            <p:spPr>
              <a:xfrm>
                <a:off x="10109370" y="2614276"/>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2" name="Picture 26" descr="St George's Healthcare NHS Foundation Trust">
                <a:extLst>
                  <a:ext uri="{FF2B5EF4-FFF2-40B4-BE49-F238E27FC236}">
                    <a16:creationId xmlns:a16="http://schemas.microsoft.com/office/drawing/2014/main" id="{F63F1EC8-3655-0BC2-EDEE-70F6424B4E8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226208" y="3207172"/>
                <a:ext cx="1307171" cy="4269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Group 111">
              <a:extLst>
                <a:ext uri="{FF2B5EF4-FFF2-40B4-BE49-F238E27FC236}">
                  <a16:creationId xmlns:a16="http://schemas.microsoft.com/office/drawing/2014/main" id="{9EB82CCE-6C2B-E2B9-F5F7-CE10EE879DC2}"/>
                </a:ext>
              </a:extLst>
            </p:cNvPr>
            <p:cNvGrpSpPr/>
            <p:nvPr/>
          </p:nvGrpSpPr>
          <p:grpSpPr>
            <a:xfrm>
              <a:off x="6248340" y="4383506"/>
              <a:ext cx="1595527" cy="1595527"/>
              <a:chOff x="6248340" y="4383506"/>
              <a:chExt cx="1595527" cy="1595527"/>
            </a:xfrm>
          </p:grpSpPr>
          <p:sp>
            <p:nvSpPr>
              <p:cNvPr id="119" name="Oval 118">
                <a:extLst>
                  <a:ext uri="{FF2B5EF4-FFF2-40B4-BE49-F238E27FC236}">
                    <a16:creationId xmlns:a16="http://schemas.microsoft.com/office/drawing/2014/main" id="{8383376C-07E6-82A9-34A4-F8C951DC1BBB}"/>
                  </a:ext>
                </a:extLst>
              </p:cNvPr>
              <p:cNvSpPr/>
              <p:nvPr/>
            </p:nvSpPr>
            <p:spPr>
              <a:xfrm>
                <a:off x="6248340" y="4383506"/>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0" name="Picture 36" descr="https://www.thh.nhs.uk/images/LOGO.jpg">
                <a:extLst>
                  <a:ext uri="{FF2B5EF4-FFF2-40B4-BE49-F238E27FC236}">
                    <a16:creationId xmlns:a16="http://schemas.microsoft.com/office/drawing/2014/main" id="{E33C20F0-CF8E-4EF5-A46A-C956230569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31027" y="4949476"/>
                <a:ext cx="1207427" cy="4770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3" name="Group 112">
              <a:extLst>
                <a:ext uri="{FF2B5EF4-FFF2-40B4-BE49-F238E27FC236}">
                  <a16:creationId xmlns:a16="http://schemas.microsoft.com/office/drawing/2014/main" id="{5A865497-51E8-A59A-41E9-65D541AAFD25}"/>
                </a:ext>
              </a:extLst>
            </p:cNvPr>
            <p:cNvGrpSpPr/>
            <p:nvPr/>
          </p:nvGrpSpPr>
          <p:grpSpPr>
            <a:xfrm>
              <a:off x="8206904" y="4383506"/>
              <a:ext cx="1595527" cy="1595527"/>
              <a:chOff x="8206904" y="4383506"/>
              <a:chExt cx="1595527" cy="1595527"/>
            </a:xfrm>
          </p:grpSpPr>
          <p:sp>
            <p:nvSpPr>
              <p:cNvPr id="117" name="Oval 116">
                <a:extLst>
                  <a:ext uri="{FF2B5EF4-FFF2-40B4-BE49-F238E27FC236}">
                    <a16:creationId xmlns:a16="http://schemas.microsoft.com/office/drawing/2014/main" id="{DDAB2BC7-041B-F89A-0045-124C004E1261}"/>
                  </a:ext>
                </a:extLst>
              </p:cNvPr>
              <p:cNvSpPr/>
              <p:nvPr/>
            </p:nvSpPr>
            <p:spPr>
              <a:xfrm>
                <a:off x="8206904" y="4383506"/>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8" name="Picture 42" descr="Employer details | trac.jobs">
                <a:extLst>
                  <a:ext uri="{FF2B5EF4-FFF2-40B4-BE49-F238E27FC236}">
                    <a16:creationId xmlns:a16="http://schemas.microsoft.com/office/drawing/2014/main" id="{F912550E-C01C-4C17-D45E-6EBA9A8FF15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6585" t="16430" r="8653" b="17251"/>
              <a:stretch/>
            </p:blipFill>
            <p:spPr bwMode="auto">
              <a:xfrm>
                <a:off x="8340481" y="4829237"/>
                <a:ext cx="1286046" cy="6499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4" name="Group 113">
              <a:extLst>
                <a:ext uri="{FF2B5EF4-FFF2-40B4-BE49-F238E27FC236}">
                  <a16:creationId xmlns:a16="http://schemas.microsoft.com/office/drawing/2014/main" id="{418F6E75-3E50-A88B-7BB2-61E069F1D6A9}"/>
                </a:ext>
              </a:extLst>
            </p:cNvPr>
            <p:cNvGrpSpPr/>
            <p:nvPr/>
          </p:nvGrpSpPr>
          <p:grpSpPr>
            <a:xfrm>
              <a:off x="10153638" y="4347584"/>
              <a:ext cx="1595527" cy="1595527"/>
              <a:chOff x="10153638" y="4347584"/>
              <a:chExt cx="1595527" cy="1595527"/>
            </a:xfrm>
          </p:grpSpPr>
          <p:sp>
            <p:nvSpPr>
              <p:cNvPr id="115" name="Oval 114">
                <a:extLst>
                  <a:ext uri="{FF2B5EF4-FFF2-40B4-BE49-F238E27FC236}">
                    <a16:creationId xmlns:a16="http://schemas.microsoft.com/office/drawing/2014/main" id="{FC9A490E-1BBE-0F9A-8395-752C1B300624}"/>
                  </a:ext>
                </a:extLst>
              </p:cNvPr>
              <p:cNvSpPr/>
              <p:nvPr/>
            </p:nvSpPr>
            <p:spPr>
              <a:xfrm>
                <a:off x="10153638" y="4347584"/>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6" name="Picture 46" descr="Oxleas NHS Foundation Trust">
                <a:extLst>
                  <a:ext uri="{FF2B5EF4-FFF2-40B4-BE49-F238E27FC236}">
                    <a16:creationId xmlns:a16="http://schemas.microsoft.com/office/drawing/2014/main" id="{AD7E20CD-257D-80D2-AC7A-035DD46680E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36648" y="4812080"/>
                <a:ext cx="1302806" cy="66116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62" name="Group 161">
            <a:extLst>
              <a:ext uri="{FF2B5EF4-FFF2-40B4-BE49-F238E27FC236}">
                <a16:creationId xmlns:a16="http://schemas.microsoft.com/office/drawing/2014/main" id="{AD551F93-0C08-E7CC-1FA2-7F4FB49343EB}"/>
              </a:ext>
            </a:extLst>
          </p:cNvPr>
          <p:cNvGrpSpPr/>
          <p:nvPr/>
        </p:nvGrpSpPr>
        <p:grpSpPr>
          <a:xfrm>
            <a:off x="9124026" y="3228598"/>
            <a:ext cx="2544656" cy="2430694"/>
            <a:chOff x="409559" y="886675"/>
            <a:chExt cx="5475744" cy="5100477"/>
          </a:xfrm>
        </p:grpSpPr>
        <p:grpSp>
          <p:nvGrpSpPr>
            <p:cNvPr id="133" name="Group 132">
              <a:extLst>
                <a:ext uri="{FF2B5EF4-FFF2-40B4-BE49-F238E27FC236}">
                  <a16:creationId xmlns:a16="http://schemas.microsoft.com/office/drawing/2014/main" id="{1415E12B-2311-FC6F-304C-0CD2AD8F358C}"/>
                </a:ext>
              </a:extLst>
            </p:cNvPr>
            <p:cNvGrpSpPr/>
            <p:nvPr/>
          </p:nvGrpSpPr>
          <p:grpSpPr>
            <a:xfrm>
              <a:off x="409559" y="886675"/>
              <a:ext cx="5431476" cy="1631860"/>
              <a:chOff x="409559" y="886675"/>
              <a:chExt cx="5431476" cy="1631860"/>
            </a:xfrm>
          </p:grpSpPr>
          <p:grpSp>
            <p:nvGrpSpPr>
              <p:cNvPr id="134" name="Group 133">
                <a:extLst>
                  <a:ext uri="{FF2B5EF4-FFF2-40B4-BE49-F238E27FC236}">
                    <a16:creationId xmlns:a16="http://schemas.microsoft.com/office/drawing/2014/main" id="{F9999E90-3016-71D7-65E5-553F91BCD1B0}"/>
                  </a:ext>
                </a:extLst>
              </p:cNvPr>
              <p:cNvGrpSpPr/>
              <p:nvPr/>
            </p:nvGrpSpPr>
            <p:grpSpPr>
              <a:xfrm>
                <a:off x="4245508" y="923008"/>
                <a:ext cx="1595527" cy="1595527"/>
                <a:chOff x="4245508" y="923008"/>
                <a:chExt cx="1595527" cy="1595527"/>
              </a:xfrm>
            </p:grpSpPr>
            <p:sp>
              <p:nvSpPr>
                <p:cNvPr id="141" name="Oval 140">
                  <a:extLst>
                    <a:ext uri="{FF2B5EF4-FFF2-40B4-BE49-F238E27FC236}">
                      <a16:creationId xmlns:a16="http://schemas.microsoft.com/office/drawing/2014/main" id="{ED7326E3-16D8-AAB2-C9B5-EF09E3B9B4F1}"/>
                    </a:ext>
                  </a:extLst>
                </p:cNvPr>
                <p:cNvSpPr/>
                <p:nvPr/>
              </p:nvSpPr>
              <p:spPr>
                <a:xfrm>
                  <a:off x="4245508" y="923008"/>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2" name="Picture 2" descr="Department of Health and Social Care - Wikipedia">
                  <a:extLst>
                    <a:ext uri="{FF2B5EF4-FFF2-40B4-BE49-F238E27FC236}">
                      <a16:creationId xmlns:a16="http://schemas.microsoft.com/office/drawing/2014/main" id="{DE783E85-CB73-1549-ADDA-0B0CB8E69B6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4404" y="1294766"/>
                  <a:ext cx="1006266" cy="7941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5" name="Group 134">
                <a:extLst>
                  <a:ext uri="{FF2B5EF4-FFF2-40B4-BE49-F238E27FC236}">
                    <a16:creationId xmlns:a16="http://schemas.microsoft.com/office/drawing/2014/main" id="{8DC2FFA7-51D2-9A26-CAB9-1C4AF223273F}"/>
                  </a:ext>
                </a:extLst>
              </p:cNvPr>
              <p:cNvGrpSpPr/>
              <p:nvPr/>
            </p:nvGrpSpPr>
            <p:grpSpPr>
              <a:xfrm>
                <a:off x="409559" y="918295"/>
                <a:ext cx="1595527" cy="1595527"/>
                <a:chOff x="409559" y="918295"/>
                <a:chExt cx="1595527" cy="1595527"/>
              </a:xfrm>
            </p:grpSpPr>
            <p:sp>
              <p:nvSpPr>
                <p:cNvPr id="139" name="Oval 138">
                  <a:extLst>
                    <a:ext uri="{FF2B5EF4-FFF2-40B4-BE49-F238E27FC236}">
                      <a16:creationId xmlns:a16="http://schemas.microsoft.com/office/drawing/2014/main" id="{23237F9B-F75D-3E4B-535F-B8F304A64CC3}"/>
                    </a:ext>
                  </a:extLst>
                </p:cNvPr>
                <p:cNvSpPr/>
                <p:nvPr/>
              </p:nvSpPr>
              <p:spPr>
                <a:xfrm>
                  <a:off x="409559" y="918295"/>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0" name="Picture 6" descr="NHS England - Wikipedia">
                  <a:extLst>
                    <a:ext uri="{FF2B5EF4-FFF2-40B4-BE49-F238E27FC236}">
                      <a16:creationId xmlns:a16="http://schemas.microsoft.com/office/drawing/2014/main" id="{EAFF5B98-A953-A929-32F0-7E73D4ACCCC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1368" y="1308088"/>
                  <a:ext cx="1017850" cy="7939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6" name="Group 135">
                <a:extLst>
                  <a:ext uri="{FF2B5EF4-FFF2-40B4-BE49-F238E27FC236}">
                    <a16:creationId xmlns:a16="http://schemas.microsoft.com/office/drawing/2014/main" id="{1EA0840A-0431-F1C2-83D4-D054A335F6E3}"/>
                  </a:ext>
                </a:extLst>
              </p:cNvPr>
              <p:cNvGrpSpPr/>
              <p:nvPr/>
            </p:nvGrpSpPr>
            <p:grpSpPr>
              <a:xfrm>
                <a:off x="2286944" y="886675"/>
                <a:ext cx="1595527" cy="1595527"/>
                <a:chOff x="2286944" y="886675"/>
                <a:chExt cx="1595527" cy="1595527"/>
              </a:xfrm>
            </p:grpSpPr>
            <p:sp>
              <p:nvSpPr>
                <p:cNvPr id="137" name="Oval 136">
                  <a:extLst>
                    <a:ext uri="{FF2B5EF4-FFF2-40B4-BE49-F238E27FC236}">
                      <a16:creationId xmlns:a16="http://schemas.microsoft.com/office/drawing/2014/main" id="{2577BE2F-4B9D-A54A-26D9-FF3F1D9F4CEC}"/>
                    </a:ext>
                  </a:extLst>
                </p:cNvPr>
                <p:cNvSpPr/>
                <p:nvPr/>
              </p:nvSpPr>
              <p:spPr>
                <a:xfrm>
                  <a:off x="2286944" y="886675"/>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38" name="Picture 8" descr="NHS Digital - Wikipedia">
                  <a:extLst>
                    <a:ext uri="{FF2B5EF4-FFF2-40B4-BE49-F238E27FC236}">
                      <a16:creationId xmlns:a16="http://schemas.microsoft.com/office/drawing/2014/main" id="{B5F8047C-E56B-158E-CE1D-87FCF84E3A5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548421" y="1294766"/>
                  <a:ext cx="1072574" cy="83577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43" name="Group 142">
              <a:extLst>
                <a:ext uri="{FF2B5EF4-FFF2-40B4-BE49-F238E27FC236}">
                  <a16:creationId xmlns:a16="http://schemas.microsoft.com/office/drawing/2014/main" id="{0299B61C-8897-15C6-F169-CA68C9466C43}"/>
                </a:ext>
              </a:extLst>
            </p:cNvPr>
            <p:cNvGrpSpPr/>
            <p:nvPr/>
          </p:nvGrpSpPr>
          <p:grpSpPr>
            <a:xfrm>
              <a:off x="409559" y="2621984"/>
              <a:ext cx="5431476" cy="1631860"/>
              <a:chOff x="409559" y="2621984"/>
              <a:chExt cx="5431476" cy="1631860"/>
            </a:xfrm>
          </p:grpSpPr>
          <p:grpSp>
            <p:nvGrpSpPr>
              <p:cNvPr id="144" name="Group 143">
                <a:extLst>
                  <a:ext uri="{FF2B5EF4-FFF2-40B4-BE49-F238E27FC236}">
                    <a16:creationId xmlns:a16="http://schemas.microsoft.com/office/drawing/2014/main" id="{FC0BA937-0250-8E49-6359-2812621C783E}"/>
                  </a:ext>
                </a:extLst>
              </p:cNvPr>
              <p:cNvGrpSpPr/>
              <p:nvPr/>
            </p:nvGrpSpPr>
            <p:grpSpPr>
              <a:xfrm>
                <a:off x="409559" y="2653604"/>
                <a:ext cx="1595527" cy="1595527"/>
                <a:chOff x="409559" y="2653604"/>
                <a:chExt cx="1595527" cy="1595527"/>
              </a:xfrm>
            </p:grpSpPr>
            <p:sp>
              <p:nvSpPr>
                <p:cNvPr id="151" name="Oval 150">
                  <a:extLst>
                    <a:ext uri="{FF2B5EF4-FFF2-40B4-BE49-F238E27FC236}">
                      <a16:creationId xmlns:a16="http://schemas.microsoft.com/office/drawing/2014/main" id="{AB4BD7C7-ECA7-E78A-F99B-A48D72533812}"/>
                    </a:ext>
                  </a:extLst>
                </p:cNvPr>
                <p:cNvSpPr/>
                <p:nvPr/>
              </p:nvSpPr>
              <p:spPr>
                <a:xfrm>
                  <a:off x="409559" y="2653604"/>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2" name="Picture 4" descr="Safety-critical alerts are changing at the MHRA - GOV.UK">
                  <a:extLst>
                    <a:ext uri="{FF2B5EF4-FFF2-40B4-BE49-F238E27FC236}">
                      <a16:creationId xmlns:a16="http://schemas.microsoft.com/office/drawing/2014/main" id="{21E52861-890D-B388-BDFF-B1D41E1ACF60}"/>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15503" t="34608" r="15465" b="35070"/>
                <a:stretch/>
              </p:blipFill>
              <p:spPr bwMode="auto">
                <a:xfrm>
                  <a:off x="519236" y="3264163"/>
                  <a:ext cx="1271736" cy="3724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5" name="Group 144">
                <a:extLst>
                  <a:ext uri="{FF2B5EF4-FFF2-40B4-BE49-F238E27FC236}">
                    <a16:creationId xmlns:a16="http://schemas.microsoft.com/office/drawing/2014/main" id="{046D39D8-49A3-9B02-A551-11BCFB00C306}"/>
                  </a:ext>
                </a:extLst>
              </p:cNvPr>
              <p:cNvGrpSpPr/>
              <p:nvPr/>
            </p:nvGrpSpPr>
            <p:grpSpPr>
              <a:xfrm>
                <a:off x="2286944" y="2621984"/>
                <a:ext cx="1595527" cy="1595527"/>
                <a:chOff x="2286944" y="2621984"/>
                <a:chExt cx="1595527" cy="1595527"/>
              </a:xfrm>
            </p:grpSpPr>
            <p:sp>
              <p:nvSpPr>
                <p:cNvPr id="149" name="Oval 148">
                  <a:extLst>
                    <a:ext uri="{FF2B5EF4-FFF2-40B4-BE49-F238E27FC236}">
                      <a16:creationId xmlns:a16="http://schemas.microsoft.com/office/drawing/2014/main" id="{6C096AA9-7773-DCB2-D032-D8233E1A8BA7}"/>
                    </a:ext>
                  </a:extLst>
                </p:cNvPr>
                <p:cNvSpPr/>
                <p:nvPr/>
              </p:nvSpPr>
              <p:spPr>
                <a:xfrm>
                  <a:off x="2286944" y="2621984"/>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0" name="Picture 2" descr="The Leeds Teaching Hospitals NHS Trust">
                  <a:extLst>
                    <a:ext uri="{FF2B5EF4-FFF2-40B4-BE49-F238E27FC236}">
                      <a16:creationId xmlns:a16="http://schemas.microsoft.com/office/drawing/2014/main" id="{32D60F5C-557C-66AF-6250-4FED9EB88DB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368124" y="3019425"/>
                  <a:ext cx="1281354" cy="7715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145">
                <a:extLst>
                  <a:ext uri="{FF2B5EF4-FFF2-40B4-BE49-F238E27FC236}">
                    <a16:creationId xmlns:a16="http://schemas.microsoft.com/office/drawing/2014/main" id="{1A3C8CF3-4176-F2B8-CA9C-277A1DE119D0}"/>
                  </a:ext>
                </a:extLst>
              </p:cNvPr>
              <p:cNvGrpSpPr/>
              <p:nvPr/>
            </p:nvGrpSpPr>
            <p:grpSpPr>
              <a:xfrm>
                <a:off x="4245508" y="2658317"/>
                <a:ext cx="1595527" cy="1595527"/>
                <a:chOff x="4245508" y="2658317"/>
                <a:chExt cx="1595527" cy="1595527"/>
              </a:xfrm>
            </p:grpSpPr>
            <p:sp>
              <p:nvSpPr>
                <p:cNvPr id="147" name="Oval 146">
                  <a:extLst>
                    <a:ext uri="{FF2B5EF4-FFF2-40B4-BE49-F238E27FC236}">
                      <a16:creationId xmlns:a16="http://schemas.microsoft.com/office/drawing/2014/main" id="{D7D6CD0A-24A7-5579-0007-94BD43F17596}"/>
                    </a:ext>
                  </a:extLst>
                </p:cNvPr>
                <p:cNvSpPr/>
                <p:nvPr/>
              </p:nvSpPr>
              <p:spPr>
                <a:xfrm>
                  <a:off x="4245508" y="2658317"/>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8" name="Picture 2" descr="King's College Hospital - NHS Foundation Trust">
                  <a:extLst>
                    <a:ext uri="{FF2B5EF4-FFF2-40B4-BE49-F238E27FC236}">
                      <a16:creationId xmlns:a16="http://schemas.microsoft.com/office/drawing/2014/main" id="{72BBA2BD-BBED-93D3-F802-B305138E78F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26687" y="3174843"/>
                  <a:ext cx="1303572" cy="546235"/>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3" name="Group 152">
              <a:extLst>
                <a:ext uri="{FF2B5EF4-FFF2-40B4-BE49-F238E27FC236}">
                  <a16:creationId xmlns:a16="http://schemas.microsoft.com/office/drawing/2014/main" id="{8CF7F0E8-2FFF-D2B9-2665-8B7771AA41B5}"/>
                </a:ext>
              </a:extLst>
            </p:cNvPr>
            <p:cNvGrpSpPr/>
            <p:nvPr/>
          </p:nvGrpSpPr>
          <p:grpSpPr>
            <a:xfrm>
              <a:off x="453827" y="4386912"/>
              <a:ext cx="1595527" cy="1595527"/>
              <a:chOff x="453827" y="4386912"/>
              <a:chExt cx="1595527" cy="1595527"/>
            </a:xfrm>
          </p:grpSpPr>
          <p:sp>
            <p:nvSpPr>
              <p:cNvPr id="154" name="Oval 153">
                <a:extLst>
                  <a:ext uri="{FF2B5EF4-FFF2-40B4-BE49-F238E27FC236}">
                    <a16:creationId xmlns:a16="http://schemas.microsoft.com/office/drawing/2014/main" id="{1CFE7C4C-1E9F-4761-72CF-57DE89E28761}"/>
                  </a:ext>
                </a:extLst>
              </p:cNvPr>
              <p:cNvSpPr/>
              <p:nvPr/>
            </p:nvSpPr>
            <p:spPr>
              <a:xfrm>
                <a:off x="453827" y="4386912"/>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5" name="Picture 30" descr="The Royal Marsden NHS FT - Cavell">
                <a:extLst>
                  <a:ext uri="{FF2B5EF4-FFF2-40B4-BE49-F238E27FC236}">
                    <a16:creationId xmlns:a16="http://schemas.microsoft.com/office/drawing/2014/main" id="{D5854229-D6A3-AD8A-24EF-93F5971F3C4A}"/>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2236" t="38426" r="1772" b="36771"/>
              <a:stretch/>
            </p:blipFill>
            <p:spPr bwMode="auto">
              <a:xfrm>
                <a:off x="584199" y="5022694"/>
                <a:ext cx="1358901" cy="4419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6" name="Group 155">
              <a:extLst>
                <a:ext uri="{FF2B5EF4-FFF2-40B4-BE49-F238E27FC236}">
                  <a16:creationId xmlns:a16="http://schemas.microsoft.com/office/drawing/2014/main" id="{07F7440B-9B94-633C-AA13-774CDE26E31A}"/>
                </a:ext>
              </a:extLst>
            </p:cNvPr>
            <p:cNvGrpSpPr/>
            <p:nvPr/>
          </p:nvGrpSpPr>
          <p:grpSpPr>
            <a:xfrm>
              <a:off x="4289776" y="4391625"/>
              <a:ext cx="1595527" cy="1595527"/>
              <a:chOff x="4289776" y="4391625"/>
              <a:chExt cx="1595527" cy="1595527"/>
            </a:xfrm>
          </p:grpSpPr>
          <p:sp>
            <p:nvSpPr>
              <p:cNvPr id="157" name="Oval 156">
                <a:extLst>
                  <a:ext uri="{FF2B5EF4-FFF2-40B4-BE49-F238E27FC236}">
                    <a16:creationId xmlns:a16="http://schemas.microsoft.com/office/drawing/2014/main" id="{1FD4282A-9F0A-5A2B-632C-BE55F33F96DE}"/>
                  </a:ext>
                </a:extLst>
              </p:cNvPr>
              <p:cNvSpPr/>
              <p:nvPr/>
            </p:nvSpPr>
            <p:spPr>
              <a:xfrm>
                <a:off x="4289776" y="4391625"/>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8" name="Picture 34" descr="Epsom and St Helier University Hospitals">
                <a:extLst>
                  <a:ext uri="{FF2B5EF4-FFF2-40B4-BE49-F238E27FC236}">
                    <a16:creationId xmlns:a16="http://schemas.microsoft.com/office/drawing/2014/main" id="{BBDEE3B2-CFE9-AEAB-6848-396C02FA949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06506" y="4832868"/>
                <a:ext cx="1362063" cy="6403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9" name="Group 158">
              <a:extLst>
                <a:ext uri="{FF2B5EF4-FFF2-40B4-BE49-F238E27FC236}">
                  <a16:creationId xmlns:a16="http://schemas.microsoft.com/office/drawing/2014/main" id="{C1E3E112-8915-AE01-2B9B-8CD0A92274A1}"/>
                </a:ext>
              </a:extLst>
            </p:cNvPr>
            <p:cNvGrpSpPr/>
            <p:nvPr/>
          </p:nvGrpSpPr>
          <p:grpSpPr>
            <a:xfrm>
              <a:off x="2331212" y="4355292"/>
              <a:ext cx="1595527" cy="1595527"/>
              <a:chOff x="2331212" y="4355292"/>
              <a:chExt cx="1595527" cy="1595527"/>
            </a:xfrm>
          </p:grpSpPr>
          <p:sp>
            <p:nvSpPr>
              <p:cNvPr id="160" name="Oval 159">
                <a:extLst>
                  <a:ext uri="{FF2B5EF4-FFF2-40B4-BE49-F238E27FC236}">
                    <a16:creationId xmlns:a16="http://schemas.microsoft.com/office/drawing/2014/main" id="{1AB82E70-DC3E-6251-285F-67BE2D5B8180}"/>
                  </a:ext>
                </a:extLst>
              </p:cNvPr>
              <p:cNvSpPr/>
              <p:nvPr/>
            </p:nvSpPr>
            <p:spPr>
              <a:xfrm>
                <a:off x="2331212" y="4355292"/>
                <a:ext cx="1595527" cy="1595527"/>
              </a:xfrm>
              <a:prstGeom prst="ellipse">
                <a:avLst/>
              </a:prstGeom>
              <a:solidFill>
                <a:schemeClr val="bg1"/>
              </a:solidFill>
              <a:ln>
                <a:solidFill>
                  <a:schemeClr val="bg1"/>
                </a:solidFill>
              </a:ln>
              <a:effectLst>
                <a:outerShdw blurRad="444500" sx="84000" sy="84000" algn="ctr"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1" name="Picture 44" descr="Home Page - Kingston Hospital">
                <a:extLst>
                  <a:ext uri="{FF2B5EF4-FFF2-40B4-BE49-F238E27FC236}">
                    <a16:creationId xmlns:a16="http://schemas.microsoft.com/office/drawing/2014/main" id="{8E3D7591-6E7A-6041-ED4F-FC351827132A}"/>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t="29764" b="25848"/>
              <a:stretch/>
            </p:blipFill>
            <p:spPr bwMode="auto">
              <a:xfrm>
                <a:off x="2409451" y="4829237"/>
                <a:ext cx="1450880" cy="644004"/>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63" name="Picture 6" descr="NHS England - Wikipedia">
            <a:extLst>
              <a:ext uri="{FF2B5EF4-FFF2-40B4-BE49-F238E27FC236}">
                <a16:creationId xmlns:a16="http://schemas.microsoft.com/office/drawing/2014/main" id="{F090F4AA-431A-6CD0-F3AC-B627621AA447}"/>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043469" y="985245"/>
            <a:ext cx="1116254" cy="870751"/>
          </a:xfrm>
          <a:prstGeom prst="rect">
            <a:avLst/>
          </a:prstGeom>
          <a:noFill/>
          <a:extLst>
            <a:ext uri="{909E8E84-426E-40DD-AFC4-6F175D3DCCD1}">
              <a14:hiddenFill xmlns:a14="http://schemas.microsoft.com/office/drawing/2010/main">
                <a:solidFill>
                  <a:srgbClr val="FFFFFF"/>
                </a:solidFill>
              </a14:hiddenFill>
            </a:ext>
          </a:extLst>
        </p:spPr>
      </p:pic>
      <p:sp>
        <p:nvSpPr>
          <p:cNvPr id="164" name="Rounded Rectangle 5">
            <a:extLst>
              <a:ext uri="{FF2B5EF4-FFF2-40B4-BE49-F238E27FC236}">
                <a16:creationId xmlns:a16="http://schemas.microsoft.com/office/drawing/2014/main" id="{00CA74B9-E844-E2A8-F431-7D6EA45621EF}"/>
              </a:ext>
            </a:extLst>
          </p:cNvPr>
          <p:cNvSpPr/>
          <p:nvPr/>
        </p:nvSpPr>
        <p:spPr>
          <a:xfrm>
            <a:off x="3146700" y="730057"/>
            <a:ext cx="2905616" cy="4984101"/>
          </a:xfrm>
          <a:custGeom>
            <a:avLst>
              <a:gd name="f0" fmla="val 74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gradFill>
            <a:gsLst>
              <a:gs pos="0">
                <a:srgbClr val="3892B5"/>
              </a:gs>
              <a:gs pos="100000">
                <a:srgbClr val="1D5279"/>
              </a:gs>
            </a:gsLst>
            <a:lin ang="5400000"/>
          </a:gradFill>
          <a:ln cap="flat">
            <a:noFill/>
            <a:prstDash val="solid"/>
          </a:ln>
        </p:spPr>
        <p:txBody>
          <a:bodyPr vert="horz" wrap="square" lIns="108000" tIns="1511996" rIns="108000" bIns="143999" anchor="ctr" anchorCtr="1" compatLnSpc="1">
            <a:no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6000 User Managed Service for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Device as a Service end to end service (Design, Procure, Build, Implement, Change, Break fix etc.)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Tech Hub</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24 x 7 x 365 Service Desk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Full Service Now ITSM Install and operation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CSOC - Cyber Security Operations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a:ln>
                  <a:noFill/>
                </a:ln>
                <a:solidFill>
                  <a:srgbClr val="FFFFFF"/>
                </a:solidFill>
                <a:effectLst/>
                <a:uLnTx/>
                <a:uFillTx/>
                <a:latin typeface="Helvetica" pitchFamily="2"/>
                <a:ea typeface="+mn-ea"/>
                <a:cs typeface="+mn-cs"/>
              </a:rPr>
              <a:t>Ongoing Security </a:t>
            </a:r>
            <a:r>
              <a:rPr kumimoji="0" lang="en-US" sz="1000" b="1" i="0" u="none" strike="noStrike" kern="0" cap="none" spc="0" normalizeH="0" baseline="0" noProof="0" err="1">
                <a:ln>
                  <a:noFill/>
                </a:ln>
                <a:solidFill>
                  <a:srgbClr val="FFFFFF"/>
                </a:solidFill>
                <a:effectLst/>
                <a:uLnTx/>
                <a:uFillTx/>
                <a:latin typeface="Helvetica" pitchFamily="2"/>
                <a:ea typeface="+mn-ea"/>
                <a:cs typeface="+mn-cs"/>
              </a:rPr>
              <a:t>assesments</a:t>
            </a:r>
            <a:r>
              <a:rPr kumimoji="0" lang="en-US" sz="1000" b="1" i="0" u="none" strike="noStrike" kern="0" cap="none" spc="0" normalizeH="0" baseline="0" noProof="0">
                <a:ln>
                  <a:noFill/>
                </a:ln>
                <a:solidFill>
                  <a:srgbClr val="FFFFFF"/>
                </a:solidFill>
                <a:effectLst/>
                <a:uLnTx/>
                <a:uFillTx/>
                <a:latin typeface="Helvetica" pitchFamily="2"/>
                <a:ea typeface="+mn-ea"/>
                <a:cs typeface="+mn-cs"/>
              </a:rPr>
              <a:t> and penetration testing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1" i="0" u="none" strike="noStrike" kern="0" cap="none" spc="0" normalizeH="0" baseline="0" noProof="0">
              <a:ln>
                <a:noFill/>
              </a:ln>
              <a:solidFill>
                <a:srgbClr val="FFFFFF"/>
              </a:solidFill>
              <a:effectLst/>
              <a:uLnTx/>
              <a:uFillTx/>
              <a:latin typeface="Helvetica" pitchFamily="2"/>
              <a:ea typeface="+mn-ea"/>
              <a:cs typeface="+mn-cs"/>
            </a:endParaRPr>
          </a:p>
        </p:txBody>
      </p:sp>
      <p:sp>
        <p:nvSpPr>
          <p:cNvPr id="165" name="Rectangle 164">
            <a:extLst>
              <a:ext uri="{FF2B5EF4-FFF2-40B4-BE49-F238E27FC236}">
                <a16:creationId xmlns:a16="http://schemas.microsoft.com/office/drawing/2014/main" id="{C3781990-BFCD-744B-47F1-BD43D5F08906}"/>
              </a:ext>
            </a:extLst>
          </p:cNvPr>
          <p:cNvSpPr/>
          <p:nvPr/>
        </p:nvSpPr>
        <p:spPr>
          <a:xfrm>
            <a:off x="3243422" y="834058"/>
            <a:ext cx="2732242" cy="11496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Agenda Solent NHS Trust In Public Board Meeting">
            <a:extLst>
              <a:ext uri="{FF2B5EF4-FFF2-40B4-BE49-F238E27FC236}">
                <a16:creationId xmlns:a16="http://schemas.microsoft.com/office/drawing/2014/main" id="{92547B74-65C0-C088-51D6-C87B294D39AE}"/>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b="21272"/>
          <a:stretch/>
        </p:blipFill>
        <p:spPr bwMode="auto">
          <a:xfrm>
            <a:off x="3914672" y="866264"/>
            <a:ext cx="1430231" cy="1019075"/>
          </a:xfrm>
          <a:prstGeom prst="rect">
            <a:avLst/>
          </a:prstGeom>
          <a:noFill/>
          <a:extLst>
            <a:ext uri="{909E8E84-426E-40DD-AFC4-6F175D3DCCD1}">
              <a14:hiddenFill xmlns:a14="http://schemas.microsoft.com/office/drawing/2010/main">
                <a:solidFill>
                  <a:srgbClr val="FFFFFF"/>
                </a:solidFill>
              </a14:hiddenFill>
            </a:ext>
          </a:extLst>
        </p:spPr>
      </p:pic>
      <p:sp>
        <p:nvSpPr>
          <p:cNvPr id="167" name="Rectangle 166">
            <a:extLst>
              <a:ext uri="{FF2B5EF4-FFF2-40B4-BE49-F238E27FC236}">
                <a16:creationId xmlns:a16="http://schemas.microsoft.com/office/drawing/2014/main" id="{FD889165-28D7-529C-8A37-795B47696155}"/>
              </a:ext>
            </a:extLst>
          </p:cNvPr>
          <p:cNvSpPr/>
          <p:nvPr/>
        </p:nvSpPr>
        <p:spPr>
          <a:xfrm>
            <a:off x="291481" y="2036135"/>
            <a:ext cx="2682898" cy="3604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F497D"/>
                </a:solidFill>
                <a:effectLst/>
                <a:uLnTx/>
                <a:uFillTx/>
                <a:latin typeface="Calibri"/>
                <a:ea typeface="+mn-ea"/>
                <a:cs typeface="+mn-cs"/>
              </a:rPr>
              <a:t>Bash Hussain, Deployment Director at NPIC said: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F497D"/>
                </a:solidFill>
                <a:effectLst/>
                <a:uLnTx/>
                <a:uFillTx/>
                <a:latin typeface="Calibri"/>
                <a:ea typeface="+mn-ea"/>
                <a:cs typeface="+mn-cs"/>
              </a:rPr>
              <a:t>“We have achieved a key milestone for the NPIC programme which has significant infrastructure needs for storage and processing of clinical images. Working alongside Exponential-e will provide the programme with a resilient, scalable platform needed to meet both our clinical and research ambitions.”</a:t>
            </a:r>
          </a:p>
        </p:txBody>
      </p:sp>
      <p:sp>
        <p:nvSpPr>
          <p:cNvPr id="168" name="Rectangle 167">
            <a:extLst>
              <a:ext uri="{FF2B5EF4-FFF2-40B4-BE49-F238E27FC236}">
                <a16:creationId xmlns:a16="http://schemas.microsoft.com/office/drawing/2014/main" id="{4DFE3313-546B-984A-312D-16709423101D}"/>
              </a:ext>
            </a:extLst>
          </p:cNvPr>
          <p:cNvSpPr/>
          <p:nvPr/>
        </p:nvSpPr>
        <p:spPr>
          <a:xfrm>
            <a:off x="6250654" y="2036135"/>
            <a:ext cx="2678000" cy="3604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a:ln>
                  <a:noFill/>
                </a:ln>
                <a:solidFill>
                  <a:srgbClr val="1F497D"/>
                </a:solidFill>
                <a:effectLst/>
                <a:uLnTx/>
                <a:uFillTx/>
                <a:latin typeface="Calibri"/>
                <a:ea typeface="+mn-ea"/>
                <a:cs typeface="+mn-cs"/>
              </a:rPr>
            </a:br>
            <a:endParaRPr kumimoji="0" lang="en-GB" sz="1200" b="1"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F497D"/>
                </a:solidFill>
                <a:effectLst/>
                <a:uLnTx/>
                <a:uFillTx/>
                <a:latin typeface="Calibri"/>
                <a:ea typeface="+mn-ea"/>
                <a:cs typeface="+mn-cs"/>
              </a:rPr>
              <a:t>Michael Wheatley Drug Strategy and Delivery Team - Transforming Delivery in Prisons, HMPPS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F497D"/>
                </a:solidFill>
                <a:effectLst/>
                <a:uLnTx/>
                <a:uFillTx/>
                <a:latin typeface="Calibri" panose="020F0502020204030204"/>
                <a:ea typeface="+mn-ea"/>
                <a:cs typeface="+mn-cs"/>
              </a:rPr>
              <a:t>“The confidence we had in Exponential-e and the support they offered, alongside approval from HMPPS Information Security and the MOJ Digital and Technology team, meant that we were able to commit to delivering the Telemedicine programme within the required timeframe - as ambitious as it was - which was a great achievement”</a:t>
            </a:r>
            <a:endParaRPr kumimoji="0" lang="en-GB" sz="1200" b="1" i="0" u="none" strike="noStrike" kern="1200" cap="none" spc="0" normalizeH="0" baseline="0" noProof="0">
              <a:ln>
                <a:noFill/>
              </a:ln>
              <a:solidFill>
                <a:srgbClr val="1F497D"/>
              </a:solidFill>
              <a:effectLst/>
              <a:uLnTx/>
              <a:uFillTx/>
              <a:latin typeface="Calibri"/>
              <a:ea typeface="+mn-ea"/>
              <a:cs typeface="+mn-cs"/>
            </a:endParaRPr>
          </a:p>
        </p:txBody>
      </p:sp>
      <p:sp>
        <p:nvSpPr>
          <p:cNvPr id="169" name="Rectangle 168">
            <a:extLst>
              <a:ext uri="{FF2B5EF4-FFF2-40B4-BE49-F238E27FC236}">
                <a16:creationId xmlns:a16="http://schemas.microsoft.com/office/drawing/2014/main" id="{2C8B4A16-B40D-52E1-C592-4831ED0E6CD5}"/>
              </a:ext>
            </a:extLst>
          </p:cNvPr>
          <p:cNvSpPr/>
          <p:nvPr/>
        </p:nvSpPr>
        <p:spPr>
          <a:xfrm>
            <a:off x="3232619" y="2036135"/>
            <a:ext cx="2756878" cy="36043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a:ln>
                  <a:noFill/>
                </a:ln>
                <a:solidFill>
                  <a:srgbClr val="1F497D"/>
                </a:solidFill>
                <a:effectLst/>
                <a:uLnTx/>
                <a:uFillTx/>
                <a:latin typeface="Calibri"/>
                <a:ea typeface="+mn-ea"/>
                <a:cs typeface="+mn-cs"/>
              </a:rPr>
            </a:br>
            <a:endParaRPr kumimoji="0" lang="en-GB" sz="1200" b="1"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1F497D"/>
                </a:solidFill>
                <a:effectLst/>
                <a:uLnTx/>
                <a:uFillTx/>
                <a:latin typeface="Calibri"/>
                <a:ea typeface="+mn-ea"/>
                <a:cs typeface="+mn-cs"/>
              </a:rPr>
              <a:t>Andrew Stevens, Chief Executive Officer at Solent NHS Trust, elaborated: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1F497D"/>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F497D"/>
                </a:solidFill>
                <a:effectLst/>
                <a:uLnTx/>
                <a:uFillTx/>
                <a:latin typeface="Calibri" panose="020F0502020204030204"/>
                <a:ea typeface="+mn-ea"/>
                <a:cs typeface="+mn-cs"/>
              </a:rPr>
              <a:t>"Exponential-e's experience in healthcare technology made them a strong potential partner, but it was their willingness to understand where we were, where we wanted to be, and – most importantly – their willingness to tackle any associated ICT challenges head-on. It has been exciting to see the level of engagement across every area of this project from teams at both companies, and I look forward to continuing our work together."</a:t>
            </a:r>
          </a:p>
        </p:txBody>
      </p:sp>
    </p:spTree>
    <p:extLst>
      <p:ext uri="{BB962C8B-B14F-4D97-AF65-F5344CB8AC3E}">
        <p14:creationId xmlns:p14="http://schemas.microsoft.com/office/powerpoint/2010/main" val="822920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168" grpId="0" animBg="1"/>
      <p:bldP spid="169"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CE40-F4FD-1252-70B0-E6AE6A4EC641}"/>
              </a:ext>
            </a:extLst>
          </p:cNvPr>
          <p:cNvSpPr>
            <a:spLocks noGrp="1"/>
          </p:cNvSpPr>
          <p:nvPr>
            <p:ph type="title"/>
          </p:nvPr>
        </p:nvSpPr>
        <p:spPr/>
        <p:txBody>
          <a:bodyPr/>
          <a:lstStyle/>
          <a:p>
            <a:r>
              <a:rPr lang="en-GB" dirty="0"/>
              <a:t>Summary</a:t>
            </a:r>
          </a:p>
        </p:txBody>
      </p:sp>
      <p:graphicFrame>
        <p:nvGraphicFramePr>
          <p:cNvPr id="3" name="Diagram 2">
            <a:extLst>
              <a:ext uri="{FF2B5EF4-FFF2-40B4-BE49-F238E27FC236}">
                <a16:creationId xmlns:a16="http://schemas.microsoft.com/office/drawing/2014/main" id="{CD7BA1B1-8487-2FDC-9E91-D12DFED3C9A9}"/>
              </a:ext>
            </a:extLst>
          </p:cNvPr>
          <p:cNvGraphicFramePr/>
          <p:nvPr/>
        </p:nvGraphicFramePr>
        <p:xfrm>
          <a:off x="500666" y="698679"/>
          <a:ext cx="11190668" cy="5460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762179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7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5953701" y="1236072"/>
            <a:ext cx="5905816" cy="954107"/>
          </a:xfrm>
          <a:prstGeom prst="rect">
            <a:avLst/>
          </a:prstGeom>
          <a:noFill/>
        </p:spPr>
        <p:txBody>
          <a:bodyPr wrap="square" lIns="91440" tIns="45720" rIns="91440" bIns="45720">
            <a:spAutoFit/>
          </a:bodyPr>
          <a:lstStyle/>
          <a:p>
            <a:pPr algn="ctr">
              <a:buClr>
                <a:srgbClr val="000000"/>
              </a:buClr>
              <a:defRPr/>
            </a:pPr>
            <a:r>
              <a:rPr lang="en-GB" sz="2800" kern="0">
                <a:ln w="0"/>
                <a:solidFill>
                  <a:srgbClr val="00989E"/>
                </a:solidFill>
                <a:effectLst>
                  <a:outerShdw blurRad="38100" dist="25400" dir="5400000" algn="ctr" rotWithShape="0">
                    <a:srgbClr val="6E747A">
                      <a:alpha val="43000"/>
                    </a:srgbClr>
                  </a:outerShdw>
                </a:effectLst>
                <a:latin typeface="Arial"/>
                <a:cs typeface="Arial"/>
              </a:rPr>
              <a:t>Cross-sector Innovation Panel Discussion</a:t>
            </a:r>
            <a:endParaRPr lang="en-US" sz="2800" kern="0">
              <a:ln w="0"/>
              <a:solidFill>
                <a:srgbClr val="00989E"/>
              </a:solidFill>
              <a:effectLst>
                <a:outerShdw blurRad="38100" dist="25400" dir="5400000" algn="ctr" rotWithShape="0">
                  <a:srgbClr val="6E747A">
                    <a:alpha val="43000"/>
                  </a:srgbClr>
                </a:outerShdw>
              </a:effectLst>
              <a:latin typeface="Arial"/>
              <a:cs typeface="Arial"/>
              <a:sym typeface="Arial"/>
            </a:endParaRPr>
          </a:p>
        </p:txBody>
      </p:sp>
      <p:sp>
        <p:nvSpPr>
          <p:cNvPr id="10" name="Rounded Rectangle 9">
            <a:extLst>
              <a:ext uri="{FF2B5EF4-FFF2-40B4-BE49-F238E27FC236}">
                <a16:creationId xmlns:a16="http://schemas.microsoft.com/office/drawing/2014/main" id="{C72DC62F-50FC-0212-5268-A95B5AC144E2}"/>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6A3A7069-5267-A44B-D52E-A24651596E08}"/>
              </a:ext>
            </a:extLst>
          </p:cNvPr>
          <p:cNvSpPr txBox="1"/>
          <p:nvPr/>
        </p:nvSpPr>
        <p:spPr>
          <a:xfrm>
            <a:off x="6480408" y="3679316"/>
            <a:ext cx="1494744" cy="707886"/>
          </a:xfrm>
          <a:prstGeom prst="rect">
            <a:avLst/>
          </a:prstGeom>
          <a:noFill/>
        </p:spPr>
        <p:txBody>
          <a:bodyPr wrap="square" rtlCol="0">
            <a:spAutoFit/>
          </a:bodyPr>
          <a:lstStyle/>
          <a:p>
            <a:pPr algn="ctr"/>
            <a:r>
              <a:rPr lang="en-GB" sz="1000" b="1" i="0" u="none" strike="noStrike">
                <a:solidFill>
                  <a:srgbClr val="000000"/>
                </a:solidFill>
                <a:effectLst/>
                <a:latin typeface="Muller"/>
              </a:rPr>
              <a:t>Dr Rizwan Malik</a:t>
            </a:r>
          </a:p>
          <a:p>
            <a:pPr algn="ctr"/>
            <a:r>
              <a:rPr lang="en-GB" sz="1000" b="0" i="0" u="none" strike="noStrike">
                <a:solidFill>
                  <a:srgbClr val="000000"/>
                </a:solidFill>
                <a:effectLst/>
                <a:latin typeface="Muller"/>
              </a:rPr>
              <a:t>Consultant Radiologist</a:t>
            </a:r>
          </a:p>
          <a:p>
            <a:pPr algn="ctr"/>
            <a:r>
              <a:rPr lang="en-GB" sz="1000" b="0" i="0" u="none" strike="noStrike">
                <a:solidFill>
                  <a:srgbClr val="000000"/>
                </a:solidFill>
                <a:effectLst/>
                <a:latin typeface="Muller"/>
              </a:rPr>
              <a:t>Bolton NHS Foundation Trust</a:t>
            </a:r>
          </a:p>
        </p:txBody>
      </p:sp>
      <p:sp>
        <p:nvSpPr>
          <p:cNvPr id="14" name="TextBox 13">
            <a:extLst>
              <a:ext uri="{FF2B5EF4-FFF2-40B4-BE49-F238E27FC236}">
                <a16:creationId xmlns:a16="http://schemas.microsoft.com/office/drawing/2014/main" id="{98E65F0E-CCA4-BD40-5C85-B94F2763623E}"/>
              </a:ext>
            </a:extLst>
          </p:cNvPr>
          <p:cNvSpPr txBox="1"/>
          <p:nvPr/>
        </p:nvSpPr>
        <p:spPr>
          <a:xfrm>
            <a:off x="8236726" y="3703279"/>
            <a:ext cx="1350235" cy="784830"/>
          </a:xfrm>
          <a:prstGeom prst="rect">
            <a:avLst/>
          </a:prstGeom>
          <a:noFill/>
        </p:spPr>
        <p:txBody>
          <a:bodyPr wrap="square" rtlCol="0">
            <a:spAutoFit/>
          </a:bodyPr>
          <a:lstStyle/>
          <a:p>
            <a:pPr algn="ctr"/>
            <a:r>
              <a:rPr lang="en-GB" sz="900" b="1" i="0" u="none" strike="noStrike">
                <a:solidFill>
                  <a:srgbClr val="000000"/>
                </a:solidFill>
                <a:effectLst/>
                <a:latin typeface="Muller"/>
              </a:rPr>
              <a:t>Dr Amrita Kumar</a:t>
            </a:r>
          </a:p>
          <a:p>
            <a:pPr algn="ctr"/>
            <a:r>
              <a:rPr lang="en-GB" sz="900" b="0" i="0" u="none" strike="noStrike">
                <a:solidFill>
                  <a:srgbClr val="000000"/>
                </a:solidFill>
                <a:effectLst/>
                <a:latin typeface="Muller"/>
              </a:rPr>
              <a:t>Consultant Radiologist &amp; Clinical AI Lead - Frimley Health NHS Foundation Trust</a:t>
            </a:r>
          </a:p>
        </p:txBody>
      </p:sp>
      <p:pic>
        <p:nvPicPr>
          <p:cNvPr id="4" name="Picture 3">
            <a:extLst>
              <a:ext uri="{FF2B5EF4-FFF2-40B4-BE49-F238E27FC236}">
                <a16:creationId xmlns:a16="http://schemas.microsoft.com/office/drawing/2014/main" id="{A8B44071-817B-4278-1729-BD82659F15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4098" name="Picture 2">
            <a:extLst>
              <a:ext uri="{FF2B5EF4-FFF2-40B4-BE49-F238E27FC236}">
                <a16:creationId xmlns:a16="http://schemas.microsoft.com/office/drawing/2014/main" id="{0305D73E-2119-D419-B657-93070894C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7521" y="2298331"/>
            <a:ext cx="1180516" cy="12139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CAEFD2D8-026C-3D96-A33A-480AE1BC3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4709" y="2314599"/>
            <a:ext cx="1187200" cy="12072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A9C3993-A81A-38C3-CCC3-8D3BE6DCE0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8149" y="2327967"/>
            <a:ext cx="1200567" cy="1207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484320-8762-FE5B-8131-BC22FDA0A2B7}"/>
              </a:ext>
            </a:extLst>
          </p:cNvPr>
          <p:cNvSpPr txBox="1"/>
          <p:nvPr/>
        </p:nvSpPr>
        <p:spPr>
          <a:xfrm>
            <a:off x="9885832" y="3702267"/>
            <a:ext cx="1474692" cy="784830"/>
          </a:xfrm>
          <a:prstGeom prst="rect">
            <a:avLst/>
          </a:prstGeom>
          <a:noFill/>
        </p:spPr>
        <p:txBody>
          <a:bodyPr wrap="square" rtlCol="0">
            <a:spAutoFit/>
          </a:bodyPr>
          <a:lstStyle/>
          <a:p>
            <a:pPr algn="ctr"/>
            <a:r>
              <a:rPr lang="en-GB" sz="900" b="1" i="0" u="none" strike="noStrike" err="1">
                <a:solidFill>
                  <a:srgbClr val="000000"/>
                </a:solidFill>
                <a:effectLst/>
                <a:latin typeface="Muller"/>
              </a:rPr>
              <a:t>Sarim</a:t>
            </a:r>
            <a:r>
              <a:rPr lang="en-GB" sz="900" b="1" i="0" u="none" strike="noStrike">
                <a:solidFill>
                  <a:srgbClr val="000000"/>
                </a:solidFill>
                <a:effectLst/>
                <a:latin typeface="Muller"/>
              </a:rPr>
              <a:t> </a:t>
            </a:r>
            <a:r>
              <a:rPr lang="en-GB" sz="900" b="1" i="0" u="none" strike="noStrike" err="1">
                <a:solidFill>
                  <a:srgbClr val="000000"/>
                </a:solidFill>
                <a:effectLst/>
                <a:latin typeface="Muller"/>
              </a:rPr>
              <a:t>Ather</a:t>
            </a:r>
            <a:endParaRPr lang="en-GB" sz="900" b="1" i="0" u="none" strike="noStrike">
              <a:solidFill>
                <a:srgbClr val="000000"/>
              </a:solidFill>
              <a:effectLst/>
              <a:latin typeface="Muller"/>
            </a:endParaRPr>
          </a:p>
          <a:p>
            <a:pPr algn="ctr"/>
            <a:r>
              <a:rPr lang="en-GB" sz="900" b="0" i="0" u="none" strike="noStrike">
                <a:solidFill>
                  <a:srgbClr val="000000"/>
                </a:solidFill>
                <a:effectLst/>
                <a:latin typeface="Muller"/>
              </a:rPr>
              <a:t>MSK Radiology Consultant and Digital Lead - Oxford University Hospitals NHS Foundation Trust</a:t>
            </a:r>
          </a:p>
        </p:txBody>
      </p:sp>
      <p:pic>
        <p:nvPicPr>
          <p:cNvPr id="6" name="Picture 5" descr="A person wearing glasses and a suit&#10;&#10;Description automatically generated">
            <a:extLst>
              <a:ext uri="{FF2B5EF4-FFF2-40B4-BE49-F238E27FC236}">
                <a16:creationId xmlns:a16="http://schemas.microsoft.com/office/drawing/2014/main" id="{77D0D731-1991-32D2-5610-B37B5C0F3ABB}"/>
              </a:ext>
            </a:extLst>
          </p:cNvPr>
          <p:cNvPicPr>
            <a:picLocks noChangeAspect="1"/>
          </p:cNvPicPr>
          <p:nvPr/>
        </p:nvPicPr>
        <p:blipFill>
          <a:blip r:embed="rId7"/>
          <a:stretch>
            <a:fillRect/>
          </a:stretch>
        </p:blipFill>
        <p:spPr>
          <a:xfrm>
            <a:off x="7281875" y="4687033"/>
            <a:ext cx="1232569" cy="1225885"/>
          </a:xfrm>
          <a:prstGeom prst="rect">
            <a:avLst/>
          </a:prstGeom>
        </p:spPr>
      </p:pic>
      <p:sp>
        <p:nvSpPr>
          <p:cNvPr id="7" name="TextBox 6">
            <a:extLst>
              <a:ext uri="{FF2B5EF4-FFF2-40B4-BE49-F238E27FC236}">
                <a16:creationId xmlns:a16="http://schemas.microsoft.com/office/drawing/2014/main" id="{D1DD36DA-3396-60B1-3C0C-8CD9905D4B81}"/>
              </a:ext>
            </a:extLst>
          </p:cNvPr>
          <p:cNvSpPr txBox="1"/>
          <p:nvPr/>
        </p:nvSpPr>
        <p:spPr>
          <a:xfrm>
            <a:off x="7160285" y="6080074"/>
            <a:ext cx="1474692" cy="815608"/>
          </a:xfrm>
          <a:prstGeom prst="rect">
            <a:avLst/>
          </a:prstGeom>
          <a:noFill/>
        </p:spPr>
        <p:txBody>
          <a:bodyPr wrap="square" lIns="91440" tIns="45720" rIns="91440" bIns="45720" rtlCol="0" anchor="t">
            <a:spAutoFit/>
          </a:bodyPr>
          <a:lstStyle/>
          <a:p>
            <a:pPr algn="ctr"/>
            <a:r>
              <a:rPr lang="en-GB" sz="900" b="1" err="1">
                <a:solidFill>
                  <a:srgbClr val="000000"/>
                </a:solidFill>
                <a:ea typeface="+mn-lt"/>
                <a:cs typeface="+mn-lt"/>
              </a:rPr>
              <a:t>Dr.</a:t>
            </a:r>
            <a:r>
              <a:rPr lang="en-GB" sz="900" b="1">
                <a:solidFill>
                  <a:srgbClr val="000000"/>
                </a:solidFill>
                <a:ea typeface="+mn-lt"/>
                <a:cs typeface="+mn-lt"/>
              </a:rPr>
              <a:t> Mike Nix</a:t>
            </a:r>
            <a:endParaRPr lang="en-US" sz="1100"/>
          </a:p>
          <a:p>
            <a:pPr algn="ctr"/>
            <a:r>
              <a:rPr lang="en-GB" sz="900">
                <a:solidFill>
                  <a:srgbClr val="000000"/>
                </a:solidFill>
                <a:ea typeface="+mn-lt"/>
                <a:cs typeface="+mn-lt"/>
              </a:rPr>
              <a:t>Principal Clinical Scientist (AI R&amp;D)</a:t>
            </a:r>
            <a:endParaRPr lang="en-GB" sz="1100"/>
          </a:p>
          <a:p>
            <a:pPr algn="ctr"/>
            <a:r>
              <a:rPr lang="en-GB" sz="900">
                <a:solidFill>
                  <a:srgbClr val="000000"/>
                </a:solidFill>
                <a:ea typeface="+mn-lt"/>
                <a:cs typeface="+mn-lt"/>
              </a:rPr>
              <a:t>Leeds Teaching </a:t>
            </a:r>
            <a:r>
              <a:rPr lang="en-GB" sz="900" b="0" i="0" u="none" strike="noStrike">
                <a:solidFill>
                  <a:srgbClr val="000000"/>
                </a:solidFill>
                <a:effectLst/>
                <a:ea typeface="+mn-lt"/>
                <a:cs typeface="+mn-lt"/>
              </a:rPr>
              <a:t>Hospitals NHS Trust</a:t>
            </a:r>
            <a:endParaRPr lang="en-GB" sz="900">
              <a:ea typeface="+mn-lt"/>
              <a:cs typeface="+mn-lt"/>
            </a:endParaRPr>
          </a:p>
        </p:txBody>
      </p:sp>
      <p:pic>
        <p:nvPicPr>
          <p:cNvPr id="8" name="Picture 7" descr="A person smiling at the camera&#10;&#10;Description automatically generated">
            <a:extLst>
              <a:ext uri="{FF2B5EF4-FFF2-40B4-BE49-F238E27FC236}">
                <a16:creationId xmlns:a16="http://schemas.microsoft.com/office/drawing/2014/main" id="{C3755C86-5BDC-1589-A50C-752677A3BA45}"/>
              </a:ext>
            </a:extLst>
          </p:cNvPr>
          <p:cNvPicPr>
            <a:picLocks noChangeAspect="1"/>
          </p:cNvPicPr>
          <p:nvPr/>
        </p:nvPicPr>
        <p:blipFill>
          <a:blip r:embed="rId8"/>
          <a:stretch>
            <a:fillRect/>
          </a:stretch>
        </p:blipFill>
        <p:spPr>
          <a:xfrm>
            <a:off x="9287218" y="4687676"/>
            <a:ext cx="1191660" cy="1232973"/>
          </a:xfrm>
          <a:prstGeom prst="rect">
            <a:avLst/>
          </a:prstGeom>
        </p:spPr>
      </p:pic>
      <p:sp>
        <p:nvSpPr>
          <p:cNvPr id="9" name="TextBox 8">
            <a:extLst>
              <a:ext uri="{FF2B5EF4-FFF2-40B4-BE49-F238E27FC236}">
                <a16:creationId xmlns:a16="http://schemas.microsoft.com/office/drawing/2014/main" id="{C381F4B4-5CD6-E52B-03D5-8AE39D9785DC}"/>
              </a:ext>
            </a:extLst>
          </p:cNvPr>
          <p:cNvSpPr txBox="1"/>
          <p:nvPr/>
        </p:nvSpPr>
        <p:spPr>
          <a:xfrm>
            <a:off x="9147911" y="6043351"/>
            <a:ext cx="1474692" cy="553998"/>
          </a:xfrm>
          <a:prstGeom prst="rect">
            <a:avLst/>
          </a:prstGeom>
          <a:noFill/>
        </p:spPr>
        <p:txBody>
          <a:bodyPr wrap="square" lIns="91440" tIns="45720" rIns="91440" bIns="45720" rtlCol="0" anchor="t">
            <a:spAutoFit/>
          </a:bodyPr>
          <a:lstStyle/>
          <a:p>
            <a:pPr algn="ctr"/>
            <a:r>
              <a:rPr lang="en-GB" sz="1000" b="1">
                <a:solidFill>
                  <a:srgbClr val="000000"/>
                </a:solidFill>
                <a:ea typeface="+mn-lt"/>
                <a:cs typeface="+mn-lt"/>
              </a:rPr>
              <a:t>Farzana Rahman</a:t>
            </a:r>
            <a:endParaRPr lang="en-US" sz="1000">
              <a:cs typeface="Arial"/>
            </a:endParaRPr>
          </a:p>
          <a:p>
            <a:pPr algn="ctr"/>
            <a:r>
              <a:rPr lang="en-GB" sz="1000">
                <a:solidFill>
                  <a:srgbClr val="000000"/>
                </a:solidFill>
                <a:ea typeface="+mn-lt"/>
                <a:cs typeface="+mn-lt"/>
              </a:rPr>
              <a:t>CEO &amp; Co-Founder - </a:t>
            </a:r>
            <a:r>
              <a:rPr lang="en-GB" sz="1000" err="1">
                <a:solidFill>
                  <a:srgbClr val="000000"/>
                </a:solidFill>
                <a:ea typeface="+mn-lt"/>
                <a:cs typeface="+mn-lt"/>
              </a:rPr>
              <a:t>Hexarad</a:t>
            </a:r>
            <a:endParaRPr lang="en-GB" sz="1000">
              <a:cs typeface="Arial"/>
            </a:endParaRPr>
          </a:p>
        </p:txBody>
      </p:sp>
    </p:spTree>
    <p:extLst>
      <p:ext uri="{BB962C8B-B14F-4D97-AF65-F5344CB8AC3E}">
        <p14:creationId xmlns:p14="http://schemas.microsoft.com/office/powerpoint/2010/main" val="2799174197"/>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525BD-9C5E-533C-E522-AB76E2BFA710}"/>
            </a:ext>
          </a:extLst>
        </p:cNvPr>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C50F3E79-3B5F-DE05-3194-B5E552376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68F09E9-CAC1-2945-CAD3-74D28C12439F}"/>
              </a:ext>
            </a:extLst>
          </p:cNvPr>
          <p:cNvSpPr/>
          <p:nvPr/>
        </p:nvSpPr>
        <p:spPr>
          <a:xfrm>
            <a:off x="5984787" y="2338796"/>
            <a:ext cx="5694396"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6000" b="1" kern="0">
                <a:ln w="0"/>
                <a:solidFill>
                  <a:srgbClr val="00989E"/>
                </a:solidFill>
                <a:effectLst>
                  <a:outerShdw blurRad="38100" dist="25400" dir="5400000" algn="ctr" rotWithShape="0">
                    <a:srgbClr val="6E747A">
                      <a:alpha val="43000"/>
                    </a:srgbClr>
                  </a:outerShdw>
                </a:effectLst>
                <a:latin typeface="Arial"/>
                <a:cs typeface="Arial"/>
              </a:rPr>
              <a:t>Drinks and Networking</a:t>
            </a:r>
            <a:endParaRPr lang="en-US" sz="6000" b="1" kern="0">
              <a:ln w="0"/>
              <a:solidFill>
                <a:srgbClr val="00989E"/>
              </a:solidFill>
              <a:effectLst>
                <a:outerShdw blurRad="38100" dist="25400" dir="5400000" algn="ctr" rotWithShape="0">
                  <a:srgbClr val="6E747A">
                    <a:alpha val="43000"/>
                  </a:srgbClr>
                </a:outerShdw>
              </a:effectLst>
              <a:latin typeface="Arial"/>
              <a:cs typeface="Arial"/>
              <a:sym typeface="Arial"/>
            </a:endParaRPr>
          </a:p>
        </p:txBody>
      </p:sp>
      <p:sp>
        <p:nvSpPr>
          <p:cNvPr id="4" name="Rounded Rectangle 3">
            <a:extLst>
              <a:ext uri="{FF2B5EF4-FFF2-40B4-BE49-F238E27FC236}">
                <a16:creationId xmlns:a16="http://schemas.microsoft.com/office/drawing/2014/main" id="{45B5249E-EEFF-DB27-B8D9-77CC6AF08D02}"/>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BE267EA9-40BC-A49A-D170-41569B2CA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spTree>
    <p:extLst>
      <p:ext uri="{BB962C8B-B14F-4D97-AF65-F5344CB8AC3E}">
        <p14:creationId xmlns:p14="http://schemas.microsoft.com/office/powerpoint/2010/main" val="1552204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144;p19">
            <a:extLst>
              <a:ext uri="{FF2B5EF4-FFF2-40B4-BE49-F238E27FC236}">
                <a16:creationId xmlns:a16="http://schemas.microsoft.com/office/drawing/2014/main" id="{25E5F01D-E1BF-9C84-BF4D-AEE483E4791D}"/>
              </a:ext>
            </a:extLst>
          </p:cNvPr>
          <p:cNvSpPr/>
          <p:nvPr/>
        </p:nvSpPr>
        <p:spPr>
          <a:xfrm>
            <a:off x="6610960" y="1924441"/>
            <a:ext cx="5307603" cy="646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Please scan the QR Code on the screen. This will take you through to </a:t>
            </a:r>
            <a:r>
              <a:rPr kumimoji="0" lang="en-GB" sz="2400" b="1" i="0" u="none" strike="noStrike" kern="0" cap="none" spc="0" normalizeH="0" baseline="0" noProof="0" err="1">
                <a:ln>
                  <a:noFill/>
                </a:ln>
                <a:solidFill>
                  <a:srgbClr val="00989E"/>
                </a:solidFill>
                <a:effectLst/>
                <a:uLnTx/>
                <a:uFillTx/>
                <a:latin typeface="Arial"/>
                <a:ea typeface="Arial"/>
                <a:cs typeface="Arial"/>
                <a:sym typeface="Arial"/>
              </a:rPr>
              <a:t>Slido</a:t>
            </a: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 where you can interact with us.</a:t>
            </a:r>
            <a:endParaRPr kumimoji="0" sz="2400" b="0" i="0" u="none" strike="noStrike" kern="0" cap="none" spc="0" normalizeH="0" baseline="0" noProof="0">
              <a:ln>
                <a:noFill/>
              </a:ln>
              <a:solidFill>
                <a:srgbClr val="00989E"/>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48AC358F-3275-9D02-D79D-9D92219D3E15}"/>
              </a:ext>
            </a:extLst>
          </p:cNvPr>
          <p:cNvSpPr/>
          <p:nvPr/>
        </p:nvSpPr>
        <p:spPr>
          <a:xfrm>
            <a:off x="5640344" y="1118946"/>
            <a:ext cx="724883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err="1">
                <a:ln w="0"/>
                <a:solidFill>
                  <a:srgbClr val="00989E"/>
                </a:solidFill>
                <a:effectLst>
                  <a:outerShdw blurRad="38100" dist="25400" dir="5400000" algn="ctr" rotWithShape="0">
                    <a:srgbClr val="6E747A">
                      <a:alpha val="43000"/>
                    </a:srgbClr>
                  </a:outerShdw>
                </a:effectLst>
                <a:uLnTx/>
                <a:uFillTx/>
                <a:latin typeface="Arial"/>
                <a:cs typeface="Arial"/>
                <a:sym typeface="Arial"/>
              </a:rPr>
              <a:t>Slido</a:t>
            </a:r>
            <a:endParaRPr kumimoji="0" lang="en-US" sz="3600" b="0"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endParaRPr>
          </a:p>
        </p:txBody>
      </p:sp>
      <p:grpSp>
        <p:nvGrpSpPr>
          <p:cNvPr id="2" name="Group 1">
            <a:extLst>
              <a:ext uri="{FF2B5EF4-FFF2-40B4-BE49-F238E27FC236}">
                <a16:creationId xmlns:a16="http://schemas.microsoft.com/office/drawing/2014/main" id="{B2F04192-0033-D0E9-C924-BA3C6E2F14D9}"/>
              </a:ext>
            </a:extLst>
          </p:cNvPr>
          <p:cNvGrpSpPr/>
          <p:nvPr/>
        </p:nvGrpSpPr>
        <p:grpSpPr>
          <a:xfrm>
            <a:off x="8060322" y="3600515"/>
            <a:ext cx="2408877" cy="2995037"/>
            <a:chOff x="6396917" y="2750133"/>
            <a:chExt cx="2408877" cy="2995037"/>
          </a:xfrm>
        </p:grpSpPr>
        <p:pic>
          <p:nvPicPr>
            <p:cNvPr id="3" name="Google Shape;145;p19" descr="Qr code&#10;&#10;Description automatically generated">
              <a:extLst>
                <a:ext uri="{FF2B5EF4-FFF2-40B4-BE49-F238E27FC236}">
                  <a16:creationId xmlns:a16="http://schemas.microsoft.com/office/drawing/2014/main" id="{3AB7B43C-99B8-AF58-1A72-B505F1B03959}"/>
                </a:ext>
              </a:extLst>
            </p:cNvPr>
            <p:cNvPicPr preferRelativeResize="0"/>
            <p:nvPr/>
          </p:nvPicPr>
          <p:blipFill rotWithShape="1">
            <a:blip r:embed="rId3">
              <a:alphaModFix/>
            </a:blip>
            <a:srcRect/>
            <a:stretch/>
          </p:blipFill>
          <p:spPr>
            <a:xfrm>
              <a:off x="6396917" y="2750133"/>
              <a:ext cx="2408877" cy="2995037"/>
            </a:xfrm>
            <a:prstGeom prst="rect">
              <a:avLst/>
            </a:prstGeom>
            <a:noFill/>
            <a:ln>
              <a:noFill/>
            </a:ln>
          </p:spPr>
        </p:pic>
        <p:sp>
          <p:nvSpPr>
            <p:cNvPr id="4" name="Rectangle 3">
              <a:extLst>
                <a:ext uri="{FF2B5EF4-FFF2-40B4-BE49-F238E27FC236}">
                  <a16:creationId xmlns:a16="http://schemas.microsoft.com/office/drawing/2014/main" id="{404F8730-BC76-C06F-129A-1F023434EF25}"/>
                </a:ext>
              </a:extLst>
            </p:cNvPr>
            <p:cNvSpPr/>
            <p:nvPr/>
          </p:nvSpPr>
          <p:spPr>
            <a:xfrm>
              <a:off x="6660444" y="3048000"/>
              <a:ext cx="1890888" cy="18062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 name="Rounded Rectangle 5">
            <a:extLst>
              <a:ext uri="{FF2B5EF4-FFF2-40B4-BE49-F238E27FC236}">
                <a16:creationId xmlns:a16="http://schemas.microsoft.com/office/drawing/2014/main" id="{5C7005B3-8EA1-2199-0702-189BD34E23B9}"/>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2B487E04-4CAA-4EC2-2DA7-54139D14E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56D2A9CE-3D63-9323-3F2B-DD3C79D9C159}"/>
              </a:ext>
            </a:extLst>
          </p:cNvPr>
          <p:cNvPicPr>
            <a:picLocks noChangeAspect="1"/>
          </p:cNvPicPr>
          <p:nvPr/>
        </p:nvPicPr>
        <p:blipFill>
          <a:blip r:embed="rId5"/>
          <a:stretch>
            <a:fillRect/>
          </a:stretch>
        </p:blipFill>
        <p:spPr>
          <a:xfrm>
            <a:off x="8184995" y="3733799"/>
            <a:ext cx="2159621" cy="2178206"/>
          </a:xfrm>
          <a:prstGeom prst="rect">
            <a:avLst/>
          </a:prstGeom>
        </p:spPr>
      </p:pic>
    </p:spTree>
    <p:extLst>
      <p:ext uri="{BB962C8B-B14F-4D97-AF65-F5344CB8AC3E}">
        <p14:creationId xmlns:p14="http://schemas.microsoft.com/office/powerpoint/2010/main" val="1869453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6;p81">
            <a:extLst>
              <a:ext uri="{FF2B5EF4-FFF2-40B4-BE49-F238E27FC236}">
                <a16:creationId xmlns:a16="http://schemas.microsoft.com/office/drawing/2014/main" id="{5070425C-1F14-026E-4F2E-03FB8143C312}"/>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graphicFrame>
        <p:nvGraphicFramePr>
          <p:cNvPr id="4" name="Table 3">
            <a:extLst>
              <a:ext uri="{FF2B5EF4-FFF2-40B4-BE49-F238E27FC236}">
                <a16:creationId xmlns:a16="http://schemas.microsoft.com/office/drawing/2014/main" id="{023BA27B-6B97-C063-4EBD-0870612B0509}"/>
              </a:ext>
            </a:extLst>
          </p:cNvPr>
          <p:cNvGraphicFramePr>
            <a:graphicFrameLocks noGrp="1"/>
          </p:cNvGraphicFramePr>
          <p:nvPr/>
        </p:nvGraphicFramePr>
        <p:xfrm>
          <a:off x="540776" y="1780827"/>
          <a:ext cx="11072813" cy="3507845"/>
        </p:xfrm>
        <a:graphic>
          <a:graphicData uri="http://schemas.openxmlformats.org/drawingml/2006/table">
            <a:tbl>
              <a:tblPr>
                <a:tableStyleId>{5C22544A-7EE6-4342-B048-85BDC9FD1C3A}</a:tableStyleId>
              </a:tblPr>
              <a:tblGrid>
                <a:gridCol w="1954903">
                  <a:extLst>
                    <a:ext uri="{9D8B030D-6E8A-4147-A177-3AD203B41FA5}">
                      <a16:colId xmlns:a16="http://schemas.microsoft.com/office/drawing/2014/main" val="2750454147"/>
                    </a:ext>
                  </a:extLst>
                </a:gridCol>
                <a:gridCol w="2631384">
                  <a:extLst>
                    <a:ext uri="{9D8B030D-6E8A-4147-A177-3AD203B41FA5}">
                      <a16:colId xmlns:a16="http://schemas.microsoft.com/office/drawing/2014/main" val="1592786129"/>
                    </a:ext>
                  </a:extLst>
                </a:gridCol>
                <a:gridCol w="1871663">
                  <a:extLst>
                    <a:ext uri="{9D8B030D-6E8A-4147-A177-3AD203B41FA5}">
                      <a16:colId xmlns:a16="http://schemas.microsoft.com/office/drawing/2014/main" val="1613329772"/>
                    </a:ext>
                  </a:extLst>
                </a:gridCol>
                <a:gridCol w="2157412">
                  <a:extLst>
                    <a:ext uri="{9D8B030D-6E8A-4147-A177-3AD203B41FA5}">
                      <a16:colId xmlns:a16="http://schemas.microsoft.com/office/drawing/2014/main" val="3556175298"/>
                    </a:ext>
                  </a:extLst>
                </a:gridCol>
                <a:gridCol w="2457451">
                  <a:extLst>
                    <a:ext uri="{9D8B030D-6E8A-4147-A177-3AD203B41FA5}">
                      <a16:colId xmlns:a16="http://schemas.microsoft.com/office/drawing/2014/main" val="1526804542"/>
                    </a:ext>
                  </a:extLst>
                </a:gridCol>
              </a:tblGrid>
              <a:tr h="618153">
                <a:tc>
                  <a:txBody>
                    <a:bodyPr/>
                    <a:lstStyle/>
                    <a:p>
                      <a:pPr marL="0" marR="0">
                        <a:lnSpc>
                          <a:spcPct val="150000"/>
                        </a:lnSpc>
                        <a:spcBef>
                          <a:spcPts val="0"/>
                        </a:spcBef>
                        <a:spcAft>
                          <a:spcPts val="0"/>
                        </a:spcAft>
                      </a:pPr>
                      <a:r>
                        <a:rPr lang="en-GB" sz="1400" b="1">
                          <a:effectLst/>
                          <a:latin typeface="Poppins" pitchFamily="2" charset="77"/>
                          <a:cs typeface="Poppins" pitchFamily="2" charset="77"/>
                        </a:rPr>
                        <a:t>Demographics</a:t>
                      </a:r>
                      <a:endParaRPr lang="en-US" sz="1400" b="1">
                        <a:effectLst/>
                        <a:latin typeface="Poppins" pitchFamily="2" charset="77"/>
                        <a:ea typeface="Arial" panose="020B0604020202020204" pitchFamily="34" charset="0"/>
                        <a:cs typeface="Poppins" pitchFamily="2" charset="77"/>
                      </a:endParaRPr>
                    </a:p>
                  </a:txBody>
                  <a:tcPr marL="243840" marR="243840" marT="63500" marB="635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50000"/>
                        </a:lnSpc>
                        <a:spcBef>
                          <a:spcPts val="0"/>
                        </a:spcBef>
                        <a:spcAft>
                          <a:spcPts val="0"/>
                        </a:spcAft>
                      </a:pPr>
                      <a:r>
                        <a:rPr lang="en-GB" sz="1400" b="1">
                          <a:effectLst/>
                          <a:latin typeface="Poppins" pitchFamily="2" charset="77"/>
                          <a:cs typeface="Poppins" pitchFamily="2" charset="77"/>
                        </a:rPr>
                        <a:t>Risk factors</a:t>
                      </a:r>
                      <a:endParaRPr lang="en-US" sz="1400" b="1">
                        <a:effectLst/>
                        <a:latin typeface="Poppins" pitchFamily="2" charset="77"/>
                        <a:ea typeface="Arial" panose="020B0604020202020204" pitchFamily="34" charset="0"/>
                        <a:cs typeface="Poppins" pitchFamily="2" charset="77"/>
                      </a:endParaRPr>
                    </a:p>
                  </a:txBody>
                  <a:tcPr marL="243840" marR="243840" marT="63500" marB="635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nSpc>
                          <a:spcPct val="150000"/>
                        </a:lnSpc>
                        <a:spcBef>
                          <a:spcPts val="0"/>
                        </a:spcBef>
                        <a:spcAft>
                          <a:spcPts val="0"/>
                        </a:spcAft>
                      </a:pPr>
                      <a:r>
                        <a:rPr lang="en-GB" sz="1400" b="1">
                          <a:effectLst/>
                          <a:latin typeface="Poppins" pitchFamily="2" charset="77"/>
                          <a:cs typeface="Poppins" pitchFamily="2" charset="77"/>
                        </a:rPr>
                        <a:t>Symptoms</a:t>
                      </a:r>
                      <a:endParaRPr lang="en-US" sz="1400" b="1">
                        <a:effectLst/>
                        <a:latin typeface="Poppins" pitchFamily="2" charset="77"/>
                        <a:ea typeface="Arial" panose="020B0604020202020204" pitchFamily="34" charset="0"/>
                        <a:cs typeface="Poppins" pitchFamily="2" charset="77"/>
                      </a:endParaRPr>
                    </a:p>
                  </a:txBody>
                  <a:tcPr marL="243840" marR="243840" marT="63500" marB="635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nSpc>
                          <a:spcPct val="150000"/>
                        </a:lnSpc>
                        <a:spcBef>
                          <a:spcPts val="0"/>
                        </a:spcBef>
                        <a:spcAft>
                          <a:spcPts val="0"/>
                        </a:spcAft>
                      </a:pPr>
                      <a:r>
                        <a:rPr lang="en-GB" sz="1400" b="1">
                          <a:effectLst/>
                          <a:latin typeface="Poppins" pitchFamily="2" charset="77"/>
                          <a:cs typeface="Poppins" pitchFamily="2" charset="77"/>
                        </a:rPr>
                        <a:t>Clinical signs</a:t>
                      </a:r>
                      <a:endParaRPr lang="en-US" sz="1400" b="1">
                        <a:effectLst/>
                        <a:latin typeface="Poppins" pitchFamily="2" charset="77"/>
                        <a:ea typeface="Arial" panose="020B0604020202020204" pitchFamily="34" charset="0"/>
                        <a:cs typeface="Poppins" pitchFamily="2" charset="77"/>
                      </a:endParaRPr>
                    </a:p>
                  </a:txBody>
                  <a:tcPr marL="243840" marR="243840" marT="63500" marB="635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schemeClr>
                    </a:solidFill>
                  </a:tcPr>
                </a:tc>
                <a:tc>
                  <a:txBody>
                    <a:bodyPr/>
                    <a:lstStyle/>
                    <a:p>
                      <a:pPr marL="0" marR="0">
                        <a:lnSpc>
                          <a:spcPct val="150000"/>
                        </a:lnSpc>
                        <a:spcBef>
                          <a:spcPts val="0"/>
                        </a:spcBef>
                        <a:spcAft>
                          <a:spcPts val="0"/>
                        </a:spcAft>
                      </a:pPr>
                      <a:r>
                        <a:rPr lang="en-GB" sz="1400" b="1">
                          <a:effectLst/>
                          <a:latin typeface="Poppins" pitchFamily="2" charset="77"/>
                          <a:cs typeface="Poppins" pitchFamily="2" charset="77"/>
                        </a:rPr>
                        <a:t>Investigation results</a:t>
                      </a:r>
                      <a:endParaRPr lang="en-US" sz="1400" b="1">
                        <a:effectLst/>
                        <a:latin typeface="Poppins" pitchFamily="2" charset="77"/>
                        <a:ea typeface="Arial" panose="020B0604020202020204" pitchFamily="34" charset="0"/>
                        <a:cs typeface="Poppins" pitchFamily="2" charset="77"/>
                      </a:endParaRPr>
                    </a:p>
                  </a:txBody>
                  <a:tcPr marL="243840" marR="243840" marT="63500" marB="6350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667771539"/>
                  </a:ext>
                </a:extLst>
              </a:tr>
              <a:tr h="2889692">
                <a:tc>
                  <a:txBody>
                    <a:bodyPr/>
                    <a:lstStyle/>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Age</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Sex</a:t>
                      </a:r>
                      <a:endParaRPr lang="en-US" sz="1400" u="none" strike="noStrike">
                        <a:effectLst/>
                        <a:latin typeface="Poppins" pitchFamily="2" charset="77"/>
                        <a:ea typeface="Arial" panose="020B0604020202020204" pitchFamily="34" charset="0"/>
                        <a:cs typeface="Poppins" pitchFamily="2" charset="77"/>
                      </a:endParaRPr>
                    </a:p>
                  </a:txBody>
                  <a:tcPr marL="243840" marR="243840" marT="24384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65000"/>
                      </a:schemeClr>
                    </a:solidFill>
                  </a:tcPr>
                </a:tc>
                <a:tc>
                  <a:txBody>
                    <a:bodyPr/>
                    <a:lstStyle/>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Smoking status</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Family history of X cancer</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History of alcohol excess</a:t>
                      </a:r>
                      <a:endParaRPr lang="en-US" sz="1400" u="none" strike="noStrike">
                        <a:effectLst/>
                        <a:latin typeface="Poppins" pitchFamily="2" charset="77"/>
                        <a:ea typeface="Arial" panose="020B0604020202020204" pitchFamily="34" charset="0"/>
                        <a:cs typeface="Poppins" pitchFamily="2" charset="77"/>
                      </a:endParaRPr>
                    </a:p>
                  </a:txBody>
                  <a:tcPr marL="243840" marR="243840" marT="24384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57448"/>
                      </a:schemeClr>
                    </a:solidFill>
                  </a:tcPr>
                </a:tc>
                <a:tc>
                  <a:txBody>
                    <a:bodyPr/>
                    <a:lstStyle/>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Bloating</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Fatigue</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Back pain</a:t>
                      </a:r>
                      <a:endParaRPr lang="en-US" sz="1400" u="none" strike="noStrike">
                        <a:effectLst/>
                        <a:latin typeface="Poppins" pitchFamily="2" charset="77"/>
                        <a:ea typeface="Arial" panose="020B0604020202020204" pitchFamily="34" charset="0"/>
                        <a:cs typeface="Poppins" pitchFamily="2" charset="77"/>
                      </a:endParaRPr>
                    </a:p>
                  </a:txBody>
                  <a:tcPr marL="243840" marR="243840" marT="24384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65000"/>
                      </a:schemeClr>
                    </a:solidFill>
                  </a:tcPr>
                </a:tc>
                <a:tc>
                  <a:txBody>
                    <a:bodyPr/>
                    <a:lstStyle/>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Finger clubbing</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Cranial nerve palsy</a:t>
                      </a:r>
                      <a:endParaRPr lang="en-US" sz="1400" u="none" strike="noStrike">
                        <a:effectLst/>
                        <a:latin typeface="Poppins" pitchFamily="2" charset="77"/>
                        <a:cs typeface="Poppins" pitchFamily="2" charset="77"/>
                      </a:endParaRPr>
                    </a:p>
                    <a:p>
                      <a:pPr marL="136525" marR="0" lvl="0" indent="-136525">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Abdominal mass</a:t>
                      </a:r>
                      <a:endParaRPr lang="en-US" sz="1400" u="none" strike="noStrike">
                        <a:effectLst/>
                        <a:latin typeface="Poppins" pitchFamily="2" charset="77"/>
                        <a:ea typeface="Arial" panose="020B0604020202020204" pitchFamily="34" charset="0"/>
                        <a:cs typeface="Poppins" pitchFamily="2" charset="77"/>
                      </a:endParaRPr>
                    </a:p>
                  </a:txBody>
                  <a:tcPr marL="243840" marR="243840" marT="24384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57448"/>
                      </a:schemeClr>
                    </a:solidFill>
                  </a:tcPr>
                </a:tc>
                <a:tc>
                  <a:txBody>
                    <a:bodyPr/>
                    <a:lstStyle/>
                    <a:p>
                      <a:pPr marL="115888" marR="0" lvl="0" indent="-115888">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Hyperglycaemia</a:t>
                      </a:r>
                      <a:endParaRPr lang="en-US" sz="1400" u="none" strike="noStrike">
                        <a:effectLst/>
                        <a:latin typeface="Poppins" pitchFamily="2" charset="77"/>
                        <a:cs typeface="Poppins" pitchFamily="2" charset="77"/>
                      </a:endParaRPr>
                    </a:p>
                    <a:p>
                      <a:pPr marL="115888" marR="0" lvl="0" indent="-115888">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Iron deficiency anaemia</a:t>
                      </a:r>
                      <a:endParaRPr lang="en-US" sz="1400" u="none" strike="noStrike">
                        <a:effectLst/>
                        <a:latin typeface="Poppins" pitchFamily="2" charset="77"/>
                        <a:cs typeface="Poppins" pitchFamily="2" charset="77"/>
                      </a:endParaRPr>
                    </a:p>
                    <a:p>
                      <a:pPr marL="115888" marR="0" lvl="0" indent="-115888">
                        <a:lnSpc>
                          <a:spcPct val="150000"/>
                        </a:lnSpc>
                        <a:spcBef>
                          <a:spcPts val="0"/>
                        </a:spcBef>
                        <a:spcAft>
                          <a:spcPts val="0"/>
                        </a:spcAft>
                        <a:buFont typeface="Arial" panose="020B0604020202020204" pitchFamily="34" charset="0"/>
                        <a:buChar char="●"/>
                        <a:tabLst/>
                      </a:pPr>
                      <a:r>
                        <a:rPr lang="en-GB" sz="1400" u="none" strike="noStrike">
                          <a:effectLst/>
                          <a:latin typeface="Poppins" pitchFamily="2" charset="77"/>
                          <a:cs typeface="Poppins" pitchFamily="2" charset="77"/>
                        </a:rPr>
                        <a:t>Ovarian cyst</a:t>
                      </a:r>
                      <a:endParaRPr lang="en-US" sz="1400" u="none" strike="noStrike">
                        <a:effectLst/>
                        <a:latin typeface="Poppins" pitchFamily="2" charset="77"/>
                        <a:ea typeface="Arial" panose="020B0604020202020204" pitchFamily="34" charset="0"/>
                        <a:cs typeface="Poppins" pitchFamily="2" charset="77"/>
                      </a:endParaRPr>
                    </a:p>
                  </a:txBody>
                  <a:tcPr marL="243840" marR="243840" marT="243840" marB="63500">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tint val="20000"/>
                        <a:alpha val="65000"/>
                      </a:schemeClr>
                    </a:solidFill>
                  </a:tcPr>
                </a:tc>
                <a:extLst>
                  <a:ext uri="{0D108BD9-81ED-4DB2-BD59-A6C34878D82A}">
                    <a16:rowId xmlns:a16="http://schemas.microsoft.com/office/drawing/2014/main" val="1871802368"/>
                  </a:ext>
                </a:extLst>
              </a:tr>
            </a:tbl>
          </a:graphicData>
        </a:graphic>
      </p:graphicFrame>
      <p:sp>
        <p:nvSpPr>
          <p:cNvPr id="5" name="Rectangle 1">
            <a:extLst>
              <a:ext uri="{FF2B5EF4-FFF2-40B4-BE49-F238E27FC236}">
                <a16:creationId xmlns:a16="http://schemas.microsoft.com/office/drawing/2014/main" id="{DA36134A-8AB5-1EA6-1CEA-8A43B5A45367}"/>
              </a:ext>
            </a:extLst>
          </p:cNvPr>
          <p:cNvSpPr>
            <a:spLocks noChangeArrowheads="1"/>
          </p:cNvSpPr>
          <p:nvPr/>
        </p:nvSpPr>
        <p:spPr bwMode="auto">
          <a:xfrm>
            <a:off x="2481264" y="302270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400"/>
          </a:p>
        </p:txBody>
      </p:sp>
      <p:sp>
        <p:nvSpPr>
          <p:cNvPr id="12" name="Google Shape;326;p6">
            <a:extLst>
              <a:ext uri="{FF2B5EF4-FFF2-40B4-BE49-F238E27FC236}">
                <a16:creationId xmlns:a16="http://schemas.microsoft.com/office/drawing/2014/main" id="{EADE0773-34B1-2725-61A2-EB432839D586}"/>
              </a:ext>
            </a:extLst>
          </p:cNvPr>
          <p:cNvSpPr txBox="1"/>
          <p:nvPr/>
        </p:nvSpPr>
        <p:spPr>
          <a:xfrm>
            <a:off x="559591" y="365109"/>
            <a:ext cx="11540400" cy="1415718"/>
          </a:xfrm>
          <a:prstGeom prst="rect">
            <a:avLst/>
          </a:prstGeom>
          <a:noFill/>
          <a:ln>
            <a:noFill/>
          </a:ln>
        </p:spPr>
        <p:txBody>
          <a:bodyPr spcFirstLastPara="1" wrap="square" lIns="121900" tIns="60933" rIns="121900" bIns="60933" anchor="t" anchorCtr="0">
            <a:spAutoFit/>
          </a:bodyPr>
          <a:lstStyle/>
          <a:p>
            <a:pPr>
              <a:buClr>
                <a:srgbClr val="000000"/>
              </a:buClr>
              <a:buSzPts val="3200"/>
            </a:pPr>
            <a:r>
              <a:rPr lang="en-US" sz="2800">
                <a:solidFill>
                  <a:srgbClr val="FFFFFF"/>
                </a:solidFill>
                <a:latin typeface="Poppins Medium" pitchFamily="2" charset="77"/>
                <a:ea typeface="Poppins"/>
                <a:cs typeface="Poppins Medium" pitchFamily="2" charset="77"/>
                <a:sym typeface="Poppins"/>
              </a:rPr>
              <a:t>What are example factors or data points used </a:t>
            </a:r>
            <a:br>
              <a:rPr lang="en-US" sz="2800">
                <a:solidFill>
                  <a:srgbClr val="FFFFFF"/>
                </a:solidFill>
                <a:latin typeface="Poppins Medium" pitchFamily="2" charset="77"/>
                <a:ea typeface="Poppins"/>
                <a:cs typeface="Poppins Medium" pitchFamily="2" charset="77"/>
                <a:sym typeface="Poppins"/>
              </a:rPr>
            </a:br>
            <a:r>
              <a:rPr lang="en-US" sz="2800">
                <a:solidFill>
                  <a:srgbClr val="FFFFFF"/>
                </a:solidFill>
                <a:latin typeface="Poppins Medium" pitchFamily="2" charset="77"/>
                <a:ea typeface="Poppins"/>
                <a:cs typeface="Poppins Medium" pitchFamily="2" charset="77"/>
                <a:sym typeface="Poppins"/>
              </a:rPr>
              <a:t>in the Model for cancer prediction?</a:t>
            </a:r>
          </a:p>
          <a:p>
            <a:pPr>
              <a:buClr>
                <a:srgbClr val="000000"/>
              </a:buClr>
              <a:buSzPts val="3200"/>
            </a:pPr>
            <a:endParaRPr lang="en-US" sz="2800">
              <a:solidFill>
                <a:srgbClr val="FFFFFF"/>
              </a:solidFill>
              <a:latin typeface="Poppins Medium" pitchFamily="2" charset="77"/>
              <a:ea typeface="Poppins"/>
              <a:cs typeface="Poppins Medium" pitchFamily="2" charset="77"/>
              <a:sym typeface="Poppins"/>
            </a:endParaRPr>
          </a:p>
        </p:txBody>
      </p:sp>
      <p:cxnSp>
        <p:nvCxnSpPr>
          <p:cNvPr id="8" name="Straight Connector 7">
            <a:extLst>
              <a:ext uri="{FF2B5EF4-FFF2-40B4-BE49-F238E27FC236}">
                <a16:creationId xmlns:a16="http://schemas.microsoft.com/office/drawing/2014/main" id="{9B3C609F-504C-C5DC-F465-33E148E666E1}"/>
              </a:ext>
            </a:extLst>
          </p:cNvPr>
          <p:cNvCxnSpPr>
            <a:cxnSpLocks/>
          </p:cNvCxnSpPr>
          <p:nvPr/>
        </p:nvCxnSpPr>
        <p:spPr>
          <a:xfrm>
            <a:off x="10770695" y="6307723"/>
            <a:ext cx="0" cy="363216"/>
          </a:xfrm>
          <a:prstGeom prst="line">
            <a:avLst/>
          </a:prstGeom>
          <a:ln>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pic>
        <p:nvPicPr>
          <p:cNvPr id="1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FE859955-97AF-5BCC-A25F-801171E6E89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14" name="Google Shape;212;p49" descr="pasted-movie.png">
            <a:extLst>
              <a:ext uri="{FF2B5EF4-FFF2-40B4-BE49-F238E27FC236}">
                <a16:creationId xmlns:a16="http://schemas.microsoft.com/office/drawing/2014/main" id="{5E19037F-4FDC-CD33-FC0D-E94D9E947FE9}"/>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187338603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4F5D892-84A8-50E1-301B-9C285D2285F0}"/>
              </a:ext>
            </a:extLst>
          </p:cNvPr>
          <p:cNvSpPr/>
          <p:nvPr/>
        </p:nvSpPr>
        <p:spPr>
          <a:xfrm>
            <a:off x="6146525" y="1470499"/>
            <a:ext cx="5694396" cy="1077218"/>
          </a:xfrm>
          <a:prstGeom prst="rect">
            <a:avLst/>
          </a:prstGeom>
          <a:noFill/>
        </p:spPr>
        <p:txBody>
          <a:bodyPr wrap="square" lIns="91440" tIns="45720" rIns="91440" bIns="45720" anchor="t">
            <a:spAutoFit/>
          </a:bodyPr>
          <a:lstStyle/>
          <a:p>
            <a:pPr algn="ctr">
              <a:buClr>
                <a:srgbClr val="000000"/>
              </a:buClr>
              <a:defRPr/>
            </a:pPr>
            <a:r>
              <a:rPr lang="en-US" sz="3200" kern="0" dirty="0">
                <a:ln w="0"/>
                <a:solidFill>
                  <a:srgbClr val="00989E"/>
                </a:solidFill>
                <a:effectLst>
                  <a:outerShdw blurRad="38100" dist="25400" dir="5400000" algn="ctr" rotWithShape="0">
                    <a:srgbClr val="6E747A">
                      <a:alpha val="43000"/>
                    </a:srgbClr>
                  </a:outerShdw>
                </a:effectLst>
                <a:latin typeface="Arial"/>
                <a:cs typeface="Arial"/>
                <a:sym typeface="Arial"/>
              </a:rPr>
              <a:t>Scan here to claim your CPD Certificate...</a:t>
            </a:r>
            <a:endParaRPr lang="en-GB" sz="3200" kern="0" dirty="0">
              <a:ln w="0"/>
              <a:solidFill>
                <a:srgbClr val="00989E"/>
              </a:solidFill>
              <a:effectLst>
                <a:outerShdw blurRad="38100" dist="25400" dir="5400000" algn="ctr" rotWithShape="0">
                  <a:srgbClr val="6E747A">
                    <a:alpha val="43000"/>
                  </a:srgbClr>
                </a:outerShdw>
              </a:effectLst>
              <a:latin typeface="Arial"/>
              <a:cs typeface="Arial"/>
            </a:endParaRPr>
          </a:p>
        </p:txBody>
      </p:sp>
      <p:sp>
        <p:nvSpPr>
          <p:cNvPr id="4" name="Google Shape;121;p17">
            <a:extLst>
              <a:ext uri="{FF2B5EF4-FFF2-40B4-BE49-F238E27FC236}">
                <a16:creationId xmlns:a16="http://schemas.microsoft.com/office/drawing/2014/main" id="{38B4C898-ECC1-B5A4-8CEC-1A8D5DC80FE4}"/>
              </a:ext>
            </a:extLst>
          </p:cNvPr>
          <p:cNvSpPr txBox="1"/>
          <p:nvPr/>
        </p:nvSpPr>
        <p:spPr>
          <a:xfrm>
            <a:off x="7372573" y="5949262"/>
            <a:ext cx="3245712" cy="83095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GB" sz="1600" kern="0" dirty="0">
                <a:solidFill>
                  <a:srgbClr val="00989E"/>
                </a:solidFill>
              </a:rPr>
              <a:t>26th September 2024</a:t>
            </a:r>
            <a:endParaRPr lang="en-US" sz="1600" kern="0">
              <a:solidFill>
                <a:srgbClr val="00989E"/>
              </a:solidFill>
            </a:endParaRPr>
          </a:p>
          <a:p>
            <a:pPr algn="ctr">
              <a:defRPr/>
            </a:pPr>
            <a:r>
              <a:rPr lang="en-GB" sz="1600" kern="0" dirty="0">
                <a:solidFill>
                  <a:srgbClr val="00989E"/>
                </a:solidFill>
              </a:rPr>
              <a:t>15 </a:t>
            </a:r>
            <a:r>
              <a:rPr lang="en-GB" sz="1600" kern="0" dirty="0" err="1">
                <a:solidFill>
                  <a:srgbClr val="00989E"/>
                </a:solidFill>
              </a:rPr>
              <a:t>Hatfields</a:t>
            </a:r>
            <a:r>
              <a:rPr lang="en-GB" sz="1600" kern="0" dirty="0">
                <a:solidFill>
                  <a:srgbClr val="00989E"/>
                </a:solidFill>
              </a:rPr>
              <a:t> Conference Centre, London SE1 8DJ</a:t>
            </a:r>
          </a:p>
        </p:txBody>
      </p:sp>
      <p:sp>
        <p:nvSpPr>
          <p:cNvPr id="8" name="Rounded Rectangle 7">
            <a:extLst>
              <a:ext uri="{FF2B5EF4-FFF2-40B4-BE49-F238E27FC236}">
                <a16:creationId xmlns:a16="http://schemas.microsoft.com/office/drawing/2014/main" id="{B3AB78DA-F1FE-0948-EA97-6C91B9ABC574}"/>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4260C096-A15B-B225-5785-5E5C18A9986B}"/>
              </a:ext>
            </a:extLst>
          </p:cNvPr>
          <p:cNvSpPr txBox="1"/>
          <p:nvPr/>
        </p:nvSpPr>
        <p:spPr>
          <a:xfrm>
            <a:off x="-657696" y="2155018"/>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6" name="Picture 5" descr="A person lying on a medical table in a room with a person in a white robe&#10;&#10;Description automatically generated">
            <a:extLst>
              <a:ext uri="{FF2B5EF4-FFF2-40B4-BE49-F238E27FC236}">
                <a16:creationId xmlns:a16="http://schemas.microsoft.com/office/drawing/2014/main" id="{A8EAACE9-9C9F-7FA0-6B25-6D5D9B892B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9" name="Picture 8" descr="A qr code with black squares&#10;&#10;Description automatically generated">
            <a:extLst>
              <a:ext uri="{FF2B5EF4-FFF2-40B4-BE49-F238E27FC236}">
                <a16:creationId xmlns:a16="http://schemas.microsoft.com/office/drawing/2014/main" id="{B978E90E-B998-1188-E60E-A03257CD86EE}"/>
              </a:ext>
            </a:extLst>
          </p:cNvPr>
          <p:cNvPicPr>
            <a:picLocks noChangeAspect="1"/>
          </p:cNvPicPr>
          <p:nvPr/>
        </p:nvPicPr>
        <p:blipFill>
          <a:blip r:embed="rId4"/>
          <a:stretch>
            <a:fillRect/>
          </a:stretch>
        </p:blipFill>
        <p:spPr>
          <a:xfrm>
            <a:off x="7412134" y="2742286"/>
            <a:ext cx="3162710" cy="2977946"/>
          </a:xfrm>
          <a:prstGeom prst="rect">
            <a:avLst/>
          </a:prstGeom>
        </p:spPr>
      </p:pic>
    </p:spTree>
    <p:extLst>
      <p:ext uri="{BB962C8B-B14F-4D97-AF65-F5344CB8AC3E}">
        <p14:creationId xmlns:p14="http://schemas.microsoft.com/office/powerpoint/2010/main" val="53046342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4F5D892-84A8-50E1-301B-9C285D2285F0}"/>
              </a:ext>
            </a:extLst>
          </p:cNvPr>
          <p:cNvSpPr/>
          <p:nvPr/>
        </p:nvSpPr>
        <p:spPr>
          <a:xfrm>
            <a:off x="5959879" y="2551837"/>
            <a:ext cx="5863260" cy="1754326"/>
          </a:xfrm>
          <a:prstGeom prst="rect">
            <a:avLst/>
          </a:prstGeom>
          <a:noFill/>
        </p:spPr>
        <p:txBody>
          <a:bodyPr wrap="square" lIns="91440" tIns="45720" rIns="91440" bIns="45720" anchor="t">
            <a:spAutoFit/>
          </a:bodyPr>
          <a:lstStyle/>
          <a:p>
            <a:pPr algn="ctr">
              <a:buClr>
                <a:srgbClr val="000000"/>
              </a:buClr>
              <a:defRPr/>
            </a:pPr>
            <a:r>
              <a:rPr kumimoji="0" lang="en-US" sz="3600" b="1"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rPr>
              <a:t>Thank you for attending the </a:t>
            </a:r>
            <a:r>
              <a:rPr lang="en-GB" sz="3600" b="1" kern="0">
                <a:ln w="0"/>
                <a:solidFill>
                  <a:srgbClr val="00989E"/>
                </a:solidFill>
                <a:effectLst>
                  <a:outerShdw blurRad="38100" dist="25400" dir="5400000" algn="ctr" rotWithShape="0">
                    <a:srgbClr val="6E747A">
                      <a:alpha val="43000"/>
                    </a:srgbClr>
                  </a:outerShdw>
                </a:effectLst>
                <a:latin typeface="Arial"/>
                <a:cs typeface="Arial"/>
              </a:rPr>
              <a:t>NHS Radiology Summit</a:t>
            </a:r>
            <a:r>
              <a:rPr lang="en-US" sz="3600" b="1" kern="0">
                <a:ln w="0"/>
                <a:solidFill>
                  <a:srgbClr val="00989E"/>
                </a:solidFill>
                <a:effectLst>
                  <a:outerShdw blurRad="38100" dist="25400" dir="5400000" algn="ctr" rotWithShape="0">
                    <a:srgbClr val="6E747A">
                      <a:alpha val="43000"/>
                    </a:srgbClr>
                  </a:outerShdw>
                </a:effectLst>
                <a:latin typeface="Arial"/>
                <a:cs typeface="Arial"/>
                <a:sym typeface="Arial"/>
              </a:rPr>
              <a:t>!</a:t>
            </a:r>
          </a:p>
        </p:txBody>
      </p:sp>
      <p:sp>
        <p:nvSpPr>
          <p:cNvPr id="4" name="Rounded Rectangle 3">
            <a:extLst>
              <a:ext uri="{FF2B5EF4-FFF2-40B4-BE49-F238E27FC236}">
                <a16:creationId xmlns:a16="http://schemas.microsoft.com/office/drawing/2014/main" id="{AD98A784-6645-6089-222D-1C2041D54EDB}"/>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TextBox 11">
            <a:extLst>
              <a:ext uri="{FF2B5EF4-FFF2-40B4-BE49-F238E27FC236}">
                <a16:creationId xmlns:a16="http://schemas.microsoft.com/office/drawing/2014/main" id="{4F5D89ED-84BB-44A3-B500-380CA0197E21}"/>
              </a:ext>
            </a:extLst>
          </p:cNvPr>
          <p:cNvSpPr txBox="1"/>
          <p:nvPr/>
        </p:nvSpPr>
        <p:spPr>
          <a:xfrm>
            <a:off x="-1099751" y="1865870"/>
            <a:ext cx="184731" cy="369332"/>
          </a:xfrm>
          <a:prstGeom prst="rect">
            <a:avLst/>
          </a:prstGeom>
          <a:noFill/>
        </p:spPr>
        <p:txBody>
          <a:bodyPr wrap="none" rtlCol="0">
            <a:spAutoFit/>
          </a:bodyPr>
          <a:lstStyle/>
          <a:p>
            <a:endParaRPr lang="en-US"/>
          </a:p>
        </p:txBody>
      </p:sp>
      <p:pic>
        <p:nvPicPr>
          <p:cNvPr id="6" name="Picture 5">
            <a:extLst>
              <a:ext uri="{FF2B5EF4-FFF2-40B4-BE49-F238E27FC236}">
                <a16:creationId xmlns:a16="http://schemas.microsoft.com/office/drawing/2014/main" id="{688943AB-4560-0026-4B93-1A5109D02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spTree>
    <p:extLst>
      <p:ext uri="{BB962C8B-B14F-4D97-AF65-F5344CB8AC3E}">
        <p14:creationId xmlns:p14="http://schemas.microsoft.com/office/powerpoint/2010/main" val="25580922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B6CE6-8164-9578-2853-314750676A0D}"/>
            </a:ext>
          </a:extLst>
        </p:cNvPr>
        <p:cNvGrpSpPr/>
        <p:nvPr/>
      </p:nvGrpSpPr>
      <p:grpSpPr>
        <a:xfrm>
          <a:off x="0" y="0"/>
          <a:ext cx="0" cy="0"/>
          <a:chOff x="0" y="0"/>
          <a:chExt cx="0" cy="0"/>
        </a:xfrm>
      </p:grpSpPr>
      <p:pic>
        <p:nvPicPr>
          <p:cNvPr id="2" name="Google Shape;407;p66" descr="preencoded.png">
            <a:extLst>
              <a:ext uri="{FF2B5EF4-FFF2-40B4-BE49-F238E27FC236}">
                <a16:creationId xmlns:a16="http://schemas.microsoft.com/office/drawing/2014/main" id="{6B9CEC7B-E9EF-BAD3-8A34-89727D2E339E}"/>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 name="Google Shape;532;p73">
            <a:extLst>
              <a:ext uri="{FF2B5EF4-FFF2-40B4-BE49-F238E27FC236}">
                <a16:creationId xmlns:a16="http://schemas.microsoft.com/office/drawing/2014/main" id="{533625FC-89A3-5C9B-538D-D0558A8FC428}"/>
              </a:ext>
            </a:extLst>
          </p:cNvPr>
          <p:cNvSpPr/>
          <p:nvPr/>
        </p:nvSpPr>
        <p:spPr>
          <a:xfrm>
            <a:off x="367295" y="403302"/>
            <a:ext cx="10943259" cy="1440637"/>
          </a:xfrm>
          <a:prstGeom prst="rect">
            <a:avLst/>
          </a:prstGeom>
          <a:noFill/>
          <a:ln>
            <a:noFill/>
          </a:ln>
        </p:spPr>
        <p:txBody>
          <a:bodyPr spcFirstLastPara="1" wrap="square" lIns="0" tIns="0" rIns="0" bIns="0" anchor="t" anchorCtr="0">
            <a:noAutofit/>
          </a:bodyPr>
          <a:lstStyle/>
          <a:p>
            <a:pPr defTabSz="1219110">
              <a:buClr>
                <a:srgbClr val="000000"/>
              </a:buClr>
              <a:defRPr/>
            </a:pPr>
            <a:r>
              <a:rPr lang="en-US" sz="2800" kern="0">
                <a:solidFill>
                  <a:srgbClr val="185F9F"/>
                </a:solidFill>
                <a:latin typeface="Poppins Medium" pitchFamily="2" charset="77"/>
                <a:ea typeface="Poppins"/>
                <a:cs typeface="Poppins Medium" pitchFamily="2" charset="77"/>
                <a:sym typeface="Poppins"/>
              </a:rPr>
              <a:t>Supporting the end-to-end patient journey</a:t>
            </a:r>
            <a:endParaRPr sz="2800" kern="0">
              <a:solidFill>
                <a:srgbClr val="185F9F"/>
              </a:solidFill>
              <a:latin typeface="Poppins Medium" pitchFamily="2" charset="77"/>
              <a:ea typeface="Poppins"/>
              <a:cs typeface="Poppins Medium" pitchFamily="2" charset="77"/>
              <a:sym typeface="Poppins"/>
            </a:endParaRPr>
          </a:p>
        </p:txBody>
      </p:sp>
      <p:pic>
        <p:nvPicPr>
          <p:cNvPr id="13" name="Picture 2">
            <a:extLst>
              <a:ext uri="{FF2B5EF4-FFF2-40B4-BE49-F238E27FC236}">
                <a16:creationId xmlns:a16="http://schemas.microsoft.com/office/drawing/2014/main" id="{AE33D01E-0FE5-F55F-9755-BCF6E76DC3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406" b="47027"/>
          <a:stretch/>
        </p:blipFill>
        <p:spPr bwMode="auto">
          <a:xfrm>
            <a:off x="-3" y="1094453"/>
            <a:ext cx="12135053" cy="579956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67388CE1-D033-9380-4308-CD1C817AD8CD}"/>
              </a:ext>
            </a:extLst>
          </p:cNvPr>
          <p:cNvSpPr txBox="1"/>
          <p:nvPr/>
        </p:nvSpPr>
        <p:spPr>
          <a:xfrm>
            <a:off x="82802" y="2085192"/>
            <a:ext cx="2017220" cy="3047757"/>
          </a:xfrm>
          <a:prstGeom prst="rect">
            <a:avLst/>
          </a:prstGeom>
          <a:solidFill>
            <a:srgbClr val="E7E7EB"/>
          </a:solidFill>
        </p:spPr>
        <p:txBody>
          <a:bodyPr wrap="square" rtlCol="0">
            <a:spAutoFit/>
          </a:bodyPr>
          <a:lstStyle/>
          <a:p>
            <a:pPr defTabSz="1219170">
              <a:buClr>
                <a:srgbClr val="000000"/>
              </a:buClr>
            </a:pPr>
            <a:r>
              <a:rPr lang="en-US" sz="1600" b="1" kern="0">
                <a:solidFill>
                  <a:srgbClr val="000000"/>
                </a:solidFill>
                <a:latin typeface="Poppins Light" pitchFamily="2" charset="77"/>
                <a:cs typeface="Poppins Light" pitchFamily="2" charset="77"/>
                <a:sym typeface="Arial"/>
              </a:rPr>
              <a:t>Patient</a:t>
            </a:r>
            <a:br>
              <a:rPr lang="en-US" sz="1600" b="1" kern="0">
                <a:solidFill>
                  <a:srgbClr val="000000"/>
                </a:solidFill>
                <a:latin typeface="Poppins Light" pitchFamily="2" charset="77"/>
                <a:cs typeface="Poppins Light" pitchFamily="2" charset="77"/>
                <a:sym typeface="Arial"/>
              </a:rPr>
            </a:br>
            <a:r>
              <a:rPr lang="en-US" sz="1600" b="1" kern="0">
                <a:solidFill>
                  <a:srgbClr val="000000"/>
                </a:solidFill>
                <a:latin typeface="Poppins Light" pitchFamily="2" charset="77"/>
                <a:cs typeface="Poppins Light" pitchFamily="2" charset="77"/>
                <a:sym typeface="Arial"/>
              </a:rPr>
              <a:t>Assessment</a:t>
            </a:r>
          </a:p>
          <a:p>
            <a:pPr defTabSz="1219170">
              <a:buClr>
                <a:srgbClr val="000000"/>
              </a:buClr>
            </a:pPr>
            <a:endParaRPr lang="en-US" sz="1600"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Real-time decision support </a:t>
            </a:r>
            <a:br>
              <a:rPr lang="en-US" sz="1067" kern="0">
                <a:solidFill>
                  <a:srgbClr val="000000"/>
                </a:solidFill>
                <a:latin typeface="Poppins Light" pitchFamily="2" charset="77"/>
                <a:cs typeface="Poppins Light" pitchFamily="2" charset="77"/>
                <a:sym typeface="Arial"/>
              </a:rPr>
            </a:b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Identify cancer risk and tumour type </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Supports Vague &amp; non-specific presentations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Over 50+ types of cancers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Access to USC, diagnostics &amp; non-urgent pathways</a:t>
            </a:r>
          </a:p>
          <a:p>
            <a:pPr defTabSz="1219170">
              <a:buClr>
                <a:srgbClr val="000000"/>
              </a:buClr>
            </a:pPr>
            <a:endParaRPr lang="en-US" sz="1600" kern="0">
              <a:solidFill>
                <a:srgbClr val="000000"/>
              </a:solidFill>
              <a:latin typeface="Poppins Light" pitchFamily="2" charset="77"/>
              <a:cs typeface="Poppins Light" pitchFamily="2" charset="77"/>
              <a:sym typeface="Arial"/>
            </a:endParaRPr>
          </a:p>
        </p:txBody>
      </p:sp>
      <p:sp>
        <p:nvSpPr>
          <p:cNvPr id="50" name="TextBox 49">
            <a:extLst>
              <a:ext uri="{FF2B5EF4-FFF2-40B4-BE49-F238E27FC236}">
                <a16:creationId xmlns:a16="http://schemas.microsoft.com/office/drawing/2014/main" id="{33C5DC6D-762B-E333-598E-A24B921FC6B0}"/>
              </a:ext>
            </a:extLst>
          </p:cNvPr>
          <p:cNvSpPr txBox="1"/>
          <p:nvPr/>
        </p:nvSpPr>
        <p:spPr>
          <a:xfrm>
            <a:off x="2122191" y="1845785"/>
            <a:ext cx="1912251" cy="3458383"/>
          </a:xfrm>
          <a:prstGeom prst="rect">
            <a:avLst/>
          </a:prstGeom>
          <a:solidFill>
            <a:srgbClr val="D5D3D1"/>
          </a:solidFill>
        </p:spPr>
        <p:txBody>
          <a:bodyPr wrap="square" rtlCol="0">
            <a:spAutoFit/>
          </a:bodyPr>
          <a:lstStyle/>
          <a:p>
            <a:pPr defTabSz="1219170">
              <a:buClr>
                <a:srgbClr val="000000"/>
              </a:buClr>
            </a:pPr>
            <a:r>
              <a:rPr lang="en-US" sz="1600" b="1" kern="0">
                <a:solidFill>
                  <a:srgbClr val="000000"/>
                </a:solidFill>
                <a:latin typeface="Poppins Light" pitchFamily="2" charset="77"/>
                <a:cs typeface="Poppins Light" pitchFamily="2" charset="77"/>
                <a:sym typeface="Arial"/>
              </a:rPr>
              <a:t>Patient Navigation</a:t>
            </a:r>
          </a:p>
          <a:p>
            <a:pPr defTabSz="1219170">
              <a:buClr>
                <a:srgbClr val="000000"/>
              </a:buClr>
            </a:pPr>
            <a:endParaRPr lang="en-US" sz="1600"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Real-time, notifications for accurate patient referrals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Accelerate diagnosis and treatment</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Eliminate inappropriate referrals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Customisable criteria to optimise conversion rates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Cloud-based technology with real-time updates</a:t>
            </a:r>
            <a:endParaRPr lang="en-US" sz="1400" kern="0">
              <a:solidFill>
                <a:srgbClr val="000000"/>
              </a:solidFill>
              <a:latin typeface="Poppins Light" pitchFamily="2" charset="77"/>
              <a:cs typeface="Poppins Light" pitchFamily="2" charset="77"/>
              <a:sym typeface="Arial"/>
            </a:endParaRPr>
          </a:p>
        </p:txBody>
      </p:sp>
      <p:sp>
        <p:nvSpPr>
          <p:cNvPr id="51" name="TextBox 50">
            <a:extLst>
              <a:ext uri="{FF2B5EF4-FFF2-40B4-BE49-F238E27FC236}">
                <a16:creationId xmlns:a16="http://schemas.microsoft.com/office/drawing/2014/main" id="{67E530F5-4E50-F889-D0E3-0A9066D807EF}"/>
              </a:ext>
            </a:extLst>
          </p:cNvPr>
          <p:cNvSpPr txBox="1"/>
          <p:nvPr/>
        </p:nvSpPr>
        <p:spPr>
          <a:xfrm>
            <a:off x="4034443" y="1755927"/>
            <a:ext cx="2087408" cy="3786806"/>
          </a:xfrm>
          <a:prstGeom prst="rect">
            <a:avLst/>
          </a:prstGeom>
          <a:solidFill>
            <a:srgbClr val="B1DFDB"/>
          </a:solidFill>
        </p:spPr>
        <p:txBody>
          <a:bodyPr wrap="square" rtlCol="0">
            <a:spAutoFit/>
          </a:bodyPr>
          <a:lstStyle/>
          <a:p>
            <a:pPr defTabSz="1219170">
              <a:buClr>
                <a:srgbClr val="000000"/>
              </a:buClr>
            </a:pPr>
            <a:r>
              <a:rPr lang="en-US" sz="1600" b="1" kern="0">
                <a:solidFill>
                  <a:srgbClr val="000000"/>
                </a:solidFill>
                <a:latin typeface="Poppins Light" pitchFamily="2" charset="77"/>
                <a:cs typeface="Poppins Light" pitchFamily="2" charset="77"/>
                <a:sym typeface="Arial"/>
              </a:rPr>
              <a:t>Patient</a:t>
            </a:r>
          </a:p>
          <a:p>
            <a:pPr defTabSz="1219170">
              <a:buClr>
                <a:srgbClr val="000000"/>
              </a:buClr>
            </a:pPr>
            <a:r>
              <a:rPr lang="en-US" sz="1600" b="1" kern="0">
                <a:solidFill>
                  <a:srgbClr val="000000"/>
                </a:solidFill>
                <a:latin typeface="Poppins Light" pitchFamily="2" charset="77"/>
                <a:cs typeface="Poppins Light" pitchFamily="2" charset="77"/>
                <a:sym typeface="Arial"/>
              </a:rPr>
              <a:t>Safety </a:t>
            </a:r>
          </a:p>
          <a:p>
            <a:pPr defTabSz="1219170">
              <a:buClr>
                <a:srgbClr val="000000"/>
              </a:buClr>
            </a:pPr>
            <a:endParaRPr lang="en-US" sz="1600"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Automated tracking of all patients on USC and diagnostic pathways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Automated tracking of test results, and pre-population of abnormal results for further actioning</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Support with timed pathways for alerts and flags </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Removed human to human handovers and errors </a:t>
            </a:r>
          </a:p>
          <a:p>
            <a:pPr defTabSz="1219170">
              <a:buClr>
                <a:srgbClr val="000000"/>
              </a:buClr>
            </a:pPr>
            <a:br>
              <a:rPr lang="en-US" sz="1067" kern="0">
                <a:solidFill>
                  <a:srgbClr val="000000"/>
                </a:solidFill>
                <a:latin typeface="Poppins Light" pitchFamily="2" charset="77"/>
                <a:cs typeface="Poppins Light" pitchFamily="2" charset="77"/>
                <a:sym typeface="Arial"/>
              </a:rPr>
            </a:br>
            <a:endParaRPr lang="en-US" sz="1067" kern="0">
              <a:solidFill>
                <a:srgbClr val="000000"/>
              </a:solidFill>
              <a:latin typeface="Poppins Light" pitchFamily="2" charset="77"/>
              <a:cs typeface="Poppins Light" pitchFamily="2" charset="77"/>
              <a:sym typeface="Arial"/>
            </a:endParaRPr>
          </a:p>
          <a:p>
            <a:pPr defTabSz="1219170">
              <a:buClr>
                <a:srgbClr val="000000"/>
              </a:buClr>
            </a:pPr>
            <a:endParaRPr lang="en-US" sz="1067" kern="0">
              <a:solidFill>
                <a:srgbClr val="000000"/>
              </a:solidFill>
              <a:latin typeface="Poppins Light" pitchFamily="2" charset="77"/>
              <a:cs typeface="Poppins Light" pitchFamily="2" charset="77"/>
              <a:sym typeface="Arial"/>
            </a:endParaRPr>
          </a:p>
        </p:txBody>
      </p:sp>
      <p:sp>
        <p:nvSpPr>
          <p:cNvPr id="52" name="TextBox 51">
            <a:extLst>
              <a:ext uri="{FF2B5EF4-FFF2-40B4-BE49-F238E27FC236}">
                <a16:creationId xmlns:a16="http://schemas.microsoft.com/office/drawing/2014/main" id="{820B3F5E-EEDF-1F05-821C-05FE9D1B0E76}"/>
              </a:ext>
            </a:extLst>
          </p:cNvPr>
          <p:cNvSpPr txBox="1"/>
          <p:nvPr/>
        </p:nvSpPr>
        <p:spPr>
          <a:xfrm>
            <a:off x="6175682" y="1558886"/>
            <a:ext cx="2225368" cy="4115229"/>
          </a:xfrm>
          <a:prstGeom prst="rect">
            <a:avLst/>
          </a:prstGeom>
          <a:solidFill>
            <a:srgbClr val="93BBD7"/>
          </a:solidFill>
        </p:spPr>
        <p:txBody>
          <a:bodyPr wrap="square" rtlCol="0">
            <a:spAutoFit/>
          </a:bodyPr>
          <a:lstStyle/>
          <a:p>
            <a:pPr defTabSz="1219170">
              <a:buClr>
                <a:srgbClr val="000000"/>
              </a:buClr>
            </a:pPr>
            <a:r>
              <a:rPr lang="en-US" sz="1600" b="1" kern="0">
                <a:solidFill>
                  <a:srgbClr val="000000"/>
                </a:solidFill>
                <a:latin typeface="Poppins Light" pitchFamily="2" charset="77"/>
                <a:cs typeface="Poppins Light" pitchFamily="2" charset="77"/>
                <a:sym typeface="Arial"/>
              </a:rPr>
              <a:t>Patient</a:t>
            </a:r>
          </a:p>
          <a:p>
            <a:pPr defTabSz="1219170">
              <a:buClr>
                <a:srgbClr val="000000"/>
              </a:buClr>
            </a:pPr>
            <a:r>
              <a:rPr lang="en-US" sz="1600" b="1" kern="0">
                <a:solidFill>
                  <a:srgbClr val="000000"/>
                </a:solidFill>
                <a:latin typeface="Poppins Light" pitchFamily="2" charset="77"/>
                <a:cs typeface="Poppins Light" pitchFamily="2" charset="77"/>
                <a:sym typeface="Arial"/>
              </a:rPr>
              <a:t>Diagnosis</a:t>
            </a:r>
          </a:p>
          <a:p>
            <a:pPr defTabSz="1219170">
              <a:buClr>
                <a:srgbClr val="000000"/>
              </a:buClr>
            </a:pPr>
            <a:endParaRPr lang="en-US" sz="1600"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Tracking of all newly diagnosed cancer patients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Real-time notifications for cancer care reviews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Data analytics to support with PCN DES, QOF and IIF targets</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Real-time Dashboard for ICB’s, Cancer Alliances and Practices </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r>
              <a:rPr lang="en-US" sz="1067" kern="0">
                <a:solidFill>
                  <a:srgbClr val="000000"/>
                </a:solidFill>
                <a:latin typeface="Poppins Light" pitchFamily="2" charset="77"/>
                <a:cs typeface="Poppins Light" pitchFamily="2" charset="77"/>
                <a:sym typeface="Arial"/>
              </a:rPr>
              <a:t>Data reports for cancer detection rate, conversion rate, pathway utlisation and real-time improvements. </a:t>
            </a: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endParaRPr lang="en-US" sz="1067" kern="0">
              <a:solidFill>
                <a:srgbClr val="000000"/>
              </a:solidFill>
              <a:latin typeface="Poppins Light" pitchFamily="2" charset="77"/>
              <a:cs typeface="Poppins Light" pitchFamily="2" charset="77"/>
              <a:sym typeface="Arial"/>
            </a:endParaRPr>
          </a:p>
          <a:p>
            <a:pPr defTabSz="1219170">
              <a:buClr>
                <a:srgbClr val="000000"/>
              </a:buClr>
            </a:pPr>
            <a:endParaRPr lang="en-US" sz="1067" kern="0">
              <a:solidFill>
                <a:srgbClr val="000000"/>
              </a:solidFill>
              <a:latin typeface="Poppins Light" pitchFamily="2" charset="77"/>
              <a:cs typeface="Poppins Light" pitchFamily="2" charset="77"/>
              <a:sym typeface="Arial"/>
            </a:endParaRPr>
          </a:p>
        </p:txBody>
      </p:sp>
      <p:cxnSp>
        <p:nvCxnSpPr>
          <p:cNvPr id="3" name="Straight Connector 2">
            <a:extLst>
              <a:ext uri="{FF2B5EF4-FFF2-40B4-BE49-F238E27FC236}">
                <a16:creationId xmlns:a16="http://schemas.microsoft.com/office/drawing/2014/main" id="{3D09FAF3-789C-08F3-C9AA-5F8163FB4367}"/>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4"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7226CA45-D47E-88FF-3F41-DE0549501E7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5" name="Picture 4" descr="A blue and black logo&#10;&#10;Description automatically generated">
            <a:extLst>
              <a:ext uri="{FF2B5EF4-FFF2-40B4-BE49-F238E27FC236}">
                <a16:creationId xmlns:a16="http://schemas.microsoft.com/office/drawing/2014/main" id="{F445BE36-87A6-E05E-2437-F6A80DF75AA3}"/>
              </a:ext>
            </a:extLst>
          </p:cNvPr>
          <p:cNvPicPr>
            <a:picLocks noChangeAspect="1"/>
          </p:cNvPicPr>
          <p:nvPr/>
        </p:nvPicPr>
        <p:blipFill>
          <a:blip r:embed="rId5"/>
          <a:stretch>
            <a:fillRect/>
          </a:stretch>
        </p:blipFill>
        <p:spPr>
          <a:xfrm>
            <a:off x="9983176" y="6278919"/>
            <a:ext cx="625267" cy="372605"/>
          </a:xfrm>
          <a:prstGeom prst="rect">
            <a:avLst/>
          </a:prstGeom>
        </p:spPr>
      </p:pic>
    </p:spTree>
    <p:extLst>
      <p:ext uri="{BB962C8B-B14F-4D97-AF65-F5344CB8AC3E}">
        <p14:creationId xmlns:p14="http://schemas.microsoft.com/office/powerpoint/2010/main" val="1912668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3E32540F-0F18-C74F-B933-3F2C06CDAE92}"/>
            </a:ext>
          </a:extLst>
        </p:cNvPr>
        <p:cNvGrpSpPr/>
        <p:nvPr/>
      </p:nvGrpSpPr>
      <p:grpSpPr>
        <a:xfrm>
          <a:off x="0" y="0"/>
          <a:ext cx="0" cy="0"/>
          <a:chOff x="0" y="0"/>
          <a:chExt cx="0" cy="0"/>
        </a:xfrm>
      </p:grpSpPr>
      <p:sp>
        <p:nvSpPr>
          <p:cNvPr id="173" name="Google Shape;173;p36">
            <a:extLst>
              <a:ext uri="{FF2B5EF4-FFF2-40B4-BE49-F238E27FC236}">
                <a16:creationId xmlns:a16="http://schemas.microsoft.com/office/drawing/2014/main" id="{F2227DAB-3046-B423-AFC9-256CA49AF085}"/>
              </a:ext>
            </a:extLst>
          </p:cNvPr>
          <p:cNvSpPr/>
          <p:nvPr/>
        </p:nvSpPr>
        <p:spPr>
          <a:xfrm>
            <a:off x="1" y="0"/>
            <a:ext cx="12192000" cy="6858000"/>
          </a:xfrm>
          <a:prstGeom prst="rect">
            <a:avLst/>
          </a:prstGeom>
          <a:gradFill>
            <a:gsLst>
              <a:gs pos="0">
                <a:srgbClr val="227AAF"/>
              </a:gs>
              <a:gs pos="30000">
                <a:srgbClr val="227AAF"/>
              </a:gs>
              <a:gs pos="91000">
                <a:srgbClr val="19628F"/>
              </a:gs>
              <a:gs pos="100000">
                <a:srgbClr val="19628F"/>
              </a:gs>
            </a:gsLst>
            <a:lin ang="2700006" scaled="0"/>
          </a:gra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0EBE0"/>
              </a:solidFill>
              <a:latin typeface="Poppins"/>
              <a:ea typeface="Poppins"/>
              <a:cs typeface="Poppins"/>
              <a:sym typeface="Poppins"/>
            </a:endParaRPr>
          </a:p>
        </p:txBody>
      </p:sp>
      <p:sp>
        <p:nvSpPr>
          <p:cNvPr id="174" name="Google Shape;174;p36">
            <a:extLst>
              <a:ext uri="{FF2B5EF4-FFF2-40B4-BE49-F238E27FC236}">
                <a16:creationId xmlns:a16="http://schemas.microsoft.com/office/drawing/2014/main" id="{0E4AF496-D2B9-CE71-D408-41138ACCC545}"/>
              </a:ext>
            </a:extLst>
          </p:cNvPr>
          <p:cNvSpPr txBox="1">
            <a:spLocks noGrp="1"/>
          </p:cNvSpPr>
          <p:nvPr>
            <p:ph type="body" idx="2"/>
          </p:nvPr>
        </p:nvSpPr>
        <p:spPr>
          <a:xfrm>
            <a:off x="609600" y="1645661"/>
            <a:ext cx="8895600" cy="3566800"/>
          </a:xfrm>
          <a:prstGeom prst="rect">
            <a:avLst/>
          </a:prstGeom>
          <a:noFill/>
          <a:ln>
            <a:noFill/>
          </a:ln>
        </p:spPr>
        <p:txBody>
          <a:bodyPr spcFirstLastPara="1" wrap="square" lIns="25400" tIns="25400" rIns="25400" bIns="25400" anchor="ctr" anchorCtr="0">
            <a:normAutofit/>
          </a:bodyPr>
          <a:lstStyle/>
          <a:p>
            <a:pPr marL="0" indent="0" algn="l">
              <a:lnSpc>
                <a:spcPct val="110000"/>
              </a:lnSpc>
              <a:buSzPts val="3200"/>
            </a:pPr>
            <a:r>
              <a:rPr lang="en" sz="5400" b="0">
                <a:latin typeface="Poppins SemiBold"/>
                <a:ea typeface="Poppins SemiBold"/>
                <a:cs typeface="Poppins SemiBold"/>
                <a:sym typeface="Poppins SemiBold"/>
              </a:rPr>
              <a:t>Adoption in the NHS</a:t>
            </a:r>
            <a:endParaRPr sz="5400" b="0">
              <a:latin typeface="Poppins SemiBold"/>
              <a:ea typeface="Poppins SemiBold"/>
              <a:cs typeface="Poppins SemiBold"/>
              <a:sym typeface="Poppins SemiBold"/>
            </a:endParaRPr>
          </a:p>
        </p:txBody>
      </p:sp>
      <p:pic>
        <p:nvPicPr>
          <p:cNvPr id="6"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8F04C41D-268A-7883-9905-580514A71EA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7" name="Google Shape;212;p49" descr="pasted-movie.png">
            <a:extLst>
              <a:ext uri="{FF2B5EF4-FFF2-40B4-BE49-F238E27FC236}">
                <a16:creationId xmlns:a16="http://schemas.microsoft.com/office/drawing/2014/main" id="{50825CFF-1D78-1E6C-08E8-196ACA2809D9}"/>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1698931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6F4F2-4EE7-AA0E-B21B-FCC85929B7EC}"/>
            </a:ext>
          </a:extLst>
        </p:cNvPr>
        <p:cNvGrpSpPr/>
        <p:nvPr/>
      </p:nvGrpSpPr>
      <p:grpSpPr>
        <a:xfrm>
          <a:off x="0" y="0"/>
          <a:ext cx="0" cy="0"/>
          <a:chOff x="0" y="0"/>
          <a:chExt cx="0" cy="0"/>
        </a:xfrm>
      </p:grpSpPr>
      <p:pic>
        <p:nvPicPr>
          <p:cNvPr id="3" name="Google Shape;407;p66" descr="preencoded.png">
            <a:extLst>
              <a:ext uri="{FF2B5EF4-FFF2-40B4-BE49-F238E27FC236}">
                <a16:creationId xmlns:a16="http://schemas.microsoft.com/office/drawing/2014/main" id="{26E50F8E-8B39-F019-7E94-4EC7AEDED89F}"/>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5" name="Google Shape;270;p41">
            <a:extLst>
              <a:ext uri="{FF2B5EF4-FFF2-40B4-BE49-F238E27FC236}">
                <a16:creationId xmlns:a16="http://schemas.microsoft.com/office/drawing/2014/main" id="{2A4632F6-2D49-5E8A-5777-A0CD8D42F32C}"/>
              </a:ext>
            </a:extLst>
          </p:cNvPr>
          <p:cNvPicPr preferRelativeResize="0"/>
          <p:nvPr/>
        </p:nvPicPr>
        <p:blipFill rotWithShape="1">
          <a:blip r:embed="rId4">
            <a:alphaModFix/>
          </a:blip>
          <a:srcRect/>
          <a:stretch/>
        </p:blipFill>
        <p:spPr>
          <a:xfrm>
            <a:off x="138574" y="1308347"/>
            <a:ext cx="3361905" cy="4958092"/>
          </a:xfrm>
          <a:prstGeom prst="rect">
            <a:avLst/>
          </a:prstGeom>
          <a:noFill/>
          <a:ln>
            <a:noFill/>
          </a:ln>
        </p:spPr>
      </p:pic>
      <p:sp>
        <p:nvSpPr>
          <p:cNvPr id="6" name="Google Shape;500;p71">
            <a:extLst>
              <a:ext uri="{FF2B5EF4-FFF2-40B4-BE49-F238E27FC236}">
                <a16:creationId xmlns:a16="http://schemas.microsoft.com/office/drawing/2014/main" id="{FD0F819A-495C-EC35-5B8D-36C9A33DAFC9}"/>
              </a:ext>
            </a:extLst>
          </p:cNvPr>
          <p:cNvSpPr/>
          <p:nvPr/>
        </p:nvSpPr>
        <p:spPr>
          <a:xfrm>
            <a:off x="544076" y="366275"/>
            <a:ext cx="11103848" cy="2628105"/>
          </a:xfrm>
          <a:prstGeom prst="rect">
            <a:avLst/>
          </a:prstGeom>
          <a:noFill/>
          <a:ln>
            <a:noFill/>
          </a:ln>
        </p:spPr>
        <p:txBody>
          <a:bodyPr spcFirstLastPara="1" wrap="square" lIns="0" tIns="0" rIns="0" bIns="0" anchor="t" anchorCtr="0">
            <a:noAutofit/>
          </a:bodyPr>
          <a:lstStyle/>
          <a:p>
            <a:pPr defTabSz="1219170">
              <a:lnSpc>
                <a:spcPct val="93500"/>
              </a:lnSpc>
              <a:buClr>
                <a:srgbClr val="000000"/>
              </a:buClr>
            </a:pPr>
            <a:r>
              <a:rPr lang="en-US" sz="2800" u="none" strike="noStrike">
                <a:solidFill>
                  <a:srgbClr val="185F9F"/>
                </a:solidFill>
                <a:effectLst/>
                <a:latin typeface="Poppins Medium" pitchFamily="2" charset="77"/>
                <a:cs typeface="Poppins Medium" pitchFamily="2" charset="77"/>
              </a:rPr>
              <a:t>1,400 GP practices using the C the Signs technology in partnership with ICBs and Cancer Alliances</a:t>
            </a:r>
            <a:endParaRPr sz="2800" kern="0">
              <a:solidFill>
                <a:srgbClr val="185F9F"/>
              </a:solidFill>
              <a:latin typeface="Poppins Medium" pitchFamily="2" charset="77"/>
              <a:ea typeface="Poppins"/>
              <a:cs typeface="Poppins Medium" pitchFamily="2" charset="77"/>
              <a:sym typeface="Poppins"/>
            </a:endParaRPr>
          </a:p>
        </p:txBody>
      </p:sp>
      <p:sp>
        <p:nvSpPr>
          <p:cNvPr id="30" name="TextBox 29">
            <a:extLst>
              <a:ext uri="{FF2B5EF4-FFF2-40B4-BE49-F238E27FC236}">
                <a16:creationId xmlns:a16="http://schemas.microsoft.com/office/drawing/2014/main" id="{0ACBF786-B1B0-D4A5-4039-7A437ADB95DD}"/>
              </a:ext>
            </a:extLst>
          </p:cNvPr>
          <p:cNvSpPr txBox="1"/>
          <p:nvPr/>
        </p:nvSpPr>
        <p:spPr>
          <a:xfrm>
            <a:off x="3656401" y="1589105"/>
            <a:ext cx="4586179" cy="4162678"/>
          </a:xfrm>
          <a:prstGeom prst="rect">
            <a:avLst/>
          </a:prstGeom>
          <a:noFill/>
        </p:spPr>
        <p:txBody>
          <a:bodyPr wrap="square">
            <a:spAutoFit/>
          </a:bodyPr>
          <a:lstStyle/>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Suffolk &amp; North East Essex ICB</a:t>
            </a:r>
            <a:endParaRPr lang="en-US" kern="0">
              <a:solidFill>
                <a:srgbClr val="393939"/>
              </a:solidFill>
              <a:latin typeface="Poppins" pitchFamily="2" charset="77"/>
              <a:cs typeface="Poppins" pitchFamily="2" charset="77"/>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Norfolk and Waveney ICB</a:t>
            </a:r>
            <a:endParaRPr lang="en-US" kern="0">
              <a:solidFill>
                <a:srgbClr val="393939"/>
              </a:solidFill>
              <a:latin typeface="Poppins" pitchFamily="2" charset="77"/>
              <a:cs typeface="Poppins" pitchFamily="2" charset="77"/>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South Yorkshire &amp; Bassetlaw ICB</a:t>
            </a:r>
            <a:endParaRPr lang="en-US" kern="0">
              <a:solidFill>
                <a:srgbClr val="393939"/>
              </a:solidFill>
              <a:latin typeface="Poppins" pitchFamily="2" charset="77"/>
              <a:cs typeface="Poppins" pitchFamily="2" charset="77"/>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North West London ICB</a:t>
            </a:r>
            <a:br>
              <a:rPr lang="en-US" kern="0">
                <a:solidFill>
                  <a:srgbClr val="000000"/>
                </a:solidFill>
                <a:latin typeface="Poppins" pitchFamily="2" charset="77"/>
                <a:cs typeface="Poppins" pitchFamily="2" charset="77"/>
                <a:sym typeface="Arial"/>
              </a:rPr>
            </a:br>
            <a:r>
              <a:rPr lang="en-US" kern="0">
                <a:solidFill>
                  <a:srgbClr val="373737"/>
                </a:solidFill>
                <a:latin typeface="Poppins" pitchFamily="2" charset="77"/>
                <a:cs typeface="Poppins" pitchFamily="2" charset="77"/>
                <a:sym typeface="Arial"/>
              </a:rPr>
              <a:t>Somerset ICB</a:t>
            </a:r>
            <a:endParaRPr lang="en-US" kern="0">
              <a:solidFill>
                <a:srgbClr val="393939"/>
              </a:solidFill>
              <a:latin typeface="Poppins" pitchFamily="2" charset="77"/>
              <a:cs typeface="Poppins" pitchFamily="2" charset="77"/>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Dorset ICB</a:t>
            </a: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Bradford &amp; Craven Health &amp; Care Partnership</a:t>
            </a: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Poppins" pitchFamily="2" charset="77"/>
                <a:sym typeface="Arial"/>
              </a:rPr>
              <a:t>South Liverpool Collaborative</a:t>
            </a:r>
            <a:endParaRPr lang="en-US" kern="0">
              <a:solidFill>
                <a:srgbClr val="393939"/>
              </a:solidFill>
              <a:latin typeface="Poppins" pitchFamily="2" charset="77"/>
              <a:cs typeface="Poppins" pitchFamily="2" charset="77"/>
              <a:sym typeface="Arial"/>
            </a:endParaRPr>
          </a:p>
          <a:p>
            <a:pPr marL="380990" indent="-380990" defTabSz="1219170" fontAlgn="base">
              <a:lnSpc>
                <a:spcPts val="3227"/>
              </a:lnSpc>
              <a:buClr>
                <a:srgbClr val="000000"/>
              </a:buClr>
              <a:buFont typeface="Arial" panose="020B0604020202020204" pitchFamily="34" charset="0"/>
              <a:buChar char="•"/>
            </a:pPr>
            <a:endParaRPr lang="en-US" kern="0">
              <a:solidFill>
                <a:srgbClr val="000000"/>
              </a:solidFill>
              <a:latin typeface="Poppins" pitchFamily="2" charset="77"/>
              <a:cs typeface="Poppins" pitchFamily="2" charset="77"/>
              <a:sym typeface="Arial"/>
            </a:endParaRPr>
          </a:p>
        </p:txBody>
      </p:sp>
      <p:sp>
        <p:nvSpPr>
          <p:cNvPr id="32" name="TextBox 31">
            <a:extLst>
              <a:ext uri="{FF2B5EF4-FFF2-40B4-BE49-F238E27FC236}">
                <a16:creationId xmlns:a16="http://schemas.microsoft.com/office/drawing/2014/main" id="{284860E9-F7FA-9CD9-7596-7CA11599ADAC}"/>
              </a:ext>
            </a:extLst>
          </p:cNvPr>
          <p:cNvSpPr txBox="1"/>
          <p:nvPr/>
        </p:nvSpPr>
        <p:spPr>
          <a:xfrm>
            <a:off x="8292873" y="1183040"/>
            <a:ext cx="3821848" cy="4147930"/>
          </a:xfrm>
          <a:prstGeom prst="rect">
            <a:avLst/>
          </a:prstGeom>
          <a:noFill/>
        </p:spPr>
        <p:txBody>
          <a:bodyPr wrap="square">
            <a:spAutoFit/>
          </a:bodyPr>
          <a:lstStyle/>
          <a:p>
            <a:pPr marL="380990" indent="-380990" defTabSz="1219170" fontAlgn="base">
              <a:lnSpc>
                <a:spcPts val="3227"/>
              </a:lnSpc>
              <a:buClr>
                <a:srgbClr val="000000"/>
              </a:buClr>
              <a:buFont typeface="Arial" panose="020B0604020202020204" pitchFamily="34" charset="0"/>
              <a:buChar char="•"/>
            </a:pPr>
            <a:endParaRPr lang="en-US" kern="0">
              <a:solidFill>
                <a:srgbClr val="393939"/>
              </a:solidFill>
              <a:latin typeface="Arial" panose="020B0604020202020204" pitchFamily="34" charset="0"/>
              <a:cs typeface="Arial"/>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Arial"/>
                <a:sym typeface="Arial"/>
              </a:rPr>
              <a:t>Hull Teaching Hospital</a:t>
            </a:r>
            <a:endParaRPr lang="en-US" kern="0">
              <a:solidFill>
                <a:srgbClr val="393939"/>
              </a:solidFill>
              <a:latin typeface="Arial" panose="020B0604020202020204" pitchFamily="34" charset="0"/>
              <a:cs typeface="Arial"/>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Arial"/>
                <a:sym typeface="Arial"/>
              </a:rPr>
              <a:t>Somerset Foundation Trust</a:t>
            </a:r>
            <a:endParaRPr lang="en-US" kern="0">
              <a:solidFill>
                <a:srgbClr val="393939"/>
              </a:solidFill>
              <a:latin typeface="Arial" panose="020B0604020202020204" pitchFamily="34" charset="0"/>
              <a:cs typeface="Arial"/>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Arial"/>
                <a:sym typeface="Arial"/>
              </a:rPr>
              <a:t>Bury</a:t>
            </a:r>
            <a:endParaRPr lang="en-US" kern="0">
              <a:solidFill>
                <a:srgbClr val="393939"/>
              </a:solidFill>
              <a:latin typeface="Arial" panose="020B0604020202020204" pitchFamily="34" charset="0"/>
              <a:cs typeface="Arial"/>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Arial"/>
                <a:sym typeface="Arial"/>
              </a:rPr>
              <a:t>Staffordshire PCN</a:t>
            </a:r>
            <a:endParaRPr lang="en-US" kern="0">
              <a:solidFill>
                <a:srgbClr val="393939"/>
              </a:solidFill>
              <a:latin typeface="Arial" panose="020B0604020202020204" pitchFamily="34" charset="0"/>
              <a:cs typeface="Arial"/>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Arial"/>
                <a:sym typeface="Arial"/>
              </a:rPr>
              <a:t>South West London PCNs</a:t>
            </a:r>
            <a:endParaRPr lang="en-US" kern="0">
              <a:solidFill>
                <a:srgbClr val="393939"/>
              </a:solidFill>
              <a:latin typeface="Arial" panose="020B0604020202020204" pitchFamily="34" charset="0"/>
              <a:cs typeface="Arial"/>
              <a:sym typeface="Arial"/>
            </a:endParaRPr>
          </a:p>
          <a:p>
            <a:pPr marL="380990" indent="-380990" defTabSz="1219170" fontAlgn="base">
              <a:lnSpc>
                <a:spcPts val="3227"/>
              </a:lnSpc>
              <a:buClr>
                <a:srgbClr val="000000"/>
              </a:buClr>
              <a:buFont typeface="Arial" panose="020B0604020202020204" pitchFamily="34" charset="0"/>
              <a:buChar char="•"/>
            </a:pPr>
            <a:r>
              <a:rPr lang="en-US" kern="0">
                <a:solidFill>
                  <a:srgbClr val="373737"/>
                </a:solidFill>
                <a:latin typeface="Poppins" pitchFamily="2" charset="77"/>
                <a:cs typeface="Arial"/>
                <a:sym typeface="Arial"/>
              </a:rPr>
              <a:t>North East London PCNs</a:t>
            </a:r>
            <a:br>
              <a:rPr lang="en-US" kern="0">
                <a:solidFill>
                  <a:srgbClr val="373737"/>
                </a:solidFill>
                <a:latin typeface="Poppins" pitchFamily="2" charset="77"/>
                <a:cs typeface="Arial"/>
                <a:sym typeface="Arial"/>
              </a:rPr>
            </a:br>
            <a:r>
              <a:rPr lang="en-US" kern="0">
                <a:solidFill>
                  <a:srgbClr val="373737"/>
                </a:solidFill>
                <a:latin typeface="Poppins" pitchFamily="2" charset="77"/>
                <a:cs typeface="Arial"/>
                <a:sym typeface="Arial"/>
              </a:rPr>
              <a:t>UK Primary Care Defense </a:t>
            </a:r>
            <a:endParaRPr lang="en-US" kern="0">
              <a:solidFill>
                <a:srgbClr val="393939"/>
              </a:solidFill>
              <a:latin typeface="Arial" panose="020B0604020202020204" pitchFamily="34" charset="0"/>
              <a:cs typeface="Arial"/>
              <a:sym typeface="Arial"/>
            </a:endParaRPr>
          </a:p>
          <a:p>
            <a:pPr defTabSz="1219170">
              <a:lnSpc>
                <a:spcPts val="3227"/>
              </a:lnSpc>
              <a:buClr>
                <a:srgbClr val="000000"/>
              </a:buClr>
            </a:pPr>
            <a:br>
              <a:rPr lang="en-US" kern="0">
                <a:solidFill>
                  <a:srgbClr val="000000"/>
                </a:solidFill>
                <a:latin typeface="Arial"/>
                <a:cs typeface="Arial"/>
                <a:sym typeface="Arial"/>
              </a:rPr>
            </a:br>
            <a:endParaRPr lang="en-US" kern="0">
              <a:solidFill>
                <a:srgbClr val="000000"/>
              </a:solidFill>
              <a:latin typeface="Arial"/>
              <a:cs typeface="Arial"/>
              <a:sym typeface="Arial"/>
            </a:endParaRPr>
          </a:p>
        </p:txBody>
      </p:sp>
      <p:cxnSp>
        <p:nvCxnSpPr>
          <p:cNvPr id="4" name="Straight Connector 3">
            <a:extLst>
              <a:ext uri="{FF2B5EF4-FFF2-40B4-BE49-F238E27FC236}">
                <a16:creationId xmlns:a16="http://schemas.microsoft.com/office/drawing/2014/main" id="{55FFEC2B-B2C0-5FAB-1BD5-3D8141229D05}"/>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7"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CEC0811F-76D5-7EE2-94CE-B212511A93D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11" name="Picture 10" descr="A blue and black logo&#10;&#10;Description automatically generated">
            <a:extLst>
              <a:ext uri="{FF2B5EF4-FFF2-40B4-BE49-F238E27FC236}">
                <a16:creationId xmlns:a16="http://schemas.microsoft.com/office/drawing/2014/main" id="{286DB55F-EA35-5D05-37D6-4D5D96949070}"/>
              </a:ext>
            </a:extLst>
          </p:cNvPr>
          <p:cNvPicPr>
            <a:picLocks noChangeAspect="1"/>
          </p:cNvPicPr>
          <p:nvPr/>
        </p:nvPicPr>
        <p:blipFill>
          <a:blip r:embed="rId6"/>
          <a:stretch>
            <a:fillRect/>
          </a:stretch>
        </p:blipFill>
        <p:spPr>
          <a:xfrm>
            <a:off x="9983176" y="6278919"/>
            <a:ext cx="625267" cy="372605"/>
          </a:xfrm>
          <a:prstGeom prst="rect">
            <a:avLst/>
          </a:prstGeom>
        </p:spPr>
      </p:pic>
    </p:spTree>
    <p:extLst>
      <p:ext uri="{BB962C8B-B14F-4D97-AF65-F5344CB8AC3E}">
        <p14:creationId xmlns:p14="http://schemas.microsoft.com/office/powerpoint/2010/main" val="567185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9CEE9DE-43E9-8105-E5B2-2B98854EC9A3}"/>
              </a:ext>
            </a:extLst>
          </p:cNvPr>
          <p:cNvSpPr>
            <a:spLocks noGrp="1"/>
          </p:cNvSpPr>
          <p:nvPr>
            <p:ph type="body" idx="2"/>
          </p:nvPr>
        </p:nvSpPr>
        <p:spPr/>
        <p:txBody>
          <a:bodyPr/>
          <a:lstStyle/>
          <a:p>
            <a:endParaRPr lang="en-US"/>
          </a:p>
        </p:txBody>
      </p:sp>
      <p:sp>
        <p:nvSpPr>
          <p:cNvPr id="5" name="Google Shape;546;p81">
            <a:extLst>
              <a:ext uri="{FF2B5EF4-FFF2-40B4-BE49-F238E27FC236}">
                <a16:creationId xmlns:a16="http://schemas.microsoft.com/office/drawing/2014/main" id="{B8B537A4-D208-3AE5-6BC8-B7F1C1A719A9}"/>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sp>
        <p:nvSpPr>
          <p:cNvPr id="9" name="TextBox 8">
            <a:extLst>
              <a:ext uri="{FF2B5EF4-FFF2-40B4-BE49-F238E27FC236}">
                <a16:creationId xmlns:a16="http://schemas.microsoft.com/office/drawing/2014/main" id="{EBA2C860-0AC5-877B-DE7D-2BA0AFADAABD}"/>
              </a:ext>
            </a:extLst>
          </p:cNvPr>
          <p:cNvSpPr txBox="1"/>
          <p:nvPr/>
        </p:nvSpPr>
        <p:spPr>
          <a:xfrm>
            <a:off x="677546" y="713400"/>
            <a:ext cx="10981944" cy="523220"/>
          </a:xfrm>
          <a:prstGeom prst="rect">
            <a:avLst/>
          </a:prstGeom>
          <a:noFill/>
        </p:spPr>
        <p:txBody>
          <a:bodyPr wrap="square">
            <a:spAutoFit/>
          </a:bodyPr>
          <a:lstStyle/>
          <a:p>
            <a:r>
              <a:rPr lang="en-US" sz="2800">
                <a:solidFill>
                  <a:schemeClr val="bg1"/>
                </a:solidFill>
                <a:latin typeface="Poppins Medium" pitchFamily="2" charset="77"/>
                <a:cs typeface="Poppins Medium" pitchFamily="2" charset="77"/>
              </a:rPr>
              <a:t>C the Signs: real-world evidence and research</a:t>
            </a:r>
          </a:p>
        </p:txBody>
      </p:sp>
      <p:grpSp>
        <p:nvGrpSpPr>
          <p:cNvPr id="7" name="Group 6">
            <a:extLst>
              <a:ext uri="{FF2B5EF4-FFF2-40B4-BE49-F238E27FC236}">
                <a16:creationId xmlns:a16="http://schemas.microsoft.com/office/drawing/2014/main" id="{555CD4A2-938C-DBC9-C4E3-2D843B717C93}"/>
              </a:ext>
            </a:extLst>
          </p:cNvPr>
          <p:cNvGrpSpPr/>
          <p:nvPr/>
        </p:nvGrpSpPr>
        <p:grpSpPr>
          <a:xfrm>
            <a:off x="677546" y="2154421"/>
            <a:ext cx="10790349" cy="3446908"/>
            <a:chOff x="701060" y="1970657"/>
            <a:chExt cx="10790349" cy="3446908"/>
          </a:xfrm>
        </p:grpSpPr>
        <p:grpSp>
          <p:nvGrpSpPr>
            <p:cNvPr id="22" name="Google Shape;390;p57">
              <a:extLst>
                <a:ext uri="{FF2B5EF4-FFF2-40B4-BE49-F238E27FC236}">
                  <a16:creationId xmlns:a16="http://schemas.microsoft.com/office/drawing/2014/main" id="{9836CEE9-7BB5-2B0F-E946-9DDF16DA7745}"/>
                </a:ext>
              </a:extLst>
            </p:cNvPr>
            <p:cNvGrpSpPr/>
            <p:nvPr/>
          </p:nvGrpSpPr>
          <p:grpSpPr>
            <a:xfrm>
              <a:off x="701060" y="1970657"/>
              <a:ext cx="10790349" cy="3439623"/>
              <a:chOff x="665922" y="1539389"/>
              <a:chExt cx="7812300" cy="2776511"/>
            </a:xfrm>
          </p:grpSpPr>
          <p:cxnSp>
            <p:nvCxnSpPr>
              <p:cNvPr id="23" name="Google Shape;391;p57">
                <a:extLst>
                  <a:ext uri="{FF2B5EF4-FFF2-40B4-BE49-F238E27FC236}">
                    <a16:creationId xmlns:a16="http://schemas.microsoft.com/office/drawing/2014/main" id="{42C91A09-6C85-7556-E0E6-19DAD9FE7002}"/>
                  </a:ext>
                </a:extLst>
              </p:cNvPr>
              <p:cNvCxnSpPr/>
              <p:nvPr/>
            </p:nvCxnSpPr>
            <p:spPr>
              <a:xfrm>
                <a:off x="665922" y="2768312"/>
                <a:ext cx="7812300" cy="0"/>
              </a:xfrm>
              <a:prstGeom prst="straightConnector1">
                <a:avLst/>
              </a:prstGeom>
              <a:noFill/>
              <a:ln w="9525" cap="flat" cmpd="sng">
                <a:solidFill>
                  <a:srgbClr val="D8D8D8"/>
                </a:solidFill>
                <a:prstDash val="solid"/>
                <a:round/>
                <a:headEnd type="none" w="sm" len="sm"/>
                <a:tailEnd type="none" w="sm" len="sm"/>
              </a:ln>
            </p:spPr>
          </p:cxnSp>
          <p:cxnSp>
            <p:nvCxnSpPr>
              <p:cNvPr id="24" name="Google Shape;392;p57">
                <a:extLst>
                  <a:ext uri="{FF2B5EF4-FFF2-40B4-BE49-F238E27FC236}">
                    <a16:creationId xmlns:a16="http://schemas.microsoft.com/office/drawing/2014/main" id="{0692A9CC-A90B-9F2A-71D5-B829E885C94E}"/>
                  </a:ext>
                </a:extLst>
              </p:cNvPr>
              <p:cNvCxnSpPr/>
              <p:nvPr/>
            </p:nvCxnSpPr>
            <p:spPr>
              <a:xfrm rot="10800000">
                <a:off x="2609004" y="1539389"/>
                <a:ext cx="0" cy="2773200"/>
              </a:xfrm>
              <a:prstGeom prst="straightConnector1">
                <a:avLst/>
              </a:prstGeom>
              <a:noFill/>
              <a:ln w="9525" cap="flat" cmpd="sng">
                <a:solidFill>
                  <a:srgbClr val="D8D8D8"/>
                </a:solidFill>
                <a:prstDash val="solid"/>
                <a:round/>
                <a:headEnd type="none" w="sm" len="sm"/>
                <a:tailEnd type="none" w="sm" len="sm"/>
              </a:ln>
            </p:spPr>
          </p:cxnSp>
          <p:cxnSp>
            <p:nvCxnSpPr>
              <p:cNvPr id="25" name="Google Shape;393;p57">
                <a:extLst>
                  <a:ext uri="{FF2B5EF4-FFF2-40B4-BE49-F238E27FC236}">
                    <a16:creationId xmlns:a16="http://schemas.microsoft.com/office/drawing/2014/main" id="{F304C171-E1EF-87FC-1BA7-3E8DEB17EF05}"/>
                  </a:ext>
                </a:extLst>
              </p:cNvPr>
              <p:cNvCxnSpPr/>
              <p:nvPr/>
            </p:nvCxnSpPr>
            <p:spPr>
              <a:xfrm rot="10800000">
                <a:off x="4572000" y="1539400"/>
                <a:ext cx="0" cy="2776500"/>
              </a:xfrm>
              <a:prstGeom prst="straightConnector1">
                <a:avLst/>
              </a:prstGeom>
              <a:noFill/>
              <a:ln w="9525" cap="flat" cmpd="sng">
                <a:solidFill>
                  <a:srgbClr val="D8D8D8"/>
                </a:solidFill>
                <a:prstDash val="solid"/>
                <a:round/>
                <a:headEnd type="none" w="sm" len="sm"/>
                <a:tailEnd type="none" w="sm" len="sm"/>
              </a:ln>
            </p:spPr>
          </p:cxnSp>
          <p:cxnSp>
            <p:nvCxnSpPr>
              <p:cNvPr id="26" name="Google Shape;394;p57">
                <a:extLst>
                  <a:ext uri="{FF2B5EF4-FFF2-40B4-BE49-F238E27FC236}">
                    <a16:creationId xmlns:a16="http://schemas.microsoft.com/office/drawing/2014/main" id="{1EDFEF01-FDCA-54F3-FC8C-C96274DE1D0A}"/>
                  </a:ext>
                </a:extLst>
              </p:cNvPr>
              <p:cNvCxnSpPr/>
              <p:nvPr/>
            </p:nvCxnSpPr>
            <p:spPr>
              <a:xfrm rot="10800000">
                <a:off x="6542028" y="1539400"/>
                <a:ext cx="0" cy="2776500"/>
              </a:xfrm>
              <a:prstGeom prst="straightConnector1">
                <a:avLst/>
              </a:prstGeom>
              <a:noFill/>
              <a:ln w="9525" cap="flat" cmpd="sng">
                <a:solidFill>
                  <a:srgbClr val="D8D8D8"/>
                </a:solidFill>
                <a:prstDash val="solid"/>
                <a:round/>
                <a:headEnd type="none" w="sm" len="sm"/>
                <a:tailEnd type="none" w="sm" len="sm"/>
              </a:ln>
            </p:spPr>
          </p:cxnSp>
        </p:grpSp>
        <p:sp>
          <p:nvSpPr>
            <p:cNvPr id="28" name="Google Shape;397;p57">
              <a:extLst>
                <a:ext uri="{FF2B5EF4-FFF2-40B4-BE49-F238E27FC236}">
                  <a16:creationId xmlns:a16="http://schemas.microsoft.com/office/drawing/2014/main" id="{2210DCBD-54F6-804E-B66C-2A461989CB6E}"/>
                </a:ext>
              </a:extLst>
            </p:cNvPr>
            <p:cNvSpPr txBox="1"/>
            <p:nvPr/>
          </p:nvSpPr>
          <p:spPr>
            <a:xfrm>
              <a:off x="718549" y="3767350"/>
              <a:ext cx="2666295" cy="1292607"/>
            </a:xfrm>
            <a:prstGeom prst="rect">
              <a:avLst/>
            </a:prstGeom>
            <a:noFill/>
            <a:ln>
              <a:noFill/>
            </a:ln>
          </p:spPr>
          <p:txBody>
            <a:bodyPr spcFirstLastPara="1" wrap="square" lIns="0" tIns="60933" rIns="121900" bIns="60933" anchor="t" anchorCtr="0">
              <a:spAutoFit/>
            </a:bodyPr>
            <a:lstStyle/>
            <a:p>
              <a:pPr marL="177796" algn="ctr" defTabSz="1219170">
                <a:lnSpc>
                  <a:spcPct val="95000"/>
                </a:lnSpc>
                <a:buClr>
                  <a:srgbClr val="000000"/>
                </a:buClr>
                <a:buSzPts val="2000"/>
              </a:pPr>
              <a:r>
                <a:rPr lang="en-US" sz="4400" b="1" kern="0">
                  <a:solidFill>
                    <a:schemeClr val="bg1"/>
                  </a:solidFill>
                  <a:latin typeface="Poppins"/>
                  <a:ea typeface="Poppins"/>
                  <a:cs typeface="Poppins"/>
                  <a:sym typeface="Poppins"/>
                </a:rPr>
                <a:t>350,000</a:t>
              </a:r>
              <a:r>
                <a:rPr lang="en-US" sz="2400" kern="0">
                  <a:solidFill>
                    <a:schemeClr val="bg1"/>
                  </a:solidFill>
                  <a:latin typeface="Poppins"/>
                  <a:ea typeface="Poppins"/>
                  <a:cs typeface="Poppins"/>
                  <a:sym typeface="Poppins"/>
                </a:rPr>
                <a:t> </a:t>
              </a:r>
              <a:r>
                <a:rPr lang="en-US" kern="0">
                  <a:solidFill>
                    <a:schemeClr val="accent4">
                      <a:lumMod val="60000"/>
                      <a:lumOff val="40000"/>
                    </a:schemeClr>
                  </a:solidFill>
                  <a:latin typeface="Poppins"/>
                  <a:ea typeface="Poppins"/>
                  <a:cs typeface="Poppins"/>
                  <a:sym typeface="Poppins"/>
                </a:rPr>
                <a:t>patients' risk assessed</a:t>
              </a:r>
              <a:endParaRPr kern="0">
                <a:solidFill>
                  <a:schemeClr val="accent4">
                    <a:lumMod val="60000"/>
                    <a:lumOff val="40000"/>
                  </a:schemeClr>
                </a:solidFill>
                <a:latin typeface="Arial"/>
                <a:ea typeface="Arial"/>
                <a:cs typeface="Arial"/>
                <a:sym typeface="Arial"/>
              </a:endParaRPr>
            </a:p>
          </p:txBody>
        </p:sp>
        <p:sp>
          <p:nvSpPr>
            <p:cNvPr id="35" name="Google Shape;501;p71">
              <a:extLst>
                <a:ext uri="{FF2B5EF4-FFF2-40B4-BE49-F238E27FC236}">
                  <a16:creationId xmlns:a16="http://schemas.microsoft.com/office/drawing/2014/main" id="{323A96D8-294A-3D11-31EF-8D4A6432241B}"/>
                </a:ext>
              </a:extLst>
            </p:cNvPr>
            <p:cNvSpPr/>
            <p:nvPr/>
          </p:nvSpPr>
          <p:spPr>
            <a:xfrm>
              <a:off x="6105848" y="3834165"/>
              <a:ext cx="2711290" cy="1583400"/>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400" b="1">
                  <a:solidFill>
                    <a:schemeClr val="bg1"/>
                  </a:solidFill>
                  <a:latin typeface="Poppins"/>
                  <a:ea typeface="Poppins"/>
                  <a:cs typeface="Poppins"/>
                  <a:sym typeface="Poppins"/>
                </a:rPr>
                <a:t>99%</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Negative</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predictive value</a:t>
              </a:r>
              <a:endParaRPr>
                <a:solidFill>
                  <a:schemeClr val="accent4">
                    <a:lumMod val="60000"/>
                    <a:lumOff val="40000"/>
                  </a:schemeClr>
                </a:solidFill>
                <a:latin typeface="Calibri"/>
                <a:ea typeface="Calibri"/>
                <a:cs typeface="Calibri"/>
                <a:sym typeface="Calibri"/>
              </a:endParaRPr>
            </a:p>
          </p:txBody>
        </p:sp>
        <p:sp>
          <p:nvSpPr>
            <p:cNvPr id="36" name="Google Shape;501;p71">
              <a:extLst>
                <a:ext uri="{FF2B5EF4-FFF2-40B4-BE49-F238E27FC236}">
                  <a16:creationId xmlns:a16="http://schemas.microsoft.com/office/drawing/2014/main" id="{AB3DE94D-7189-6AD6-20C7-26F13D00556D}"/>
                </a:ext>
              </a:extLst>
            </p:cNvPr>
            <p:cNvSpPr/>
            <p:nvPr/>
          </p:nvSpPr>
          <p:spPr>
            <a:xfrm>
              <a:off x="8826851" y="3759306"/>
              <a:ext cx="2664558" cy="1583400"/>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400" b="1">
                  <a:solidFill>
                    <a:schemeClr val="bg1"/>
                  </a:solidFill>
                  <a:latin typeface="Poppins"/>
                  <a:ea typeface="Poppins"/>
                  <a:cs typeface="Poppins"/>
                  <a:sym typeface="Poppins"/>
                </a:rPr>
                <a:t>94%</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Accuracy in </a:t>
              </a:r>
              <a:br>
                <a:rPr lang="en-US">
                  <a:solidFill>
                    <a:schemeClr val="accent4">
                      <a:lumMod val="60000"/>
                      <a:lumOff val="40000"/>
                    </a:schemeClr>
                  </a:solidFill>
                  <a:latin typeface="Poppins"/>
                  <a:ea typeface="Calibri"/>
                  <a:cs typeface="Poppins"/>
                  <a:sym typeface="Poppins"/>
                </a:rPr>
              </a:br>
              <a:r>
                <a:rPr lang="en-US">
                  <a:solidFill>
                    <a:schemeClr val="accent4">
                      <a:lumMod val="60000"/>
                      <a:lumOff val="40000"/>
                    </a:schemeClr>
                  </a:solidFill>
                  <a:latin typeface="Poppins"/>
                  <a:ea typeface="Calibri"/>
                  <a:cs typeface="Poppins"/>
                  <a:sym typeface="Poppins"/>
                </a:rPr>
                <a:t>predicting tumor </a:t>
              </a:r>
              <a:br>
                <a:rPr lang="en-US">
                  <a:solidFill>
                    <a:schemeClr val="accent4">
                      <a:lumMod val="60000"/>
                      <a:lumOff val="40000"/>
                    </a:schemeClr>
                  </a:solidFill>
                  <a:latin typeface="Poppins"/>
                  <a:ea typeface="Calibri"/>
                  <a:cs typeface="Poppins"/>
                  <a:sym typeface="Poppins"/>
                </a:rPr>
              </a:br>
              <a:r>
                <a:rPr lang="en-US">
                  <a:solidFill>
                    <a:schemeClr val="accent4">
                      <a:lumMod val="60000"/>
                      <a:lumOff val="40000"/>
                    </a:schemeClr>
                  </a:solidFill>
                  <a:latin typeface="Poppins"/>
                  <a:ea typeface="Calibri"/>
                  <a:cs typeface="Poppins"/>
                  <a:sym typeface="Poppins"/>
                </a:rPr>
                <a:t>origin</a:t>
              </a:r>
              <a:endParaRPr>
                <a:solidFill>
                  <a:schemeClr val="accent4">
                    <a:lumMod val="60000"/>
                    <a:lumOff val="40000"/>
                  </a:schemeClr>
                </a:solidFill>
                <a:latin typeface="Calibri"/>
                <a:ea typeface="Calibri"/>
                <a:cs typeface="Calibri"/>
                <a:sym typeface="Calibri"/>
              </a:endParaRPr>
            </a:p>
          </p:txBody>
        </p:sp>
        <p:sp>
          <p:nvSpPr>
            <p:cNvPr id="37" name="Google Shape;501;p71">
              <a:extLst>
                <a:ext uri="{FF2B5EF4-FFF2-40B4-BE49-F238E27FC236}">
                  <a16:creationId xmlns:a16="http://schemas.microsoft.com/office/drawing/2014/main" id="{4BD57B92-93E9-8D37-3D46-EBA04A4AD19B}"/>
                </a:ext>
              </a:extLst>
            </p:cNvPr>
            <p:cNvSpPr/>
            <p:nvPr/>
          </p:nvSpPr>
          <p:spPr>
            <a:xfrm>
              <a:off x="3444624" y="3822779"/>
              <a:ext cx="2620609" cy="1583400"/>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400" b="1">
                  <a:solidFill>
                    <a:schemeClr val="bg1"/>
                  </a:solidFill>
                  <a:latin typeface="Poppins"/>
                  <a:ea typeface="Poppins"/>
                  <a:cs typeface="Poppins"/>
                  <a:sym typeface="Poppins"/>
                </a:rPr>
                <a:t>99%</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Sensitivity </a:t>
              </a:r>
              <a:br>
                <a:rPr lang="en-US">
                  <a:solidFill>
                    <a:schemeClr val="accent4">
                      <a:lumMod val="60000"/>
                      <a:lumOff val="40000"/>
                    </a:schemeClr>
                  </a:solidFill>
                  <a:latin typeface="Poppins"/>
                  <a:ea typeface="Calibri"/>
                  <a:cs typeface="Poppins"/>
                  <a:sym typeface="Poppins"/>
                </a:rPr>
              </a:br>
              <a:r>
                <a:rPr lang="en-US">
                  <a:solidFill>
                    <a:schemeClr val="accent4">
                      <a:lumMod val="60000"/>
                      <a:lumOff val="40000"/>
                    </a:schemeClr>
                  </a:solidFill>
                  <a:latin typeface="Poppins"/>
                  <a:ea typeface="Calibri"/>
                  <a:cs typeface="Poppins"/>
                  <a:sym typeface="Poppins"/>
                </a:rPr>
                <a:t>for cancer</a:t>
              </a:r>
              <a:endParaRPr>
                <a:solidFill>
                  <a:schemeClr val="accent4">
                    <a:lumMod val="60000"/>
                    <a:lumOff val="40000"/>
                  </a:schemeClr>
                </a:solidFill>
                <a:latin typeface="Calibri"/>
                <a:ea typeface="Calibri"/>
                <a:cs typeface="Calibri"/>
                <a:sym typeface="Calibri"/>
              </a:endParaRPr>
            </a:p>
          </p:txBody>
        </p:sp>
        <p:sp>
          <p:nvSpPr>
            <p:cNvPr id="38" name="Google Shape;501;p71">
              <a:extLst>
                <a:ext uri="{FF2B5EF4-FFF2-40B4-BE49-F238E27FC236}">
                  <a16:creationId xmlns:a16="http://schemas.microsoft.com/office/drawing/2014/main" id="{BC9F3315-6F6D-1930-4889-08915F4D60D7}"/>
                </a:ext>
              </a:extLst>
            </p:cNvPr>
            <p:cNvSpPr/>
            <p:nvPr/>
          </p:nvSpPr>
          <p:spPr>
            <a:xfrm>
              <a:off x="6105848" y="2061759"/>
              <a:ext cx="2701370" cy="1018256"/>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400" b="1">
                  <a:solidFill>
                    <a:schemeClr val="bg1"/>
                  </a:solidFill>
                  <a:latin typeface="Poppins"/>
                  <a:ea typeface="Poppins"/>
                  <a:cs typeface="Poppins"/>
                  <a:sym typeface="Poppins"/>
                </a:rPr>
                <a:t>25,000</a:t>
              </a:r>
              <a:endParaRPr lang="en" sz="4000" b="1">
                <a:solidFill>
                  <a:schemeClr val="bg1"/>
                </a:solidFill>
                <a:latin typeface="Poppins"/>
                <a:ea typeface="Poppins"/>
                <a:cs typeface="Poppins"/>
                <a:sym typeface="Poppins"/>
              </a:endParaRP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Cancers </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detection</a:t>
              </a:r>
              <a:endParaRPr lang="en-US">
                <a:solidFill>
                  <a:schemeClr val="accent4">
                    <a:lumMod val="60000"/>
                    <a:lumOff val="40000"/>
                  </a:schemeClr>
                </a:solidFill>
                <a:latin typeface="Calibri"/>
                <a:ea typeface="Calibri"/>
                <a:cs typeface="Calibri"/>
                <a:sym typeface="Calibri"/>
              </a:endParaRPr>
            </a:p>
          </p:txBody>
        </p:sp>
        <p:sp>
          <p:nvSpPr>
            <p:cNvPr id="40" name="Google Shape;501;p71">
              <a:extLst>
                <a:ext uri="{FF2B5EF4-FFF2-40B4-BE49-F238E27FC236}">
                  <a16:creationId xmlns:a16="http://schemas.microsoft.com/office/drawing/2014/main" id="{534C9745-61E0-B56D-732A-E4678E334D9B}"/>
                </a:ext>
              </a:extLst>
            </p:cNvPr>
            <p:cNvSpPr/>
            <p:nvPr/>
          </p:nvSpPr>
          <p:spPr>
            <a:xfrm>
              <a:off x="8827059" y="2066656"/>
              <a:ext cx="2664350" cy="1018256"/>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400" b="1">
                  <a:solidFill>
                    <a:schemeClr val="bg1"/>
                  </a:solidFill>
                  <a:latin typeface="Poppins"/>
                  <a:ea typeface="Poppins"/>
                  <a:cs typeface="Poppins"/>
                  <a:sym typeface="Poppins"/>
                </a:rPr>
                <a:t>50+</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Pan-cancer </a:t>
              </a:r>
              <a:br>
                <a:rPr lang="en-US">
                  <a:solidFill>
                    <a:schemeClr val="accent4">
                      <a:lumMod val="60000"/>
                      <a:lumOff val="40000"/>
                    </a:schemeClr>
                  </a:solidFill>
                  <a:latin typeface="Poppins"/>
                  <a:ea typeface="Calibri"/>
                  <a:cs typeface="Poppins"/>
                  <a:sym typeface="Poppins"/>
                </a:rPr>
              </a:br>
              <a:r>
                <a:rPr lang="en-US">
                  <a:solidFill>
                    <a:schemeClr val="accent4">
                      <a:lumMod val="60000"/>
                      <a:lumOff val="40000"/>
                    </a:schemeClr>
                  </a:solidFill>
                  <a:latin typeface="Poppins"/>
                  <a:ea typeface="Calibri"/>
                  <a:cs typeface="Poppins"/>
                  <a:sym typeface="Poppins"/>
                </a:rPr>
                <a:t>detection</a:t>
              </a:r>
              <a:endParaRPr>
                <a:solidFill>
                  <a:schemeClr val="accent4">
                    <a:lumMod val="60000"/>
                    <a:lumOff val="40000"/>
                  </a:schemeClr>
                </a:solidFill>
                <a:latin typeface="Calibri"/>
                <a:ea typeface="Calibri"/>
                <a:cs typeface="Calibri"/>
                <a:sym typeface="Calibri"/>
              </a:endParaRPr>
            </a:p>
          </p:txBody>
        </p:sp>
        <p:sp>
          <p:nvSpPr>
            <p:cNvPr id="43" name="Google Shape;501;p71">
              <a:extLst>
                <a:ext uri="{FF2B5EF4-FFF2-40B4-BE49-F238E27FC236}">
                  <a16:creationId xmlns:a16="http://schemas.microsoft.com/office/drawing/2014/main" id="{183401F2-8002-C0D2-B43C-06389D8DC99D}"/>
                </a:ext>
              </a:extLst>
            </p:cNvPr>
            <p:cNvSpPr/>
            <p:nvPr/>
          </p:nvSpPr>
          <p:spPr>
            <a:xfrm>
              <a:off x="3444624" y="2047918"/>
              <a:ext cx="2620609" cy="1711387"/>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400" b="1">
                  <a:solidFill>
                    <a:schemeClr val="bg1"/>
                  </a:solidFill>
                  <a:latin typeface="Poppins"/>
                  <a:ea typeface="Poppins"/>
                  <a:cs typeface="Poppins"/>
                  <a:sym typeface="Poppins"/>
                </a:rPr>
                <a:t>8-12%</a:t>
              </a: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Increase in rate of cancer detection</a:t>
              </a:r>
              <a:endParaRPr>
                <a:solidFill>
                  <a:schemeClr val="accent4">
                    <a:lumMod val="60000"/>
                    <a:lumOff val="40000"/>
                  </a:schemeClr>
                </a:solidFill>
                <a:latin typeface="Calibri"/>
                <a:ea typeface="Calibri"/>
                <a:cs typeface="Calibri"/>
                <a:sym typeface="Calibri"/>
              </a:endParaRPr>
            </a:p>
          </p:txBody>
        </p:sp>
        <p:sp>
          <p:nvSpPr>
            <p:cNvPr id="44" name="Google Shape;501;p71">
              <a:extLst>
                <a:ext uri="{FF2B5EF4-FFF2-40B4-BE49-F238E27FC236}">
                  <a16:creationId xmlns:a16="http://schemas.microsoft.com/office/drawing/2014/main" id="{362F3C5E-EB01-3D0D-A6AC-196931222A23}"/>
                </a:ext>
              </a:extLst>
            </p:cNvPr>
            <p:cNvSpPr/>
            <p:nvPr/>
          </p:nvSpPr>
          <p:spPr>
            <a:xfrm>
              <a:off x="701060" y="2062165"/>
              <a:ext cx="2683785" cy="1502205"/>
            </a:xfrm>
            <a:prstGeom prst="rect">
              <a:avLst/>
            </a:prstGeom>
            <a:noFill/>
            <a:ln>
              <a:noFill/>
            </a:ln>
          </p:spPr>
          <p:txBody>
            <a:bodyPr spcFirstLastPara="1" wrap="square" lIns="0" tIns="0" rIns="0" bIns="0" anchor="t" anchorCtr="0">
              <a:noAutofit/>
            </a:bodyPr>
            <a:lstStyle/>
            <a:p>
              <a:pPr algn="ctr">
                <a:lnSpc>
                  <a:spcPct val="93498"/>
                </a:lnSpc>
                <a:buClr>
                  <a:srgbClr val="71CFC0"/>
                </a:buClr>
                <a:buSzPts val="4300"/>
              </a:pPr>
              <a:r>
                <a:rPr lang="en" sz="4000" b="1">
                  <a:solidFill>
                    <a:schemeClr val="bg1"/>
                  </a:solidFill>
                  <a:latin typeface="Poppins"/>
                  <a:ea typeface="Poppins"/>
                  <a:cs typeface="Poppins"/>
                  <a:sym typeface="Poppins"/>
                </a:rPr>
                <a:t>20%</a:t>
              </a:r>
              <a:endParaRPr lang="en" sz="4000">
                <a:solidFill>
                  <a:schemeClr val="bg1"/>
                </a:solidFill>
                <a:latin typeface="Poppins"/>
                <a:ea typeface="Poppins"/>
                <a:cs typeface="Poppins"/>
                <a:sym typeface="Poppins"/>
              </a:endParaRPr>
            </a:p>
            <a:p>
              <a:pPr algn="ctr">
                <a:lnSpc>
                  <a:spcPct val="93498"/>
                </a:lnSpc>
                <a:buClr>
                  <a:srgbClr val="71CFC0"/>
                </a:buClr>
                <a:buSzPts val="4300"/>
              </a:pPr>
              <a:r>
                <a:rPr lang="en-US">
                  <a:solidFill>
                    <a:schemeClr val="accent4">
                      <a:lumMod val="60000"/>
                      <a:lumOff val="40000"/>
                    </a:schemeClr>
                  </a:solidFill>
                  <a:latin typeface="Poppins"/>
                  <a:ea typeface="Calibri"/>
                  <a:cs typeface="Poppins"/>
                  <a:sym typeface="Poppins"/>
                </a:rPr>
                <a:t>Increase in Faster Diagnosis Standard performance</a:t>
              </a:r>
              <a:endParaRPr>
                <a:solidFill>
                  <a:schemeClr val="accent4">
                    <a:lumMod val="60000"/>
                    <a:lumOff val="40000"/>
                  </a:schemeClr>
                </a:solidFill>
                <a:latin typeface="Calibri"/>
                <a:ea typeface="Calibri"/>
                <a:cs typeface="Calibri"/>
                <a:sym typeface="Calibri"/>
              </a:endParaRPr>
            </a:p>
          </p:txBody>
        </p:sp>
      </p:grpSp>
      <p:cxnSp>
        <p:nvCxnSpPr>
          <p:cNvPr id="18" name="Straight Connector 17">
            <a:extLst>
              <a:ext uri="{FF2B5EF4-FFF2-40B4-BE49-F238E27FC236}">
                <a16:creationId xmlns:a16="http://schemas.microsoft.com/office/drawing/2014/main" id="{9C8AFDDA-E2C5-BA59-67F5-8F45A1D1EC8D}"/>
              </a:ext>
            </a:extLst>
          </p:cNvPr>
          <p:cNvCxnSpPr>
            <a:cxnSpLocks/>
          </p:cNvCxnSpPr>
          <p:nvPr/>
        </p:nvCxnSpPr>
        <p:spPr>
          <a:xfrm>
            <a:off x="10770695" y="6307723"/>
            <a:ext cx="0" cy="363216"/>
          </a:xfrm>
          <a:prstGeom prst="line">
            <a:avLst/>
          </a:prstGeom>
          <a:ln>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pic>
        <p:nvPicPr>
          <p:cNvPr id="19"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297B9268-E92A-4F8D-21FC-031ED4BBD6D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20" name="Google Shape;212;p49" descr="pasted-movie.png">
            <a:extLst>
              <a:ext uri="{FF2B5EF4-FFF2-40B4-BE49-F238E27FC236}">
                <a16:creationId xmlns:a16="http://schemas.microsoft.com/office/drawing/2014/main" id="{F78230BC-7474-2BE9-7DFB-00532A9AC010}"/>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620929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2" name="Google Shape;546;p81">
            <a:extLst>
              <a:ext uri="{FF2B5EF4-FFF2-40B4-BE49-F238E27FC236}">
                <a16:creationId xmlns:a16="http://schemas.microsoft.com/office/drawing/2014/main" id="{CC56AF3A-1057-347F-5882-81C7F4A05E31}"/>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sp>
        <p:nvSpPr>
          <p:cNvPr id="465" name="Google Shape;465;p15"/>
          <p:cNvSpPr txBox="1"/>
          <p:nvPr/>
        </p:nvSpPr>
        <p:spPr>
          <a:xfrm>
            <a:off x="4378795" y="2015067"/>
            <a:ext cx="4331200" cy="2772800"/>
          </a:xfrm>
          <a:prstGeom prst="rect">
            <a:avLst/>
          </a:prstGeom>
          <a:noFill/>
          <a:ln>
            <a:noFill/>
          </a:ln>
        </p:spPr>
        <p:txBody>
          <a:bodyPr spcFirstLastPara="1" wrap="square" lIns="121900" tIns="121900" rIns="121900" bIns="121900" anchor="t" anchorCtr="0">
            <a:noAutofit/>
          </a:bodyPr>
          <a:lstStyle/>
          <a:p>
            <a:pPr defTabSz="1219170">
              <a:spcBef>
                <a:spcPts val="1600"/>
              </a:spcBef>
              <a:buClr>
                <a:srgbClr val="000000"/>
              </a:buClr>
              <a:buSzPts val="1300"/>
            </a:pPr>
            <a:endParaRPr sz="1733" kern="0">
              <a:solidFill>
                <a:srgbClr val="227AAE"/>
              </a:solidFill>
              <a:latin typeface="Poppins"/>
              <a:ea typeface="Poppins"/>
              <a:cs typeface="Poppins"/>
              <a:sym typeface="Poppins"/>
            </a:endParaRPr>
          </a:p>
        </p:txBody>
      </p:sp>
      <p:sp>
        <p:nvSpPr>
          <p:cNvPr id="7" name="Google Shape;376;p10">
            <a:extLst>
              <a:ext uri="{FF2B5EF4-FFF2-40B4-BE49-F238E27FC236}">
                <a16:creationId xmlns:a16="http://schemas.microsoft.com/office/drawing/2014/main" id="{9251A509-3C9A-AB5B-9042-AB318125735A}"/>
              </a:ext>
            </a:extLst>
          </p:cNvPr>
          <p:cNvSpPr txBox="1"/>
          <p:nvPr/>
        </p:nvSpPr>
        <p:spPr>
          <a:xfrm>
            <a:off x="425553" y="156143"/>
            <a:ext cx="11540400" cy="553943"/>
          </a:xfrm>
          <a:prstGeom prst="rect">
            <a:avLst/>
          </a:prstGeom>
          <a:noFill/>
          <a:ln>
            <a:noFill/>
          </a:ln>
        </p:spPr>
        <p:txBody>
          <a:bodyPr spcFirstLastPara="1" wrap="square" lIns="121900" tIns="60933" rIns="121900" bIns="60933" anchor="t" anchorCtr="0">
            <a:spAutoFit/>
          </a:bodyPr>
          <a:lstStyle/>
          <a:p>
            <a:pPr defTabSz="1219170">
              <a:buClr>
                <a:srgbClr val="000000"/>
              </a:buClr>
              <a:buSzPts val="3200"/>
            </a:pPr>
            <a:r>
              <a:rPr lang="en-US" sz="2800" kern="0">
                <a:solidFill>
                  <a:schemeClr val="bg1"/>
                </a:solidFill>
                <a:latin typeface="Poppins Medium" pitchFamily="2" charset="77"/>
                <a:ea typeface="Poppins"/>
                <a:cs typeface="Poppins Medium" pitchFamily="2" charset="77"/>
                <a:sym typeface="Poppins"/>
              </a:rPr>
              <a:t>Finding rare &amp; harder to detect cancers across 50+ cancers</a:t>
            </a:r>
          </a:p>
        </p:txBody>
      </p:sp>
      <p:pic>
        <p:nvPicPr>
          <p:cNvPr id="31" name="Google Shape;233;p43">
            <a:extLst>
              <a:ext uri="{FF2B5EF4-FFF2-40B4-BE49-F238E27FC236}">
                <a16:creationId xmlns:a16="http://schemas.microsoft.com/office/drawing/2014/main" id="{1CFCD15E-CAD6-DFEB-1C0B-0FC945AB0C6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0776" y="836402"/>
            <a:ext cx="10895845" cy="5299355"/>
          </a:xfrm>
          <a:prstGeom prst="roundRect">
            <a:avLst>
              <a:gd name="adj" fmla="val 3870"/>
            </a:avLst>
          </a:prstGeom>
          <a:noFill/>
          <a:ln>
            <a:noFill/>
          </a:ln>
        </p:spPr>
      </p:pic>
      <p:cxnSp>
        <p:nvCxnSpPr>
          <p:cNvPr id="8" name="Straight Connector 7">
            <a:extLst>
              <a:ext uri="{FF2B5EF4-FFF2-40B4-BE49-F238E27FC236}">
                <a16:creationId xmlns:a16="http://schemas.microsoft.com/office/drawing/2014/main" id="{02FFBF55-AC20-1C05-60D6-D2100CBF1053}"/>
              </a:ext>
            </a:extLst>
          </p:cNvPr>
          <p:cNvCxnSpPr>
            <a:cxnSpLocks/>
          </p:cNvCxnSpPr>
          <p:nvPr/>
        </p:nvCxnSpPr>
        <p:spPr>
          <a:xfrm>
            <a:off x="10770695" y="6307723"/>
            <a:ext cx="0" cy="363216"/>
          </a:xfrm>
          <a:prstGeom prst="line">
            <a:avLst/>
          </a:prstGeom>
          <a:ln>
            <a:solidFill>
              <a:schemeClr val="tx2">
                <a:lumMod val="20000"/>
                <a:lumOff val="80000"/>
              </a:schemeClr>
            </a:solidFill>
          </a:ln>
        </p:spPr>
        <p:style>
          <a:lnRef idx="2">
            <a:schemeClr val="accent1"/>
          </a:lnRef>
          <a:fillRef idx="0">
            <a:schemeClr val="accent1"/>
          </a:fillRef>
          <a:effectRef idx="1">
            <a:schemeClr val="accent1"/>
          </a:effectRef>
          <a:fontRef idx="minor">
            <a:schemeClr val="tx1"/>
          </a:fontRef>
        </p:style>
      </p:cxnSp>
      <p:pic>
        <p:nvPicPr>
          <p:cNvPr id="9"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8A4F1D25-9026-8DE7-AEE6-583E3267F6C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11" name="Google Shape;212;p49" descr="pasted-movie.png">
            <a:extLst>
              <a:ext uri="{FF2B5EF4-FFF2-40B4-BE49-F238E27FC236}">
                <a16:creationId xmlns:a16="http://schemas.microsoft.com/office/drawing/2014/main" id="{4FEF7618-E0D4-229E-A7C2-DBC730245D97}"/>
              </a:ext>
            </a:extLst>
          </p:cNvPr>
          <p:cNvPicPr preferRelativeResize="0"/>
          <p:nvPr/>
        </p:nvPicPr>
        <p:blipFill rotWithShape="1">
          <a:blip r:embed="rId5">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3985620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146DE-5D45-C6FF-745D-0C2788379894}"/>
            </a:ext>
          </a:extLst>
        </p:cNvPr>
        <p:cNvGrpSpPr/>
        <p:nvPr/>
      </p:nvGrpSpPr>
      <p:grpSpPr>
        <a:xfrm>
          <a:off x="0" y="0"/>
          <a:ext cx="0" cy="0"/>
          <a:chOff x="0" y="0"/>
          <a:chExt cx="0" cy="0"/>
        </a:xfrm>
      </p:grpSpPr>
      <p:pic>
        <p:nvPicPr>
          <p:cNvPr id="6" name="Google Shape;407;p66" descr="preencoded.png">
            <a:extLst>
              <a:ext uri="{FF2B5EF4-FFF2-40B4-BE49-F238E27FC236}">
                <a16:creationId xmlns:a16="http://schemas.microsoft.com/office/drawing/2014/main" id="{79038518-E01E-1FCE-1F6C-DE92FD4A3D80}"/>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E2A90F16-23D1-52D1-FE67-3728FB37C438}"/>
              </a:ext>
            </a:extLst>
          </p:cNvPr>
          <p:cNvSpPr txBox="1"/>
          <p:nvPr/>
        </p:nvSpPr>
        <p:spPr>
          <a:xfrm>
            <a:off x="360527" y="414198"/>
            <a:ext cx="10902660" cy="523220"/>
          </a:xfrm>
          <a:prstGeom prst="rect">
            <a:avLst/>
          </a:prstGeom>
          <a:noFill/>
        </p:spPr>
        <p:txBody>
          <a:bodyPr wrap="square">
            <a:spAutoFit/>
          </a:bodyPr>
          <a:lstStyle/>
          <a:p>
            <a:r>
              <a:rPr lang="en-US" sz="2800">
                <a:solidFill>
                  <a:schemeClr val="bg1">
                    <a:lumMod val="10000"/>
                  </a:schemeClr>
                </a:solidFill>
                <a:latin typeface="Poppins Medium" pitchFamily="2" charset="77"/>
                <a:cs typeface="Poppins Medium" pitchFamily="2" charset="77"/>
              </a:rPr>
              <a:t>C my Signs launched 2024 - Patient initiated pathways</a:t>
            </a:r>
          </a:p>
        </p:txBody>
      </p:sp>
      <p:cxnSp>
        <p:nvCxnSpPr>
          <p:cNvPr id="2" name="Straight Connector 1">
            <a:extLst>
              <a:ext uri="{FF2B5EF4-FFF2-40B4-BE49-F238E27FC236}">
                <a16:creationId xmlns:a16="http://schemas.microsoft.com/office/drawing/2014/main" id="{455573C1-FC4B-7B1D-870A-1B24CAA2DD71}"/>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EF07A977-4D13-0754-E998-5EF0382EBE5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64CE324E-AFBA-8C1B-7CA3-E35BAAC1ACAA}"/>
              </a:ext>
            </a:extLst>
          </p:cNvPr>
          <p:cNvPicPr>
            <a:picLocks noChangeAspect="1"/>
          </p:cNvPicPr>
          <p:nvPr/>
        </p:nvPicPr>
        <p:blipFill>
          <a:blip r:embed="rId5"/>
          <a:stretch>
            <a:fillRect/>
          </a:stretch>
        </p:blipFill>
        <p:spPr>
          <a:xfrm>
            <a:off x="9983176" y="6278919"/>
            <a:ext cx="625267" cy="372605"/>
          </a:xfrm>
          <a:prstGeom prst="rect">
            <a:avLst/>
          </a:prstGeom>
        </p:spPr>
      </p:pic>
      <p:sp>
        <p:nvSpPr>
          <p:cNvPr id="5" name="TextBox 4">
            <a:extLst>
              <a:ext uri="{FF2B5EF4-FFF2-40B4-BE49-F238E27FC236}">
                <a16:creationId xmlns:a16="http://schemas.microsoft.com/office/drawing/2014/main" id="{EC85AB8A-CAFA-C5B8-0782-2C27A44DCFB9}"/>
              </a:ext>
            </a:extLst>
          </p:cNvPr>
          <p:cNvSpPr txBox="1"/>
          <p:nvPr/>
        </p:nvSpPr>
        <p:spPr>
          <a:xfrm>
            <a:off x="8820410" y="1843950"/>
            <a:ext cx="3219312" cy="3170099"/>
          </a:xfrm>
          <a:prstGeom prst="rect">
            <a:avLst/>
          </a:prstGeom>
          <a:noFill/>
        </p:spPr>
        <p:txBody>
          <a:bodyPr wrap="square" rtlCol="0">
            <a:spAutoFit/>
          </a:bodyPr>
          <a:lstStyle/>
          <a:p>
            <a:pPr defTabSz="1219170">
              <a:buClr>
                <a:srgbClr val="000000"/>
              </a:buClr>
            </a:pPr>
            <a:r>
              <a:rPr lang="en-US" sz="2000" kern="0">
                <a:solidFill>
                  <a:schemeClr val="bg1">
                    <a:lumMod val="10000"/>
                  </a:schemeClr>
                </a:solidFill>
                <a:latin typeface="Poppins Medium" pitchFamily="2" charset="77"/>
                <a:cs typeface="Poppins Medium" pitchFamily="2" charset="77"/>
                <a:sym typeface="Arial"/>
              </a:rPr>
              <a:t>Post-menopausal bleeding pathway made available to patients in Somerset. </a:t>
            </a:r>
          </a:p>
          <a:p>
            <a:pPr defTabSz="1219170">
              <a:buClr>
                <a:srgbClr val="000000"/>
              </a:buClr>
            </a:pPr>
            <a:endParaRPr lang="en-US" sz="2000" kern="0">
              <a:solidFill>
                <a:schemeClr val="bg1">
                  <a:lumMod val="10000"/>
                </a:schemeClr>
              </a:solidFill>
              <a:latin typeface="Poppins Medium" pitchFamily="2" charset="77"/>
              <a:cs typeface="Poppins Medium" pitchFamily="2" charset="77"/>
              <a:sym typeface="Arial"/>
            </a:endParaRPr>
          </a:p>
          <a:p>
            <a:pPr defTabSz="1219170">
              <a:buClr>
                <a:srgbClr val="000000"/>
              </a:buClr>
            </a:pPr>
            <a:r>
              <a:rPr lang="en-US" sz="2000" kern="0">
                <a:solidFill>
                  <a:schemeClr val="bg1">
                    <a:lumMod val="10000"/>
                  </a:schemeClr>
                </a:solidFill>
                <a:latin typeface="Poppins Medium" pitchFamily="2" charset="77"/>
                <a:cs typeface="Poppins Medium" pitchFamily="2" charset="77"/>
                <a:sym typeface="Arial"/>
              </a:rPr>
              <a:t>Time to diagnosis for patients using the self-assessment pathway went from 60 days down to 5 days </a:t>
            </a:r>
          </a:p>
        </p:txBody>
      </p:sp>
      <p:pic>
        <p:nvPicPr>
          <p:cNvPr id="8" name="Picture 2">
            <a:extLst>
              <a:ext uri="{FF2B5EF4-FFF2-40B4-BE49-F238E27FC236}">
                <a16:creationId xmlns:a16="http://schemas.microsoft.com/office/drawing/2014/main" id="{183440FC-8D98-EE41-E28E-8D8200BEEC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828" y="2077184"/>
            <a:ext cx="84727"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Screens screenshot of a phone&#10;&#10;Description automatically generated">
            <a:extLst>
              <a:ext uri="{FF2B5EF4-FFF2-40B4-BE49-F238E27FC236}">
                <a16:creationId xmlns:a16="http://schemas.microsoft.com/office/drawing/2014/main" id="{96A02083-BCF5-1E1B-6C20-94723C591516}"/>
              </a:ext>
            </a:extLst>
          </p:cNvPr>
          <p:cNvPicPr>
            <a:picLocks noChangeAspect="1"/>
          </p:cNvPicPr>
          <p:nvPr/>
        </p:nvPicPr>
        <p:blipFill>
          <a:blip r:embed="rId7"/>
          <a:stretch>
            <a:fillRect/>
          </a:stretch>
        </p:blipFill>
        <p:spPr>
          <a:xfrm>
            <a:off x="360527" y="1608246"/>
            <a:ext cx="7772400" cy="3641506"/>
          </a:xfrm>
          <a:prstGeom prst="rect">
            <a:avLst/>
          </a:prstGeom>
        </p:spPr>
      </p:pic>
    </p:spTree>
    <p:extLst>
      <p:ext uri="{BB962C8B-B14F-4D97-AF65-F5344CB8AC3E}">
        <p14:creationId xmlns:p14="http://schemas.microsoft.com/office/powerpoint/2010/main" val="1660122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
          <a:extLst>
            <a:ext uri="{FF2B5EF4-FFF2-40B4-BE49-F238E27FC236}">
              <a16:creationId xmlns:a16="http://schemas.microsoft.com/office/drawing/2014/main" id="{E53884BE-7BB6-5DF1-6A33-ABA99B3386CC}"/>
            </a:ext>
          </a:extLst>
        </p:cNvPr>
        <p:cNvGrpSpPr/>
        <p:nvPr/>
      </p:nvGrpSpPr>
      <p:grpSpPr>
        <a:xfrm>
          <a:off x="0" y="0"/>
          <a:ext cx="0" cy="0"/>
          <a:chOff x="0" y="0"/>
          <a:chExt cx="0" cy="0"/>
        </a:xfrm>
      </p:grpSpPr>
      <p:sp>
        <p:nvSpPr>
          <p:cNvPr id="173" name="Google Shape;173;p36">
            <a:extLst>
              <a:ext uri="{FF2B5EF4-FFF2-40B4-BE49-F238E27FC236}">
                <a16:creationId xmlns:a16="http://schemas.microsoft.com/office/drawing/2014/main" id="{5ADF3FD1-136F-ACF4-EF28-888AF1B82805}"/>
              </a:ext>
            </a:extLst>
          </p:cNvPr>
          <p:cNvSpPr/>
          <p:nvPr/>
        </p:nvSpPr>
        <p:spPr>
          <a:xfrm>
            <a:off x="1" y="0"/>
            <a:ext cx="12192000" cy="6858000"/>
          </a:xfrm>
          <a:prstGeom prst="rect">
            <a:avLst/>
          </a:prstGeom>
          <a:gradFill>
            <a:gsLst>
              <a:gs pos="0">
                <a:srgbClr val="227AAF"/>
              </a:gs>
              <a:gs pos="30000">
                <a:srgbClr val="227AAF"/>
              </a:gs>
              <a:gs pos="91000">
                <a:srgbClr val="19628F"/>
              </a:gs>
              <a:gs pos="100000">
                <a:srgbClr val="19628F"/>
              </a:gs>
            </a:gsLst>
            <a:lin ang="2700006" scaled="0"/>
          </a:gradFill>
          <a:ln>
            <a:noFill/>
          </a:ln>
        </p:spPr>
        <p:txBody>
          <a:bodyPr spcFirstLastPara="1" wrap="square" lIns="121900" tIns="60933" rIns="121900" bIns="60933" anchor="ctr" anchorCtr="0">
            <a:noAutofit/>
          </a:bodyPr>
          <a:lstStyle/>
          <a:p>
            <a:pPr algn="ctr" defTabSz="1219170">
              <a:buClr>
                <a:srgbClr val="000000"/>
              </a:buClr>
            </a:pPr>
            <a:endParaRPr sz="1867" kern="0">
              <a:solidFill>
                <a:srgbClr val="F0EBE0"/>
              </a:solidFill>
              <a:latin typeface="Poppins"/>
              <a:ea typeface="Poppins"/>
              <a:cs typeface="Poppins"/>
              <a:sym typeface="Poppins"/>
            </a:endParaRPr>
          </a:p>
        </p:txBody>
      </p:sp>
      <p:sp>
        <p:nvSpPr>
          <p:cNvPr id="174" name="Google Shape;174;p36">
            <a:extLst>
              <a:ext uri="{FF2B5EF4-FFF2-40B4-BE49-F238E27FC236}">
                <a16:creationId xmlns:a16="http://schemas.microsoft.com/office/drawing/2014/main" id="{CCFDCAF6-838D-52F4-46C4-42F6E762A6D4}"/>
              </a:ext>
            </a:extLst>
          </p:cNvPr>
          <p:cNvSpPr txBox="1">
            <a:spLocks noGrp="1"/>
          </p:cNvSpPr>
          <p:nvPr>
            <p:ph type="body" idx="2"/>
          </p:nvPr>
        </p:nvSpPr>
        <p:spPr>
          <a:xfrm>
            <a:off x="609600" y="1645661"/>
            <a:ext cx="8895600" cy="3566800"/>
          </a:xfrm>
          <a:prstGeom prst="rect">
            <a:avLst/>
          </a:prstGeom>
          <a:noFill/>
          <a:ln>
            <a:noFill/>
          </a:ln>
        </p:spPr>
        <p:txBody>
          <a:bodyPr spcFirstLastPara="1" wrap="square" lIns="25400" tIns="25400" rIns="25400" bIns="25400" anchor="ctr" anchorCtr="0">
            <a:normAutofit/>
          </a:bodyPr>
          <a:lstStyle/>
          <a:p>
            <a:pPr marL="0" indent="0" algn="l">
              <a:lnSpc>
                <a:spcPct val="110000"/>
              </a:lnSpc>
              <a:buSzPts val="3200"/>
            </a:pPr>
            <a:r>
              <a:rPr lang="en" sz="5400" b="0">
                <a:latin typeface="Poppins SemiBold"/>
                <a:ea typeface="Poppins SemiBold"/>
                <a:cs typeface="Poppins SemiBold"/>
                <a:sym typeface="Poppins SemiBold"/>
              </a:rPr>
              <a:t>Suffolk &amp; North East Essex ICB </a:t>
            </a:r>
            <a:br>
              <a:rPr lang="en" sz="5400" b="0">
                <a:latin typeface="Poppins SemiBold"/>
                <a:ea typeface="Poppins SemiBold"/>
                <a:cs typeface="Poppins SemiBold"/>
                <a:sym typeface="Poppins SemiBold"/>
              </a:rPr>
            </a:br>
            <a:r>
              <a:rPr lang="en" sz="5400" b="0">
                <a:latin typeface="Poppins SemiBold"/>
                <a:ea typeface="Poppins SemiBold"/>
                <a:cs typeface="Poppins SemiBold"/>
                <a:sym typeface="Poppins SemiBold"/>
              </a:rPr>
              <a:t>case study</a:t>
            </a:r>
            <a:endParaRPr sz="5400" b="0">
              <a:latin typeface="Poppins SemiBold"/>
              <a:ea typeface="Poppins SemiBold"/>
              <a:cs typeface="Poppins SemiBold"/>
              <a:sym typeface="Poppins SemiBold"/>
            </a:endParaRPr>
          </a:p>
        </p:txBody>
      </p:sp>
      <p:pic>
        <p:nvPicPr>
          <p:cNvPr id="6"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8BD61799-16B4-3E51-138B-79B3AA8F579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7" name="Google Shape;212;p49" descr="pasted-movie.png">
            <a:extLst>
              <a:ext uri="{FF2B5EF4-FFF2-40B4-BE49-F238E27FC236}">
                <a16:creationId xmlns:a16="http://schemas.microsoft.com/office/drawing/2014/main" id="{88505B32-3376-9107-0479-AAD9AE2B5BF5}"/>
              </a:ext>
            </a:extLst>
          </p:cNvPr>
          <p:cNvPicPr preferRelativeResize="0"/>
          <p:nvPr/>
        </p:nvPicPr>
        <p:blipFill rotWithShape="1">
          <a:blip r:embed="rId4">
            <a:alphaModFix/>
          </a:blip>
          <a:srcRect l="2355" r="27718" b="52205"/>
          <a:stretch/>
        </p:blipFill>
        <p:spPr>
          <a:xfrm>
            <a:off x="9791891" y="6236924"/>
            <a:ext cx="832695" cy="469186"/>
          </a:xfrm>
          <a:prstGeom prst="rect">
            <a:avLst/>
          </a:prstGeom>
          <a:noFill/>
          <a:ln>
            <a:noFill/>
          </a:ln>
        </p:spPr>
      </p:pic>
    </p:spTree>
    <p:extLst>
      <p:ext uri="{BB962C8B-B14F-4D97-AF65-F5344CB8AC3E}">
        <p14:creationId xmlns:p14="http://schemas.microsoft.com/office/powerpoint/2010/main" val="604202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42A08-0836-79FF-E8AA-00358536086A}"/>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843A9578-7564-5C5D-4584-1039376F271B}"/>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37E0DE1C-DD40-74A9-6D0B-D84210CD1F3E}"/>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B93786AA-5349-FB71-42A2-C76DF3A204C8}"/>
              </a:ext>
            </a:extLst>
          </p:cNvPr>
          <p:cNvSpPr txBox="1"/>
          <p:nvPr/>
        </p:nvSpPr>
        <p:spPr>
          <a:xfrm>
            <a:off x="360527" y="414198"/>
            <a:ext cx="10902660" cy="954107"/>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Implementing C the Signs in SNEE ICB to improve</a:t>
            </a:r>
            <a:br>
              <a:rPr lang="en-US" sz="2800">
                <a:solidFill>
                  <a:srgbClr val="185F9F"/>
                </a:solidFill>
                <a:latin typeface="Poppins Medium" pitchFamily="2" charset="77"/>
                <a:cs typeface="Poppins Medium" pitchFamily="2" charset="77"/>
              </a:rPr>
            </a:br>
            <a:r>
              <a:rPr lang="en-US" sz="2800">
                <a:solidFill>
                  <a:srgbClr val="185F9F"/>
                </a:solidFill>
                <a:latin typeface="Poppins Medium" pitchFamily="2" charset="77"/>
                <a:cs typeface="Poppins Medium" pitchFamily="2" charset="77"/>
              </a:rPr>
              <a:t>early cancer diagnosis </a:t>
            </a:r>
          </a:p>
        </p:txBody>
      </p:sp>
      <p:cxnSp>
        <p:nvCxnSpPr>
          <p:cNvPr id="2" name="Straight Connector 1">
            <a:extLst>
              <a:ext uri="{FF2B5EF4-FFF2-40B4-BE49-F238E27FC236}">
                <a16:creationId xmlns:a16="http://schemas.microsoft.com/office/drawing/2014/main" id="{4C83955C-8611-4556-1E22-31CCE529ACFF}"/>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152F35F1-70FC-9FD5-FAC5-71563BF8A54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6CE57B87-23C7-4065-03DF-6758297B3F70}"/>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C8F5967F-0822-CB93-DC40-BD6595F9F030}"/>
              </a:ext>
            </a:extLst>
          </p:cNvPr>
          <p:cNvSpPr txBox="1"/>
          <p:nvPr/>
        </p:nvSpPr>
        <p:spPr>
          <a:xfrm>
            <a:off x="516245" y="1825113"/>
            <a:ext cx="7671599" cy="4093428"/>
          </a:xfrm>
          <a:prstGeom prst="rect">
            <a:avLst/>
          </a:prstGeom>
          <a:noFill/>
        </p:spPr>
        <p:txBody>
          <a:bodyPr wrap="square" rtlCol="0">
            <a:spAutoFit/>
          </a:bodyPr>
          <a:lstStyle/>
          <a:p>
            <a:pPr marL="342900" indent="-342900" algn="l">
              <a:buFont typeface="Arial" panose="020B0604020202020204" pitchFamily="34" charset="0"/>
              <a:buChar char="•"/>
            </a:pPr>
            <a:r>
              <a:rPr lang="en-US" sz="2000" b="0" i="0" u="none" strike="noStrike">
                <a:solidFill>
                  <a:srgbClr val="000000"/>
                </a:solidFill>
                <a:effectLst/>
                <a:latin typeface="Poppins" pitchFamily="2" charset="77"/>
                <a:cs typeface="Poppins" pitchFamily="2" charset="77"/>
              </a:rPr>
              <a:t>In 2021, 43% of cancer diagnoses were made through the urgent suspected cancer (USC) referral route, 19% through routine referrals from primary care, and 18% via emergency presentations (with 50% of these patients being sent to A&amp;E by their GP).</a:t>
            </a:r>
          </a:p>
          <a:p>
            <a:pPr algn="l"/>
            <a:endParaRPr lang="en-US" sz="2000" b="0" i="0" u="none" strike="noStrike">
              <a:solidFill>
                <a:srgbClr val="000000"/>
              </a:solidFill>
              <a:effectLst/>
              <a:latin typeface="Poppins" pitchFamily="2" charset="77"/>
              <a:cs typeface="Poppins" pitchFamily="2" charset="77"/>
            </a:endParaRPr>
          </a:p>
          <a:p>
            <a:pPr marL="342900" indent="-342900" algn="l">
              <a:buFont typeface="Arial" panose="020B0604020202020204" pitchFamily="34" charset="0"/>
              <a:buChar char="•"/>
            </a:pPr>
            <a:r>
              <a:rPr lang="en-US" sz="2000" b="0" i="0" u="none" strike="noStrike">
                <a:solidFill>
                  <a:srgbClr val="000000"/>
                </a:solidFill>
                <a:effectLst/>
                <a:latin typeface="Poppins" pitchFamily="2" charset="77"/>
                <a:cs typeface="Poppins" pitchFamily="2" charset="77"/>
              </a:rPr>
              <a:t>In total, approximately 70% of cancer diagnoses were made following contact with primary care, often after multiple visits.</a:t>
            </a:r>
          </a:p>
          <a:p>
            <a:pPr marL="342900" indent="-342900" algn="l">
              <a:buFont typeface="Arial" panose="020B0604020202020204" pitchFamily="34" charset="0"/>
              <a:buChar char="•"/>
            </a:pPr>
            <a:endParaRPr lang="en-US" sz="2000">
              <a:solidFill>
                <a:srgbClr val="000000"/>
              </a:solidFill>
              <a:latin typeface="Poppins" pitchFamily="2" charset="77"/>
              <a:cs typeface="Poppins" pitchFamily="2" charset="77"/>
            </a:endParaRPr>
          </a:p>
          <a:p>
            <a:pPr marL="342900" indent="-342900" algn="l">
              <a:buFont typeface="Arial" panose="020B0604020202020204" pitchFamily="34" charset="0"/>
              <a:buChar char="•"/>
            </a:pPr>
            <a:r>
              <a:rPr lang="en-US" sz="2000" b="0" i="0" u="none" strike="noStrike">
                <a:solidFill>
                  <a:srgbClr val="000000"/>
                </a:solidFill>
                <a:effectLst/>
                <a:latin typeface="Poppins" pitchFamily="2" charset="77"/>
                <a:cs typeface="Poppins" pitchFamily="2" charset="77"/>
              </a:rPr>
              <a:t>Opportunity to improve earlier identification of patient in primary care &amp; optimise route to diagnosis through USC pathways   </a:t>
            </a:r>
          </a:p>
        </p:txBody>
      </p:sp>
      <p:sp>
        <p:nvSpPr>
          <p:cNvPr id="5" name="TextBox 4">
            <a:extLst>
              <a:ext uri="{FF2B5EF4-FFF2-40B4-BE49-F238E27FC236}">
                <a16:creationId xmlns:a16="http://schemas.microsoft.com/office/drawing/2014/main" id="{D5406EDB-EC85-4059-2E59-A63BEC8F0794}"/>
              </a:ext>
            </a:extLst>
          </p:cNvPr>
          <p:cNvSpPr txBox="1"/>
          <p:nvPr/>
        </p:nvSpPr>
        <p:spPr>
          <a:xfrm>
            <a:off x="8931103" y="1905506"/>
            <a:ext cx="2729411" cy="3046988"/>
          </a:xfrm>
          <a:prstGeom prst="rect">
            <a:avLst/>
          </a:prstGeom>
          <a:noFill/>
        </p:spPr>
        <p:txBody>
          <a:bodyPr wrap="square" rtlCol="0">
            <a:spAutoFit/>
          </a:bodyPr>
          <a:lstStyle/>
          <a:p>
            <a:r>
              <a:rPr lang="en-US" sz="2400" b="0" i="0" u="none" strike="noStrike">
                <a:solidFill>
                  <a:srgbClr val="000000"/>
                </a:solidFill>
                <a:effectLst/>
                <a:latin typeface="Poppins" pitchFamily="2" charset="77"/>
                <a:cs typeface="Poppins" pitchFamily="2" charset="77"/>
              </a:rPr>
              <a:t>C the Signs was implemented in Ipswich and East Suffolk in 2021 to support early cancer diagnosis.</a:t>
            </a:r>
          </a:p>
          <a:p>
            <a:endParaRPr lang="en-US" sz="2400"/>
          </a:p>
        </p:txBody>
      </p:sp>
      <p:pic>
        <p:nvPicPr>
          <p:cNvPr id="8" name="Picture 2">
            <a:extLst>
              <a:ext uri="{FF2B5EF4-FFF2-40B4-BE49-F238E27FC236}">
                <a16:creationId xmlns:a16="http://schemas.microsoft.com/office/drawing/2014/main" id="{98F5F525-CCA7-D57C-D0C9-D974636B35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2759" y="2084094"/>
            <a:ext cx="101600" cy="220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607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51F33-ECCD-D9D3-DC7F-65AB141EA151}"/>
            </a:ext>
          </a:extLst>
        </p:cNvPr>
        <p:cNvGrpSpPr/>
        <p:nvPr/>
      </p:nvGrpSpPr>
      <p:grpSpPr>
        <a:xfrm>
          <a:off x="0" y="0"/>
          <a:ext cx="0" cy="0"/>
          <a:chOff x="0" y="0"/>
          <a:chExt cx="0" cy="0"/>
        </a:xfrm>
      </p:grpSpPr>
      <p:pic>
        <p:nvPicPr>
          <p:cNvPr id="9" name="Google Shape;407;p66" descr="preencoded.png">
            <a:extLst>
              <a:ext uri="{FF2B5EF4-FFF2-40B4-BE49-F238E27FC236}">
                <a16:creationId xmlns:a16="http://schemas.microsoft.com/office/drawing/2014/main" id="{7CB52F8F-2287-4EAF-B07E-97B4965F14FA}"/>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8" name="TextBox 7">
            <a:extLst>
              <a:ext uri="{FF2B5EF4-FFF2-40B4-BE49-F238E27FC236}">
                <a16:creationId xmlns:a16="http://schemas.microsoft.com/office/drawing/2014/main" id="{5D7F253B-92FC-0414-04EC-89C76AD5D099}"/>
              </a:ext>
            </a:extLst>
          </p:cNvPr>
          <p:cNvSpPr txBox="1"/>
          <p:nvPr/>
        </p:nvSpPr>
        <p:spPr>
          <a:xfrm>
            <a:off x="416298" y="428225"/>
            <a:ext cx="11446270" cy="523220"/>
          </a:xfrm>
          <a:prstGeom prst="rect">
            <a:avLst/>
          </a:prstGeom>
          <a:noFill/>
        </p:spPr>
        <p:txBody>
          <a:bodyPr wrap="square" rtlCol="0">
            <a:spAutoFit/>
          </a:bodyPr>
          <a:lstStyle/>
          <a:p>
            <a:pPr defTabSz="1219170">
              <a:buClr>
                <a:srgbClr val="000000"/>
              </a:buClr>
            </a:pPr>
            <a:r>
              <a:rPr lang="en-US" sz="2800" kern="0">
                <a:solidFill>
                  <a:srgbClr val="185F9F"/>
                </a:solidFill>
                <a:latin typeface="Poppins Medium" pitchFamily="2" charset="77"/>
                <a:cs typeface="Poppins Medium" pitchFamily="2" charset="77"/>
                <a:sym typeface="Arial"/>
              </a:rPr>
              <a:t>Improving cancer detection in Suffolk &amp; North East Essex ICB</a:t>
            </a:r>
          </a:p>
        </p:txBody>
      </p:sp>
      <p:grpSp>
        <p:nvGrpSpPr>
          <p:cNvPr id="10" name="Group 9">
            <a:extLst>
              <a:ext uri="{FF2B5EF4-FFF2-40B4-BE49-F238E27FC236}">
                <a16:creationId xmlns:a16="http://schemas.microsoft.com/office/drawing/2014/main" id="{CE3EC49B-17E9-C762-E283-09E4F834B0C2}"/>
              </a:ext>
            </a:extLst>
          </p:cNvPr>
          <p:cNvGrpSpPr/>
          <p:nvPr/>
        </p:nvGrpSpPr>
        <p:grpSpPr>
          <a:xfrm>
            <a:off x="658533" y="2361573"/>
            <a:ext cx="7802880" cy="3686517"/>
            <a:chOff x="381000" y="1274156"/>
            <a:chExt cx="8381999" cy="3533775"/>
          </a:xfrm>
        </p:grpSpPr>
        <p:pic>
          <p:nvPicPr>
            <p:cNvPr id="11" name="Google Shape;552;p74" descr="preencoded.png">
              <a:extLst>
                <a:ext uri="{FF2B5EF4-FFF2-40B4-BE49-F238E27FC236}">
                  <a16:creationId xmlns:a16="http://schemas.microsoft.com/office/drawing/2014/main" id="{F622E4BE-4A5C-B71D-E0B2-3723EBA6B256}"/>
                </a:ext>
              </a:extLst>
            </p:cNvPr>
            <p:cNvPicPr preferRelativeResize="0"/>
            <p:nvPr/>
          </p:nvPicPr>
          <p:blipFill rotWithShape="1">
            <a:blip r:embed="rId3">
              <a:alphaModFix/>
            </a:blip>
            <a:srcRect/>
            <a:stretch/>
          </p:blipFill>
          <p:spPr>
            <a:xfrm>
              <a:off x="400050" y="1274156"/>
              <a:ext cx="7883142" cy="3533775"/>
            </a:xfrm>
            <a:prstGeom prst="rect">
              <a:avLst/>
            </a:prstGeom>
            <a:noFill/>
            <a:ln>
              <a:noFill/>
            </a:ln>
          </p:spPr>
        </p:pic>
        <p:pic>
          <p:nvPicPr>
            <p:cNvPr id="12" name="Google Shape;553;p74" descr="preencoded.png">
              <a:extLst>
                <a:ext uri="{FF2B5EF4-FFF2-40B4-BE49-F238E27FC236}">
                  <a16:creationId xmlns:a16="http://schemas.microsoft.com/office/drawing/2014/main" id="{98FC1E9F-C9E5-C012-9591-190F57807DAA}"/>
                </a:ext>
              </a:extLst>
            </p:cNvPr>
            <p:cNvPicPr preferRelativeResize="0"/>
            <p:nvPr/>
          </p:nvPicPr>
          <p:blipFill rotWithShape="1">
            <a:blip r:embed="rId4">
              <a:alphaModFix/>
            </a:blip>
            <a:srcRect/>
            <a:stretch/>
          </p:blipFill>
          <p:spPr>
            <a:xfrm>
              <a:off x="5676086" y="1274156"/>
              <a:ext cx="3086913" cy="3533775"/>
            </a:xfrm>
            <a:prstGeom prst="rect">
              <a:avLst/>
            </a:prstGeom>
            <a:noFill/>
            <a:ln>
              <a:noFill/>
            </a:ln>
          </p:spPr>
        </p:pic>
        <p:pic>
          <p:nvPicPr>
            <p:cNvPr id="13" name="Google Shape;554;p74" descr="preencoded.png">
              <a:extLst>
                <a:ext uri="{FF2B5EF4-FFF2-40B4-BE49-F238E27FC236}">
                  <a16:creationId xmlns:a16="http://schemas.microsoft.com/office/drawing/2014/main" id="{B1FFA3C2-C004-CDBC-C6BE-5874FC5B3E6E}"/>
                </a:ext>
              </a:extLst>
            </p:cNvPr>
            <p:cNvPicPr preferRelativeResize="0"/>
            <p:nvPr/>
          </p:nvPicPr>
          <p:blipFill rotWithShape="1">
            <a:blip r:embed="rId5">
              <a:alphaModFix/>
            </a:blip>
            <a:srcRect/>
            <a:stretch/>
          </p:blipFill>
          <p:spPr>
            <a:xfrm>
              <a:off x="823496" y="4525994"/>
              <a:ext cx="6901601" cy="9144"/>
            </a:xfrm>
            <a:prstGeom prst="rect">
              <a:avLst/>
            </a:prstGeom>
            <a:noFill/>
            <a:ln>
              <a:noFill/>
            </a:ln>
          </p:spPr>
        </p:pic>
        <p:pic>
          <p:nvPicPr>
            <p:cNvPr id="14" name="Google Shape;555;p74" descr="preencoded.png">
              <a:extLst>
                <a:ext uri="{FF2B5EF4-FFF2-40B4-BE49-F238E27FC236}">
                  <a16:creationId xmlns:a16="http://schemas.microsoft.com/office/drawing/2014/main" id="{FF4CC6E7-D98D-F99E-44A6-BCE24ECE08A0}"/>
                </a:ext>
              </a:extLst>
            </p:cNvPr>
            <p:cNvPicPr preferRelativeResize="0"/>
            <p:nvPr/>
          </p:nvPicPr>
          <p:blipFill rotWithShape="1">
            <a:blip r:embed="rId6">
              <a:alphaModFix/>
            </a:blip>
            <a:srcRect/>
            <a:stretch/>
          </p:blipFill>
          <p:spPr>
            <a:xfrm>
              <a:off x="1524281" y="4470970"/>
              <a:ext cx="4763" cy="59750"/>
            </a:xfrm>
            <a:prstGeom prst="rect">
              <a:avLst/>
            </a:prstGeom>
            <a:noFill/>
            <a:ln>
              <a:noFill/>
            </a:ln>
          </p:spPr>
        </p:pic>
        <p:pic>
          <p:nvPicPr>
            <p:cNvPr id="15" name="Google Shape;556;p74" descr="preencoded.png">
              <a:extLst>
                <a:ext uri="{FF2B5EF4-FFF2-40B4-BE49-F238E27FC236}">
                  <a16:creationId xmlns:a16="http://schemas.microsoft.com/office/drawing/2014/main" id="{0143E839-54FB-4078-3312-8E2DEC088A35}"/>
                </a:ext>
              </a:extLst>
            </p:cNvPr>
            <p:cNvPicPr preferRelativeResize="0"/>
            <p:nvPr/>
          </p:nvPicPr>
          <p:blipFill rotWithShape="1">
            <a:blip r:embed="rId7">
              <a:alphaModFix/>
            </a:blip>
            <a:srcRect/>
            <a:stretch/>
          </p:blipFill>
          <p:spPr>
            <a:xfrm>
              <a:off x="2912369" y="4470970"/>
              <a:ext cx="4763" cy="59750"/>
            </a:xfrm>
            <a:prstGeom prst="rect">
              <a:avLst/>
            </a:prstGeom>
            <a:noFill/>
            <a:ln>
              <a:noFill/>
            </a:ln>
          </p:spPr>
        </p:pic>
        <p:pic>
          <p:nvPicPr>
            <p:cNvPr id="16" name="Google Shape;557;p74" descr="preencoded.png">
              <a:extLst>
                <a:ext uri="{FF2B5EF4-FFF2-40B4-BE49-F238E27FC236}">
                  <a16:creationId xmlns:a16="http://schemas.microsoft.com/office/drawing/2014/main" id="{4068D1BE-E4FF-F4FD-BE92-6A1F21D50AAC}"/>
                </a:ext>
              </a:extLst>
            </p:cNvPr>
            <p:cNvPicPr preferRelativeResize="0"/>
            <p:nvPr/>
          </p:nvPicPr>
          <p:blipFill rotWithShape="1">
            <a:blip r:embed="rId8">
              <a:alphaModFix/>
            </a:blip>
            <a:srcRect/>
            <a:stretch/>
          </p:blipFill>
          <p:spPr>
            <a:xfrm>
              <a:off x="4298838" y="4470970"/>
              <a:ext cx="4763" cy="59750"/>
            </a:xfrm>
            <a:prstGeom prst="rect">
              <a:avLst/>
            </a:prstGeom>
            <a:noFill/>
            <a:ln>
              <a:noFill/>
            </a:ln>
          </p:spPr>
        </p:pic>
        <p:pic>
          <p:nvPicPr>
            <p:cNvPr id="17" name="Google Shape;558;p74" descr="preencoded.png">
              <a:extLst>
                <a:ext uri="{FF2B5EF4-FFF2-40B4-BE49-F238E27FC236}">
                  <a16:creationId xmlns:a16="http://schemas.microsoft.com/office/drawing/2014/main" id="{A3A6A858-8265-4D17-48E4-2D4D647582F1}"/>
                </a:ext>
              </a:extLst>
            </p:cNvPr>
            <p:cNvPicPr preferRelativeResize="0"/>
            <p:nvPr/>
          </p:nvPicPr>
          <p:blipFill rotWithShape="1">
            <a:blip r:embed="rId9">
              <a:alphaModFix/>
            </a:blip>
            <a:srcRect/>
            <a:stretch/>
          </p:blipFill>
          <p:spPr>
            <a:xfrm>
              <a:off x="5676088" y="4470970"/>
              <a:ext cx="4763" cy="59750"/>
            </a:xfrm>
            <a:prstGeom prst="rect">
              <a:avLst/>
            </a:prstGeom>
            <a:noFill/>
            <a:ln>
              <a:noFill/>
            </a:ln>
          </p:spPr>
        </p:pic>
        <p:pic>
          <p:nvPicPr>
            <p:cNvPr id="18" name="Google Shape;559;p74" descr="preencoded.png">
              <a:extLst>
                <a:ext uri="{FF2B5EF4-FFF2-40B4-BE49-F238E27FC236}">
                  <a16:creationId xmlns:a16="http://schemas.microsoft.com/office/drawing/2014/main" id="{0D1430A4-A056-A6F6-1A05-2A964312E769}"/>
                </a:ext>
              </a:extLst>
            </p:cNvPr>
            <p:cNvPicPr preferRelativeResize="0"/>
            <p:nvPr/>
          </p:nvPicPr>
          <p:blipFill rotWithShape="1">
            <a:blip r:embed="rId10">
              <a:alphaModFix/>
            </a:blip>
            <a:srcRect/>
            <a:stretch/>
          </p:blipFill>
          <p:spPr>
            <a:xfrm>
              <a:off x="7083114" y="4470970"/>
              <a:ext cx="4763" cy="59750"/>
            </a:xfrm>
            <a:prstGeom prst="rect">
              <a:avLst/>
            </a:prstGeom>
            <a:noFill/>
            <a:ln>
              <a:noFill/>
            </a:ln>
          </p:spPr>
        </p:pic>
        <p:pic>
          <p:nvPicPr>
            <p:cNvPr id="19" name="Google Shape;560;p74" descr="preencoded.png">
              <a:extLst>
                <a:ext uri="{FF2B5EF4-FFF2-40B4-BE49-F238E27FC236}">
                  <a16:creationId xmlns:a16="http://schemas.microsoft.com/office/drawing/2014/main" id="{2CF4D136-01A7-35B8-8D2E-EFC5F07530E2}"/>
                </a:ext>
              </a:extLst>
            </p:cNvPr>
            <p:cNvPicPr preferRelativeResize="0"/>
            <p:nvPr/>
          </p:nvPicPr>
          <p:blipFill rotWithShape="1">
            <a:blip r:embed="rId11">
              <a:alphaModFix/>
            </a:blip>
            <a:srcRect/>
            <a:stretch/>
          </p:blipFill>
          <p:spPr>
            <a:xfrm>
              <a:off x="5818628" y="1463725"/>
              <a:ext cx="170961" cy="70142"/>
            </a:xfrm>
            <a:prstGeom prst="rect">
              <a:avLst/>
            </a:prstGeom>
            <a:noFill/>
            <a:ln>
              <a:noFill/>
            </a:ln>
          </p:spPr>
        </p:pic>
        <p:sp>
          <p:nvSpPr>
            <p:cNvPr id="20" name="Google Shape;561;p74">
              <a:extLst>
                <a:ext uri="{FF2B5EF4-FFF2-40B4-BE49-F238E27FC236}">
                  <a16:creationId xmlns:a16="http://schemas.microsoft.com/office/drawing/2014/main" id="{16F24520-C218-83E8-0EDD-F1F4F535A2DF}"/>
                </a:ext>
              </a:extLst>
            </p:cNvPr>
            <p:cNvSpPr/>
            <p:nvPr/>
          </p:nvSpPr>
          <p:spPr>
            <a:xfrm>
              <a:off x="381000" y="3276176"/>
              <a:ext cx="379500" cy="64800"/>
            </a:xfrm>
            <a:prstGeom prst="rect">
              <a:avLst/>
            </a:prstGeom>
            <a:noFill/>
            <a:ln>
              <a:noFill/>
            </a:ln>
          </p:spPr>
          <p:txBody>
            <a:bodyPr spcFirstLastPara="1" wrap="square" lIns="0" tIns="0" rIns="0" bIns="0" anchor="t" anchorCtr="0">
              <a:noAutofit/>
            </a:bodyPr>
            <a:lstStyle/>
            <a:p>
              <a:pPr algn="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55% </a:t>
              </a:r>
              <a:endParaRPr sz="667" kern="0">
                <a:solidFill>
                  <a:srgbClr val="4A4A4A"/>
                </a:solidFill>
                <a:latin typeface="Calibri"/>
                <a:ea typeface="Calibri"/>
                <a:cs typeface="Calibri"/>
                <a:sym typeface="Calibri"/>
              </a:endParaRPr>
            </a:p>
          </p:txBody>
        </p:sp>
        <p:sp>
          <p:nvSpPr>
            <p:cNvPr id="21" name="Google Shape;562;p74">
              <a:extLst>
                <a:ext uri="{FF2B5EF4-FFF2-40B4-BE49-F238E27FC236}">
                  <a16:creationId xmlns:a16="http://schemas.microsoft.com/office/drawing/2014/main" id="{F470FC9A-517E-48CB-C437-30BE03E40F2F}"/>
                </a:ext>
              </a:extLst>
            </p:cNvPr>
            <p:cNvSpPr/>
            <p:nvPr/>
          </p:nvSpPr>
          <p:spPr>
            <a:xfrm>
              <a:off x="381000" y="2086470"/>
              <a:ext cx="379500" cy="64800"/>
            </a:xfrm>
            <a:prstGeom prst="rect">
              <a:avLst/>
            </a:prstGeom>
            <a:noFill/>
            <a:ln>
              <a:noFill/>
            </a:ln>
          </p:spPr>
          <p:txBody>
            <a:bodyPr spcFirstLastPara="1" wrap="square" lIns="0" tIns="0" rIns="0" bIns="0" anchor="t" anchorCtr="0">
              <a:noAutofit/>
            </a:bodyPr>
            <a:lstStyle/>
            <a:p>
              <a:pPr algn="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65% </a:t>
              </a:r>
              <a:endParaRPr sz="667" kern="0">
                <a:solidFill>
                  <a:srgbClr val="4A4A4A"/>
                </a:solidFill>
                <a:latin typeface="Calibri"/>
                <a:ea typeface="Calibri"/>
                <a:cs typeface="Calibri"/>
                <a:sym typeface="Calibri"/>
              </a:endParaRPr>
            </a:p>
          </p:txBody>
        </p:sp>
        <p:sp>
          <p:nvSpPr>
            <p:cNvPr id="22" name="Google Shape;563;p74">
              <a:extLst>
                <a:ext uri="{FF2B5EF4-FFF2-40B4-BE49-F238E27FC236}">
                  <a16:creationId xmlns:a16="http://schemas.microsoft.com/office/drawing/2014/main" id="{6BFDEEFC-62D6-9B88-F4AB-254D72A36658}"/>
                </a:ext>
              </a:extLst>
            </p:cNvPr>
            <p:cNvSpPr/>
            <p:nvPr/>
          </p:nvSpPr>
          <p:spPr>
            <a:xfrm>
              <a:off x="395288" y="1491617"/>
              <a:ext cx="367500" cy="64800"/>
            </a:xfrm>
            <a:prstGeom prst="rect">
              <a:avLst/>
            </a:prstGeom>
            <a:noFill/>
            <a:ln>
              <a:noFill/>
            </a:ln>
          </p:spPr>
          <p:txBody>
            <a:bodyPr spcFirstLastPara="1" wrap="square" lIns="0" tIns="0" rIns="0" bIns="0" anchor="t" anchorCtr="0">
              <a:noAutofit/>
            </a:bodyPr>
            <a:lstStyle/>
            <a:p>
              <a:pPr algn="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70% </a:t>
              </a:r>
              <a:endParaRPr sz="667" kern="0">
                <a:solidFill>
                  <a:srgbClr val="4A4A4A"/>
                </a:solidFill>
                <a:latin typeface="Calibri"/>
                <a:ea typeface="Calibri"/>
                <a:cs typeface="Calibri"/>
                <a:sym typeface="Calibri"/>
              </a:endParaRPr>
            </a:p>
          </p:txBody>
        </p:sp>
        <p:sp>
          <p:nvSpPr>
            <p:cNvPr id="23" name="Google Shape;564;p74">
              <a:extLst>
                <a:ext uri="{FF2B5EF4-FFF2-40B4-BE49-F238E27FC236}">
                  <a16:creationId xmlns:a16="http://schemas.microsoft.com/office/drawing/2014/main" id="{5F820946-93B4-EC56-E7E5-6C27D56AF30A}"/>
                </a:ext>
              </a:extLst>
            </p:cNvPr>
            <p:cNvSpPr/>
            <p:nvPr/>
          </p:nvSpPr>
          <p:spPr>
            <a:xfrm>
              <a:off x="381000" y="3871031"/>
              <a:ext cx="379500" cy="64800"/>
            </a:xfrm>
            <a:prstGeom prst="rect">
              <a:avLst/>
            </a:prstGeom>
            <a:noFill/>
            <a:ln>
              <a:noFill/>
            </a:ln>
          </p:spPr>
          <p:txBody>
            <a:bodyPr spcFirstLastPara="1" wrap="square" lIns="0" tIns="0" rIns="0" bIns="0" anchor="t" anchorCtr="0">
              <a:noAutofit/>
            </a:bodyPr>
            <a:lstStyle/>
            <a:p>
              <a:pPr algn="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50% </a:t>
              </a:r>
              <a:endParaRPr sz="667" kern="0">
                <a:solidFill>
                  <a:srgbClr val="4A4A4A"/>
                </a:solidFill>
                <a:latin typeface="Calibri"/>
                <a:ea typeface="Calibri"/>
                <a:cs typeface="Calibri"/>
                <a:sym typeface="Calibri"/>
              </a:endParaRPr>
            </a:p>
          </p:txBody>
        </p:sp>
        <p:sp>
          <p:nvSpPr>
            <p:cNvPr id="24" name="Google Shape;565;p74">
              <a:extLst>
                <a:ext uri="{FF2B5EF4-FFF2-40B4-BE49-F238E27FC236}">
                  <a16:creationId xmlns:a16="http://schemas.microsoft.com/office/drawing/2014/main" id="{03075834-51D3-CFA5-AF41-AD6416628722}"/>
                </a:ext>
              </a:extLst>
            </p:cNvPr>
            <p:cNvSpPr/>
            <p:nvPr/>
          </p:nvSpPr>
          <p:spPr>
            <a:xfrm>
              <a:off x="381000" y="2681325"/>
              <a:ext cx="379500" cy="64800"/>
            </a:xfrm>
            <a:prstGeom prst="rect">
              <a:avLst/>
            </a:prstGeom>
            <a:noFill/>
            <a:ln>
              <a:noFill/>
            </a:ln>
          </p:spPr>
          <p:txBody>
            <a:bodyPr spcFirstLastPara="1" wrap="square" lIns="0" tIns="0" rIns="0" bIns="0" anchor="t" anchorCtr="0">
              <a:noAutofit/>
            </a:bodyPr>
            <a:lstStyle/>
            <a:p>
              <a:pPr algn="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60% </a:t>
              </a:r>
              <a:endParaRPr sz="667" kern="0">
                <a:solidFill>
                  <a:srgbClr val="4A4A4A"/>
                </a:solidFill>
                <a:latin typeface="Calibri"/>
                <a:ea typeface="Calibri"/>
                <a:cs typeface="Calibri"/>
                <a:sym typeface="Calibri"/>
              </a:endParaRPr>
            </a:p>
          </p:txBody>
        </p:sp>
        <p:sp>
          <p:nvSpPr>
            <p:cNvPr id="25" name="Google Shape;566;p74">
              <a:extLst>
                <a:ext uri="{FF2B5EF4-FFF2-40B4-BE49-F238E27FC236}">
                  <a16:creationId xmlns:a16="http://schemas.microsoft.com/office/drawing/2014/main" id="{74CBBF9F-D249-4BDB-22DD-2C76DC13228F}"/>
                </a:ext>
              </a:extLst>
            </p:cNvPr>
            <p:cNvSpPr/>
            <p:nvPr/>
          </p:nvSpPr>
          <p:spPr>
            <a:xfrm>
              <a:off x="495300" y="4465883"/>
              <a:ext cx="269100" cy="64800"/>
            </a:xfrm>
            <a:prstGeom prst="rect">
              <a:avLst/>
            </a:prstGeom>
            <a:noFill/>
            <a:ln>
              <a:noFill/>
            </a:ln>
          </p:spPr>
          <p:txBody>
            <a:bodyPr spcFirstLastPara="1" wrap="square" lIns="0" tIns="0" rIns="0" bIns="0" anchor="t" anchorCtr="0">
              <a:noAutofit/>
            </a:bodyPr>
            <a:lstStyle/>
            <a:p>
              <a:pPr algn="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0% </a:t>
              </a:r>
              <a:endParaRPr sz="667" kern="0">
                <a:solidFill>
                  <a:srgbClr val="4A4A4A"/>
                </a:solidFill>
                <a:latin typeface="Calibri"/>
                <a:ea typeface="Calibri"/>
                <a:cs typeface="Calibri"/>
                <a:sym typeface="Calibri"/>
              </a:endParaRPr>
            </a:p>
          </p:txBody>
        </p:sp>
        <p:sp>
          <p:nvSpPr>
            <p:cNvPr id="26" name="Google Shape;567;p74">
              <a:extLst>
                <a:ext uri="{FF2B5EF4-FFF2-40B4-BE49-F238E27FC236}">
                  <a16:creationId xmlns:a16="http://schemas.microsoft.com/office/drawing/2014/main" id="{0B0EA4D3-2071-9448-D8B0-D26A52434D00}"/>
                </a:ext>
              </a:extLst>
            </p:cNvPr>
            <p:cNvSpPr/>
            <p:nvPr/>
          </p:nvSpPr>
          <p:spPr>
            <a:xfrm>
              <a:off x="1390650" y="4581546"/>
              <a:ext cx="281100" cy="63300"/>
            </a:xfrm>
            <a:prstGeom prst="rect">
              <a:avLst/>
            </a:prstGeom>
            <a:noFill/>
            <a:ln>
              <a:noFill/>
            </a:ln>
          </p:spPr>
          <p:txBody>
            <a:bodyPr spcFirstLastPara="1" wrap="square" lIns="0" tIns="0" rIns="0" bIns="0" anchor="t" anchorCtr="0">
              <a:noAutofit/>
            </a:bodyPr>
            <a:lstStyle/>
            <a:p>
              <a:pPr algn="ct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2017/18 </a:t>
              </a:r>
              <a:endParaRPr sz="667" kern="0">
                <a:solidFill>
                  <a:srgbClr val="4A4A4A"/>
                </a:solidFill>
                <a:latin typeface="Calibri"/>
                <a:ea typeface="Calibri"/>
                <a:cs typeface="Calibri"/>
                <a:sym typeface="Calibri"/>
              </a:endParaRPr>
            </a:p>
          </p:txBody>
        </p:sp>
        <p:sp>
          <p:nvSpPr>
            <p:cNvPr id="27" name="Google Shape;568;p74">
              <a:extLst>
                <a:ext uri="{FF2B5EF4-FFF2-40B4-BE49-F238E27FC236}">
                  <a16:creationId xmlns:a16="http://schemas.microsoft.com/office/drawing/2014/main" id="{837C7BE1-B750-2F2B-EA20-32A61DDC70F9}"/>
                </a:ext>
              </a:extLst>
            </p:cNvPr>
            <p:cNvSpPr/>
            <p:nvPr/>
          </p:nvSpPr>
          <p:spPr>
            <a:xfrm>
              <a:off x="2767013" y="4581546"/>
              <a:ext cx="286200" cy="63300"/>
            </a:xfrm>
            <a:prstGeom prst="rect">
              <a:avLst/>
            </a:prstGeom>
            <a:noFill/>
            <a:ln>
              <a:noFill/>
            </a:ln>
          </p:spPr>
          <p:txBody>
            <a:bodyPr spcFirstLastPara="1" wrap="square" lIns="0" tIns="0" rIns="0" bIns="0" anchor="t" anchorCtr="0">
              <a:noAutofit/>
            </a:bodyPr>
            <a:lstStyle/>
            <a:p>
              <a:pPr algn="ct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2018/19 </a:t>
              </a:r>
              <a:endParaRPr sz="667" kern="0">
                <a:solidFill>
                  <a:srgbClr val="4A4A4A"/>
                </a:solidFill>
                <a:latin typeface="Calibri"/>
                <a:ea typeface="Calibri"/>
                <a:cs typeface="Calibri"/>
                <a:sym typeface="Calibri"/>
              </a:endParaRPr>
            </a:p>
          </p:txBody>
        </p:sp>
        <p:sp>
          <p:nvSpPr>
            <p:cNvPr id="28" name="Google Shape;569;p74">
              <a:extLst>
                <a:ext uri="{FF2B5EF4-FFF2-40B4-BE49-F238E27FC236}">
                  <a16:creationId xmlns:a16="http://schemas.microsoft.com/office/drawing/2014/main" id="{58550CB5-3E19-AB83-1388-E6D0435BBAAF}"/>
                </a:ext>
              </a:extLst>
            </p:cNvPr>
            <p:cNvSpPr/>
            <p:nvPr/>
          </p:nvSpPr>
          <p:spPr>
            <a:xfrm>
              <a:off x="4152900" y="4581546"/>
              <a:ext cx="301500" cy="63300"/>
            </a:xfrm>
            <a:prstGeom prst="rect">
              <a:avLst/>
            </a:prstGeom>
            <a:noFill/>
            <a:ln>
              <a:noFill/>
            </a:ln>
          </p:spPr>
          <p:txBody>
            <a:bodyPr spcFirstLastPara="1" wrap="square" lIns="0" tIns="0" rIns="0" bIns="0" anchor="t" anchorCtr="0">
              <a:noAutofit/>
            </a:bodyPr>
            <a:lstStyle/>
            <a:p>
              <a:pPr algn="ct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2019/20 </a:t>
              </a:r>
              <a:endParaRPr sz="667" kern="0">
                <a:solidFill>
                  <a:srgbClr val="4A4A4A"/>
                </a:solidFill>
                <a:latin typeface="Calibri"/>
                <a:ea typeface="Calibri"/>
                <a:cs typeface="Calibri"/>
                <a:sym typeface="Calibri"/>
              </a:endParaRPr>
            </a:p>
          </p:txBody>
        </p:sp>
        <p:sp>
          <p:nvSpPr>
            <p:cNvPr id="29" name="Google Shape;570;p74">
              <a:extLst>
                <a:ext uri="{FF2B5EF4-FFF2-40B4-BE49-F238E27FC236}">
                  <a16:creationId xmlns:a16="http://schemas.microsoft.com/office/drawing/2014/main" id="{D84F4FFC-C1F2-61DC-F3B8-F25E043FE069}"/>
                </a:ext>
              </a:extLst>
            </p:cNvPr>
            <p:cNvSpPr/>
            <p:nvPr/>
          </p:nvSpPr>
          <p:spPr>
            <a:xfrm>
              <a:off x="5557838" y="4581546"/>
              <a:ext cx="281100" cy="63300"/>
            </a:xfrm>
            <a:prstGeom prst="rect">
              <a:avLst/>
            </a:prstGeom>
            <a:noFill/>
            <a:ln>
              <a:noFill/>
            </a:ln>
          </p:spPr>
          <p:txBody>
            <a:bodyPr spcFirstLastPara="1" wrap="square" lIns="0" tIns="0" rIns="0" bIns="0" anchor="t" anchorCtr="0">
              <a:noAutofit/>
            </a:bodyPr>
            <a:lstStyle/>
            <a:p>
              <a:pPr algn="ct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2020/21 </a:t>
              </a:r>
              <a:endParaRPr sz="667" kern="0">
                <a:solidFill>
                  <a:srgbClr val="4A4A4A"/>
                </a:solidFill>
                <a:latin typeface="Calibri"/>
                <a:ea typeface="Calibri"/>
                <a:cs typeface="Calibri"/>
                <a:sym typeface="Calibri"/>
              </a:endParaRPr>
            </a:p>
          </p:txBody>
        </p:sp>
        <p:sp>
          <p:nvSpPr>
            <p:cNvPr id="30" name="Google Shape;571;p74">
              <a:extLst>
                <a:ext uri="{FF2B5EF4-FFF2-40B4-BE49-F238E27FC236}">
                  <a16:creationId xmlns:a16="http://schemas.microsoft.com/office/drawing/2014/main" id="{E0BB3DC2-153D-9DFA-A12D-477CC5486E62}"/>
                </a:ext>
              </a:extLst>
            </p:cNvPr>
            <p:cNvSpPr/>
            <p:nvPr/>
          </p:nvSpPr>
          <p:spPr>
            <a:xfrm>
              <a:off x="6938963" y="4581546"/>
              <a:ext cx="291300" cy="63300"/>
            </a:xfrm>
            <a:prstGeom prst="rect">
              <a:avLst/>
            </a:prstGeom>
            <a:noFill/>
            <a:ln>
              <a:noFill/>
            </a:ln>
          </p:spPr>
          <p:txBody>
            <a:bodyPr spcFirstLastPara="1" wrap="square" lIns="0" tIns="0" rIns="0" bIns="0" anchor="t" anchorCtr="0">
              <a:noAutofit/>
            </a:bodyPr>
            <a:lstStyle/>
            <a:p>
              <a:pPr algn="ctr" defTabSz="1219170">
                <a:lnSpc>
                  <a:spcPct val="101994"/>
                </a:lnSpc>
                <a:buClr>
                  <a:srgbClr val="000000"/>
                </a:buClr>
                <a:buSzPts val="500"/>
              </a:pPr>
              <a:r>
                <a:rPr lang="en" sz="667" kern="0">
                  <a:solidFill>
                    <a:srgbClr val="000000"/>
                  </a:solidFill>
                  <a:latin typeface="Poppins SemiBold"/>
                  <a:ea typeface="Poppins SemiBold"/>
                  <a:cs typeface="Poppins SemiBold"/>
                  <a:sym typeface="Poppins SemiBold"/>
                </a:rPr>
                <a:t>2021/22 </a:t>
              </a:r>
              <a:endParaRPr sz="667" kern="0">
                <a:solidFill>
                  <a:srgbClr val="4A4A4A"/>
                </a:solidFill>
                <a:latin typeface="Calibri"/>
                <a:ea typeface="Calibri"/>
                <a:cs typeface="Calibri"/>
                <a:sym typeface="Calibri"/>
              </a:endParaRPr>
            </a:p>
          </p:txBody>
        </p:sp>
        <p:sp>
          <p:nvSpPr>
            <p:cNvPr id="31" name="Google Shape;572;p74">
              <a:extLst>
                <a:ext uri="{FF2B5EF4-FFF2-40B4-BE49-F238E27FC236}">
                  <a16:creationId xmlns:a16="http://schemas.microsoft.com/office/drawing/2014/main" id="{EF881845-EE23-3683-8A19-022B79A4228C}"/>
                </a:ext>
              </a:extLst>
            </p:cNvPr>
            <p:cNvSpPr/>
            <p:nvPr/>
          </p:nvSpPr>
          <p:spPr>
            <a:xfrm>
              <a:off x="7253500" y="1486420"/>
              <a:ext cx="1342800" cy="1195958"/>
            </a:xfrm>
            <a:prstGeom prst="rect">
              <a:avLst/>
            </a:prstGeom>
            <a:noFill/>
            <a:ln>
              <a:noFill/>
            </a:ln>
          </p:spPr>
          <p:txBody>
            <a:bodyPr spcFirstLastPara="1" wrap="square" lIns="0" tIns="0" rIns="0" bIns="0" anchor="t" anchorCtr="0">
              <a:noAutofit/>
            </a:bodyPr>
            <a:lstStyle/>
            <a:p>
              <a:pPr defTabSz="1219170">
                <a:buClr>
                  <a:srgbClr val="69C1B4"/>
                </a:buClr>
                <a:buSzPts val="2600"/>
              </a:pPr>
              <a:r>
                <a:rPr lang="en" sz="3467" kern="0">
                  <a:solidFill>
                    <a:srgbClr val="69C1B4"/>
                  </a:solidFill>
                  <a:latin typeface="Poppins SemiBold"/>
                  <a:ea typeface="Poppins SemiBold"/>
                  <a:cs typeface="Poppins SemiBold"/>
                  <a:sym typeface="Poppins SemiBold"/>
                </a:rPr>
                <a:t>12.3</a:t>
              </a:r>
              <a:r>
                <a:rPr lang="en" sz="2267" kern="0">
                  <a:solidFill>
                    <a:srgbClr val="69C1B4"/>
                  </a:solidFill>
                  <a:latin typeface="Poppins SemiBold"/>
                  <a:ea typeface="Poppins SemiBold"/>
                  <a:cs typeface="Poppins SemiBold"/>
                  <a:sym typeface="Poppins SemiBold"/>
                </a:rPr>
                <a:t>% </a:t>
              </a:r>
              <a:br>
                <a:rPr lang="en" sz="2267" kern="0">
                  <a:solidFill>
                    <a:srgbClr val="69C1B4"/>
                  </a:solidFill>
                  <a:latin typeface="Poppins SemiBold"/>
                  <a:ea typeface="Poppins SemiBold"/>
                  <a:cs typeface="Poppins SemiBold"/>
                  <a:sym typeface="Poppins SemiBold"/>
                </a:rPr>
              </a:br>
              <a:r>
                <a:rPr lang="en" sz="933" kern="0">
                  <a:solidFill>
                    <a:srgbClr val="000000"/>
                  </a:solidFill>
                  <a:latin typeface="Poppins"/>
                  <a:ea typeface="Poppins"/>
                  <a:cs typeface="Poppins"/>
                  <a:sym typeface="Poppins"/>
                </a:rPr>
                <a:t>Increase in cancer detection rates across the trial sites (p&lt;0.05) </a:t>
              </a:r>
              <a:endParaRPr sz="933" kern="0">
                <a:solidFill>
                  <a:srgbClr val="000000"/>
                </a:solidFill>
                <a:latin typeface="Poppins"/>
                <a:ea typeface="Poppins"/>
                <a:cs typeface="Poppins"/>
                <a:sym typeface="Poppins"/>
              </a:endParaRPr>
            </a:p>
          </p:txBody>
        </p:sp>
        <p:sp>
          <p:nvSpPr>
            <p:cNvPr id="32" name="Google Shape;573;p74">
              <a:extLst>
                <a:ext uri="{FF2B5EF4-FFF2-40B4-BE49-F238E27FC236}">
                  <a16:creationId xmlns:a16="http://schemas.microsoft.com/office/drawing/2014/main" id="{7C691D75-3B0A-E79E-7B40-0415748136E2}"/>
                </a:ext>
              </a:extLst>
            </p:cNvPr>
            <p:cNvSpPr/>
            <p:nvPr/>
          </p:nvSpPr>
          <p:spPr>
            <a:xfrm>
              <a:off x="7082642" y="1596990"/>
              <a:ext cx="232800" cy="234600"/>
            </a:xfrm>
            <a:prstGeom prst="rect">
              <a:avLst/>
            </a:prstGeom>
            <a:noFill/>
            <a:ln>
              <a:noFill/>
            </a:ln>
          </p:spPr>
          <p:txBody>
            <a:bodyPr spcFirstLastPara="1" wrap="square" lIns="0" tIns="0" rIns="0" bIns="0" anchor="t" anchorCtr="0">
              <a:noAutofit/>
            </a:bodyPr>
            <a:lstStyle/>
            <a:p>
              <a:pPr defTabSz="1219170">
                <a:lnSpc>
                  <a:spcPct val="102008"/>
                </a:lnSpc>
                <a:buClr>
                  <a:srgbClr val="69C1B4"/>
                </a:buClr>
                <a:buSzPts val="1900"/>
              </a:pPr>
              <a:r>
                <a:rPr lang="en" sz="2533" kern="0">
                  <a:solidFill>
                    <a:srgbClr val="69C1B4"/>
                  </a:solidFill>
                  <a:latin typeface="Poppins SemiBold"/>
                  <a:ea typeface="Poppins SemiBold"/>
                  <a:cs typeface="Poppins SemiBold"/>
                  <a:sym typeface="Poppins SemiBold"/>
                </a:rPr>
                <a:t>+ </a:t>
              </a:r>
              <a:endParaRPr sz="2533" kern="0">
                <a:solidFill>
                  <a:srgbClr val="4A4A4A"/>
                </a:solidFill>
                <a:latin typeface="Calibri"/>
                <a:ea typeface="Calibri"/>
                <a:cs typeface="Calibri"/>
                <a:sym typeface="Calibri"/>
              </a:endParaRPr>
            </a:p>
          </p:txBody>
        </p:sp>
        <p:sp>
          <p:nvSpPr>
            <p:cNvPr id="33" name="Google Shape;574;p74">
              <a:extLst>
                <a:ext uri="{FF2B5EF4-FFF2-40B4-BE49-F238E27FC236}">
                  <a16:creationId xmlns:a16="http://schemas.microsoft.com/office/drawing/2014/main" id="{F96ECDF4-366A-618A-1A73-B839723C4E0C}"/>
                </a:ext>
              </a:extLst>
            </p:cNvPr>
            <p:cNvSpPr/>
            <p:nvPr/>
          </p:nvSpPr>
          <p:spPr>
            <a:xfrm>
              <a:off x="7253488" y="2695938"/>
              <a:ext cx="1438761" cy="730800"/>
            </a:xfrm>
            <a:prstGeom prst="rect">
              <a:avLst/>
            </a:prstGeom>
            <a:noFill/>
            <a:ln>
              <a:noFill/>
            </a:ln>
          </p:spPr>
          <p:txBody>
            <a:bodyPr spcFirstLastPara="1" wrap="square" lIns="0" tIns="0" rIns="0" bIns="0" anchor="t" anchorCtr="0">
              <a:noAutofit/>
            </a:bodyPr>
            <a:lstStyle/>
            <a:p>
              <a:pPr defTabSz="1219170">
                <a:buClr>
                  <a:srgbClr val="000000"/>
                </a:buClr>
                <a:buSzPts val="1200"/>
              </a:pPr>
              <a:r>
                <a:rPr lang="en" sz="1600" kern="0">
                  <a:solidFill>
                    <a:srgbClr val="1E71B8"/>
                  </a:solidFill>
                  <a:latin typeface="Poppins SemiBold"/>
                  <a:ea typeface="Poppins SemiBold"/>
                  <a:cs typeface="Poppins SemiBold"/>
                  <a:sym typeface="Poppins SemiBold"/>
                </a:rPr>
                <a:t>+0.06</a:t>
              </a:r>
              <a:r>
                <a:rPr lang="en" sz="933" kern="0">
                  <a:solidFill>
                    <a:srgbClr val="1E71B8"/>
                  </a:solidFill>
                  <a:latin typeface="Poppins SemiBold"/>
                  <a:ea typeface="Poppins SemiBold"/>
                  <a:cs typeface="Poppins SemiBold"/>
                  <a:sym typeface="Poppins SemiBold"/>
                </a:rPr>
                <a:t>% </a:t>
              </a:r>
              <a:br>
                <a:rPr lang="en" sz="933" kern="0">
                  <a:solidFill>
                    <a:srgbClr val="000000"/>
                  </a:solidFill>
                  <a:latin typeface="Poppins SemiBold"/>
                  <a:ea typeface="Poppins SemiBold"/>
                  <a:cs typeface="Poppins SemiBold"/>
                  <a:sym typeface="Poppins SemiBold"/>
                </a:rPr>
              </a:br>
              <a:r>
                <a:rPr lang="en" sz="933" kern="0">
                  <a:solidFill>
                    <a:srgbClr val="000000"/>
                  </a:solidFill>
                  <a:latin typeface="Poppins"/>
                  <a:ea typeface="Poppins"/>
                  <a:cs typeface="Poppins"/>
                  <a:sym typeface="Poppins"/>
                </a:rPr>
                <a:t>Increase in cancer detection rate across control site</a:t>
              </a:r>
              <a:endParaRPr sz="933" kern="0">
                <a:solidFill>
                  <a:srgbClr val="000000"/>
                </a:solidFill>
                <a:latin typeface="Poppins"/>
                <a:ea typeface="Poppins"/>
                <a:cs typeface="Poppins"/>
                <a:sym typeface="Poppins"/>
              </a:endParaRPr>
            </a:p>
          </p:txBody>
        </p:sp>
        <p:sp>
          <p:nvSpPr>
            <p:cNvPr id="34" name="Google Shape;575;p74">
              <a:extLst>
                <a:ext uri="{FF2B5EF4-FFF2-40B4-BE49-F238E27FC236}">
                  <a16:creationId xmlns:a16="http://schemas.microsoft.com/office/drawing/2014/main" id="{552F27B4-1BEB-228D-AA7D-C89FA1E7CB61}"/>
                </a:ext>
              </a:extLst>
            </p:cNvPr>
            <p:cNvSpPr/>
            <p:nvPr/>
          </p:nvSpPr>
          <p:spPr>
            <a:xfrm>
              <a:off x="7253488" y="3489709"/>
              <a:ext cx="1307699" cy="730800"/>
            </a:xfrm>
            <a:prstGeom prst="rect">
              <a:avLst/>
            </a:prstGeom>
            <a:noFill/>
            <a:ln>
              <a:noFill/>
            </a:ln>
          </p:spPr>
          <p:txBody>
            <a:bodyPr spcFirstLastPara="1" wrap="square" lIns="0" tIns="0" rIns="0" bIns="0" anchor="t" anchorCtr="0">
              <a:noAutofit/>
            </a:bodyPr>
            <a:lstStyle/>
            <a:p>
              <a:pPr defTabSz="1219170">
                <a:buClr>
                  <a:srgbClr val="000000"/>
                </a:buClr>
                <a:buSzPts val="1200"/>
              </a:pPr>
              <a:r>
                <a:rPr lang="en" sz="1600" kern="0">
                  <a:solidFill>
                    <a:srgbClr val="1E71B8"/>
                  </a:solidFill>
                  <a:latin typeface="Poppins SemiBold"/>
                  <a:ea typeface="Poppins SemiBold"/>
                  <a:cs typeface="Poppins SemiBold"/>
                  <a:sym typeface="Poppins SemiBold"/>
                </a:rPr>
                <a:t>-0.04</a:t>
              </a:r>
              <a:r>
                <a:rPr lang="en" sz="1067" kern="0">
                  <a:solidFill>
                    <a:srgbClr val="1E71B8"/>
                  </a:solidFill>
                  <a:latin typeface="Poppins SemiBold"/>
                  <a:ea typeface="Poppins SemiBold"/>
                  <a:cs typeface="Poppins SemiBold"/>
                  <a:sym typeface="Poppins SemiBold"/>
                </a:rPr>
                <a:t>%</a:t>
              </a:r>
              <a:br>
                <a:rPr lang="en" sz="1067" kern="0">
                  <a:solidFill>
                    <a:srgbClr val="000000"/>
                  </a:solidFill>
                  <a:latin typeface="Poppins SemiBold"/>
                  <a:ea typeface="Poppins SemiBold"/>
                  <a:cs typeface="Poppins SemiBold"/>
                  <a:sym typeface="Poppins SemiBold"/>
                </a:rPr>
              </a:br>
              <a:r>
                <a:rPr lang="en" sz="933" kern="0">
                  <a:solidFill>
                    <a:srgbClr val="000000"/>
                  </a:solidFill>
                  <a:latin typeface="Poppins"/>
                  <a:ea typeface="Poppins"/>
                  <a:cs typeface="Poppins"/>
                  <a:sym typeface="Poppins"/>
                </a:rPr>
                <a:t>Decrease in cancer detection rates across NHS England </a:t>
              </a:r>
              <a:endParaRPr sz="933" kern="0">
                <a:solidFill>
                  <a:srgbClr val="000000"/>
                </a:solidFill>
                <a:latin typeface="Poppins"/>
                <a:ea typeface="Poppins"/>
                <a:cs typeface="Poppins"/>
                <a:sym typeface="Poppins"/>
              </a:endParaRPr>
            </a:p>
          </p:txBody>
        </p:sp>
        <p:sp>
          <p:nvSpPr>
            <p:cNvPr id="35" name="Google Shape;576;p74">
              <a:extLst>
                <a:ext uri="{FF2B5EF4-FFF2-40B4-BE49-F238E27FC236}">
                  <a16:creationId xmlns:a16="http://schemas.microsoft.com/office/drawing/2014/main" id="{8EE76E84-ECAA-3407-D454-D7CB24A5E536}"/>
                </a:ext>
              </a:extLst>
            </p:cNvPr>
            <p:cNvSpPr/>
            <p:nvPr/>
          </p:nvSpPr>
          <p:spPr>
            <a:xfrm>
              <a:off x="5823389" y="1610501"/>
              <a:ext cx="623400" cy="266100"/>
            </a:xfrm>
            <a:prstGeom prst="rect">
              <a:avLst/>
            </a:prstGeom>
            <a:noFill/>
            <a:ln>
              <a:noFill/>
            </a:ln>
          </p:spPr>
          <p:txBody>
            <a:bodyPr spcFirstLastPara="1" wrap="square" lIns="0" tIns="0" rIns="0" bIns="0" anchor="t" anchorCtr="0">
              <a:noAutofit/>
            </a:bodyPr>
            <a:lstStyle/>
            <a:p>
              <a:pPr defTabSz="1219170">
                <a:lnSpc>
                  <a:spcPct val="102035"/>
                </a:lnSpc>
                <a:buClr>
                  <a:srgbClr val="000000"/>
                </a:buClr>
                <a:buSzPts val="700"/>
              </a:pPr>
              <a:r>
                <a:rPr lang="en" sz="933" kern="0">
                  <a:solidFill>
                    <a:srgbClr val="000000"/>
                  </a:solidFill>
                  <a:latin typeface="Poppins"/>
                  <a:ea typeface="Poppins"/>
                  <a:cs typeface="Poppins"/>
                  <a:sym typeface="Poppins"/>
                </a:rPr>
                <a:t>c the signs launched </a:t>
              </a:r>
              <a:endParaRPr sz="933" kern="0">
                <a:solidFill>
                  <a:srgbClr val="4A4A4A"/>
                </a:solidFill>
                <a:latin typeface="Calibri"/>
                <a:ea typeface="Calibri"/>
                <a:cs typeface="Calibri"/>
                <a:sym typeface="Calibri"/>
              </a:endParaRPr>
            </a:p>
          </p:txBody>
        </p:sp>
        <p:pic>
          <p:nvPicPr>
            <p:cNvPr id="36" name="Google Shape;580;p74" descr="preencoded.png">
              <a:extLst>
                <a:ext uri="{FF2B5EF4-FFF2-40B4-BE49-F238E27FC236}">
                  <a16:creationId xmlns:a16="http://schemas.microsoft.com/office/drawing/2014/main" id="{C9EE05C5-1A29-26BF-F187-0073F62FF1AE}"/>
                </a:ext>
              </a:extLst>
            </p:cNvPr>
            <p:cNvPicPr preferRelativeResize="0"/>
            <p:nvPr/>
          </p:nvPicPr>
          <p:blipFill rotWithShape="1">
            <a:blip r:embed="rId12">
              <a:alphaModFix/>
            </a:blip>
            <a:srcRect/>
            <a:stretch/>
          </p:blipFill>
          <p:spPr>
            <a:xfrm>
              <a:off x="1526392" y="2736489"/>
              <a:ext cx="5548765" cy="388732"/>
            </a:xfrm>
            <a:prstGeom prst="rect">
              <a:avLst/>
            </a:prstGeom>
            <a:noFill/>
            <a:ln>
              <a:noFill/>
            </a:ln>
          </p:spPr>
        </p:pic>
        <p:pic>
          <p:nvPicPr>
            <p:cNvPr id="37" name="Google Shape;581;p74" descr="preencoded.png">
              <a:extLst>
                <a:ext uri="{FF2B5EF4-FFF2-40B4-BE49-F238E27FC236}">
                  <a16:creationId xmlns:a16="http://schemas.microsoft.com/office/drawing/2014/main" id="{29C409C9-3FE1-39E7-2338-7D1C21276D7B}"/>
                </a:ext>
              </a:extLst>
            </p:cNvPr>
            <p:cNvPicPr preferRelativeResize="0"/>
            <p:nvPr/>
          </p:nvPicPr>
          <p:blipFill rotWithShape="1">
            <a:blip r:embed="rId13">
              <a:alphaModFix/>
            </a:blip>
            <a:srcRect/>
            <a:stretch/>
          </p:blipFill>
          <p:spPr>
            <a:xfrm>
              <a:off x="1525866" y="3386752"/>
              <a:ext cx="5549668" cy="445536"/>
            </a:xfrm>
            <a:prstGeom prst="rect">
              <a:avLst/>
            </a:prstGeom>
            <a:noFill/>
            <a:ln>
              <a:noFill/>
            </a:ln>
          </p:spPr>
        </p:pic>
        <p:pic>
          <p:nvPicPr>
            <p:cNvPr id="38" name="Google Shape;582;p74" descr="preencoded.png">
              <a:extLst>
                <a:ext uri="{FF2B5EF4-FFF2-40B4-BE49-F238E27FC236}">
                  <a16:creationId xmlns:a16="http://schemas.microsoft.com/office/drawing/2014/main" id="{A95BBC85-2DCC-9F97-1B77-52484FB9BA2E}"/>
                </a:ext>
              </a:extLst>
            </p:cNvPr>
            <p:cNvPicPr preferRelativeResize="0"/>
            <p:nvPr/>
          </p:nvPicPr>
          <p:blipFill rotWithShape="1">
            <a:blip r:embed="rId14">
              <a:alphaModFix/>
            </a:blip>
            <a:srcRect/>
            <a:stretch/>
          </p:blipFill>
          <p:spPr>
            <a:xfrm>
              <a:off x="1517823" y="2044325"/>
              <a:ext cx="5567212" cy="1425831"/>
            </a:xfrm>
            <a:prstGeom prst="rect">
              <a:avLst/>
            </a:prstGeom>
            <a:noFill/>
            <a:ln>
              <a:noFill/>
            </a:ln>
          </p:spPr>
        </p:pic>
      </p:grpSp>
      <p:sp>
        <p:nvSpPr>
          <p:cNvPr id="40" name="Rectangle 1">
            <a:extLst>
              <a:ext uri="{FF2B5EF4-FFF2-40B4-BE49-F238E27FC236}">
                <a16:creationId xmlns:a16="http://schemas.microsoft.com/office/drawing/2014/main" id="{8633993B-4706-3391-5649-4DA7F3996D12}"/>
              </a:ext>
            </a:extLst>
          </p:cNvPr>
          <p:cNvSpPr>
            <a:spLocks noChangeArrowheads="1"/>
          </p:cNvSpPr>
          <p:nvPr/>
        </p:nvSpPr>
        <p:spPr bwMode="auto">
          <a:xfrm>
            <a:off x="8899855" y="2780098"/>
            <a:ext cx="2962713"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en-US" altLang="en-US" sz="2000" kern="0">
                <a:solidFill>
                  <a:schemeClr val="bg1">
                    <a:lumMod val="10000"/>
                  </a:schemeClr>
                </a:solidFill>
                <a:latin typeface="Poppins Medium" pitchFamily="2" charset="77"/>
                <a:cs typeface="Poppins Medium" pitchFamily="2" charset="77"/>
                <a:sym typeface="Arial"/>
              </a:rPr>
              <a:t>The cancer detection rate increased from 58.7% to 66% - a rate of increase of 12.3% (p&lt;0.05). </a:t>
            </a:r>
          </a:p>
        </p:txBody>
      </p:sp>
      <p:pic>
        <p:nvPicPr>
          <p:cNvPr id="8194" name="Picture 2">
            <a:extLst>
              <a:ext uri="{FF2B5EF4-FFF2-40B4-BE49-F238E27FC236}">
                <a16:creationId xmlns:a16="http://schemas.microsoft.com/office/drawing/2014/main" id="{A3161496-1EE5-5D76-EBA1-5336E291FCC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38836" y="2535726"/>
            <a:ext cx="101600" cy="2201333"/>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D5EE7A4A-2515-50BB-C6EE-AC3A6079A33E}"/>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42"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5B242E83-82C6-FA5E-8F2F-FA62DB87FA99}"/>
              </a:ext>
            </a:extLst>
          </p:cNvPr>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5" name="Picture 44" descr="A blue and black logo&#10;&#10;Description automatically generated">
            <a:extLst>
              <a:ext uri="{FF2B5EF4-FFF2-40B4-BE49-F238E27FC236}">
                <a16:creationId xmlns:a16="http://schemas.microsoft.com/office/drawing/2014/main" id="{3BE24D36-FEE4-FD4F-B285-18DC2A960A4E}"/>
              </a:ext>
            </a:extLst>
          </p:cNvPr>
          <p:cNvPicPr>
            <a:picLocks noChangeAspect="1"/>
          </p:cNvPicPr>
          <p:nvPr/>
        </p:nvPicPr>
        <p:blipFill>
          <a:blip r:embed="rId17"/>
          <a:stretch>
            <a:fillRect/>
          </a:stretch>
        </p:blipFill>
        <p:spPr>
          <a:xfrm>
            <a:off x="9983176" y="6278919"/>
            <a:ext cx="625267" cy="372605"/>
          </a:xfrm>
          <a:prstGeom prst="rect">
            <a:avLst/>
          </a:prstGeom>
        </p:spPr>
      </p:pic>
      <p:pic>
        <p:nvPicPr>
          <p:cNvPr id="46" name="Google Shape;343;p54">
            <a:extLst>
              <a:ext uri="{FF2B5EF4-FFF2-40B4-BE49-F238E27FC236}">
                <a16:creationId xmlns:a16="http://schemas.microsoft.com/office/drawing/2014/main" id="{DCA98F6C-8934-D35E-956B-E0A68A3AD59C}"/>
              </a:ext>
            </a:extLst>
          </p:cNvPr>
          <p:cNvPicPr preferRelativeResize="0"/>
          <p:nvPr/>
        </p:nvPicPr>
        <p:blipFill rotWithShape="1">
          <a:blip r:embed="rId18">
            <a:alphaModFix/>
          </a:blip>
          <a:srcRect/>
          <a:stretch/>
        </p:blipFill>
        <p:spPr>
          <a:xfrm>
            <a:off x="8258752" y="6270758"/>
            <a:ext cx="1454208" cy="388925"/>
          </a:xfrm>
          <a:prstGeom prst="rect">
            <a:avLst/>
          </a:prstGeom>
          <a:noFill/>
          <a:ln>
            <a:noFill/>
          </a:ln>
        </p:spPr>
      </p:pic>
      <p:sp>
        <p:nvSpPr>
          <p:cNvPr id="2" name="TextBox 1">
            <a:extLst>
              <a:ext uri="{FF2B5EF4-FFF2-40B4-BE49-F238E27FC236}">
                <a16:creationId xmlns:a16="http://schemas.microsoft.com/office/drawing/2014/main" id="{AFB7683F-2741-19B5-1A01-2EF6E4B51B50}"/>
              </a:ext>
            </a:extLst>
          </p:cNvPr>
          <p:cNvSpPr txBox="1"/>
          <p:nvPr/>
        </p:nvSpPr>
        <p:spPr>
          <a:xfrm>
            <a:off x="764936" y="2009124"/>
            <a:ext cx="7630615" cy="276999"/>
          </a:xfrm>
          <a:prstGeom prst="rect">
            <a:avLst/>
          </a:prstGeom>
          <a:noFill/>
        </p:spPr>
        <p:txBody>
          <a:bodyPr wrap="square" rtlCol="0">
            <a:spAutoFit/>
          </a:bodyPr>
          <a:lstStyle/>
          <a:p>
            <a:pPr algn="ctr"/>
            <a:r>
              <a:rPr lang="en-US" sz="1200">
                <a:solidFill>
                  <a:schemeClr val="tx2">
                    <a:lumMod val="50000"/>
                  </a:schemeClr>
                </a:solidFill>
                <a:latin typeface="Poppins" pitchFamily="2" charset="77"/>
                <a:cs typeface="Poppins" pitchFamily="2" charset="77"/>
              </a:rPr>
              <a:t>Impact on cancer detection rates in trial sites compared to matched controls and NHS England</a:t>
            </a:r>
          </a:p>
        </p:txBody>
      </p:sp>
      <p:sp>
        <p:nvSpPr>
          <p:cNvPr id="3" name="TextBox 2">
            <a:extLst>
              <a:ext uri="{FF2B5EF4-FFF2-40B4-BE49-F238E27FC236}">
                <a16:creationId xmlns:a16="http://schemas.microsoft.com/office/drawing/2014/main" id="{11156B4D-4F05-FE56-11FD-BAF320A8E628}"/>
              </a:ext>
            </a:extLst>
          </p:cNvPr>
          <p:cNvSpPr txBox="1"/>
          <p:nvPr/>
        </p:nvSpPr>
        <p:spPr>
          <a:xfrm>
            <a:off x="482278" y="1145163"/>
            <a:ext cx="10650329" cy="523220"/>
          </a:xfrm>
          <a:prstGeom prst="rect">
            <a:avLst/>
          </a:prstGeom>
          <a:noFill/>
        </p:spPr>
        <p:txBody>
          <a:bodyPr wrap="square" rtlCol="0">
            <a:spAutoFit/>
          </a:bodyPr>
          <a:lstStyle/>
          <a:p>
            <a:r>
              <a:rPr lang="en-US" sz="1400" u="none" strike="noStrike">
                <a:solidFill>
                  <a:srgbClr val="000000"/>
                </a:solidFill>
                <a:effectLst/>
                <a:latin typeface="Poppins Medium" pitchFamily="2" charset="77"/>
                <a:cs typeface="Poppins Medium" pitchFamily="2" charset="77"/>
              </a:rPr>
              <a:t>A study was undertaken between 1st May 2021 and 31st March 2022 in Ipswich and East Suffolk, with a cohort of practices adopting the tool and the other cohort used as an in-area control.</a:t>
            </a:r>
            <a:endParaRPr lang="en-US" sz="1400">
              <a:latin typeface="Poppins Medium" pitchFamily="2" charset="77"/>
              <a:cs typeface="Poppins Medium" pitchFamily="2" charset="77"/>
            </a:endParaRPr>
          </a:p>
        </p:txBody>
      </p:sp>
    </p:spTree>
    <p:extLst>
      <p:ext uri="{BB962C8B-B14F-4D97-AF65-F5344CB8AC3E}">
        <p14:creationId xmlns:p14="http://schemas.microsoft.com/office/powerpoint/2010/main" val="474453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6208236" y="1414352"/>
            <a:ext cx="5519351" cy="646331"/>
          </a:xfrm>
          <a:prstGeom prst="rect">
            <a:avLst/>
          </a:prstGeom>
          <a:noFill/>
        </p:spPr>
        <p:txBody>
          <a:bodyPr wrap="square" lIns="91440" tIns="45720" rIns="91440" bIns="45720" anchor="t">
            <a:spAutoFit/>
          </a:bodyPr>
          <a:lstStyle/>
          <a:p>
            <a:pPr algn="ctr">
              <a:defRPr/>
            </a:pPr>
            <a:r>
              <a:rPr lang="en-US" sz="3600" kern="0" dirty="0">
                <a:ln w="0"/>
                <a:solidFill>
                  <a:srgbClr val="00989E"/>
                </a:solidFill>
                <a:effectLst>
                  <a:outerShdw blurRad="38100" dist="25400" dir="5400000" algn="ctr" rotWithShape="0">
                    <a:srgbClr val="6E747A">
                      <a:alpha val="43000"/>
                    </a:srgbClr>
                  </a:outerShdw>
                </a:effectLst>
                <a:latin typeface="Arial"/>
                <a:cs typeface="Arial"/>
                <a:sym typeface="Arial"/>
              </a:rPr>
              <a:t>Chair Opening Address</a:t>
            </a:r>
          </a:p>
        </p:txBody>
      </p:sp>
      <p:sp>
        <p:nvSpPr>
          <p:cNvPr id="7" name="TextBox 6">
            <a:extLst>
              <a:ext uri="{FF2B5EF4-FFF2-40B4-BE49-F238E27FC236}">
                <a16:creationId xmlns:a16="http://schemas.microsoft.com/office/drawing/2014/main" id="{8F1B393B-C53E-0FE2-27F7-69550A5CE86A}"/>
              </a:ext>
            </a:extLst>
          </p:cNvPr>
          <p:cNvSpPr txBox="1"/>
          <p:nvPr/>
        </p:nvSpPr>
        <p:spPr>
          <a:xfrm>
            <a:off x="6283131" y="5424531"/>
            <a:ext cx="4997962" cy="1077218"/>
          </a:xfrm>
          <a:prstGeom prst="rect">
            <a:avLst/>
          </a:prstGeom>
          <a:noFill/>
        </p:spPr>
        <p:txBody>
          <a:bodyPr wrap="square" lIns="91440" tIns="45720" rIns="91440" bIns="45720" rtlCol="0" anchor="t">
            <a:spAutoFit/>
          </a:bodyPr>
          <a:lstStyle/>
          <a:p>
            <a:pPr algn="ctr"/>
            <a:r>
              <a:rPr lang="en-GB" sz="2400" b="1" i="0" u="none" strike="noStrike" dirty="0" err="1">
                <a:solidFill>
                  <a:srgbClr val="000000"/>
                </a:solidFill>
                <a:effectLst/>
                <a:latin typeface="Muller"/>
              </a:rPr>
              <a:t>Dr.</a:t>
            </a:r>
            <a:r>
              <a:rPr lang="en-GB" sz="2400" b="1" i="0" u="none" strike="noStrike" dirty="0">
                <a:solidFill>
                  <a:srgbClr val="000000"/>
                </a:solidFill>
                <a:effectLst/>
                <a:latin typeface="Muller"/>
              </a:rPr>
              <a:t> Ramdas </a:t>
            </a:r>
            <a:r>
              <a:rPr lang="en-GB" sz="2400" b="1" i="0" u="none" strike="noStrike" dirty="0" err="1">
                <a:solidFill>
                  <a:srgbClr val="000000"/>
                </a:solidFill>
                <a:effectLst/>
                <a:latin typeface="Muller"/>
              </a:rPr>
              <a:t>Senasi</a:t>
            </a:r>
            <a:endParaRPr lang="en-GB" sz="2400" b="1" i="0" u="none" strike="noStrike" dirty="0">
              <a:solidFill>
                <a:srgbClr val="000000"/>
              </a:solidFill>
              <a:effectLst/>
              <a:latin typeface="Muller"/>
            </a:endParaRPr>
          </a:p>
          <a:p>
            <a:pPr algn="ctr"/>
            <a:r>
              <a:rPr lang="en-GB" sz="2000" b="0" i="0" u="none" strike="noStrike">
                <a:solidFill>
                  <a:srgbClr val="000000"/>
                </a:solidFill>
                <a:effectLst/>
                <a:ea typeface="+mn-lt"/>
                <a:cs typeface="+mn-lt"/>
              </a:rPr>
              <a:t>Consultant Radiologist</a:t>
            </a:r>
            <a:endParaRPr lang="en-GB" sz="2000">
              <a:ea typeface="+mn-lt"/>
              <a:cs typeface="+mn-lt"/>
            </a:endParaRPr>
          </a:p>
          <a:p>
            <a:pPr algn="ctr"/>
            <a:r>
              <a:rPr lang="en-GB" sz="2000" dirty="0">
                <a:solidFill>
                  <a:srgbClr val="000000"/>
                </a:solidFill>
                <a:ea typeface="+mn-lt"/>
                <a:cs typeface="+mn-lt"/>
              </a:rPr>
              <a:t>Hull University Teaching</a:t>
            </a:r>
            <a:r>
              <a:rPr lang="en-GB" sz="2000" b="0" i="0" u="none" strike="noStrike" dirty="0">
                <a:solidFill>
                  <a:srgbClr val="000000"/>
                </a:solidFill>
                <a:effectLst/>
                <a:ea typeface="+mn-lt"/>
                <a:cs typeface="+mn-lt"/>
              </a:rPr>
              <a:t> Hospitals</a:t>
            </a:r>
            <a:endParaRPr lang="en-GB" dirty="0">
              <a:ea typeface="+mn-lt"/>
              <a:cs typeface="+mn-lt"/>
            </a:endParaRPr>
          </a:p>
        </p:txBody>
      </p:sp>
      <p:sp>
        <p:nvSpPr>
          <p:cNvPr id="10" name="Rounded Rectangle 9">
            <a:extLst>
              <a:ext uri="{FF2B5EF4-FFF2-40B4-BE49-F238E27FC236}">
                <a16:creationId xmlns:a16="http://schemas.microsoft.com/office/drawing/2014/main" id="{C72DC62F-50FC-0212-5268-A95B5AC144E2}"/>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B34462C9-2E42-F5B8-7329-49859D2F1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6" name="Picture 2">
            <a:extLst>
              <a:ext uri="{FF2B5EF4-FFF2-40B4-BE49-F238E27FC236}">
                <a16:creationId xmlns:a16="http://schemas.microsoft.com/office/drawing/2014/main" id="{9F20479F-A336-DF1F-1B56-3120A0B42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2278" y="2232116"/>
            <a:ext cx="2979669" cy="2979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085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FB5A9-EF97-1ABA-FAA3-D5687E097D1C}"/>
            </a:ext>
          </a:extLst>
        </p:cNvPr>
        <p:cNvGrpSpPr/>
        <p:nvPr/>
      </p:nvGrpSpPr>
      <p:grpSpPr>
        <a:xfrm>
          <a:off x="0" y="0"/>
          <a:ext cx="0" cy="0"/>
          <a:chOff x="0" y="0"/>
          <a:chExt cx="0" cy="0"/>
        </a:xfrm>
      </p:grpSpPr>
      <p:pic>
        <p:nvPicPr>
          <p:cNvPr id="10" name="Google Shape;407;p66" descr="preencoded.png">
            <a:extLst>
              <a:ext uri="{FF2B5EF4-FFF2-40B4-BE49-F238E27FC236}">
                <a16:creationId xmlns:a16="http://schemas.microsoft.com/office/drawing/2014/main" id="{849B28D6-105F-85AE-82AD-88987DD12D23}"/>
              </a:ext>
            </a:extLst>
          </p:cNvPr>
          <p:cNvPicPr preferRelativeResize="0"/>
          <p:nvPr/>
        </p:nvPicPr>
        <p:blipFill rotWithShape="1">
          <a:blip r:embed="rId2">
            <a:alphaModFix/>
          </a:blip>
          <a:srcRect/>
          <a:stretch/>
        </p:blipFill>
        <p:spPr>
          <a:xfrm>
            <a:off x="0" y="4"/>
            <a:ext cx="12192000" cy="6858000"/>
          </a:xfrm>
          <a:prstGeom prst="rect">
            <a:avLst/>
          </a:prstGeom>
          <a:noFill/>
          <a:ln>
            <a:noFill/>
          </a:ln>
        </p:spPr>
      </p:pic>
      <p:sp>
        <p:nvSpPr>
          <p:cNvPr id="40" name="Rectangle 1">
            <a:extLst>
              <a:ext uri="{FF2B5EF4-FFF2-40B4-BE49-F238E27FC236}">
                <a16:creationId xmlns:a16="http://schemas.microsoft.com/office/drawing/2014/main" id="{7043ED4C-8349-98AB-EE8B-2E0A46CF3DFE}"/>
              </a:ext>
            </a:extLst>
          </p:cNvPr>
          <p:cNvSpPr>
            <a:spLocks noChangeArrowheads="1"/>
          </p:cNvSpPr>
          <p:nvPr/>
        </p:nvSpPr>
        <p:spPr bwMode="auto">
          <a:xfrm>
            <a:off x="9229287" y="2762381"/>
            <a:ext cx="2962713"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en-US" altLang="en-US" sz="2000" kern="0">
                <a:solidFill>
                  <a:schemeClr val="bg1">
                    <a:lumMod val="10000"/>
                  </a:schemeClr>
                </a:solidFill>
                <a:latin typeface="Poppins Medium" pitchFamily="2" charset="77"/>
                <a:cs typeface="Poppins Medium" pitchFamily="2" charset="77"/>
                <a:sym typeface="Arial"/>
              </a:rPr>
              <a:t>The increase in cancer detection was not from an increase in resource utlisation</a:t>
            </a:r>
          </a:p>
        </p:txBody>
      </p:sp>
      <p:pic>
        <p:nvPicPr>
          <p:cNvPr id="8194" name="Picture 2">
            <a:extLst>
              <a:ext uri="{FF2B5EF4-FFF2-40B4-BE49-F238E27FC236}">
                <a16:creationId xmlns:a16="http://schemas.microsoft.com/office/drawing/2014/main" id="{512036AA-4EA0-A5DF-2B84-D5235852B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9059" y="2564654"/>
            <a:ext cx="101600" cy="2201333"/>
          </a:xfrm>
          <a:prstGeom prst="rect">
            <a:avLst/>
          </a:prstGeom>
          <a:noFill/>
          <a:extLst>
            <a:ext uri="{909E8E84-426E-40DD-AFC4-6F175D3DCCD1}">
              <a14:hiddenFill xmlns:a14="http://schemas.microsoft.com/office/drawing/2010/main">
                <a:solidFill>
                  <a:srgbClr val="FFFFFF"/>
                </a:solidFill>
              </a14:hiddenFill>
            </a:ext>
          </a:extLst>
        </p:spPr>
      </p:pic>
      <p:pic>
        <p:nvPicPr>
          <p:cNvPr id="41" name="Google Shape;478;p8">
            <a:extLst>
              <a:ext uri="{FF2B5EF4-FFF2-40B4-BE49-F238E27FC236}">
                <a16:creationId xmlns:a16="http://schemas.microsoft.com/office/drawing/2014/main" id="{EA86EF48-769A-AB70-BF4B-CC130284BDFA}"/>
              </a:ext>
            </a:extLst>
          </p:cNvPr>
          <p:cNvPicPr preferRelativeResize="0"/>
          <p:nvPr/>
        </p:nvPicPr>
        <p:blipFill rotWithShape="1">
          <a:blip r:embed="rId4">
            <a:alphaModFix/>
          </a:blip>
          <a:srcRect l="4332"/>
          <a:stretch/>
        </p:blipFill>
        <p:spPr>
          <a:xfrm>
            <a:off x="159027" y="1935329"/>
            <a:ext cx="8099726" cy="3677577"/>
          </a:xfrm>
          <a:prstGeom prst="rect">
            <a:avLst/>
          </a:prstGeom>
          <a:noFill/>
          <a:ln>
            <a:noFill/>
          </a:ln>
        </p:spPr>
      </p:pic>
      <p:sp>
        <p:nvSpPr>
          <p:cNvPr id="44" name="Google Shape;480;p8">
            <a:extLst>
              <a:ext uri="{FF2B5EF4-FFF2-40B4-BE49-F238E27FC236}">
                <a16:creationId xmlns:a16="http://schemas.microsoft.com/office/drawing/2014/main" id="{FF29BA3A-BB89-40B6-017B-EA83BF39BD7B}"/>
              </a:ext>
            </a:extLst>
          </p:cNvPr>
          <p:cNvSpPr txBox="1"/>
          <p:nvPr/>
        </p:nvSpPr>
        <p:spPr>
          <a:xfrm>
            <a:off x="7285282" y="2131268"/>
            <a:ext cx="1656859" cy="2924222"/>
          </a:xfrm>
          <a:prstGeom prst="rect">
            <a:avLst/>
          </a:prstGeom>
          <a:noFill/>
          <a:ln>
            <a:noFill/>
          </a:ln>
        </p:spPr>
        <p:txBody>
          <a:bodyPr spcFirstLastPara="1" wrap="square" lIns="91425" tIns="45700" rIns="91425" bIns="45700" anchor="t" anchorCtr="0">
            <a:spAutoFit/>
          </a:bodyPr>
          <a:lstStyle/>
          <a:p>
            <a:pPr algn="ctr" defTabSz="1219170">
              <a:buClr>
                <a:srgbClr val="000000"/>
              </a:buClr>
            </a:pPr>
            <a:endParaRPr sz="1333" kern="0">
              <a:solidFill>
                <a:srgbClr val="53BBE0"/>
              </a:solidFill>
              <a:latin typeface="Poppins"/>
              <a:ea typeface="Poppins"/>
              <a:cs typeface="Poppins"/>
              <a:sym typeface="Poppins"/>
            </a:endParaRPr>
          </a:p>
          <a:p>
            <a:pPr algn="ctr" defTabSz="1219170">
              <a:buClr>
                <a:srgbClr val="000000"/>
              </a:buClr>
            </a:pPr>
            <a:r>
              <a:rPr lang="en-US" sz="2667" kern="0">
                <a:solidFill>
                  <a:srgbClr val="72CEBE"/>
                </a:solidFill>
                <a:latin typeface="Poppins"/>
                <a:ea typeface="Poppins"/>
                <a:cs typeface="Poppins"/>
                <a:sym typeface="Poppins"/>
              </a:rPr>
              <a:t>+23.6% </a:t>
            </a:r>
            <a:br>
              <a:rPr lang="en-US" sz="2667" kern="0">
                <a:solidFill>
                  <a:srgbClr val="53BBE0"/>
                </a:solidFill>
                <a:latin typeface="Poppins"/>
                <a:ea typeface="Poppins"/>
                <a:cs typeface="Poppins"/>
                <a:sym typeface="Poppins"/>
              </a:rPr>
            </a:br>
            <a:r>
              <a:rPr lang="en-US" sz="1067" kern="0">
                <a:solidFill>
                  <a:srgbClr val="002060"/>
                </a:solidFill>
                <a:latin typeface="Poppins"/>
                <a:ea typeface="Poppins"/>
                <a:cs typeface="Poppins"/>
                <a:sym typeface="Poppins"/>
              </a:rPr>
              <a:t>increase in trial site</a:t>
            </a:r>
            <a:endParaRPr sz="1333" kern="0">
              <a:solidFill>
                <a:srgbClr val="002060"/>
              </a:solidFill>
              <a:latin typeface="Arial"/>
              <a:cs typeface="Arial"/>
              <a:sym typeface="Arial"/>
            </a:endParaRPr>
          </a:p>
          <a:p>
            <a:pPr algn="ctr" defTabSz="1219170">
              <a:buClr>
                <a:srgbClr val="000000"/>
              </a:buClr>
            </a:pPr>
            <a:endParaRPr sz="1333" kern="0">
              <a:solidFill>
                <a:srgbClr val="53BBE0"/>
              </a:solidFill>
              <a:latin typeface="Poppins"/>
              <a:ea typeface="Poppins"/>
              <a:cs typeface="Poppins"/>
              <a:sym typeface="Poppins"/>
            </a:endParaRPr>
          </a:p>
          <a:p>
            <a:pPr algn="ctr" defTabSz="1219170">
              <a:buClr>
                <a:srgbClr val="000000"/>
              </a:buClr>
            </a:pPr>
            <a:r>
              <a:rPr lang="en-US" sz="2667" kern="0">
                <a:solidFill>
                  <a:srgbClr val="EC4A73"/>
                </a:solidFill>
                <a:latin typeface="Poppins"/>
                <a:ea typeface="Poppins"/>
                <a:cs typeface="Poppins"/>
                <a:sym typeface="Poppins"/>
              </a:rPr>
              <a:t>+27.1% </a:t>
            </a:r>
            <a:br>
              <a:rPr lang="en-US" sz="2667" kern="0">
                <a:solidFill>
                  <a:srgbClr val="53BBE0"/>
                </a:solidFill>
                <a:latin typeface="Poppins"/>
                <a:ea typeface="Poppins"/>
                <a:cs typeface="Poppins"/>
                <a:sym typeface="Poppins"/>
              </a:rPr>
            </a:br>
            <a:r>
              <a:rPr lang="en-US" sz="1067" kern="0">
                <a:solidFill>
                  <a:srgbClr val="002060"/>
                </a:solidFill>
                <a:latin typeface="Poppins"/>
                <a:ea typeface="Poppins"/>
                <a:cs typeface="Poppins"/>
                <a:sym typeface="Poppins"/>
              </a:rPr>
              <a:t>Increase in control site </a:t>
            </a:r>
            <a:endParaRPr sz="1333" kern="0">
              <a:solidFill>
                <a:srgbClr val="002060"/>
              </a:solidFill>
              <a:latin typeface="Poppins"/>
              <a:ea typeface="Poppins"/>
              <a:cs typeface="Poppins"/>
              <a:sym typeface="Poppins"/>
            </a:endParaRPr>
          </a:p>
          <a:p>
            <a:pPr algn="ctr" defTabSz="1219170">
              <a:buClr>
                <a:srgbClr val="000000"/>
              </a:buClr>
            </a:pPr>
            <a:endParaRPr sz="1333" kern="0">
              <a:solidFill>
                <a:srgbClr val="53BBE0"/>
              </a:solidFill>
              <a:latin typeface="Poppins"/>
              <a:ea typeface="Poppins"/>
              <a:cs typeface="Poppins"/>
              <a:sym typeface="Poppins"/>
            </a:endParaRPr>
          </a:p>
          <a:p>
            <a:pPr algn="ctr" defTabSz="1219170">
              <a:buClr>
                <a:srgbClr val="000000"/>
              </a:buClr>
            </a:pPr>
            <a:r>
              <a:rPr lang="en-US" sz="2667" kern="0">
                <a:solidFill>
                  <a:srgbClr val="1B66A4"/>
                </a:solidFill>
                <a:latin typeface="Poppins"/>
                <a:ea typeface="Poppins"/>
                <a:cs typeface="Poppins"/>
                <a:sym typeface="Poppins"/>
              </a:rPr>
              <a:t>+27.6% </a:t>
            </a:r>
            <a:br>
              <a:rPr lang="en-US" sz="2667" kern="0">
                <a:solidFill>
                  <a:srgbClr val="53BBE0"/>
                </a:solidFill>
                <a:latin typeface="Poppins"/>
                <a:ea typeface="Poppins"/>
                <a:cs typeface="Poppins"/>
                <a:sym typeface="Poppins"/>
              </a:rPr>
            </a:br>
            <a:r>
              <a:rPr lang="en-US" sz="1067" kern="0">
                <a:solidFill>
                  <a:srgbClr val="002060"/>
                </a:solidFill>
                <a:latin typeface="Poppins"/>
                <a:ea typeface="Poppins"/>
                <a:cs typeface="Poppins"/>
                <a:sym typeface="Poppins"/>
              </a:rPr>
              <a:t>Increase across England</a:t>
            </a:r>
            <a:endParaRPr sz="1333" kern="0">
              <a:solidFill>
                <a:srgbClr val="002060"/>
              </a:solidFill>
              <a:latin typeface="Poppins"/>
              <a:ea typeface="Poppins"/>
              <a:cs typeface="Poppins"/>
              <a:sym typeface="Poppins"/>
            </a:endParaRPr>
          </a:p>
          <a:p>
            <a:pPr algn="ctr" defTabSz="1219170">
              <a:buClr>
                <a:srgbClr val="000000"/>
              </a:buClr>
            </a:pPr>
            <a:r>
              <a:rPr lang="en-US" sz="1067" kern="0">
                <a:solidFill>
                  <a:srgbClr val="53BBE0"/>
                </a:solidFill>
                <a:latin typeface="Poppins"/>
                <a:ea typeface="Poppins"/>
                <a:cs typeface="Poppins"/>
                <a:sym typeface="Poppins"/>
              </a:rPr>
              <a:t> </a:t>
            </a:r>
            <a:endParaRPr sz="1333" kern="0">
              <a:solidFill>
                <a:srgbClr val="53BBE0"/>
              </a:solidFill>
              <a:latin typeface="Arial"/>
              <a:cs typeface="Arial"/>
              <a:sym typeface="Arial"/>
            </a:endParaRPr>
          </a:p>
        </p:txBody>
      </p:sp>
      <p:cxnSp>
        <p:nvCxnSpPr>
          <p:cNvPr id="11" name="Straight Connector 10">
            <a:extLst>
              <a:ext uri="{FF2B5EF4-FFF2-40B4-BE49-F238E27FC236}">
                <a16:creationId xmlns:a16="http://schemas.microsoft.com/office/drawing/2014/main" id="{D724C12E-8F91-8B04-ECCA-F71D9E8B35B8}"/>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12"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57170D4E-FC1E-1C4F-98F9-A4101CF01E6A}"/>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13" name="Picture 12" descr="A blue and black logo&#10;&#10;Description automatically generated">
            <a:extLst>
              <a:ext uri="{FF2B5EF4-FFF2-40B4-BE49-F238E27FC236}">
                <a16:creationId xmlns:a16="http://schemas.microsoft.com/office/drawing/2014/main" id="{D93725B1-F50A-873B-C9CF-B09F4A1E44D4}"/>
              </a:ext>
            </a:extLst>
          </p:cNvPr>
          <p:cNvPicPr>
            <a:picLocks noChangeAspect="1"/>
          </p:cNvPicPr>
          <p:nvPr/>
        </p:nvPicPr>
        <p:blipFill>
          <a:blip r:embed="rId6"/>
          <a:stretch>
            <a:fillRect/>
          </a:stretch>
        </p:blipFill>
        <p:spPr>
          <a:xfrm>
            <a:off x="9983176" y="6278919"/>
            <a:ext cx="625267" cy="372605"/>
          </a:xfrm>
          <a:prstGeom prst="rect">
            <a:avLst/>
          </a:prstGeom>
        </p:spPr>
      </p:pic>
      <p:sp>
        <p:nvSpPr>
          <p:cNvPr id="14" name="TextBox 13">
            <a:extLst>
              <a:ext uri="{FF2B5EF4-FFF2-40B4-BE49-F238E27FC236}">
                <a16:creationId xmlns:a16="http://schemas.microsoft.com/office/drawing/2014/main" id="{443696A7-D0B2-EAD9-375E-584F5F0CF2F5}"/>
              </a:ext>
            </a:extLst>
          </p:cNvPr>
          <p:cNvSpPr txBox="1"/>
          <p:nvPr/>
        </p:nvSpPr>
        <p:spPr>
          <a:xfrm>
            <a:off x="300033" y="439881"/>
            <a:ext cx="10634357" cy="954107"/>
          </a:xfrm>
          <a:prstGeom prst="rect">
            <a:avLst/>
          </a:prstGeom>
          <a:noFill/>
        </p:spPr>
        <p:txBody>
          <a:bodyPr wrap="square" rtlCol="0">
            <a:spAutoFit/>
          </a:bodyPr>
          <a:lstStyle/>
          <a:p>
            <a:pPr defTabSz="1219170">
              <a:buClr>
                <a:srgbClr val="000000"/>
              </a:buClr>
            </a:pPr>
            <a:r>
              <a:rPr lang="en-US" sz="2800" kern="0">
                <a:solidFill>
                  <a:srgbClr val="185F9F"/>
                </a:solidFill>
                <a:latin typeface="Poppins Medium" pitchFamily="2" charset="77"/>
                <a:cs typeface="Poppins Medium" pitchFamily="2" charset="77"/>
                <a:sym typeface="Arial"/>
              </a:rPr>
              <a:t>Impact on healthcare utlisation in Suffolk &amp; North East Essex ICB</a:t>
            </a:r>
          </a:p>
        </p:txBody>
      </p:sp>
      <p:pic>
        <p:nvPicPr>
          <p:cNvPr id="15" name="Google Shape;343;p54">
            <a:extLst>
              <a:ext uri="{FF2B5EF4-FFF2-40B4-BE49-F238E27FC236}">
                <a16:creationId xmlns:a16="http://schemas.microsoft.com/office/drawing/2014/main" id="{9F7843D3-7ABD-A3CC-5015-2FFDF67C8497}"/>
              </a:ext>
            </a:extLst>
          </p:cNvPr>
          <p:cNvPicPr preferRelativeResize="0"/>
          <p:nvPr/>
        </p:nvPicPr>
        <p:blipFill rotWithShape="1">
          <a:blip r:embed="rId7">
            <a:alphaModFix/>
          </a:blip>
          <a:srcRect/>
          <a:stretch/>
        </p:blipFill>
        <p:spPr>
          <a:xfrm>
            <a:off x="8258752" y="6270758"/>
            <a:ext cx="1454208" cy="388925"/>
          </a:xfrm>
          <a:prstGeom prst="rect">
            <a:avLst/>
          </a:prstGeom>
          <a:noFill/>
          <a:ln>
            <a:noFill/>
          </a:ln>
        </p:spPr>
      </p:pic>
      <p:sp>
        <p:nvSpPr>
          <p:cNvPr id="2" name="TextBox 1">
            <a:extLst>
              <a:ext uri="{FF2B5EF4-FFF2-40B4-BE49-F238E27FC236}">
                <a16:creationId xmlns:a16="http://schemas.microsoft.com/office/drawing/2014/main" id="{07852266-C95A-738C-CF04-7EF4EB37C1A6}"/>
              </a:ext>
            </a:extLst>
          </p:cNvPr>
          <p:cNvSpPr txBox="1"/>
          <p:nvPr/>
        </p:nvSpPr>
        <p:spPr>
          <a:xfrm>
            <a:off x="1087772" y="1854269"/>
            <a:ext cx="7630615" cy="276999"/>
          </a:xfrm>
          <a:prstGeom prst="rect">
            <a:avLst/>
          </a:prstGeom>
          <a:noFill/>
        </p:spPr>
        <p:txBody>
          <a:bodyPr wrap="square" rtlCol="0">
            <a:spAutoFit/>
          </a:bodyPr>
          <a:lstStyle/>
          <a:p>
            <a:pPr algn="ctr"/>
            <a:r>
              <a:rPr lang="en-US" sz="1200">
                <a:solidFill>
                  <a:schemeClr val="tx2">
                    <a:lumMod val="50000"/>
                  </a:schemeClr>
                </a:solidFill>
                <a:latin typeface="Poppins" pitchFamily="2" charset="77"/>
                <a:cs typeface="Poppins" pitchFamily="2" charset="77"/>
              </a:rPr>
              <a:t>Impact on cancer referral rates in trial sites compared to matched controls and NHS England</a:t>
            </a:r>
          </a:p>
        </p:txBody>
      </p:sp>
    </p:spTree>
    <p:extLst>
      <p:ext uri="{BB962C8B-B14F-4D97-AF65-F5344CB8AC3E}">
        <p14:creationId xmlns:p14="http://schemas.microsoft.com/office/powerpoint/2010/main" val="4161969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C13EE-A65D-7BBA-6A77-78D3C3503EE0}"/>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2744FBB8-1862-5E73-5BFF-54B1426C9AFF}"/>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D8C01945-3F62-AC32-45BB-09FCBAE1C91D}"/>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100C886E-6EE2-1F83-9EA1-0D9570CA3EDD}"/>
              </a:ext>
            </a:extLst>
          </p:cNvPr>
          <p:cNvSpPr txBox="1"/>
          <p:nvPr/>
        </p:nvSpPr>
        <p:spPr>
          <a:xfrm>
            <a:off x="360527" y="414198"/>
            <a:ext cx="10902660" cy="954107"/>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Improving access to diagnostics for patients at low risk for cancer </a:t>
            </a:r>
          </a:p>
        </p:txBody>
      </p:sp>
      <p:cxnSp>
        <p:nvCxnSpPr>
          <p:cNvPr id="2" name="Straight Connector 1">
            <a:extLst>
              <a:ext uri="{FF2B5EF4-FFF2-40B4-BE49-F238E27FC236}">
                <a16:creationId xmlns:a16="http://schemas.microsoft.com/office/drawing/2014/main" id="{AD7B9091-1AE4-C980-5477-4CCD2C9E0DAE}"/>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F8DDF7BD-C385-8B45-7ED6-204027E433E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17AAC1FE-9BA6-0C7C-0984-E4368315D156}"/>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59B5B88B-DEFF-F50E-922B-A5FF1BFD235A}"/>
              </a:ext>
            </a:extLst>
          </p:cNvPr>
          <p:cNvSpPr txBox="1"/>
          <p:nvPr/>
        </p:nvSpPr>
        <p:spPr>
          <a:xfrm>
            <a:off x="629753" y="1782503"/>
            <a:ext cx="7671599" cy="3785652"/>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Poppins" pitchFamily="2" charset="77"/>
                <a:cs typeface="Poppins" pitchFamily="2" charset="77"/>
              </a:rPr>
              <a:t>Many at-risk cancer patients don’t meet the referral criteria</a:t>
            </a:r>
          </a:p>
          <a:p>
            <a:pPr marL="342900" indent="-342900">
              <a:buFont typeface="Arial" panose="020B0604020202020204" pitchFamily="34" charset="0"/>
              <a:buChar char="•"/>
            </a:pPr>
            <a:endParaRPr lang="en-US" sz="2400">
              <a:latin typeface="Poppins" pitchFamily="2" charset="77"/>
              <a:cs typeface="Poppins" pitchFamily="2" charset="77"/>
            </a:endParaRPr>
          </a:p>
          <a:p>
            <a:pPr marL="342900" indent="-342900">
              <a:buFont typeface="Arial" panose="020B0604020202020204" pitchFamily="34" charset="0"/>
              <a:buChar char="•"/>
            </a:pPr>
            <a:r>
              <a:rPr lang="en-US" sz="2400">
                <a:latin typeface="Poppins" pitchFamily="2" charset="77"/>
                <a:cs typeface="Poppins" pitchFamily="2" charset="77"/>
              </a:rPr>
              <a:t>Primary care needs better access to investigations to speed up diagnosis.</a:t>
            </a:r>
          </a:p>
          <a:p>
            <a:pPr marL="342900" indent="-342900">
              <a:buFont typeface="Arial" panose="020B0604020202020204" pitchFamily="34" charset="0"/>
              <a:buChar char="•"/>
            </a:pPr>
            <a:endParaRPr lang="en-US" sz="2400">
              <a:latin typeface="Poppins" pitchFamily="2" charset="77"/>
              <a:cs typeface="Poppins" pitchFamily="2" charset="77"/>
            </a:endParaRPr>
          </a:p>
          <a:p>
            <a:pPr marL="342900" indent="-342900">
              <a:buFont typeface="Arial" panose="020B0604020202020204" pitchFamily="34" charset="0"/>
              <a:buChar char="•"/>
            </a:pPr>
            <a:r>
              <a:rPr lang="en-US" sz="2400">
                <a:latin typeface="Poppins" pitchFamily="2" charset="77"/>
                <a:cs typeface="Poppins" pitchFamily="2" charset="77"/>
              </a:rPr>
              <a:t>In September 2023, NHS England released guidance on using urgent direct access investigations for patients below the referral threshold.</a:t>
            </a:r>
          </a:p>
        </p:txBody>
      </p:sp>
      <p:sp>
        <p:nvSpPr>
          <p:cNvPr id="5" name="TextBox 4">
            <a:extLst>
              <a:ext uri="{FF2B5EF4-FFF2-40B4-BE49-F238E27FC236}">
                <a16:creationId xmlns:a16="http://schemas.microsoft.com/office/drawing/2014/main" id="{97F75DD0-6FE5-6268-3F81-B7F493C155F6}"/>
              </a:ext>
            </a:extLst>
          </p:cNvPr>
          <p:cNvSpPr txBox="1"/>
          <p:nvPr/>
        </p:nvSpPr>
        <p:spPr>
          <a:xfrm>
            <a:off x="8931104" y="1782503"/>
            <a:ext cx="2729411" cy="3477875"/>
          </a:xfrm>
          <a:prstGeom prst="rect">
            <a:avLst/>
          </a:prstGeom>
          <a:noFill/>
        </p:spPr>
        <p:txBody>
          <a:bodyPr wrap="square" rtlCol="0">
            <a:spAutoFit/>
          </a:bodyPr>
          <a:lstStyle/>
          <a:p>
            <a:r>
              <a:rPr lang="en-US" sz="2200">
                <a:solidFill>
                  <a:srgbClr val="0D0D0D"/>
                </a:solidFill>
                <a:effectLst/>
                <a:latin typeface="Poppins" pitchFamily="2" charset="77"/>
                <a:cs typeface="Poppins" pitchFamily="2" charset="77"/>
              </a:rPr>
              <a:t>There is evident need for</a:t>
            </a:r>
          </a:p>
          <a:p>
            <a:r>
              <a:rPr lang="en-US" sz="2200">
                <a:solidFill>
                  <a:srgbClr val="0D0D0D"/>
                </a:solidFill>
                <a:effectLst/>
                <a:latin typeface="Poppins" pitchFamily="2" charset="77"/>
                <a:cs typeface="Poppins" pitchFamily="2" charset="77"/>
              </a:rPr>
              <a:t>primary care to have increased access to</a:t>
            </a:r>
          </a:p>
          <a:p>
            <a:r>
              <a:rPr lang="en-US" sz="2200">
                <a:solidFill>
                  <a:srgbClr val="0D0D0D"/>
                </a:solidFill>
                <a:effectLst/>
                <a:latin typeface="Poppins" pitchFamily="2" charset="77"/>
                <a:cs typeface="Poppins" pitchFamily="2" charset="77"/>
              </a:rPr>
              <a:t>appropriate investigations to speed up time to diagnosis for these patients</a:t>
            </a:r>
          </a:p>
        </p:txBody>
      </p:sp>
      <p:pic>
        <p:nvPicPr>
          <p:cNvPr id="8" name="Picture 2">
            <a:extLst>
              <a:ext uri="{FF2B5EF4-FFF2-40B4-BE49-F238E27FC236}">
                <a16:creationId xmlns:a16="http://schemas.microsoft.com/office/drawing/2014/main" id="{F9F9E06B-BCF5-CA0B-40CC-B7426FA954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2759" y="2084094"/>
            <a:ext cx="101600" cy="220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507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CD1FF-2329-5C65-383B-9A4B9558468F}"/>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C808FBAD-12C8-9EC4-6473-E9FB2BA9F33E}"/>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AF5EF1ED-BAD2-AD9B-E4C4-3543A0BAE169}"/>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F1E85DE9-C5F8-0044-9386-EB70F89C33E0}"/>
              </a:ext>
            </a:extLst>
          </p:cNvPr>
          <p:cNvSpPr txBox="1"/>
          <p:nvPr/>
        </p:nvSpPr>
        <p:spPr>
          <a:xfrm>
            <a:off x="360527" y="414198"/>
            <a:ext cx="10902660" cy="523220"/>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Aligning Stakeholders</a:t>
            </a:r>
          </a:p>
        </p:txBody>
      </p:sp>
      <p:cxnSp>
        <p:nvCxnSpPr>
          <p:cNvPr id="2" name="Straight Connector 1">
            <a:extLst>
              <a:ext uri="{FF2B5EF4-FFF2-40B4-BE49-F238E27FC236}">
                <a16:creationId xmlns:a16="http://schemas.microsoft.com/office/drawing/2014/main" id="{501DB123-ACA7-E082-3BEA-DBC7FF61FA24}"/>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1CC55612-5821-11E2-3CC8-0D0935C298FF}"/>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AB51E705-1E94-8648-109C-E01F30352D4B}"/>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62C02CC9-3157-2745-F7E7-C1D570797EC1}"/>
              </a:ext>
            </a:extLst>
          </p:cNvPr>
          <p:cNvSpPr txBox="1"/>
          <p:nvPr/>
        </p:nvSpPr>
        <p:spPr>
          <a:xfrm>
            <a:off x="524926" y="1351616"/>
            <a:ext cx="11242152" cy="420884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000">
                <a:latin typeface="Poppins" pitchFamily="2" charset="77"/>
                <a:cs typeface="Poppins" pitchFamily="2" charset="77"/>
              </a:rPr>
              <a:t>We needed the pathway to integrate with existing workflows and not impact the workforce or increase workload</a:t>
            </a:r>
          </a:p>
          <a:p>
            <a:pPr marL="342900" indent="-342900">
              <a:lnSpc>
                <a:spcPct val="150000"/>
              </a:lnSpc>
              <a:buFont typeface="Arial" panose="020B0604020202020204" pitchFamily="34" charset="0"/>
              <a:buChar char="•"/>
            </a:pPr>
            <a:r>
              <a:rPr lang="en-US" sz="2000">
                <a:latin typeface="Poppins" pitchFamily="2" charset="77"/>
                <a:cs typeface="Poppins" pitchFamily="2" charset="77"/>
              </a:rPr>
              <a:t>Concerns over the impact access would have on radiology capacity</a:t>
            </a:r>
          </a:p>
          <a:p>
            <a:pPr marL="342900" indent="-342900">
              <a:lnSpc>
                <a:spcPct val="150000"/>
              </a:lnSpc>
              <a:buFont typeface="Arial" panose="020B0604020202020204" pitchFamily="34" charset="0"/>
              <a:buChar char="•"/>
            </a:pPr>
            <a:r>
              <a:rPr lang="en-US" sz="2000">
                <a:latin typeface="Poppins" pitchFamily="2" charset="77"/>
                <a:cs typeface="Poppins" pitchFamily="2" charset="77"/>
              </a:rPr>
              <a:t>Patient safety was a key priority - to ensure they received appropriate follow up and onward referral to a USC if required</a:t>
            </a:r>
          </a:p>
          <a:p>
            <a:pPr marL="342900" indent="-342900">
              <a:lnSpc>
                <a:spcPct val="150000"/>
              </a:lnSpc>
              <a:buFont typeface="Arial" panose="020B0604020202020204" pitchFamily="34" charset="0"/>
              <a:buChar char="•"/>
            </a:pPr>
            <a:r>
              <a:rPr lang="en-US" sz="2000">
                <a:latin typeface="Poppins" pitchFamily="2" charset="77"/>
                <a:cs typeface="Poppins" pitchFamily="2" charset="77"/>
              </a:rPr>
              <a:t>The radiology team at East Suffolk &amp; North East Essex Foundation Trust was a key stakeholder</a:t>
            </a:r>
          </a:p>
          <a:p>
            <a:pPr marL="342900" indent="-342900">
              <a:lnSpc>
                <a:spcPct val="150000"/>
              </a:lnSpc>
              <a:buFont typeface="Arial" panose="020B0604020202020204" pitchFamily="34" charset="0"/>
              <a:buChar char="•"/>
            </a:pPr>
            <a:r>
              <a:rPr lang="en-US" sz="2000">
                <a:latin typeface="Poppins" pitchFamily="2" charset="77"/>
                <a:cs typeface="Poppins" pitchFamily="2" charset="77"/>
              </a:rPr>
              <a:t>Vague national referral criteria made it difficult to predict patient numbers and required capacity.</a:t>
            </a:r>
          </a:p>
        </p:txBody>
      </p:sp>
    </p:spTree>
    <p:extLst>
      <p:ext uri="{BB962C8B-B14F-4D97-AF65-F5344CB8AC3E}">
        <p14:creationId xmlns:p14="http://schemas.microsoft.com/office/powerpoint/2010/main" val="2042284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5DE99-9C98-A604-A6CC-7275C4025FA4}"/>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91FB84ED-F20E-B74F-B7BA-A0BD13D77C1E}"/>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E90E74F5-E4C7-E5E9-C0A1-DA1D0D7B070E}"/>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041B79E8-F072-3CF3-0EB1-22BEF3B17D91}"/>
              </a:ext>
            </a:extLst>
          </p:cNvPr>
          <p:cNvSpPr txBox="1"/>
          <p:nvPr/>
        </p:nvSpPr>
        <p:spPr>
          <a:xfrm>
            <a:off x="360527" y="414198"/>
            <a:ext cx="10902660" cy="523220"/>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Implementation</a:t>
            </a:r>
          </a:p>
        </p:txBody>
      </p:sp>
      <p:cxnSp>
        <p:nvCxnSpPr>
          <p:cNvPr id="2" name="Straight Connector 1">
            <a:extLst>
              <a:ext uri="{FF2B5EF4-FFF2-40B4-BE49-F238E27FC236}">
                <a16:creationId xmlns:a16="http://schemas.microsoft.com/office/drawing/2014/main" id="{B835A5ED-81BB-CBAF-FA02-BABB47D47948}"/>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D52A8DB3-B143-5E08-C4CB-C2800BC4A6B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F460A4CB-C322-833C-0D48-BD8CE9B5CFC7}"/>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90F83942-77A5-35BF-53C7-22D2EBC72EE7}"/>
              </a:ext>
            </a:extLst>
          </p:cNvPr>
          <p:cNvSpPr txBox="1"/>
          <p:nvPr/>
        </p:nvSpPr>
        <p:spPr>
          <a:xfrm>
            <a:off x="360527" y="1188870"/>
            <a:ext cx="8153846" cy="531876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1900">
                <a:solidFill>
                  <a:schemeClr val="bg1">
                    <a:lumMod val="10000"/>
                  </a:schemeClr>
                </a:solidFill>
                <a:latin typeface="Poppins" pitchFamily="2" charset="77"/>
                <a:cs typeface="Poppins" pitchFamily="2" charset="77"/>
              </a:rPr>
              <a:t>Collaborated closely with the radiology team to establish clear referral criteria for the pathway.</a:t>
            </a:r>
          </a:p>
          <a:p>
            <a:pPr marL="342900" indent="-342900">
              <a:lnSpc>
                <a:spcPct val="150000"/>
              </a:lnSpc>
              <a:buFont typeface="Arial" panose="020B0604020202020204" pitchFamily="34" charset="0"/>
              <a:buChar char="•"/>
            </a:pPr>
            <a:r>
              <a:rPr lang="en-US" sz="1900">
                <a:solidFill>
                  <a:schemeClr val="bg1">
                    <a:lumMod val="10000"/>
                  </a:schemeClr>
                </a:solidFill>
                <a:latin typeface="Poppins" pitchFamily="2" charset="77"/>
                <a:cs typeface="Poppins" pitchFamily="2" charset="77"/>
              </a:rPr>
              <a:t>Criteria were based on NHSE guidance while also considering local priorities</a:t>
            </a:r>
          </a:p>
          <a:p>
            <a:pPr marL="342900" indent="-342900">
              <a:lnSpc>
                <a:spcPct val="150000"/>
              </a:lnSpc>
              <a:buFont typeface="Arial" panose="020B0604020202020204" pitchFamily="34" charset="0"/>
              <a:buChar char="•"/>
            </a:pPr>
            <a:r>
              <a:rPr lang="en-US" sz="1900">
                <a:solidFill>
                  <a:schemeClr val="bg1">
                    <a:lumMod val="10000"/>
                  </a:schemeClr>
                </a:solidFill>
                <a:latin typeface="Poppins" pitchFamily="2" charset="77"/>
                <a:cs typeface="Poppins" pitchFamily="2" charset="77"/>
              </a:rPr>
              <a:t>Allowed flexibility for GP suspicion, which has proven to be a reliable indicator of cancer risk.</a:t>
            </a:r>
          </a:p>
          <a:p>
            <a:pPr marL="342900" indent="-342900">
              <a:lnSpc>
                <a:spcPct val="150000"/>
              </a:lnSpc>
              <a:buFont typeface="Arial" panose="020B0604020202020204" pitchFamily="34" charset="0"/>
              <a:buChar char="•"/>
            </a:pPr>
            <a:r>
              <a:rPr lang="en-US" sz="1900" b="0" i="0" u="none" strike="noStrike">
                <a:solidFill>
                  <a:schemeClr val="bg1">
                    <a:lumMod val="10000"/>
                  </a:schemeClr>
                </a:solidFill>
                <a:effectLst/>
                <a:latin typeface="Poppins" pitchFamily="2" charset="77"/>
                <a:cs typeface="Poppins" pitchFamily="2" charset="77"/>
              </a:rPr>
              <a:t>Opening access across all of primary care at once could overwhelm diagnostic capacity and services, to address this, we implemented a phased deployment across Primary Care</a:t>
            </a:r>
          </a:p>
          <a:p>
            <a:pPr marL="342900" indent="-342900">
              <a:lnSpc>
                <a:spcPct val="150000"/>
              </a:lnSpc>
              <a:buFont typeface="Arial" panose="020B0604020202020204" pitchFamily="34" charset="0"/>
              <a:buChar char="•"/>
            </a:pPr>
            <a:r>
              <a:rPr lang="en-US" sz="1900">
                <a:solidFill>
                  <a:schemeClr val="bg1">
                    <a:lumMod val="10000"/>
                  </a:schemeClr>
                </a:solidFill>
                <a:latin typeface="Poppins" pitchFamily="2" charset="77"/>
                <a:cs typeface="Poppins" pitchFamily="2" charset="77"/>
              </a:rPr>
              <a:t>Real-time analytic review enabled us to track patients going through pathway in real-time to assess for any changes to criteria </a:t>
            </a:r>
          </a:p>
        </p:txBody>
      </p:sp>
      <p:sp>
        <p:nvSpPr>
          <p:cNvPr id="5" name="TextBox 4">
            <a:extLst>
              <a:ext uri="{FF2B5EF4-FFF2-40B4-BE49-F238E27FC236}">
                <a16:creationId xmlns:a16="http://schemas.microsoft.com/office/drawing/2014/main" id="{D573E401-EB0F-9DAC-C74B-FA2E3A203EF0}"/>
              </a:ext>
            </a:extLst>
          </p:cNvPr>
          <p:cNvSpPr txBox="1"/>
          <p:nvPr/>
        </p:nvSpPr>
        <p:spPr>
          <a:xfrm>
            <a:off x="9047748" y="1556084"/>
            <a:ext cx="2855490" cy="3970318"/>
          </a:xfrm>
          <a:prstGeom prst="rect">
            <a:avLst/>
          </a:prstGeom>
          <a:noFill/>
        </p:spPr>
        <p:txBody>
          <a:bodyPr wrap="square" rtlCol="0">
            <a:spAutoFit/>
          </a:bodyPr>
          <a:lstStyle/>
          <a:p>
            <a:r>
              <a:rPr lang="en-US">
                <a:solidFill>
                  <a:srgbClr val="0D0D0D"/>
                </a:solidFill>
                <a:effectLst/>
                <a:latin typeface="Poppins" pitchFamily="2" charset="77"/>
                <a:cs typeface="Poppins" pitchFamily="2" charset="77"/>
              </a:rPr>
              <a:t>Diagnostics were performed and reported in line</a:t>
            </a:r>
          </a:p>
          <a:p>
            <a:r>
              <a:rPr lang="en-US">
                <a:solidFill>
                  <a:srgbClr val="0D0D0D"/>
                </a:solidFill>
                <a:effectLst/>
                <a:latin typeface="Poppins" pitchFamily="2" charset="77"/>
                <a:cs typeface="Poppins" pitchFamily="2" charset="77"/>
              </a:rPr>
              <a:t>with the 28-day faster diagnosis standard. Initially, only CT scans were made available through this</a:t>
            </a:r>
          </a:p>
          <a:p>
            <a:r>
              <a:rPr lang="en-US">
                <a:solidFill>
                  <a:srgbClr val="0D0D0D"/>
                </a:solidFill>
                <a:effectLst/>
                <a:latin typeface="Poppins" pitchFamily="2" charset="77"/>
                <a:cs typeface="Poppins" pitchFamily="2" charset="77"/>
              </a:rPr>
              <a:t>pathway, as this service had the greatest capacity, with planned expansion to MR and USS </a:t>
            </a:r>
          </a:p>
          <a:p>
            <a:endParaRPr lang="en-US">
              <a:latin typeface="Poppins" pitchFamily="2" charset="77"/>
              <a:cs typeface="Poppins" pitchFamily="2" charset="77"/>
            </a:endParaRPr>
          </a:p>
        </p:txBody>
      </p:sp>
      <p:pic>
        <p:nvPicPr>
          <p:cNvPr id="8" name="Picture 2">
            <a:extLst>
              <a:ext uri="{FF2B5EF4-FFF2-40B4-BE49-F238E27FC236}">
                <a16:creationId xmlns:a16="http://schemas.microsoft.com/office/drawing/2014/main" id="{BB0BBA7F-3EFB-E16F-FD86-CE2FEAEBC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12759" y="2084094"/>
            <a:ext cx="101600" cy="2201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214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F9F44-0E55-8A89-3C5C-E0DAF2C511F3}"/>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C5409B8A-4E6B-E4E6-E5A1-FF31F9ECD4ED}"/>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5E1BF9BE-B344-06D0-03E7-C0C9B330EE18}"/>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BCF87CC9-2FD2-B863-2A3B-A15511006930}"/>
              </a:ext>
            </a:extLst>
          </p:cNvPr>
          <p:cNvSpPr txBox="1"/>
          <p:nvPr/>
        </p:nvSpPr>
        <p:spPr>
          <a:xfrm>
            <a:off x="360527" y="414198"/>
            <a:ext cx="10902660" cy="523220"/>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Positive feedback from primary care</a:t>
            </a:r>
          </a:p>
        </p:txBody>
      </p:sp>
      <p:cxnSp>
        <p:nvCxnSpPr>
          <p:cNvPr id="2" name="Straight Connector 1">
            <a:extLst>
              <a:ext uri="{FF2B5EF4-FFF2-40B4-BE49-F238E27FC236}">
                <a16:creationId xmlns:a16="http://schemas.microsoft.com/office/drawing/2014/main" id="{D9249D83-EF23-B828-1CC0-1D3EF717FBC1}"/>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3B323FAD-792A-F52D-7DB7-1FF871E1028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654BDA7D-9C60-8126-3722-184CD242B411}"/>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F8781493-33C2-D938-5FA6-27902C294020}"/>
              </a:ext>
            </a:extLst>
          </p:cNvPr>
          <p:cNvSpPr txBox="1"/>
          <p:nvPr/>
        </p:nvSpPr>
        <p:spPr>
          <a:xfrm>
            <a:off x="474924" y="1678080"/>
            <a:ext cx="11242152" cy="3747180"/>
          </a:xfrm>
          <a:prstGeom prst="rect">
            <a:avLst/>
          </a:prstGeom>
          <a:noFill/>
        </p:spPr>
        <p:txBody>
          <a:bodyPr wrap="square" rtlCol="0">
            <a:spAutoFit/>
          </a:bodyPr>
          <a:lstStyle/>
          <a:p>
            <a:pPr>
              <a:lnSpc>
                <a:spcPct val="150000"/>
              </a:lnSpc>
            </a:pPr>
            <a:r>
              <a:rPr lang="en-US" sz="2000" i="1">
                <a:solidFill>
                  <a:schemeClr val="bg1">
                    <a:lumMod val="10000"/>
                  </a:schemeClr>
                </a:solidFill>
                <a:effectLst/>
                <a:latin typeface="Poppins" pitchFamily="2" charset="77"/>
                <a:cs typeface="Poppins" pitchFamily="2" charset="77"/>
              </a:rPr>
              <a:t>“I find the service very useful. I have requested a CT scan twice using this service. This is particularly useful when there is high suspicion of cancer/concern, and it doesn't fit the 2ww pathway. Both patients received an appointment within a few weeks. The quick response helped me to decide whether onward referral was</a:t>
            </a:r>
            <a:endParaRPr lang="en-US" sz="2000">
              <a:solidFill>
                <a:schemeClr val="bg1">
                  <a:lumMod val="10000"/>
                </a:schemeClr>
              </a:solidFill>
              <a:effectLst/>
              <a:latin typeface="Poppins" pitchFamily="2" charset="77"/>
              <a:cs typeface="Poppins" pitchFamily="2" charset="77"/>
            </a:endParaRPr>
          </a:p>
          <a:p>
            <a:pPr>
              <a:lnSpc>
                <a:spcPct val="150000"/>
              </a:lnSpc>
            </a:pPr>
            <a:r>
              <a:rPr lang="en-US" sz="2000" i="1">
                <a:solidFill>
                  <a:schemeClr val="bg1">
                    <a:lumMod val="10000"/>
                  </a:schemeClr>
                </a:solidFill>
                <a:effectLst/>
                <a:latin typeface="Poppins" pitchFamily="2" charset="77"/>
                <a:cs typeface="Poppins" pitchFamily="2" charset="77"/>
              </a:rPr>
              <a:t>required or not.”</a:t>
            </a:r>
            <a:endParaRPr lang="en-US" sz="2000" i="1">
              <a:solidFill>
                <a:schemeClr val="bg1">
                  <a:lumMod val="10000"/>
                </a:schemeClr>
              </a:solidFill>
              <a:latin typeface="Poppins" pitchFamily="2" charset="77"/>
              <a:cs typeface="Poppins" pitchFamily="2" charset="77"/>
            </a:endParaRPr>
          </a:p>
          <a:p>
            <a:pPr>
              <a:lnSpc>
                <a:spcPct val="150000"/>
              </a:lnSpc>
            </a:pPr>
            <a:endParaRPr lang="en-US" sz="2000">
              <a:solidFill>
                <a:srgbClr val="1570BF"/>
              </a:solidFill>
              <a:effectLst/>
              <a:latin typeface="Poppins" pitchFamily="2" charset="77"/>
              <a:cs typeface="Poppins" pitchFamily="2" charset="77"/>
            </a:endParaRPr>
          </a:p>
          <a:p>
            <a:pPr>
              <a:lnSpc>
                <a:spcPct val="150000"/>
              </a:lnSpc>
            </a:pPr>
            <a:r>
              <a:rPr lang="en-US" sz="2000" i="1">
                <a:solidFill>
                  <a:srgbClr val="185F9F"/>
                </a:solidFill>
                <a:effectLst/>
                <a:latin typeface="Poppins" pitchFamily="2" charset="77"/>
                <a:cs typeface="Poppins" pitchFamily="2" charset="77"/>
              </a:rPr>
              <a:t>Dr Jyoti Ravikumar, General Practitioner, Combs Ford Surgery</a:t>
            </a:r>
            <a:endParaRPr lang="en-US" sz="2000">
              <a:solidFill>
                <a:srgbClr val="185F9F"/>
              </a:solidFill>
              <a:effectLst/>
              <a:latin typeface="Poppins" pitchFamily="2" charset="77"/>
              <a:cs typeface="Poppins" pitchFamily="2" charset="77"/>
            </a:endParaRPr>
          </a:p>
          <a:p>
            <a:pPr>
              <a:lnSpc>
                <a:spcPct val="150000"/>
              </a:lnSpc>
            </a:pPr>
            <a:endParaRPr lang="en-US" sz="2000">
              <a:latin typeface="Poppins" pitchFamily="2" charset="77"/>
              <a:cs typeface="Poppins" pitchFamily="2" charset="77"/>
            </a:endParaRPr>
          </a:p>
        </p:txBody>
      </p:sp>
    </p:spTree>
    <p:extLst>
      <p:ext uri="{BB962C8B-B14F-4D97-AF65-F5344CB8AC3E}">
        <p14:creationId xmlns:p14="http://schemas.microsoft.com/office/powerpoint/2010/main" val="1094441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B4CCF-8E96-8D04-7609-3770A83F7883}"/>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16C227DA-05EA-87B6-582A-A10B12288F93}"/>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CF32DEF1-7CD7-A23F-C25A-4B79266AF581}"/>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E5828BC9-C9B1-90DB-FC37-30A4A9CB38FD}"/>
              </a:ext>
            </a:extLst>
          </p:cNvPr>
          <p:cNvSpPr txBox="1"/>
          <p:nvPr/>
        </p:nvSpPr>
        <p:spPr>
          <a:xfrm>
            <a:off x="360527" y="414198"/>
            <a:ext cx="10902660" cy="523220"/>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Primary care feedback</a:t>
            </a:r>
          </a:p>
        </p:txBody>
      </p:sp>
      <p:cxnSp>
        <p:nvCxnSpPr>
          <p:cNvPr id="2" name="Straight Connector 1">
            <a:extLst>
              <a:ext uri="{FF2B5EF4-FFF2-40B4-BE49-F238E27FC236}">
                <a16:creationId xmlns:a16="http://schemas.microsoft.com/office/drawing/2014/main" id="{D6048068-3C95-FF39-2C42-F0D98728630E}"/>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2D2D146D-019C-3467-CF74-370B9449833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8CD9FD29-5B9F-368C-C529-B67AC0BA8B4D}"/>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4DD27474-9539-C118-9D59-E0885CAA070E}"/>
              </a:ext>
            </a:extLst>
          </p:cNvPr>
          <p:cNvSpPr txBox="1"/>
          <p:nvPr/>
        </p:nvSpPr>
        <p:spPr>
          <a:xfrm>
            <a:off x="474924" y="1678080"/>
            <a:ext cx="11242152" cy="3747180"/>
          </a:xfrm>
          <a:prstGeom prst="rect">
            <a:avLst/>
          </a:prstGeom>
          <a:noFill/>
        </p:spPr>
        <p:txBody>
          <a:bodyPr wrap="square" rtlCol="0">
            <a:spAutoFit/>
          </a:bodyPr>
          <a:lstStyle/>
          <a:p>
            <a:pPr>
              <a:lnSpc>
                <a:spcPct val="150000"/>
              </a:lnSpc>
            </a:pPr>
            <a:r>
              <a:rPr lang="en-US" sz="2000" i="1">
                <a:solidFill>
                  <a:schemeClr val="bg1">
                    <a:lumMod val="10000"/>
                  </a:schemeClr>
                </a:solidFill>
                <a:effectLst/>
                <a:latin typeface="Poppins" pitchFamily="2" charset="77"/>
                <a:cs typeface="Poppins" pitchFamily="2" charset="77"/>
              </a:rPr>
              <a:t>“I find the service very useful. I have requested a CT scan twice using this service. This is particularly useful when there is high suspicion of cancer/concern, and it doesn't fit the 2ww pathway. Both patients received an appointment within a few weeks. The quick response helped me to decide whether onward referral was</a:t>
            </a:r>
            <a:endParaRPr lang="en-US" sz="2000">
              <a:solidFill>
                <a:schemeClr val="bg1">
                  <a:lumMod val="10000"/>
                </a:schemeClr>
              </a:solidFill>
              <a:effectLst/>
              <a:latin typeface="Poppins" pitchFamily="2" charset="77"/>
              <a:cs typeface="Poppins" pitchFamily="2" charset="77"/>
            </a:endParaRPr>
          </a:p>
          <a:p>
            <a:pPr>
              <a:lnSpc>
                <a:spcPct val="150000"/>
              </a:lnSpc>
            </a:pPr>
            <a:r>
              <a:rPr lang="en-US" sz="2000" i="1">
                <a:solidFill>
                  <a:schemeClr val="bg1">
                    <a:lumMod val="10000"/>
                  </a:schemeClr>
                </a:solidFill>
                <a:effectLst/>
                <a:latin typeface="Poppins" pitchFamily="2" charset="77"/>
                <a:cs typeface="Poppins" pitchFamily="2" charset="77"/>
              </a:rPr>
              <a:t>required or not.”</a:t>
            </a:r>
            <a:endParaRPr lang="en-US" sz="2000" i="1">
              <a:solidFill>
                <a:schemeClr val="bg1">
                  <a:lumMod val="10000"/>
                </a:schemeClr>
              </a:solidFill>
              <a:latin typeface="Poppins" pitchFamily="2" charset="77"/>
              <a:cs typeface="Poppins" pitchFamily="2" charset="77"/>
            </a:endParaRPr>
          </a:p>
          <a:p>
            <a:pPr>
              <a:lnSpc>
                <a:spcPct val="150000"/>
              </a:lnSpc>
            </a:pPr>
            <a:endParaRPr lang="en-US" sz="2000">
              <a:solidFill>
                <a:srgbClr val="1570BF"/>
              </a:solidFill>
              <a:effectLst/>
              <a:latin typeface="Poppins" pitchFamily="2" charset="77"/>
              <a:cs typeface="Poppins" pitchFamily="2" charset="77"/>
            </a:endParaRPr>
          </a:p>
          <a:p>
            <a:pPr>
              <a:lnSpc>
                <a:spcPct val="150000"/>
              </a:lnSpc>
            </a:pPr>
            <a:r>
              <a:rPr lang="en-US" sz="2000" i="1">
                <a:solidFill>
                  <a:srgbClr val="185F9F"/>
                </a:solidFill>
                <a:effectLst/>
                <a:latin typeface="Poppins" pitchFamily="2" charset="77"/>
                <a:cs typeface="Poppins" pitchFamily="2" charset="77"/>
              </a:rPr>
              <a:t>Dr Jyoti Ravikumar, General Practitioner, Combs Ford Surgery</a:t>
            </a:r>
            <a:endParaRPr lang="en-US" sz="2000">
              <a:solidFill>
                <a:srgbClr val="185F9F"/>
              </a:solidFill>
              <a:effectLst/>
              <a:latin typeface="Poppins" pitchFamily="2" charset="77"/>
              <a:cs typeface="Poppins" pitchFamily="2" charset="77"/>
            </a:endParaRPr>
          </a:p>
          <a:p>
            <a:pPr>
              <a:lnSpc>
                <a:spcPct val="150000"/>
              </a:lnSpc>
            </a:pPr>
            <a:endParaRPr lang="en-US" sz="2000">
              <a:latin typeface="Poppins" pitchFamily="2" charset="77"/>
              <a:cs typeface="Poppins" pitchFamily="2" charset="77"/>
            </a:endParaRPr>
          </a:p>
        </p:txBody>
      </p:sp>
    </p:spTree>
    <p:extLst>
      <p:ext uri="{BB962C8B-B14F-4D97-AF65-F5344CB8AC3E}">
        <p14:creationId xmlns:p14="http://schemas.microsoft.com/office/powerpoint/2010/main" val="3437058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43EA9-D60F-C594-C2D7-2952489709D5}"/>
            </a:ext>
          </a:extLst>
        </p:cNvPr>
        <p:cNvGrpSpPr/>
        <p:nvPr/>
      </p:nvGrpSpPr>
      <p:grpSpPr>
        <a:xfrm>
          <a:off x="0" y="0"/>
          <a:ext cx="0" cy="0"/>
          <a:chOff x="0" y="0"/>
          <a:chExt cx="0" cy="0"/>
        </a:xfrm>
      </p:grpSpPr>
      <p:sp>
        <p:nvSpPr>
          <p:cNvPr id="9" name="Google Shape;546;p81">
            <a:extLst>
              <a:ext uri="{FF2B5EF4-FFF2-40B4-BE49-F238E27FC236}">
                <a16:creationId xmlns:a16="http://schemas.microsoft.com/office/drawing/2014/main" id="{E131C5BD-B300-6B40-43B6-96D97276EB17}"/>
              </a:ext>
            </a:extLst>
          </p:cNvPr>
          <p:cNvSpPr/>
          <p:nvPr/>
        </p:nvSpPr>
        <p:spPr>
          <a:xfrm rot="10800000">
            <a:off x="1" y="0"/>
            <a:ext cx="12192000"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pic>
        <p:nvPicPr>
          <p:cNvPr id="6" name="Google Shape;407;p66" descr="preencoded.png">
            <a:extLst>
              <a:ext uri="{FF2B5EF4-FFF2-40B4-BE49-F238E27FC236}">
                <a16:creationId xmlns:a16="http://schemas.microsoft.com/office/drawing/2014/main" id="{68D616BF-4CB4-CF4E-8E10-4AB9AC417A9D}"/>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7" name="TextBox 6">
            <a:extLst>
              <a:ext uri="{FF2B5EF4-FFF2-40B4-BE49-F238E27FC236}">
                <a16:creationId xmlns:a16="http://schemas.microsoft.com/office/drawing/2014/main" id="{66015A64-F96D-2C44-537D-F3453F84F64B}"/>
              </a:ext>
            </a:extLst>
          </p:cNvPr>
          <p:cNvSpPr txBox="1"/>
          <p:nvPr/>
        </p:nvSpPr>
        <p:spPr>
          <a:xfrm>
            <a:off x="360527" y="414198"/>
            <a:ext cx="10902660" cy="523220"/>
          </a:xfrm>
          <a:prstGeom prst="rect">
            <a:avLst/>
          </a:prstGeom>
          <a:noFill/>
        </p:spPr>
        <p:txBody>
          <a:bodyPr wrap="square">
            <a:spAutoFit/>
          </a:bodyPr>
          <a:lstStyle/>
          <a:p>
            <a:r>
              <a:rPr lang="en-US" sz="2800">
                <a:solidFill>
                  <a:srgbClr val="185F9F"/>
                </a:solidFill>
                <a:latin typeface="Poppins Medium" pitchFamily="2" charset="77"/>
                <a:cs typeface="Poppins Medium" pitchFamily="2" charset="77"/>
              </a:rPr>
              <a:t>Patient feedback</a:t>
            </a:r>
          </a:p>
        </p:txBody>
      </p:sp>
      <p:cxnSp>
        <p:nvCxnSpPr>
          <p:cNvPr id="2" name="Straight Connector 1">
            <a:extLst>
              <a:ext uri="{FF2B5EF4-FFF2-40B4-BE49-F238E27FC236}">
                <a16:creationId xmlns:a16="http://schemas.microsoft.com/office/drawing/2014/main" id="{1019E31E-5E96-25E0-D725-3E9E36524D51}"/>
              </a:ext>
            </a:extLst>
          </p:cNvPr>
          <p:cNvCxnSpPr>
            <a:cxnSpLocks/>
          </p:cNvCxnSpPr>
          <p:nvPr/>
        </p:nvCxnSpPr>
        <p:spPr>
          <a:xfrm>
            <a:off x="10770695" y="6307723"/>
            <a:ext cx="0" cy="363216"/>
          </a:xfrm>
          <a:prstGeom prst="line">
            <a:avLst/>
          </a:prstGeom>
          <a:ln>
            <a:solidFill>
              <a:schemeClr val="bg2">
                <a:lumMod val="90000"/>
              </a:schemeClr>
            </a:solidFill>
          </a:ln>
        </p:spPr>
        <p:style>
          <a:lnRef idx="2">
            <a:schemeClr val="accent1"/>
          </a:lnRef>
          <a:fillRef idx="0">
            <a:schemeClr val="accent1"/>
          </a:fillRef>
          <a:effectRef idx="1">
            <a:schemeClr val="accent1"/>
          </a:effectRef>
          <a:fontRef idx="minor">
            <a:schemeClr val="tx1"/>
          </a:fontRef>
        </p:style>
      </p:cxnSp>
      <p:pic>
        <p:nvPicPr>
          <p:cNvPr id="3" name="Google Shape;493;p70" descr="cxHzmfxzEyKDpAo-jaxJwLEn34CwgTeA8-jYVCwNgWQjMcFG4vObjnOdcbZKGEMYr_ch7ffY4kklnePXoXvFmKYyypIoo3brBS-JL198zT6P9965bQl8EHPoaP5SXYgky_ZUU4BTRIdJJdj69s8PoHClSQ=s2048.png">
            <a:extLst>
              <a:ext uri="{FF2B5EF4-FFF2-40B4-BE49-F238E27FC236}">
                <a16:creationId xmlns:a16="http://schemas.microsoft.com/office/drawing/2014/main" id="{04F053AC-E1ED-93D6-EE1E-1EA7AEB63958}"/>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934390" y="6299043"/>
            <a:ext cx="832695" cy="344408"/>
          </a:xfrm>
          <a:prstGeom prst="rect">
            <a:avLst/>
          </a:prstGeom>
          <a:noFill/>
          <a:ln>
            <a:noFill/>
          </a:ln>
        </p:spPr>
      </p:pic>
      <p:pic>
        <p:nvPicPr>
          <p:cNvPr id="4" name="Picture 3" descr="A blue and black logo&#10;&#10;Description automatically generated">
            <a:extLst>
              <a:ext uri="{FF2B5EF4-FFF2-40B4-BE49-F238E27FC236}">
                <a16:creationId xmlns:a16="http://schemas.microsoft.com/office/drawing/2014/main" id="{F516E11F-D05D-15A6-B615-0DEAEA0F0BEF}"/>
              </a:ext>
            </a:extLst>
          </p:cNvPr>
          <p:cNvPicPr>
            <a:picLocks noChangeAspect="1"/>
          </p:cNvPicPr>
          <p:nvPr/>
        </p:nvPicPr>
        <p:blipFill>
          <a:blip r:embed="rId5"/>
          <a:stretch>
            <a:fillRect/>
          </a:stretch>
        </p:blipFill>
        <p:spPr>
          <a:xfrm>
            <a:off x="9983176" y="6278919"/>
            <a:ext cx="625267" cy="372605"/>
          </a:xfrm>
          <a:prstGeom prst="rect">
            <a:avLst/>
          </a:prstGeom>
        </p:spPr>
      </p:pic>
      <p:sp>
        <p:nvSpPr>
          <p:cNvPr id="10" name="TextBox 9">
            <a:extLst>
              <a:ext uri="{FF2B5EF4-FFF2-40B4-BE49-F238E27FC236}">
                <a16:creationId xmlns:a16="http://schemas.microsoft.com/office/drawing/2014/main" id="{8FADFA05-A80F-8A1C-64FE-E3ADDC4F5DCA}"/>
              </a:ext>
            </a:extLst>
          </p:cNvPr>
          <p:cNvSpPr txBox="1"/>
          <p:nvPr/>
        </p:nvSpPr>
        <p:spPr>
          <a:xfrm>
            <a:off x="360527" y="1243552"/>
            <a:ext cx="11242152" cy="4978286"/>
          </a:xfrm>
          <a:prstGeom prst="rect">
            <a:avLst/>
          </a:prstGeom>
          <a:noFill/>
        </p:spPr>
        <p:txBody>
          <a:bodyPr wrap="square" rtlCol="0">
            <a:spAutoFit/>
          </a:bodyPr>
          <a:lstStyle/>
          <a:p>
            <a:pPr>
              <a:lnSpc>
                <a:spcPct val="150000"/>
              </a:lnSpc>
            </a:pPr>
            <a:r>
              <a:rPr lang="en-US" sz="2000" i="1">
                <a:effectLst/>
                <a:latin typeface="Poppins" pitchFamily="2" charset="77"/>
                <a:cs typeface="Poppins" pitchFamily="2" charset="77"/>
              </a:rPr>
              <a:t>“My mum died of ovarian cancer, so that's always been in the back of my mind. Because I didn’t fit the criteria, I would have had to wait quite a long time and that's very worrying if you’re poorly. Anything that helps other people get it done quicker, is amazing. When you’re having to wait longer, it can be very concerning. </a:t>
            </a:r>
          </a:p>
          <a:p>
            <a:pPr>
              <a:lnSpc>
                <a:spcPct val="150000"/>
              </a:lnSpc>
            </a:pPr>
            <a:endParaRPr lang="en-US" sz="2000" i="1">
              <a:latin typeface="Poppins" pitchFamily="2" charset="77"/>
              <a:cs typeface="Poppins" pitchFamily="2" charset="77"/>
            </a:endParaRPr>
          </a:p>
          <a:p>
            <a:pPr>
              <a:lnSpc>
                <a:spcPct val="150000"/>
              </a:lnSpc>
            </a:pPr>
            <a:r>
              <a:rPr lang="en-US" sz="2000" i="1">
                <a:effectLst/>
                <a:latin typeface="Poppins" pitchFamily="2" charset="77"/>
                <a:cs typeface="Poppins" pitchFamily="2" charset="77"/>
              </a:rPr>
              <a:t>The CT scan gave further information into what needed investigating further.</a:t>
            </a:r>
            <a:r>
              <a:rPr lang="en-US" sz="2000">
                <a:latin typeface="Poppins" pitchFamily="2" charset="77"/>
                <a:cs typeface="Poppins" pitchFamily="2" charset="77"/>
              </a:rPr>
              <a:t> </a:t>
            </a:r>
            <a:r>
              <a:rPr lang="en-US" sz="2000" i="1">
                <a:effectLst/>
                <a:latin typeface="Poppins" pitchFamily="2" charset="77"/>
                <a:cs typeface="Poppins" pitchFamily="2" charset="77"/>
              </a:rPr>
              <a:t>It was completed</a:t>
            </a:r>
            <a:r>
              <a:rPr lang="en-US" sz="2000" i="1">
                <a:latin typeface="Poppins" pitchFamily="2" charset="77"/>
                <a:cs typeface="Poppins" pitchFamily="2" charset="77"/>
              </a:rPr>
              <a:t> </a:t>
            </a:r>
            <a:r>
              <a:rPr lang="en-US" sz="2000" i="1">
                <a:effectLst/>
                <a:latin typeface="Poppins" pitchFamily="2" charset="77"/>
                <a:cs typeface="Poppins" pitchFamily="2" charset="77"/>
              </a:rPr>
              <a:t>within 10 days of me being really poorly, this scan was </a:t>
            </a:r>
            <a:r>
              <a:rPr lang="en-US" sz="2000" i="1" err="1">
                <a:effectLst/>
                <a:latin typeface="Poppins" pitchFamily="2" charset="77"/>
                <a:cs typeface="Poppins" pitchFamily="2" charset="77"/>
              </a:rPr>
              <a:t>organised</a:t>
            </a:r>
            <a:r>
              <a:rPr lang="en-US" sz="2000" i="1">
                <a:effectLst/>
                <a:latin typeface="Poppins" pitchFamily="2" charset="77"/>
                <a:cs typeface="Poppins" pitchFamily="2" charset="77"/>
              </a:rPr>
              <a:t> and I now have a colonoscopy and an endoscopy booked.”</a:t>
            </a:r>
          </a:p>
          <a:p>
            <a:pPr>
              <a:lnSpc>
                <a:spcPct val="150000"/>
              </a:lnSpc>
            </a:pPr>
            <a:endParaRPr lang="en-US" sz="2000" i="1">
              <a:solidFill>
                <a:srgbClr val="1570BF"/>
              </a:solidFill>
              <a:effectLst/>
              <a:latin typeface="Poppins" pitchFamily="2" charset="77"/>
              <a:cs typeface="Poppins" pitchFamily="2" charset="77"/>
            </a:endParaRPr>
          </a:p>
          <a:p>
            <a:r>
              <a:rPr lang="en-US" sz="2000" i="1">
                <a:solidFill>
                  <a:srgbClr val="185F9F"/>
                </a:solidFill>
                <a:effectLst/>
                <a:latin typeface="Poppins" pitchFamily="2" charset="77"/>
                <a:cs typeface="Poppins" pitchFamily="2" charset="77"/>
              </a:rPr>
              <a:t>Judith Sutton, Patient, 64 years, </a:t>
            </a:r>
            <a:r>
              <a:rPr lang="en-US" sz="2000" i="1" err="1">
                <a:solidFill>
                  <a:srgbClr val="185F9F"/>
                </a:solidFill>
                <a:effectLst/>
                <a:latin typeface="Poppins" pitchFamily="2" charset="77"/>
                <a:cs typeface="Poppins" pitchFamily="2" charset="77"/>
              </a:rPr>
              <a:t>Stonemarket</a:t>
            </a:r>
            <a:endParaRPr lang="en-US" sz="2000" i="1">
              <a:solidFill>
                <a:srgbClr val="185F9F"/>
              </a:solidFill>
              <a:effectLst/>
              <a:latin typeface="Poppins" pitchFamily="2" charset="77"/>
              <a:cs typeface="Poppins" pitchFamily="2" charset="77"/>
            </a:endParaRPr>
          </a:p>
          <a:p>
            <a:pPr>
              <a:lnSpc>
                <a:spcPct val="150000"/>
              </a:lnSpc>
            </a:pPr>
            <a:endParaRPr lang="en-US" sz="2000" i="1">
              <a:latin typeface="Poppins" pitchFamily="2" charset="77"/>
              <a:cs typeface="Poppins" pitchFamily="2" charset="77"/>
            </a:endParaRPr>
          </a:p>
        </p:txBody>
      </p:sp>
    </p:spTree>
    <p:extLst>
      <p:ext uri="{BB962C8B-B14F-4D97-AF65-F5344CB8AC3E}">
        <p14:creationId xmlns:p14="http://schemas.microsoft.com/office/powerpoint/2010/main" val="1461573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6" name="Google Shape;546;p81">
            <a:extLst>
              <a:ext uri="{FF2B5EF4-FFF2-40B4-BE49-F238E27FC236}">
                <a16:creationId xmlns:a16="http://schemas.microsoft.com/office/drawing/2014/main" id="{61D5EFAC-C08E-FCAA-F0D7-B2282DF8F0D4}"/>
              </a:ext>
            </a:extLst>
          </p:cNvPr>
          <p:cNvSpPr/>
          <p:nvPr/>
        </p:nvSpPr>
        <p:spPr>
          <a:xfrm rot="10800000">
            <a:off x="1" y="0"/>
            <a:ext cx="8646694" cy="6858000"/>
          </a:xfrm>
          <a:prstGeom prst="rect">
            <a:avLst/>
          </a:prstGeom>
          <a:gradFill>
            <a:gsLst>
              <a:gs pos="0">
                <a:srgbClr val="1F78AE"/>
              </a:gs>
              <a:gs pos="15000">
                <a:srgbClr val="1F78AE"/>
              </a:gs>
              <a:gs pos="100000">
                <a:srgbClr val="175599"/>
              </a:gs>
            </a:gsLst>
            <a:lin ang="0" scaled="0"/>
          </a:gradFill>
          <a:ln>
            <a:noFill/>
          </a:ln>
        </p:spPr>
        <p:txBody>
          <a:bodyPr spcFirstLastPara="1" wrap="square" lIns="121900" tIns="60933" rIns="121900" bIns="60933" anchor="ctr" anchorCtr="0">
            <a:noAutofit/>
          </a:bodyPr>
          <a:lstStyle/>
          <a:p>
            <a:pPr algn="ctr">
              <a:buClr>
                <a:srgbClr val="000000"/>
              </a:buClr>
              <a:buSzPts val="1400"/>
            </a:pPr>
            <a:endParaRPr sz="1867">
              <a:solidFill>
                <a:schemeClr val="lt1"/>
              </a:solidFill>
              <a:latin typeface="Poppins"/>
              <a:ea typeface="Poppins"/>
              <a:cs typeface="Poppins"/>
              <a:sym typeface="Poppins"/>
            </a:endParaRPr>
          </a:p>
        </p:txBody>
      </p:sp>
      <p:sp>
        <p:nvSpPr>
          <p:cNvPr id="451" name="Google Shape;451;p63"/>
          <p:cNvSpPr/>
          <p:nvPr/>
        </p:nvSpPr>
        <p:spPr>
          <a:xfrm>
            <a:off x="6340933" y="-788367"/>
            <a:ext cx="8899200" cy="8899200"/>
          </a:xfrm>
          <a:prstGeom prst="ellipse">
            <a:avLst/>
          </a:prstGeom>
          <a:solidFill>
            <a:srgbClr val="69C1B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Poppins"/>
              <a:ea typeface="Poppins"/>
              <a:cs typeface="Poppins"/>
              <a:sym typeface="Poppins"/>
            </a:endParaRPr>
          </a:p>
        </p:txBody>
      </p:sp>
      <p:pic>
        <p:nvPicPr>
          <p:cNvPr id="452" name="Google Shape;452;p63"/>
          <p:cNvPicPr preferRelativeResize="0"/>
          <p:nvPr/>
        </p:nvPicPr>
        <p:blipFill rotWithShape="1">
          <a:blip r:embed="rId3" cstate="screen">
            <a:alphaModFix/>
            <a:extLst>
              <a:ext uri="{28A0092B-C50C-407E-A947-70E740481C1C}">
                <a14:useLocalDpi xmlns:a14="http://schemas.microsoft.com/office/drawing/2010/main"/>
              </a:ext>
            </a:extLst>
          </a:blip>
          <a:srcRect t="-9937" r="-3454" b="-10806"/>
          <a:stretch/>
        </p:blipFill>
        <p:spPr>
          <a:xfrm>
            <a:off x="6560644" y="-692487"/>
            <a:ext cx="8289200" cy="8302000"/>
          </a:xfrm>
          <a:prstGeom prst="ellipse">
            <a:avLst/>
          </a:prstGeom>
          <a:noFill/>
          <a:ln>
            <a:noFill/>
          </a:ln>
        </p:spPr>
      </p:pic>
      <p:sp>
        <p:nvSpPr>
          <p:cNvPr id="453" name="Google Shape;453;p63"/>
          <p:cNvSpPr txBox="1"/>
          <p:nvPr/>
        </p:nvSpPr>
        <p:spPr>
          <a:xfrm>
            <a:off x="397561" y="742688"/>
            <a:ext cx="5410200" cy="5401438"/>
          </a:xfrm>
          <a:prstGeom prst="rect">
            <a:avLst/>
          </a:prstGeom>
          <a:noFill/>
          <a:ln>
            <a:noFill/>
          </a:ln>
        </p:spPr>
        <p:txBody>
          <a:bodyPr spcFirstLastPara="1" wrap="square" lIns="121900" tIns="121900" rIns="121900" bIns="121900" anchor="t" anchorCtr="0">
            <a:noAutofit/>
          </a:bodyPr>
          <a:lstStyle/>
          <a:p>
            <a:pPr>
              <a:lnSpc>
                <a:spcPct val="115000"/>
              </a:lnSpc>
              <a:buClr>
                <a:schemeClr val="lt2"/>
              </a:buClr>
              <a:buSzPts val="1800"/>
            </a:pPr>
            <a:r>
              <a:rPr lang="en-US" sz="3600">
                <a:solidFill>
                  <a:schemeClr val="bg1"/>
                </a:solidFill>
                <a:latin typeface="Poppins" pitchFamily="2" charset="77"/>
                <a:ea typeface="Poppins"/>
                <a:cs typeface="Poppins" pitchFamily="2" charset="77"/>
                <a:sym typeface="Poppins"/>
              </a:rPr>
              <a:t>Thank you, </a:t>
            </a:r>
            <a:br>
              <a:rPr lang="en-US" sz="3600">
                <a:solidFill>
                  <a:schemeClr val="bg1"/>
                </a:solidFill>
                <a:latin typeface="Poppins" pitchFamily="2" charset="77"/>
                <a:ea typeface="Poppins"/>
                <a:cs typeface="Poppins" pitchFamily="2" charset="77"/>
                <a:sym typeface="Poppins"/>
              </a:rPr>
            </a:br>
            <a:r>
              <a:rPr lang="en-US" sz="3600">
                <a:solidFill>
                  <a:schemeClr val="bg1"/>
                </a:solidFill>
                <a:latin typeface="Poppins" pitchFamily="2" charset="77"/>
                <a:ea typeface="Poppins"/>
                <a:cs typeface="Poppins" pitchFamily="2" charset="77"/>
                <a:sym typeface="Poppins"/>
              </a:rPr>
              <a:t>Questions?</a:t>
            </a:r>
            <a:br>
              <a:rPr lang="en-US" sz="2800">
                <a:solidFill>
                  <a:schemeClr val="bg1"/>
                </a:solidFill>
                <a:latin typeface="Poppins" pitchFamily="2" charset="77"/>
                <a:ea typeface="Poppins"/>
                <a:cs typeface="Poppins" pitchFamily="2" charset="77"/>
                <a:sym typeface="Poppins"/>
              </a:rPr>
            </a:br>
            <a:endParaRPr lang="en-US" sz="2800">
              <a:solidFill>
                <a:schemeClr val="bg1"/>
              </a:solidFill>
              <a:latin typeface="Poppins" pitchFamily="2" charset="77"/>
              <a:ea typeface="Poppins"/>
              <a:cs typeface="Poppins" pitchFamily="2" charset="77"/>
              <a:sym typeface="Poppins"/>
            </a:endParaRPr>
          </a:p>
          <a:p>
            <a:pPr>
              <a:lnSpc>
                <a:spcPct val="115000"/>
              </a:lnSpc>
              <a:buClr>
                <a:schemeClr val="lt2"/>
              </a:buClr>
              <a:buSzPts val="1800"/>
            </a:pPr>
            <a:r>
              <a:rPr lang="en-US" sz="2400">
                <a:solidFill>
                  <a:srgbClr val="34B9DC"/>
                </a:solidFill>
                <a:latin typeface="Poppins" pitchFamily="2" charset="77"/>
                <a:ea typeface="Poppins"/>
                <a:cs typeface="Poppins" pitchFamily="2" charset="77"/>
                <a:sym typeface="Poppins"/>
              </a:rPr>
              <a:t>Dr Bea Bakshi MBBS BSc MRCGP</a:t>
            </a:r>
          </a:p>
          <a:p>
            <a:pPr>
              <a:lnSpc>
                <a:spcPct val="115000"/>
              </a:lnSpc>
              <a:buClr>
                <a:schemeClr val="lt2"/>
              </a:buClr>
              <a:buSzPts val="1800"/>
            </a:pPr>
            <a:r>
              <a:rPr lang="en-US" sz="2400" err="1">
                <a:solidFill>
                  <a:srgbClr val="34B9DC"/>
                </a:solidFill>
                <a:latin typeface="Poppins" pitchFamily="2" charset="77"/>
                <a:ea typeface="Poppins"/>
                <a:cs typeface="Poppins" pitchFamily="2" charset="77"/>
                <a:sym typeface="Poppins"/>
              </a:rPr>
              <a:t>bbakshi@cthesigns.com</a:t>
            </a:r>
            <a:endParaRPr lang="en-US" sz="2400">
              <a:solidFill>
                <a:srgbClr val="34B9DC"/>
              </a:solidFill>
              <a:latin typeface="Poppins" pitchFamily="2" charset="77"/>
              <a:ea typeface="Poppins"/>
              <a:cs typeface="Poppins" pitchFamily="2" charset="77"/>
              <a:sym typeface="Poppins"/>
            </a:endParaRPr>
          </a:p>
          <a:p>
            <a:pPr>
              <a:lnSpc>
                <a:spcPct val="115000"/>
              </a:lnSpc>
              <a:buClr>
                <a:schemeClr val="lt2"/>
              </a:buClr>
              <a:buSzPts val="1800"/>
            </a:pPr>
            <a:endParaRPr lang="en-US" sz="2400">
              <a:solidFill>
                <a:schemeClr val="bg1"/>
              </a:solidFill>
              <a:latin typeface="Poppins" pitchFamily="2" charset="77"/>
              <a:ea typeface="Poppins"/>
              <a:cs typeface="Poppins" pitchFamily="2" charset="77"/>
              <a:sym typeface="Poppins"/>
            </a:endParaRPr>
          </a:p>
          <a:p>
            <a:pPr>
              <a:lnSpc>
                <a:spcPct val="115000"/>
              </a:lnSpc>
              <a:buClr>
                <a:schemeClr val="lt2"/>
              </a:buClr>
              <a:buSzPts val="1800"/>
            </a:pPr>
            <a:r>
              <a:rPr lang="en-US" sz="2400">
                <a:solidFill>
                  <a:srgbClr val="00B0F0"/>
                </a:solidFill>
                <a:latin typeface="Poppins" pitchFamily="2" charset="77"/>
                <a:ea typeface="Poppins"/>
                <a:cs typeface="Poppins" pitchFamily="2" charset="77"/>
                <a:sym typeface="Poppins"/>
              </a:rPr>
              <a:t>Claire Corbett</a:t>
            </a:r>
          </a:p>
          <a:p>
            <a:pPr>
              <a:lnSpc>
                <a:spcPct val="115000"/>
              </a:lnSpc>
              <a:buClr>
                <a:schemeClr val="lt2"/>
              </a:buClr>
              <a:buSzPts val="1800"/>
            </a:pPr>
            <a:r>
              <a:rPr lang="en-US" sz="2400" err="1">
                <a:solidFill>
                  <a:srgbClr val="00B0F0"/>
                </a:solidFill>
                <a:latin typeface="Poppins" pitchFamily="2" charset="77"/>
                <a:ea typeface="Poppins"/>
                <a:cs typeface="Poppins" pitchFamily="2" charset="77"/>
                <a:sym typeface="Poppins"/>
              </a:rPr>
              <a:t>claire.corbett@snee.nhs.uk</a:t>
            </a:r>
            <a:endParaRPr lang="en-US" sz="2400">
              <a:solidFill>
                <a:srgbClr val="00B0F0"/>
              </a:solidFill>
              <a:latin typeface="Poppins" pitchFamily="2" charset="77"/>
              <a:ea typeface="Poppins"/>
              <a:cs typeface="Poppins" pitchFamily="2" charset="77"/>
              <a:sym typeface="Poppins"/>
            </a:endParaRPr>
          </a:p>
          <a:p>
            <a:pPr>
              <a:lnSpc>
                <a:spcPct val="115000"/>
              </a:lnSpc>
              <a:buClr>
                <a:schemeClr val="lt2"/>
              </a:buClr>
              <a:buSzPts val="1800"/>
            </a:pPr>
            <a:endParaRPr lang="en-US" sz="2400">
              <a:solidFill>
                <a:schemeClr val="bg1"/>
              </a:solidFill>
              <a:latin typeface="Poppins" pitchFamily="2" charset="77"/>
              <a:ea typeface="Poppins"/>
              <a:cs typeface="Poppins" pitchFamily="2" charset="77"/>
              <a:sym typeface="Poppins"/>
            </a:endParaRPr>
          </a:p>
          <a:p>
            <a:pPr>
              <a:lnSpc>
                <a:spcPct val="115000"/>
              </a:lnSpc>
              <a:buClr>
                <a:schemeClr val="lt2"/>
              </a:buClr>
              <a:buSzPts val="1800"/>
            </a:pPr>
            <a:endParaRPr sz="2000">
              <a:solidFill>
                <a:schemeClr val="bg1"/>
              </a:solidFill>
              <a:latin typeface="Poppins"/>
              <a:ea typeface="Poppins"/>
              <a:cs typeface="Poppins"/>
              <a:sym typeface="Poppins"/>
            </a:endParaRPr>
          </a:p>
        </p:txBody>
      </p:sp>
      <p:sp>
        <p:nvSpPr>
          <p:cNvPr id="4" name="Google Shape;563;p73">
            <a:extLst>
              <a:ext uri="{FF2B5EF4-FFF2-40B4-BE49-F238E27FC236}">
                <a16:creationId xmlns:a16="http://schemas.microsoft.com/office/drawing/2014/main" id="{AA6F1C2C-95A2-4020-8EC4-322300C6052B}"/>
              </a:ext>
            </a:extLst>
          </p:cNvPr>
          <p:cNvSpPr/>
          <p:nvPr/>
        </p:nvSpPr>
        <p:spPr>
          <a:xfrm>
            <a:off x="6340933" y="-788367"/>
            <a:ext cx="8899200" cy="8899200"/>
          </a:xfrm>
          <a:prstGeom prst="ellipse">
            <a:avLst/>
          </a:prstGeom>
          <a:gradFill>
            <a:gsLst>
              <a:gs pos="89000">
                <a:srgbClr val="DE333C"/>
              </a:gs>
              <a:gs pos="37000">
                <a:srgbClr val="39C0E0"/>
              </a:gs>
            </a:gsLst>
            <a:lin ang="6000000" scaled="0"/>
          </a:gradFill>
          <a:ln>
            <a:noFill/>
          </a:ln>
        </p:spPr>
        <p:txBody>
          <a:bodyPr spcFirstLastPara="1" wrap="square" lIns="121900" tIns="121900" rIns="121900" bIns="121900" anchor="ctr" anchorCtr="0">
            <a:noAutofit/>
          </a:bodyPr>
          <a:lstStyle/>
          <a:p>
            <a:endParaRPr sz="2400">
              <a:latin typeface="Poppins" pitchFamily="2" charset="77"/>
              <a:cs typeface="Poppins" pitchFamily="2" charset="77"/>
            </a:endParaRPr>
          </a:p>
        </p:txBody>
      </p:sp>
      <p:pic>
        <p:nvPicPr>
          <p:cNvPr id="5" name="Google Shape;564;p73">
            <a:extLst>
              <a:ext uri="{FF2B5EF4-FFF2-40B4-BE49-F238E27FC236}">
                <a16:creationId xmlns:a16="http://schemas.microsoft.com/office/drawing/2014/main" id="{0672E720-04E9-885D-9A0A-EA3F94242F9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t="-9937" r="-3455" b="-10806"/>
          <a:stretch/>
        </p:blipFill>
        <p:spPr>
          <a:xfrm>
            <a:off x="6560644" y="-692487"/>
            <a:ext cx="8289200" cy="8302000"/>
          </a:xfrm>
          <a:prstGeom prst="ellipse">
            <a:avLst/>
          </a:prstGeom>
          <a:solidFill>
            <a:schemeClr val="accent1"/>
          </a:solidFill>
          <a:ln>
            <a:noFill/>
          </a:ln>
        </p:spPr>
      </p:pic>
    </p:spTree>
    <p:extLst>
      <p:ext uri="{BB962C8B-B14F-4D97-AF65-F5344CB8AC3E}">
        <p14:creationId xmlns:p14="http://schemas.microsoft.com/office/powerpoint/2010/main" val="1535349929"/>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6208236" y="1414352"/>
            <a:ext cx="5519351" cy="646331"/>
          </a:xfrm>
          <a:prstGeom prst="rect">
            <a:avLst/>
          </a:prstGeom>
          <a:noFill/>
        </p:spPr>
        <p:txBody>
          <a:bodyPr wrap="square" lIns="91440" tIns="45720" rIns="91440" bIns="45720" anchor="t">
            <a:spAutoFit/>
          </a:bodyPr>
          <a:lstStyle/>
          <a:p>
            <a:pPr algn="ctr">
              <a:defRPr/>
            </a:pPr>
            <a:r>
              <a:rPr lang="en-US" sz="3600" kern="0">
                <a:ln w="0"/>
                <a:solidFill>
                  <a:srgbClr val="00989E"/>
                </a:solidFill>
                <a:effectLst>
                  <a:outerShdw blurRad="38100" dist="25400" dir="5400000" algn="ctr" rotWithShape="0">
                    <a:srgbClr val="6E747A">
                      <a:alpha val="43000"/>
                    </a:srgbClr>
                  </a:outerShdw>
                </a:effectLst>
                <a:latin typeface="Arial"/>
                <a:cs typeface="Arial"/>
                <a:sym typeface="Arial"/>
              </a:rPr>
              <a:t>Keynote Presentation</a:t>
            </a:r>
          </a:p>
        </p:txBody>
      </p:sp>
      <p:sp>
        <p:nvSpPr>
          <p:cNvPr id="7" name="TextBox 6">
            <a:extLst>
              <a:ext uri="{FF2B5EF4-FFF2-40B4-BE49-F238E27FC236}">
                <a16:creationId xmlns:a16="http://schemas.microsoft.com/office/drawing/2014/main" id="{8F1B393B-C53E-0FE2-27F7-69550A5CE86A}"/>
              </a:ext>
            </a:extLst>
          </p:cNvPr>
          <p:cNvSpPr txBox="1"/>
          <p:nvPr/>
        </p:nvSpPr>
        <p:spPr>
          <a:xfrm>
            <a:off x="6468929" y="5383218"/>
            <a:ext cx="4997962" cy="1200329"/>
          </a:xfrm>
          <a:prstGeom prst="rect">
            <a:avLst/>
          </a:prstGeom>
          <a:noFill/>
        </p:spPr>
        <p:txBody>
          <a:bodyPr wrap="square" rtlCol="0">
            <a:spAutoFit/>
          </a:bodyPr>
          <a:lstStyle/>
          <a:p>
            <a:pPr algn="ctr"/>
            <a:r>
              <a:rPr lang="en-GB" sz="2400" b="1" i="0" u="none" strike="noStrike">
                <a:solidFill>
                  <a:srgbClr val="000000"/>
                </a:solidFill>
                <a:effectLst/>
                <a:latin typeface="Muller"/>
              </a:rPr>
              <a:t>Lucy </a:t>
            </a:r>
            <a:r>
              <a:rPr lang="en-GB" sz="2400" b="1" i="0" u="none" strike="noStrike" err="1">
                <a:solidFill>
                  <a:srgbClr val="000000"/>
                </a:solidFill>
                <a:effectLst/>
                <a:latin typeface="Muller"/>
              </a:rPr>
              <a:t>Lehane</a:t>
            </a:r>
            <a:endParaRPr lang="en-GB" sz="2400" b="1" i="0" u="none" strike="noStrike">
              <a:solidFill>
                <a:srgbClr val="000000"/>
              </a:solidFill>
              <a:effectLst/>
              <a:latin typeface="Muller"/>
            </a:endParaRPr>
          </a:p>
          <a:p>
            <a:pPr algn="ctr"/>
            <a:r>
              <a:rPr lang="en-GB" sz="2400" b="0" i="0" u="none" strike="noStrike">
                <a:solidFill>
                  <a:srgbClr val="000000"/>
                </a:solidFill>
                <a:effectLst/>
                <a:latin typeface="Muller"/>
              </a:rPr>
              <a:t>Innovation Lead - British </a:t>
            </a:r>
            <a:r>
              <a:rPr lang="en-GB" sz="2400" b="0" i="0" u="none" strike="noStrike" err="1">
                <a:solidFill>
                  <a:srgbClr val="000000"/>
                </a:solidFill>
                <a:effectLst/>
                <a:latin typeface="Muller"/>
              </a:rPr>
              <a:t>InVitro</a:t>
            </a:r>
            <a:r>
              <a:rPr lang="en-GB" sz="2400" b="0" i="0" u="none" strike="noStrike">
                <a:solidFill>
                  <a:srgbClr val="000000"/>
                </a:solidFill>
                <a:effectLst/>
                <a:latin typeface="Muller"/>
              </a:rPr>
              <a:t> Diagnostics Association (BIVDA)</a:t>
            </a:r>
          </a:p>
        </p:txBody>
      </p:sp>
      <p:sp>
        <p:nvSpPr>
          <p:cNvPr id="10" name="Rounded Rectangle 9">
            <a:extLst>
              <a:ext uri="{FF2B5EF4-FFF2-40B4-BE49-F238E27FC236}">
                <a16:creationId xmlns:a16="http://schemas.microsoft.com/office/drawing/2014/main" id="{C72DC62F-50FC-0212-5268-A95B5AC144E2}"/>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B34462C9-2E42-F5B8-7329-49859D2F1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3074" name="Picture 2">
            <a:extLst>
              <a:ext uri="{FF2B5EF4-FFF2-40B4-BE49-F238E27FC236}">
                <a16:creationId xmlns:a16="http://schemas.microsoft.com/office/drawing/2014/main" id="{3F500EF1-9BE7-73B8-E6FB-3E2142963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1520" y="2155560"/>
            <a:ext cx="3132781" cy="3132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927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90" r="-790"/>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397727" y="5368560"/>
            <a:ext cx="12955307" cy="2057400"/>
            <a:chOff x="0" y="0"/>
            <a:chExt cx="5118146" cy="812800"/>
          </a:xfrm>
        </p:grpSpPr>
        <p:sp>
          <p:nvSpPr>
            <p:cNvPr id="4" name="Freeform 4"/>
            <p:cNvSpPr/>
            <p:nvPr/>
          </p:nvSpPr>
          <p:spPr>
            <a:xfrm>
              <a:off x="0" y="0"/>
              <a:ext cx="5118146" cy="812800"/>
            </a:xfrm>
            <a:custGeom>
              <a:avLst/>
              <a:gdLst/>
              <a:ahLst/>
              <a:cxnLst/>
              <a:rect l="l" t="t" r="r" b="b"/>
              <a:pathLst>
                <a:path w="5118146" h="812800">
                  <a:moveTo>
                    <a:pt x="20318" y="0"/>
                  </a:moveTo>
                  <a:lnTo>
                    <a:pt x="5097828" y="0"/>
                  </a:lnTo>
                  <a:cubicBezTo>
                    <a:pt x="5109049" y="0"/>
                    <a:pt x="5118146" y="9097"/>
                    <a:pt x="5118146" y="20318"/>
                  </a:cubicBezTo>
                  <a:lnTo>
                    <a:pt x="5118146" y="792482"/>
                  </a:lnTo>
                  <a:cubicBezTo>
                    <a:pt x="5118146" y="797871"/>
                    <a:pt x="5116006" y="803039"/>
                    <a:pt x="5112195" y="806849"/>
                  </a:cubicBezTo>
                  <a:cubicBezTo>
                    <a:pt x="5108385" y="810659"/>
                    <a:pt x="5103217" y="812800"/>
                    <a:pt x="5097828" y="812800"/>
                  </a:cubicBezTo>
                  <a:lnTo>
                    <a:pt x="20318" y="812800"/>
                  </a:lnTo>
                  <a:cubicBezTo>
                    <a:pt x="14929" y="812800"/>
                    <a:pt x="9761" y="810659"/>
                    <a:pt x="5951" y="806849"/>
                  </a:cubicBezTo>
                  <a:cubicBezTo>
                    <a:pt x="2141" y="803039"/>
                    <a:pt x="0" y="797871"/>
                    <a:pt x="0" y="792482"/>
                  </a:cubicBezTo>
                  <a:lnTo>
                    <a:pt x="0" y="20318"/>
                  </a:lnTo>
                  <a:cubicBezTo>
                    <a:pt x="0" y="14929"/>
                    <a:pt x="2141" y="9761"/>
                    <a:pt x="5951" y="5951"/>
                  </a:cubicBezTo>
                  <a:cubicBezTo>
                    <a:pt x="9761" y="2141"/>
                    <a:pt x="14929" y="0"/>
                    <a:pt x="20318"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114300"/>
              <a:ext cx="5118146" cy="9271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7"/>
                </a:lnSpc>
              </a:pPr>
              <a:endParaRPr sz="800"/>
            </a:p>
          </p:txBody>
        </p:sp>
      </p:grpSp>
      <p:sp>
        <p:nvSpPr>
          <p:cNvPr id="6" name="Freeform 6"/>
          <p:cNvSpPr/>
          <p:nvPr/>
        </p:nvSpPr>
        <p:spPr>
          <a:xfrm>
            <a:off x="9380056" y="5624447"/>
            <a:ext cx="2330625" cy="966918"/>
          </a:xfrm>
          <a:custGeom>
            <a:avLst/>
            <a:gdLst/>
            <a:ahLst/>
            <a:cxnLst/>
            <a:rect l="l" t="t" r="r" b="b"/>
            <a:pathLst>
              <a:path w="3495938" h="1450377">
                <a:moveTo>
                  <a:pt x="0" y="0"/>
                </a:moveTo>
                <a:lnTo>
                  <a:pt x="3495938" y="0"/>
                </a:lnTo>
                <a:lnTo>
                  <a:pt x="3495938" y="1450377"/>
                </a:lnTo>
                <a:lnTo>
                  <a:pt x="0" y="1450377"/>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Freeform 7"/>
          <p:cNvSpPr/>
          <p:nvPr/>
        </p:nvSpPr>
        <p:spPr>
          <a:xfrm>
            <a:off x="-310756" y="-209853"/>
            <a:ext cx="2693334" cy="1448828"/>
          </a:xfrm>
          <a:custGeom>
            <a:avLst/>
            <a:gdLst/>
            <a:ahLst/>
            <a:cxnLst/>
            <a:rect l="l" t="t" r="r" b="b"/>
            <a:pathLst>
              <a:path w="4040001" h="2173242">
                <a:moveTo>
                  <a:pt x="0" y="0"/>
                </a:moveTo>
                <a:lnTo>
                  <a:pt x="4040002" y="0"/>
                </a:lnTo>
                <a:lnTo>
                  <a:pt x="4040002" y="2173243"/>
                </a:lnTo>
                <a:lnTo>
                  <a:pt x="0" y="2173243"/>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8" name="TextBox 8"/>
          <p:cNvSpPr txBox="1"/>
          <p:nvPr/>
        </p:nvSpPr>
        <p:spPr>
          <a:xfrm>
            <a:off x="2178979" y="45085"/>
            <a:ext cx="4035723" cy="3844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73"/>
              </a:lnSpc>
              <a:spcBef>
                <a:spcPct val="0"/>
              </a:spcBef>
            </a:pPr>
            <a:r>
              <a:rPr lang="en-US" sz="2266">
                <a:solidFill>
                  <a:srgbClr val="0A0050"/>
                </a:solidFill>
                <a:latin typeface="Mont"/>
                <a:ea typeface="Mont"/>
                <a:cs typeface="Mont"/>
                <a:sym typeface="Mont"/>
              </a:rPr>
              <a:t>10th NHS Radiology Summit</a:t>
            </a:r>
            <a:r>
              <a:rPr lang="en-US" sz="2266">
                <a:solidFill>
                  <a:srgbClr val="000000"/>
                </a:solidFill>
                <a:latin typeface="Mont"/>
                <a:ea typeface="Mont"/>
                <a:cs typeface="Mont"/>
                <a:sym typeface="Mont"/>
              </a:rPr>
              <a:t> </a:t>
            </a:r>
          </a:p>
        </p:txBody>
      </p:sp>
      <p:sp>
        <p:nvSpPr>
          <p:cNvPr id="9" name="TextBox 9"/>
          <p:cNvSpPr txBox="1"/>
          <p:nvPr/>
        </p:nvSpPr>
        <p:spPr>
          <a:xfrm>
            <a:off x="590370" y="5472047"/>
            <a:ext cx="5181897" cy="97000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920"/>
              </a:lnSpc>
            </a:pPr>
            <a:r>
              <a:rPr lang="en-US" sz="2800" b="1">
                <a:solidFill>
                  <a:srgbClr val="0A0050"/>
                </a:solidFill>
                <a:latin typeface="Mont Bold"/>
                <a:ea typeface="Mont Bold"/>
                <a:cs typeface="Mont Bold"/>
                <a:sym typeface="Mont Bold"/>
              </a:rPr>
              <a:t>The Vital Role of Diagnostics</a:t>
            </a:r>
          </a:p>
          <a:p>
            <a:pPr algn="ctr">
              <a:lnSpc>
                <a:spcPts val="3920"/>
              </a:lnSpc>
            </a:pPr>
            <a:r>
              <a:rPr lang="en-US" sz="2800" b="1">
                <a:solidFill>
                  <a:srgbClr val="0A0050"/>
                </a:solidFill>
                <a:latin typeface="Mont Bold"/>
                <a:ea typeface="Mont Bold"/>
                <a:cs typeface="Mont Bold"/>
                <a:sym typeface="Mont Bold"/>
              </a:rPr>
              <a:t> in Modern Healthcare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6022436" y="1387270"/>
            <a:ext cx="5519351" cy="646331"/>
          </a:xfrm>
          <a:prstGeom prst="rect">
            <a:avLst/>
          </a:prstGeom>
          <a:noFill/>
        </p:spPr>
        <p:txBody>
          <a:bodyPr wrap="square" lIns="91440" tIns="45720" rIns="91440" bIns="45720" anchor="t">
            <a:spAutoFit/>
          </a:bodyPr>
          <a:lstStyle/>
          <a:p>
            <a:pPr algn="ctr">
              <a:defRPr/>
            </a:pPr>
            <a:r>
              <a:rPr lang="en-US" sz="3600" kern="0" dirty="0">
                <a:ln w="0"/>
                <a:solidFill>
                  <a:srgbClr val="00989E"/>
                </a:solidFill>
                <a:effectLst>
                  <a:outerShdw blurRad="38100" dist="25400" dir="5400000" algn="ctr" rotWithShape="0">
                    <a:srgbClr val="6E747A">
                      <a:alpha val="43000"/>
                    </a:srgbClr>
                  </a:outerShdw>
                </a:effectLst>
                <a:latin typeface="Arial"/>
                <a:cs typeface="Arial"/>
                <a:sym typeface="Arial"/>
              </a:rPr>
              <a:t>Fireside Chat</a:t>
            </a:r>
          </a:p>
        </p:txBody>
      </p:sp>
      <p:sp>
        <p:nvSpPr>
          <p:cNvPr id="7" name="TextBox 6">
            <a:extLst>
              <a:ext uri="{FF2B5EF4-FFF2-40B4-BE49-F238E27FC236}">
                <a16:creationId xmlns:a16="http://schemas.microsoft.com/office/drawing/2014/main" id="{8F1B393B-C53E-0FE2-27F7-69550A5CE86A}"/>
              </a:ext>
            </a:extLst>
          </p:cNvPr>
          <p:cNvSpPr txBox="1"/>
          <p:nvPr/>
        </p:nvSpPr>
        <p:spPr>
          <a:xfrm>
            <a:off x="6283131" y="5383218"/>
            <a:ext cx="4997962" cy="1200329"/>
          </a:xfrm>
          <a:prstGeom prst="rect">
            <a:avLst/>
          </a:prstGeom>
          <a:noFill/>
        </p:spPr>
        <p:txBody>
          <a:bodyPr wrap="square" rtlCol="0">
            <a:spAutoFit/>
          </a:bodyPr>
          <a:lstStyle/>
          <a:p>
            <a:pPr algn="ctr"/>
            <a:r>
              <a:rPr lang="en-GB" sz="2400" b="1" i="0" u="none" strike="noStrike" dirty="0">
                <a:solidFill>
                  <a:srgbClr val="000000"/>
                </a:solidFill>
                <a:effectLst/>
                <a:latin typeface="Muller"/>
              </a:rPr>
              <a:t>Sheila Black</a:t>
            </a:r>
          </a:p>
          <a:p>
            <a:pPr algn="ctr"/>
            <a:r>
              <a:rPr lang="en-GB" sz="2400" b="0" i="0" u="none" strike="noStrike" dirty="0">
                <a:solidFill>
                  <a:srgbClr val="000000"/>
                </a:solidFill>
                <a:effectLst/>
                <a:latin typeface="Muller"/>
              </a:rPr>
              <a:t>Head of Imaging Transformation - NHSE</a:t>
            </a:r>
          </a:p>
        </p:txBody>
      </p:sp>
      <p:sp>
        <p:nvSpPr>
          <p:cNvPr id="10" name="Rounded Rectangle 9">
            <a:extLst>
              <a:ext uri="{FF2B5EF4-FFF2-40B4-BE49-F238E27FC236}">
                <a16:creationId xmlns:a16="http://schemas.microsoft.com/office/drawing/2014/main" id="{C72DC62F-50FC-0212-5268-A95B5AC144E2}"/>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B34462C9-2E42-F5B8-7329-49859D2F1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2050" name="Picture 2">
            <a:extLst>
              <a:ext uri="{FF2B5EF4-FFF2-40B4-BE49-F238E27FC236}">
                <a16:creationId xmlns:a16="http://schemas.microsoft.com/office/drawing/2014/main" id="{551F3803-B698-1CCC-C584-A8E369990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8496" y="2205034"/>
            <a:ext cx="3006751" cy="300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895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0"/>
        </a:solidFill>
        <a:effectLst/>
      </p:bgPr>
    </p:bg>
    <p:spTree>
      <p:nvGrpSpPr>
        <p:cNvPr id="1" name=""/>
        <p:cNvGrpSpPr/>
        <p:nvPr/>
      </p:nvGrpSpPr>
      <p:grpSpPr>
        <a:xfrm>
          <a:off x="0" y="0"/>
          <a:ext cx="0" cy="0"/>
          <a:chOff x="0" y="0"/>
          <a:chExt cx="0" cy="0"/>
        </a:xfrm>
      </p:grpSpPr>
      <p:grpSp>
        <p:nvGrpSpPr>
          <p:cNvPr id="2" name="Group 2"/>
          <p:cNvGrpSpPr/>
          <p:nvPr/>
        </p:nvGrpSpPr>
        <p:grpSpPr>
          <a:xfrm rot="2700000">
            <a:off x="5408755" y="2433065"/>
            <a:ext cx="1029071" cy="1029071"/>
            <a:chOff x="0" y="0"/>
            <a:chExt cx="406547" cy="406547"/>
          </a:xfrm>
        </p:grpSpPr>
        <p:sp>
          <p:nvSpPr>
            <p:cNvPr id="3" name="Freeform 3"/>
            <p:cNvSpPr/>
            <p:nvPr/>
          </p:nvSpPr>
          <p:spPr>
            <a:xfrm>
              <a:off x="0" y="0"/>
              <a:ext cx="406547" cy="406547"/>
            </a:xfrm>
            <a:custGeom>
              <a:avLst/>
              <a:gdLst/>
              <a:ahLst/>
              <a:cxnLst/>
              <a:rect l="l" t="t" r="r" b="b"/>
              <a:pathLst>
                <a:path w="406547" h="406547">
                  <a:moveTo>
                    <a:pt x="0" y="0"/>
                  </a:moveTo>
                  <a:lnTo>
                    <a:pt x="406547" y="0"/>
                  </a:lnTo>
                  <a:lnTo>
                    <a:pt x="406547" y="406547"/>
                  </a:lnTo>
                  <a:lnTo>
                    <a:pt x="0" y="406547"/>
                  </a:lnTo>
                  <a:close/>
                </a:path>
              </a:pathLst>
            </a:custGeom>
            <a:solidFill>
              <a:srgbClr val="0A00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TextBox 4"/>
            <p:cNvSpPr txBox="1"/>
            <p:nvPr/>
          </p:nvSpPr>
          <p:spPr>
            <a:xfrm>
              <a:off x="0" y="-38100"/>
              <a:ext cx="406547" cy="44464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5" name="Group 5"/>
          <p:cNvGrpSpPr/>
          <p:nvPr/>
        </p:nvGrpSpPr>
        <p:grpSpPr>
          <a:xfrm>
            <a:off x="552469" y="441662"/>
            <a:ext cx="5370822" cy="5011877"/>
            <a:chOff x="0" y="0"/>
            <a:chExt cx="2121806" cy="1980001"/>
          </a:xfrm>
        </p:grpSpPr>
        <p:sp>
          <p:nvSpPr>
            <p:cNvPr id="6" name="Freeform 6"/>
            <p:cNvSpPr/>
            <p:nvPr/>
          </p:nvSpPr>
          <p:spPr>
            <a:xfrm>
              <a:off x="0" y="0"/>
              <a:ext cx="2121806" cy="1980001"/>
            </a:xfrm>
            <a:custGeom>
              <a:avLst/>
              <a:gdLst/>
              <a:ahLst/>
              <a:cxnLst/>
              <a:rect l="l" t="t" r="r" b="b"/>
              <a:pathLst>
                <a:path w="2121806" h="1980001">
                  <a:moveTo>
                    <a:pt x="49010" y="0"/>
                  </a:moveTo>
                  <a:lnTo>
                    <a:pt x="2072796" y="0"/>
                  </a:lnTo>
                  <a:cubicBezTo>
                    <a:pt x="2085794" y="0"/>
                    <a:pt x="2098260" y="5164"/>
                    <a:pt x="2107452" y="14355"/>
                  </a:cubicBezTo>
                  <a:cubicBezTo>
                    <a:pt x="2116643" y="23546"/>
                    <a:pt x="2121806" y="36012"/>
                    <a:pt x="2121806" y="49010"/>
                  </a:cubicBezTo>
                  <a:lnTo>
                    <a:pt x="2121806" y="1930990"/>
                  </a:lnTo>
                  <a:cubicBezTo>
                    <a:pt x="2121806" y="1958058"/>
                    <a:pt x="2099864" y="1980001"/>
                    <a:pt x="2072796" y="1980001"/>
                  </a:cubicBezTo>
                  <a:lnTo>
                    <a:pt x="49010" y="1980001"/>
                  </a:lnTo>
                  <a:cubicBezTo>
                    <a:pt x="36012" y="1980001"/>
                    <a:pt x="23546" y="1974837"/>
                    <a:pt x="14355" y="1965646"/>
                  </a:cubicBezTo>
                  <a:cubicBezTo>
                    <a:pt x="5164" y="1956455"/>
                    <a:pt x="0" y="1943989"/>
                    <a:pt x="0" y="1930990"/>
                  </a:cubicBezTo>
                  <a:lnTo>
                    <a:pt x="0" y="49010"/>
                  </a:lnTo>
                  <a:cubicBezTo>
                    <a:pt x="0" y="21943"/>
                    <a:pt x="21943" y="0"/>
                    <a:pt x="49010" y="0"/>
                  </a:cubicBezTo>
                  <a:close/>
                </a:path>
              </a:pathLst>
            </a:custGeom>
            <a:solidFill>
              <a:srgbClr val="0A00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TextBox 7"/>
            <p:cNvSpPr txBox="1"/>
            <p:nvPr/>
          </p:nvSpPr>
          <p:spPr>
            <a:xfrm>
              <a:off x="0" y="-38100"/>
              <a:ext cx="2121806" cy="2018101"/>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8" name="Freeform 8"/>
          <p:cNvSpPr/>
          <p:nvPr/>
        </p:nvSpPr>
        <p:spPr>
          <a:xfrm>
            <a:off x="10058780" y="5958275"/>
            <a:ext cx="1930755" cy="800459"/>
          </a:xfrm>
          <a:custGeom>
            <a:avLst/>
            <a:gdLst/>
            <a:ahLst/>
            <a:cxnLst/>
            <a:rect l="l" t="t" r="r" b="b"/>
            <a:pathLst>
              <a:path w="2896133" h="1200689">
                <a:moveTo>
                  <a:pt x="0" y="0"/>
                </a:moveTo>
                <a:lnTo>
                  <a:pt x="2896133" y="0"/>
                </a:lnTo>
                <a:lnTo>
                  <a:pt x="2896133" y="1200688"/>
                </a:lnTo>
                <a:lnTo>
                  <a:pt x="0" y="1200688"/>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9" name="Freeform 9"/>
          <p:cNvSpPr/>
          <p:nvPr/>
        </p:nvSpPr>
        <p:spPr>
          <a:xfrm>
            <a:off x="7911311" y="779636"/>
            <a:ext cx="3112847" cy="3608180"/>
          </a:xfrm>
          <a:custGeom>
            <a:avLst/>
            <a:gdLst/>
            <a:ahLst/>
            <a:cxnLst/>
            <a:rect l="l" t="t" r="r" b="b"/>
            <a:pathLst>
              <a:path w="4669270" h="5412270">
                <a:moveTo>
                  <a:pt x="0" y="0"/>
                </a:moveTo>
                <a:lnTo>
                  <a:pt x="4669270" y="0"/>
                </a:lnTo>
                <a:lnTo>
                  <a:pt x="4669270" y="5412270"/>
                </a:lnTo>
                <a:lnTo>
                  <a:pt x="0" y="5412270"/>
                </a:lnTo>
                <a:lnTo>
                  <a:pt x="0" y="0"/>
                </a:lnTo>
                <a:close/>
              </a:path>
            </a:pathLst>
          </a:custGeom>
          <a:blipFill>
            <a:blip r:embed="rId3"/>
            <a:stretch>
              <a:fillRect l="-30489" r="-4081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0" name="Freeform 10"/>
          <p:cNvSpPr/>
          <p:nvPr/>
        </p:nvSpPr>
        <p:spPr>
          <a:xfrm>
            <a:off x="8042469" y="4886548"/>
            <a:ext cx="1133983" cy="1133983"/>
          </a:xfrm>
          <a:custGeom>
            <a:avLst/>
            <a:gdLst/>
            <a:ahLst/>
            <a:cxnLst/>
            <a:rect l="l" t="t" r="r" b="b"/>
            <a:pathLst>
              <a:path w="1700975" h="1700975">
                <a:moveTo>
                  <a:pt x="0" y="0"/>
                </a:moveTo>
                <a:lnTo>
                  <a:pt x="1700975" y="0"/>
                </a:lnTo>
                <a:lnTo>
                  <a:pt x="1700975" y="1700975"/>
                </a:lnTo>
                <a:lnTo>
                  <a:pt x="0" y="1700975"/>
                </a:lnTo>
                <a:lnTo>
                  <a:pt x="0" y="0"/>
                </a:lnTo>
                <a:close/>
              </a:path>
            </a:pathLst>
          </a:custGeom>
          <a:blipFill>
            <a:blip r:embed="rId4"/>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1" name="Freeform 11"/>
          <p:cNvSpPr/>
          <p:nvPr/>
        </p:nvSpPr>
        <p:spPr>
          <a:xfrm>
            <a:off x="0" y="5548338"/>
            <a:ext cx="7026020" cy="1247724"/>
          </a:xfrm>
          <a:custGeom>
            <a:avLst/>
            <a:gdLst/>
            <a:ahLst/>
            <a:cxnLst/>
            <a:rect l="l" t="t" r="r" b="b"/>
            <a:pathLst>
              <a:path w="10539030" h="1871586">
                <a:moveTo>
                  <a:pt x="0" y="0"/>
                </a:moveTo>
                <a:lnTo>
                  <a:pt x="10539030" y="0"/>
                </a:lnTo>
                <a:lnTo>
                  <a:pt x="10539030" y="1871586"/>
                </a:lnTo>
                <a:lnTo>
                  <a:pt x="0" y="1871586"/>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12" name="TextBox 12"/>
          <p:cNvSpPr txBox="1"/>
          <p:nvPr/>
        </p:nvSpPr>
        <p:spPr>
          <a:xfrm>
            <a:off x="586009" y="1040834"/>
            <a:ext cx="5303740" cy="370707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896"/>
              </a:lnSpc>
            </a:pPr>
            <a:endParaRPr sz="800"/>
          </a:p>
          <a:p>
            <a:pPr marL="663155" lvl="2" indent="-221052" algn="l">
              <a:lnSpc>
                <a:spcPts val="2150"/>
              </a:lnSpc>
              <a:buFont typeface="Arial"/>
              <a:buChar char="⚬"/>
            </a:pPr>
            <a:r>
              <a:rPr lang="en-US" sz="1535" b="1">
                <a:solidFill>
                  <a:srgbClr val="FFFFF0"/>
                </a:solidFill>
                <a:latin typeface="Mont Bold"/>
                <a:ea typeface="Mont Bold"/>
                <a:cs typeface="Mont Bold"/>
                <a:sym typeface="Mont Bold"/>
              </a:rPr>
              <a:t>Over 25 years in Diagnostics</a:t>
            </a:r>
          </a:p>
          <a:p>
            <a:pPr marL="663155" lvl="2" indent="-221052" algn="l">
              <a:lnSpc>
                <a:spcPts val="2150"/>
              </a:lnSpc>
              <a:buFont typeface="Arial"/>
              <a:buChar char="⚬"/>
            </a:pPr>
            <a:r>
              <a:rPr lang="en-US" sz="1535" b="1">
                <a:solidFill>
                  <a:srgbClr val="FFFFF0"/>
                </a:solidFill>
                <a:latin typeface="Mont Bold"/>
                <a:ea typeface="Mont Bold"/>
                <a:cs typeface="Mont Bold"/>
                <a:sym typeface="Mont Bold"/>
              </a:rPr>
              <a:t>Trained in the NHS</a:t>
            </a:r>
          </a:p>
          <a:p>
            <a:pPr marL="663155" lvl="2" indent="-221052" algn="l">
              <a:lnSpc>
                <a:spcPts val="2150"/>
              </a:lnSpc>
              <a:buFont typeface="Arial"/>
              <a:buChar char="⚬"/>
            </a:pPr>
            <a:r>
              <a:rPr lang="en-US" sz="1535" b="1">
                <a:solidFill>
                  <a:srgbClr val="FFFFF0"/>
                </a:solidFill>
                <a:latin typeface="Mont Bold"/>
                <a:ea typeface="Mont Bold"/>
                <a:cs typeface="Mont Bold"/>
                <a:sym typeface="Mont Bold"/>
              </a:rPr>
              <a:t>Experience in Medical &amp; Clinical Affairs, Marketing Comms, and Product Strategy</a:t>
            </a:r>
          </a:p>
          <a:p>
            <a:pPr algn="l">
              <a:lnSpc>
                <a:spcPts val="2150"/>
              </a:lnSpc>
            </a:pPr>
            <a:endParaRPr lang="en-US" sz="1535" b="1">
              <a:solidFill>
                <a:srgbClr val="FFFFF0"/>
              </a:solidFill>
              <a:latin typeface="Mont Bold"/>
              <a:ea typeface="Mont Bold"/>
              <a:cs typeface="Mont Bold"/>
              <a:sym typeface="Mont Bold"/>
            </a:endParaRPr>
          </a:p>
          <a:p>
            <a:pPr algn="l">
              <a:lnSpc>
                <a:spcPts val="2150"/>
              </a:lnSpc>
            </a:pPr>
            <a:r>
              <a:rPr lang="en-US" sz="1535" b="1">
                <a:solidFill>
                  <a:srgbClr val="FFFFF0"/>
                </a:solidFill>
                <a:latin typeface="Mont Bold"/>
                <a:ea typeface="Mont Bold"/>
                <a:cs typeface="Mont Bold"/>
                <a:sym typeface="Mont Bold"/>
              </a:rPr>
              <a:t>    Declarations:</a:t>
            </a:r>
            <a:r>
              <a:rPr lang="en-US" sz="1535">
                <a:solidFill>
                  <a:srgbClr val="FFFFF0"/>
                </a:solidFill>
                <a:latin typeface="Mont"/>
                <a:ea typeface="Mont"/>
                <a:cs typeface="Mont"/>
                <a:sym typeface="Mont"/>
              </a:rPr>
              <a:t> </a:t>
            </a:r>
          </a:p>
          <a:p>
            <a:pPr algn="l">
              <a:lnSpc>
                <a:spcPts val="2150"/>
              </a:lnSpc>
            </a:pPr>
            <a:endParaRPr lang="en-US" sz="1535">
              <a:solidFill>
                <a:srgbClr val="FFFFF0"/>
              </a:solidFill>
              <a:latin typeface="Mont"/>
              <a:ea typeface="Mont"/>
              <a:cs typeface="Mont"/>
              <a:sym typeface="Mont"/>
            </a:endParaRPr>
          </a:p>
          <a:p>
            <a:pPr marL="663155" lvl="2" indent="-221052" algn="l">
              <a:lnSpc>
                <a:spcPts val="2150"/>
              </a:lnSpc>
              <a:buFont typeface="Arial"/>
              <a:buChar char="⚬"/>
            </a:pPr>
            <a:r>
              <a:rPr lang="en-US" sz="1535">
                <a:solidFill>
                  <a:srgbClr val="FFFFF0"/>
                </a:solidFill>
                <a:latin typeface="Mont"/>
                <a:ea typeface="Mont"/>
                <a:cs typeface="Mont"/>
                <a:sym typeface="Mont"/>
              </a:rPr>
              <a:t>BIVDA Innovation Lead</a:t>
            </a:r>
          </a:p>
          <a:p>
            <a:pPr marL="663155" lvl="2" indent="-221052" algn="l">
              <a:lnSpc>
                <a:spcPts val="2150"/>
              </a:lnSpc>
              <a:buFont typeface="Arial"/>
              <a:buChar char="⚬"/>
            </a:pPr>
            <a:r>
              <a:rPr lang="en-US" sz="1535">
                <a:solidFill>
                  <a:srgbClr val="FFFFF0"/>
                </a:solidFill>
                <a:latin typeface="Mont"/>
                <a:ea typeface="Mont"/>
                <a:cs typeface="Mont"/>
                <a:sym typeface="Mont"/>
              </a:rPr>
              <a:t>BSI Chair of Health Sector Advisory Board</a:t>
            </a:r>
          </a:p>
          <a:p>
            <a:pPr marL="663155" lvl="2" indent="-221052" algn="l">
              <a:lnSpc>
                <a:spcPts val="2150"/>
              </a:lnSpc>
              <a:buFont typeface="Arial"/>
              <a:buChar char="⚬"/>
            </a:pPr>
            <a:r>
              <a:rPr lang="en-US" sz="1535">
                <a:solidFill>
                  <a:srgbClr val="FFFFF0"/>
                </a:solidFill>
                <a:latin typeface="Mont"/>
                <a:ea typeface="Mont"/>
                <a:cs typeface="Mont"/>
                <a:sym typeface="Mont"/>
              </a:rPr>
              <a:t>SBRI Healthcare Review Panel </a:t>
            </a:r>
          </a:p>
          <a:p>
            <a:pPr algn="l">
              <a:lnSpc>
                <a:spcPts val="2150"/>
              </a:lnSpc>
            </a:pPr>
            <a:endParaRPr lang="en-US" sz="1535">
              <a:solidFill>
                <a:srgbClr val="FFFFF0"/>
              </a:solidFill>
              <a:latin typeface="Mont"/>
              <a:ea typeface="Mont"/>
              <a:cs typeface="Mont"/>
              <a:sym typeface="Mont"/>
            </a:endParaRPr>
          </a:p>
          <a:p>
            <a:pPr algn="l">
              <a:lnSpc>
                <a:spcPts val="2150"/>
              </a:lnSpc>
              <a:spcBef>
                <a:spcPct val="0"/>
              </a:spcBef>
            </a:pPr>
            <a:r>
              <a:rPr lang="en-US" sz="1535" b="1">
                <a:solidFill>
                  <a:srgbClr val="FFFFF0"/>
                </a:solidFill>
                <a:latin typeface="Mont Bold"/>
                <a:ea typeface="Mont Bold"/>
                <a:cs typeface="Mont Bold"/>
                <a:sym typeface="Mont Bold"/>
              </a:rPr>
              <a:t>    Conflicts of Interest - </a:t>
            </a:r>
            <a:r>
              <a:rPr lang="en-US" sz="1535">
                <a:solidFill>
                  <a:srgbClr val="FFFFF0"/>
                </a:solidFill>
                <a:latin typeface="Mont"/>
                <a:ea typeface="Mont"/>
                <a:cs typeface="Mont"/>
                <a:sym typeface="Mont"/>
              </a:rPr>
              <a:t>None</a:t>
            </a:r>
          </a:p>
        </p:txBody>
      </p:sp>
      <p:sp>
        <p:nvSpPr>
          <p:cNvPr id="13" name="TextBox 13"/>
          <p:cNvSpPr txBox="1"/>
          <p:nvPr/>
        </p:nvSpPr>
        <p:spPr>
          <a:xfrm>
            <a:off x="685800" y="646287"/>
            <a:ext cx="4724532" cy="42011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453"/>
              </a:lnSpc>
              <a:spcBef>
                <a:spcPct val="0"/>
              </a:spcBef>
            </a:pPr>
            <a:r>
              <a:rPr lang="en-US" sz="2466" b="1">
                <a:solidFill>
                  <a:srgbClr val="FFFFF0"/>
                </a:solidFill>
                <a:latin typeface="Mont Bold"/>
                <a:ea typeface="Mont Bold"/>
                <a:cs typeface="Mont Bold"/>
                <a:sym typeface="Mont Bold"/>
              </a:rPr>
              <a:t>Lucy Lehane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2192000" cy="6858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4666" b="-4666"/>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5599791" y="685800"/>
            <a:ext cx="6241575" cy="4050955"/>
            <a:chOff x="0" y="0"/>
            <a:chExt cx="2465808" cy="1600377"/>
          </a:xfrm>
        </p:grpSpPr>
        <p:sp>
          <p:nvSpPr>
            <p:cNvPr id="4" name="Freeform 4"/>
            <p:cNvSpPr/>
            <p:nvPr/>
          </p:nvSpPr>
          <p:spPr>
            <a:xfrm>
              <a:off x="0" y="0"/>
              <a:ext cx="2465808" cy="1600377"/>
            </a:xfrm>
            <a:custGeom>
              <a:avLst/>
              <a:gdLst/>
              <a:ahLst/>
              <a:cxnLst/>
              <a:rect l="l" t="t" r="r" b="b"/>
              <a:pathLst>
                <a:path w="2465808" h="1600377">
                  <a:moveTo>
                    <a:pt x="42173" y="0"/>
                  </a:moveTo>
                  <a:lnTo>
                    <a:pt x="2423635" y="0"/>
                  </a:lnTo>
                  <a:cubicBezTo>
                    <a:pt x="2446926" y="0"/>
                    <a:pt x="2465808" y="18881"/>
                    <a:pt x="2465808" y="42173"/>
                  </a:cubicBezTo>
                  <a:lnTo>
                    <a:pt x="2465808" y="1558204"/>
                  </a:lnTo>
                  <a:cubicBezTo>
                    <a:pt x="2465808" y="1569389"/>
                    <a:pt x="2461364" y="1580116"/>
                    <a:pt x="2453455" y="1588025"/>
                  </a:cubicBezTo>
                  <a:cubicBezTo>
                    <a:pt x="2445546" y="1595934"/>
                    <a:pt x="2434820" y="1600377"/>
                    <a:pt x="2423635" y="1600377"/>
                  </a:cubicBezTo>
                  <a:lnTo>
                    <a:pt x="42173" y="1600377"/>
                  </a:lnTo>
                  <a:cubicBezTo>
                    <a:pt x="30988" y="1600377"/>
                    <a:pt x="20261" y="1595934"/>
                    <a:pt x="12352" y="1588025"/>
                  </a:cubicBezTo>
                  <a:cubicBezTo>
                    <a:pt x="4443" y="1580116"/>
                    <a:pt x="0" y="1569389"/>
                    <a:pt x="0" y="1558204"/>
                  </a:cubicBezTo>
                  <a:lnTo>
                    <a:pt x="0" y="42173"/>
                  </a:lnTo>
                  <a:cubicBezTo>
                    <a:pt x="0" y="30988"/>
                    <a:pt x="4443" y="20261"/>
                    <a:pt x="12352" y="12352"/>
                  </a:cubicBezTo>
                  <a:cubicBezTo>
                    <a:pt x="20261" y="4443"/>
                    <a:pt x="30988" y="0"/>
                    <a:pt x="42173"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114300"/>
              <a:ext cx="2465808" cy="171467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7"/>
                </a:lnSpc>
              </a:pPr>
              <a:endParaRPr sz="800"/>
            </a:p>
          </p:txBody>
        </p:sp>
      </p:grpSp>
      <p:sp>
        <p:nvSpPr>
          <p:cNvPr id="6" name="TextBox 6"/>
          <p:cNvSpPr txBox="1"/>
          <p:nvPr/>
        </p:nvSpPr>
        <p:spPr>
          <a:xfrm>
            <a:off x="5754716" y="1038851"/>
            <a:ext cx="6086650" cy="32369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91420" lvl="1" indent="-195710" algn="l">
              <a:lnSpc>
                <a:spcPts val="2538"/>
              </a:lnSpc>
              <a:buFont typeface="Arial"/>
              <a:buChar char="•"/>
            </a:pPr>
            <a:r>
              <a:rPr lang="en-US" sz="1813" b="1">
                <a:solidFill>
                  <a:srgbClr val="0A0050"/>
                </a:solidFill>
                <a:latin typeface="Mont Bold"/>
                <a:ea typeface="Mont Bold"/>
                <a:cs typeface="Mont Bold"/>
                <a:sym typeface="Mont Bold"/>
              </a:rPr>
              <a:t>Trends in the Diagnostics Industry</a:t>
            </a:r>
          </a:p>
          <a:p>
            <a:pPr algn="l">
              <a:lnSpc>
                <a:spcPts val="2538"/>
              </a:lnSpc>
            </a:pPr>
            <a:endParaRPr lang="en-US" sz="1813" b="1">
              <a:solidFill>
                <a:srgbClr val="0A0050"/>
              </a:solidFill>
              <a:latin typeface="Mont Bold"/>
              <a:ea typeface="Mont Bold"/>
              <a:cs typeface="Mont Bold"/>
              <a:sym typeface="Mont Bold"/>
            </a:endParaRPr>
          </a:p>
          <a:p>
            <a:pPr marL="391420" lvl="1" indent="-195710" algn="l">
              <a:lnSpc>
                <a:spcPts val="2538"/>
              </a:lnSpc>
              <a:buFont typeface="Arial"/>
              <a:buChar char="•"/>
            </a:pPr>
            <a:r>
              <a:rPr lang="en-US" sz="1813" b="1">
                <a:solidFill>
                  <a:srgbClr val="0A0050"/>
                </a:solidFill>
                <a:latin typeface="Mont Bold"/>
                <a:ea typeface="Mont Bold"/>
                <a:cs typeface="Mont Bold"/>
                <a:sym typeface="Mont Bold"/>
              </a:rPr>
              <a:t>BIVDA - British In Vitro Diagnostics Association</a:t>
            </a:r>
          </a:p>
          <a:p>
            <a:pPr algn="l">
              <a:lnSpc>
                <a:spcPts val="2538"/>
              </a:lnSpc>
            </a:pPr>
            <a:endParaRPr lang="en-US" sz="1813" b="1">
              <a:solidFill>
                <a:srgbClr val="0A0050"/>
              </a:solidFill>
              <a:latin typeface="Mont Bold"/>
              <a:ea typeface="Mont Bold"/>
              <a:cs typeface="Mont Bold"/>
              <a:sym typeface="Mont Bold"/>
            </a:endParaRPr>
          </a:p>
          <a:p>
            <a:pPr marL="391420" lvl="1" indent="-195710" algn="l">
              <a:lnSpc>
                <a:spcPts val="2538"/>
              </a:lnSpc>
              <a:buFont typeface="Arial"/>
              <a:buChar char="•"/>
            </a:pPr>
            <a:r>
              <a:rPr lang="en-US" sz="1813" b="1">
                <a:solidFill>
                  <a:srgbClr val="0A0050"/>
                </a:solidFill>
                <a:latin typeface="Mont Bold"/>
                <a:ea typeface="Mont Bold"/>
                <a:cs typeface="Mont Bold"/>
                <a:sym typeface="Mont Bold"/>
              </a:rPr>
              <a:t>Why are diagnostics important?</a:t>
            </a:r>
          </a:p>
          <a:p>
            <a:pPr algn="l">
              <a:lnSpc>
                <a:spcPts val="2538"/>
              </a:lnSpc>
            </a:pPr>
            <a:endParaRPr lang="en-US" sz="1813" b="1">
              <a:solidFill>
                <a:srgbClr val="0A0050"/>
              </a:solidFill>
              <a:latin typeface="Mont Bold"/>
              <a:ea typeface="Mont Bold"/>
              <a:cs typeface="Mont Bold"/>
              <a:sym typeface="Mont Bold"/>
            </a:endParaRPr>
          </a:p>
          <a:p>
            <a:pPr marL="391420" lvl="1" indent="-195710" algn="l">
              <a:lnSpc>
                <a:spcPts val="2538"/>
              </a:lnSpc>
              <a:buFont typeface="Arial"/>
              <a:buChar char="•"/>
            </a:pPr>
            <a:r>
              <a:rPr lang="en-US" sz="1813" b="1">
                <a:solidFill>
                  <a:srgbClr val="0A0050"/>
                </a:solidFill>
                <a:latin typeface="Mont Bold"/>
                <a:ea typeface="Mont Bold"/>
                <a:cs typeface="Mont Bold"/>
                <a:sym typeface="Mont Bold"/>
              </a:rPr>
              <a:t>What can we test and why?</a:t>
            </a:r>
          </a:p>
          <a:p>
            <a:pPr algn="l">
              <a:lnSpc>
                <a:spcPts val="2538"/>
              </a:lnSpc>
            </a:pPr>
            <a:endParaRPr lang="en-US" sz="1813" b="1">
              <a:solidFill>
                <a:srgbClr val="0A0050"/>
              </a:solidFill>
              <a:latin typeface="Mont Bold"/>
              <a:ea typeface="Mont Bold"/>
              <a:cs typeface="Mont Bold"/>
              <a:sym typeface="Mont Bold"/>
            </a:endParaRPr>
          </a:p>
          <a:p>
            <a:pPr marL="391420" lvl="1" indent="-195710" algn="l">
              <a:lnSpc>
                <a:spcPts val="2538"/>
              </a:lnSpc>
              <a:buFont typeface="Arial"/>
              <a:buChar char="•"/>
            </a:pPr>
            <a:r>
              <a:rPr lang="en-US" sz="1813" b="1">
                <a:solidFill>
                  <a:srgbClr val="0A0050"/>
                </a:solidFill>
                <a:latin typeface="Mont Bold"/>
                <a:ea typeface="Mont Bold"/>
                <a:cs typeface="Mont Bold"/>
                <a:sym typeface="Mont Bold"/>
              </a:rPr>
              <a:t>Innovations and the Future</a:t>
            </a:r>
          </a:p>
          <a:p>
            <a:pPr algn="ctr">
              <a:lnSpc>
                <a:spcPts val="2538"/>
              </a:lnSpc>
              <a:spcBef>
                <a:spcPct val="0"/>
              </a:spcBef>
            </a:pPr>
            <a:endParaRPr lang="en-US" sz="1813" b="1">
              <a:solidFill>
                <a:srgbClr val="0A0050"/>
              </a:solidFill>
              <a:latin typeface="Mont Bold"/>
              <a:ea typeface="Mont Bold"/>
              <a:cs typeface="Mont Bold"/>
              <a:sym typeface="Mont Bold"/>
            </a:endParaRPr>
          </a:p>
        </p:txBody>
      </p:sp>
      <p:sp>
        <p:nvSpPr>
          <p:cNvPr id="7" name="Freeform 7"/>
          <p:cNvSpPr/>
          <p:nvPr/>
        </p:nvSpPr>
        <p:spPr>
          <a:xfrm>
            <a:off x="9877159" y="5621127"/>
            <a:ext cx="1964207" cy="814327"/>
          </a:xfrm>
          <a:custGeom>
            <a:avLst/>
            <a:gdLst/>
            <a:ahLst/>
            <a:cxnLst/>
            <a:rect l="l" t="t" r="r" b="b"/>
            <a:pathLst>
              <a:path w="2946311" h="1221491">
                <a:moveTo>
                  <a:pt x="0" y="0"/>
                </a:moveTo>
                <a:lnTo>
                  <a:pt x="2946311" y="0"/>
                </a:lnTo>
                <a:lnTo>
                  <a:pt x="2946311" y="1221492"/>
                </a:lnTo>
                <a:lnTo>
                  <a:pt x="0" y="122149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0"/>
        </a:solidFill>
        <a:effectLst/>
      </p:bgPr>
    </p:bg>
    <p:spTree>
      <p:nvGrpSpPr>
        <p:cNvPr id="1" name=""/>
        <p:cNvGrpSpPr/>
        <p:nvPr/>
      </p:nvGrpSpPr>
      <p:grpSpPr>
        <a:xfrm>
          <a:off x="0" y="0"/>
          <a:ext cx="0" cy="0"/>
          <a:chOff x="0" y="0"/>
          <a:chExt cx="0" cy="0"/>
        </a:xfrm>
      </p:grpSpPr>
      <p:grpSp>
        <p:nvGrpSpPr>
          <p:cNvPr id="2" name="Group 2"/>
          <p:cNvGrpSpPr/>
          <p:nvPr/>
        </p:nvGrpSpPr>
        <p:grpSpPr>
          <a:xfrm>
            <a:off x="9229583" y="2508131"/>
            <a:ext cx="2057400" cy="2057400"/>
            <a:chOff x="0" y="0"/>
            <a:chExt cx="812800" cy="812800"/>
          </a:xfrm>
        </p:grpSpPr>
        <p:sp>
          <p:nvSpPr>
            <p:cNvPr id="3" name="Freeform 3"/>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TextBox 4"/>
            <p:cNvSpPr txBox="1"/>
            <p:nvPr/>
          </p:nvSpPr>
          <p:spPr>
            <a:xfrm>
              <a:off x="0" y="-114300"/>
              <a:ext cx="812800" cy="9271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7"/>
                </a:lnSpc>
              </a:pPr>
              <a:endParaRPr sz="800"/>
            </a:p>
          </p:txBody>
        </p:sp>
      </p:grpSp>
      <p:sp>
        <p:nvSpPr>
          <p:cNvPr id="5" name="Freeform 5"/>
          <p:cNvSpPr/>
          <p:nvPr/>
        </p:nvSpPr>
        <p:spPr>
          <a:xfrm>
            <a:off x="-2010695" y="0"/>
            <a:ext cx="9046317" cy="7028417"/>
          </a:xfrm>
          <a:custGeom>
            <a:avLst/>
            <a:gdLst/>
            <a:ahLst/>
            <a:cxnLst/>
            <a:rect l="l" t="t" r="r" b="b"/>
            <a:pathLst>
              <a:path w="13569476" h="10542625">
                <a:moveTo>
                  <a:pt x="0" y="0"/>
                </a:moveTo>
                <a:lnTo>
                  <a:pt x="13569476" y="0"/>
                </a:lnTo>
                <a:lnTo>
                  <a:pt x="13569476" y="10542625"/>
                </a:lnTo>
                <a:lnTo>
                  <a:pt x="0" y="10542625"/>
                </a:lnTo>
                <a:lnTo>
                  <a:pt x="0" y="0"/>
                </a:lnTo>
                <a:close/>
              </a:path>
            </a:pathLst>
          </a:custGeom>
          <a:blipFill>
            <a:blip r:embed="rId2"/>
            <a:stretch>
              <a:fillRect t="-21448" r="-12791" b="-2209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TextBox 6"/>
          <p:cNvSpPr txBox="1"/>
          <p:nvPr/>
        </p:nvSpPr>
        <p:spPr>
          <a:xfrm>
            <a:off x="7211332" y="1617741"/>
            <a:ext cx="4910025" cy="325084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l">
              <a:lnSpc>
                <a:spcPts val="2539"/>
              </a:lnSpc>
            </a:pPr>
            <a:r>
              <a:rPr lang="en-US" sz="1813" b="1">
                <a:solidFill>
                  <a:srgbClr val="0A0050"/>
                </a:solidFill>
                <a:latin typeface="Mont Bold"/>
                <a:ea typeface="Mont Bold"/>
                <a:cs typeface="Mont Bold"/>
                <a:sym typeface="Mont Bold"/>
              </a:rPr>
              <a:t>Global Trends: </a:t>
            </a:r>
          </a:p>
          <a:p>
            <a:pPr algn="l">
              <a:lnSpc>
                <a:spcPts val="2539"/>
              </a:lnSpc>
            </a:pPr>
            <a:endParaRPr lang="en-US" sz="1813" b="1">
              <a:solidFill>
                <a:srgbClr val="0A0050"/>
              </a:solidFill>
              <a:latin typeface="Mont Bold"/>
              <a:ea typeface="Mont Bold"/>
              <a:cs typeface="Mont Bold"/>
              <a:sym typeface="Mont Bold"/>
            </a:endParaRPr>
          </a:p>
          <a:p>
            <a:pPr marL="391519" lvl="1" indent="-195759" algn="l">
              <a:lnSpc>
                <a:spcPts val="2539"/>
              </a:lnSpc>
              <a:buFont typeface="Arial"/>
              <a:buChar char="•"/>
            </a:pPr>
            <a:r>
              <a:rPr lang="en-US" sz="1813">
                <a:solidFill>
                  <a:srgbClr val="0A0050"/>
                </a:solidFill>
                <a:latin typeface="Mont"/>
                <a:ea typeface="Mont"/>
                <a:cs typeface="Mont"/>
                <a:sym typeface="Mont"/>
              </a:rPr>
              <a:t>Ageing population</a:t>
            </a:r>
          </a:p>
          <a:p>
            <a:pPr marL="391519" lvl="1" indent="-195759" algn="l">
              <a:lnSpc>
                <a:spcPts val="2539"/>
              </a:lnSpc>
              <a:buFont typeface="Arial"/>
              <a:buChar char="•"/>
            </a:pPr>
            <a:r>
              <a:rPr lang="en-US" sz="1813">
                <a:solidFill>
                  <a:srgbClr val="0A0050"/>
                </a:solidFill>
                <a:latin typeface="Mont"/>
                <a:ea typeface="Mont"/>
                <a:cs typeface="Mont"/>
                <a:sym typeface="Mont"/>
              </a:rPr>
              <a:t>Pandemic</a:t>
            </a:r>
          </a:p>
          <a:p>
            <a:pPr marL="391519" lvl="1" indent="-195759" algn="l">
              <a:lnSpc>
                <a:spcPts val="2539"/>
              </a:lnSpc>
              <a:buFont typeface="Arial"/>
              <a:buChar char="•"/>
            </a:pPr>
            <a:r>
              <a:rPr lang="en-US" sz="1813">
                <a:solidFill>
                  <a:srgbClr val="0A0050"/>
                </a:solidFill>
                <a:latin typeface="Mont"/>
                <a:ea typeface="Mont"/>
                <a:cs typeface="Mont"/>
                <a:sym typeface="Mont"/>
              </a:rPr>
              <a:t>Prevalence of chronic conditions</a:t>
            </a:r>
          </a:p>
          <a:p>
            <a:pPr marL="391519" lvl="1" indent="-195759" algn="l">
              <a:lnSpc>
                <a:spcPts val="2539"/>
              </a:lnSpc>
              <a:spcBef>
                <a:spcPct val="0"/>
              </a:spcBef>
              <a:buFont typeface="Arial"/>
              <a:buChar char="•"/>
            </a:pPr>
            <a:r>
              <a:rPr lang="en-US" sz="1813">
                <a:solidFill>
                  <a:srgbClr val="0A0050"/>
                </a:solidFill>
                <a:latin typeface="Mont"/>
                <a:ea typeface="Mont"/>
                <a:cs typeface="Mont"/>
                <a:sym typeface="Mont"/>
              </a:rPr>
              <a:t>Innovation &amp; Technology</a:t>
            </a: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a:p>
            <a:pPr algn="ctr">
              <a:lnSpc>
                <a:spcPts val="1000"/>
              </a:lnSpc>
              <a:spcBef>
                <a:spcPct val="0"/>
              </a:spcBef>
            </a:pPr>
            <a:endParaRPr lang="en-US" sz="1813">
              <a:solidFill>
                <a:srgbClr val="0A0050"/>
              </a:solidFill>
              <a:latin typeface="Mont"/>
              <a:ea typeface="Mont"/>
              <a:cs typeface="Mont"/>
              <a:sym typeface="Mont"/>
            </a:endParaRPr>
          </a:p>
        </p:txBody>
      </p:sp>
      <p:sp>
        <p:nvSpPr>
          <p:cNvPr id="7" name="TextBox 7"/>
          <p:cNvSpPr txBox="1"/>
          <p:nvPr/>
        </p:nvSpPr>
        <p:spPr>
          <a:xfrm>
            <a:off x="7108826" y="441960"/>
            <a:ext cx="5012531" cy="33701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799"/>
              </a:lnSpc>
              <a:spcBef>
                <a:spcPct val="0"/>
              </a:spcBef>
            </a:pPr>
            <a:r>
              <a:rPr lang="en-US" sz="1999" b="1">
                <a:solidFill>
                  <a:srgbClr val="0A0050"/>
                </a:solidFill>
                <a:latin typeface="Mont Bold"/>
                <a:ea typeface="Mont Bold"/>
                <a:cs typeface="Mont Bold"/>
                <a:sym typeface="Mont Bold"/>
              </a:rPr>
              <a:t>Diagnostics and the MedTech Industry</a:t>
            </a:r>
          </a:p>
        </p:txBody>
      </p:sp>
      <p:sp>
        <p:nvSpPr>
          <p:cNvPr id="8" name="Freeform 8"/>
          <p:cNvSpPr/>
          <p:nvPr/>
        </p:nvSpPr>
        <p:spPr>
          <a:xfrm>
            <a:off x="9873367" y="5619556"/>
            <a:ext cx="1967999" cy="815899"/>
          </a:xfrm>
          <a:custGeom>
            <a:avLst/>
            <a:gdLst/>
            <a:ahLst/>
            <a:cxnLst/>
            <a:rect l="l" t="t" r="r" b="b"/>
            <a:pathLst>
              <a:path w="2951998" h="1223849">
                <a:moveTo>
                  <a:pt x="0" y="0"/>
                </a:moveTo>
                <a:lnTo>
                  <a:pt x="2951998" y="0"/>
                </a:lnTo>
                <a:lnTo>
                  <a:pt x="2951998" y="1223849"/>
                </a:lnTo>
                <a:lnTo>
                  <a:pt x="0" y="1223849"/>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9" name="Group 9"/>
          <p:cNvGrpSpPr/>
          <p:nvPr/>
        </p:nvGrpSpPr>
        <p:grpSpPr>
          <a:xfrm>
            <a:off x="7526152" y="5153156"/>
            <a:ext cx="1019045" cy="1019045"/>
            <a:chOff x="0" y="0"/>
            <a:chExt cx="2038090" cy="2038090"/>
          </a:xfrm>
        </p:grpSpPr>
        <p:sp>
          <p:nvSpPr>
            <p:cNvPr id="10" name="Freeform 10"/>
            <p:cNvSpPr/>
            <p:nvPr/>
          </p:nvSpPr>
          <p:spPr>
            <a:xfrm>
              <a:off x="0" y="0"/>
              <a:ext cx="2038090" cy="2038090"/>
            </a:xfrm>
            <a:custGeom>
              <a:avLst/>
              <a:gdLst/>
              <a:ahLst/>
              <a:cxnLst/>
              <a:rect l="l" t="t" r="r" b="b"/>
              <a:pathLst>
                <a:path w="2038090" h="2038090">
                  <a:moveTo>
                    <a:pt x="0" y="0"/>
                  </a:moveTo>
                  <a:lnTo>
                    <a:pt x="2038090" y="0"/>
                  </a:lnTo>
                  <a:lnTo>
                    <a:pt x="2038090" y="2038090"/>
                  </a:lnTo>
                  <a:lnTo>
                    <a:pt x="0" y="20380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030" b="-9635"/>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156715" y="239657"/>
            <a:ext cx="2721088" cy="1291364"/>
          </a:xfrm>
          <a:custGeom>
            <a:avLst/>
            <a:gdLst/>
            <a:ahLst/>
            <a:cxnLst/>
            <a:rect l="l" t="t" r="r" b="b"/>
            <a:pathLst>
              <a:path w="4081632" h="1937046">
                <a:moveTo>
                  <a:pt x="0" y="0"/>
                </a:moveTo>
                <a:lnTo>
                  <a:pt x="4081632" y="0"/>
                </a:lnTo>
                <a:lnTo>
                  <a:pt x="4081632" y="1937046"/>
                </a:lnTo>
                <a:lnTo>
                  <a:pt x="0" y="1937046"/>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4" name="Group 4"/>
          <p:cNvGrpSpPr/>
          <p:nvPr/>
        </p:nvGrpSpPr>
        <p:grpSpPr>
          <a:xfrm>
            <a:off x="10752395" y="239657"/>
            <a:ext cx="1083167" cy="1083167"/>
            <a:chOff x="0" y="0"/>
            <a:chExt cx="2166335" cy="2166335"/>
          </a:xfrm>
        </p:grpSpPr>
        <p:sp>
          <p:nvSpPr>
            <p:cNvPr id="5" name="Freeform 5"/>
            <p:cNvSpPr/>
            <p:nvPr/>
          </p:nvSpPr>
          <p:spPr>
            <a:xfrm>
              <a:off x="0" y="0"/>
              <a:ext cx="2166335" cy="2166335"/>
            </a:xfrm>
            <a:custGeom>
              <a:avLst/>
              <a:gdLst/>
              <a:ahLst/>
              <a:cxnLst/>
              <a:rect l="l" t="t" r="r" b="b"/>
              <a:pathLst>
                <a:path w="2166335" h="2166335">
                  <a:moveTo>
                    <a:pt x="0" y="0"/>
                  </a:moveTo>
                  <a:lnTo>
                    <a:pt x="2166335" y="0"/>
                  </a:lnTo>
                  <a:lnTo>
                    <a:pt x="2166335" y="2166335"/>
                  </a:lnTo>
                  <a:lnTo>
                    <a:pt x="0" y="21663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grpSp>
        <p:nvGrpSpPr>
          <p:cNvPr id="6" name="Group 6"/>
          <p:cNvGrpSpPr/>
          <p:nvPr/>
        </p:nvGrpSpPr>
        <p:grpSpPr>
          <a:xfrm>
            <a:off x="461102" y="1881540"/>
            <a:ext cx="6684741" cy="3603305"/>
            <a:chOff x="0" y="0"/>
            <a:chExt cx="2640885" cy="1423528"/>
          </a:xfrm>
        </p:grpSpPr>
        <p:sp>
          <p:nvSpPr>
            <p:cNvPr id="7" name="Freeform 7"/>
            <p:cNvSpPr/>
            <p:nvPr/>
          </p:nvSpPr>
          <p:spPr>
            <a:xfrm>
              <a:off x="0" y="0"/>
              <a:ext cx="2640885" cy="1423528"/>
            </a:xfrm>
            <a:custGeom>
              <a:avLst/>
              <a:gdLst/>
              <a:ahLst/>
              <a:cxnLst/>
              <a:rect l="l" t="t" r="r" b="b"/>
              <a:pathLst>
                <a:path w="2640885" h="1423528">
                  <a:moveTo>
                    <a:pt x="39377" y="0"/>
                  </a:moveTo>
                  <a:lnTo>
                    <a:pt x="2601508" y="0"/>
                  </a:lnTo>
                  <a:cubicBezTo>
                    <a:pt x="2611952" y="0"/>
                    <a:pt x="2621967" y="4149"/>
                    <a:pt x="2629352" y="11533"/>
                  </a:cubicBezTo>
                  <a:cubicBezTo>
                    <a:pt x="2636737" y="18918"/>
                    <a:pt x="2640885" y="28934"/>
                    <a:pt x="2640885" y="39377"/>
                  </a:cubicBezTo>
                  <a:lnTo>
                    <a:pt x="2640885" y="1384151"/>
                  </a:lnTo>
                  <a:cubicBezTo>
                    <a:pt x="2640885" y="1405898"/>
                    <a:pt x="2623256" y="1423528"/>
                    <a:pt x="2601508" y="1423528"/>
                  </a:cubicBezTo>
                  <a:lnTo>
                    <a:pt x="39377" y="1423528"/>
                  </a:lnTo>
                  <a:cubicBezTo>
                    <a:pt x="28934" y="1423528"/>
                    <a:pt x="18918" y="1419379"/>
                    <a:pt x="11533" y="1411995"/>
                  </a:cubicBezTo>
                  <a:cubicBezTo>
                    <a:pt x="4149" y="1404610"/>
                    <a:pt x="0" y="1394595"/>
                    <a:pt x="0" y="1384151"/>
                  </a:cubicBezTo>
                  <a:lnTo>
                    <a:pt x="0" y="39377"/>
                  </a:lnTo>
                  <a:cubicBezTo>
                    <a:pt x="0" y="28934"/>
                    <a:pt x="4149" y="18918"/>
                    <a:pt x="11533" y="11533"/>
                  </a:cubicBezTo>
                  <a:cubicBezTo>
                    <a:pt x="18918" y="4149"/>
                    <a:pt x="28934" y="0"/>
                    <a:pt x="39377" y="0"/>
                  </a:cubicBezTo>
                  <a:close/>
                </a:path>
              </a:pathLst>
            </a:custGeom>
            <a:solidFill>
              <a:srgbClr val="0A005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8" name="TextBox 8"/>
            <p:cNvSpPr txBox="1"/>
            <p:nvPr/>
          </p:nvSpPr>
          <p:spPr>
            <a:xfrm>
              <a:off x="0" y="-38100"/>
              <a:ext cx="2640885" cy="1461628"/>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9" name="TextBox 9"/>
          <p:cNvSpPr txBox="1"/>
          <p:nvPr/>
        </p:nvSpPr>
        <p:spPr>
          <a:xfrm>
            <a:off x="698519" y="2072221"/>
            <a:ext cx="6217195" cy="334645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77472" lvl="1" indent="-188735" algn="l">
              <a:lnSpc>
                <a:spcPts val="2447"/>
              </a:lnSpc>
              <a:buFont typeface="Arial"/>
              <a:buChar char="•"/>
            </a:pPr>
            <a:r>
              <a:rPr lang="en-US" sz="1748">
                <a:solidFill>
                  <a:srgbClr val="FFFFF0"/>
                </a:solidFill>
                <a:latin typeface="Mont"/>
                <a:ea typeface="Mont"/>
                <a:cs typeface="Mont"/>
                <a:sym typeface="Mont"/>
              </a:rPr>
              <a:t>National Association for manufacturers and distributors of IVD’s in the UK.</a:t>
            </a:r>
          </a:p>
          <a:p>
            <a:pPr algn="just">
              <a:lnSpc>
                <a:spcPts val="2447"/>
              </a:lnSpc>
            </a:pPr>
            <a:endParaRPr lang="en-US" sz="1748">
              <a:solidFill>
                <a:srgbClr val="FFFFF0"/>
              </a:solidFill>
              <a:latin typeface="Mont"/>
              <a:ea typeface="Mont"/>
              <a:cs typeface="Mont"/>
              <a:sym typeface="Mont"/>
            </a:endParaRPr>
          </a:p>
          <a:p>
            <a:pPr marL="377472" lvl="1" indent="-188735" algn="l">
              <a:lnSpc>
                <a:spcPts val="2447"/>
              </a:lnSpc>
              <a:buFont typeface="Arial"/>
              <a:buChar char="•"/>
            </a:pPr>
            <a:r>
              <a:rPr lang="en-US" sz="1748">
                <a:solidFill>
                  <a:srgbClr val="FFFFF0"/>
                </a:solidFill>
                <a:latin typeface="Mont"/>
                <a:ea typeface="Mont"/>
                <a:cs typeface="Mont"/>
                <a:sym typeface="Mont"/>
              </a:rPr>
              <a:t>Represent &gt;95% of the industry with over 230 member organisations.</a:t>
            </a:r>
          </a:p>
          <a:p>
            <a:pPr algn="just">
              <a:lnSpc>
                <a:spcPts val="2447"/>
              </a:lnSpc>
            </a:pPr>
            <a:endParaRPr lang="en-US" sz="1748">
              <a:solidFill>
                <a:srgbClr val="FFFFF0"/>
              </a:solidFill>
              <a:latin typeface="Mont"/>
              <a:ea typeface="Mont"/>
              <a:cs typeface="Mont"/>
              <a:sym typeface="Mont"/>
            </a:endParaRPr>
          </a:p>
          <a:p>
            <a:pPr marL="377472" lvl="1" indent="-188735" algn="just">
              <a:lnSpc>
                <a:spcPts val="2447"/>
              </a:lnSpc>
              <a:buFont typeface="Arial"/>
              <a:buChar char="•"/>
            </a:pPr>
            <a:r>
              <a:rPr lang="en-US" sz="1748">
                <a:solidFill>
                  <a:srgbClr val="FFFFF0"/>
                </a:solidFill>
                <a:latin typeface="Mont"/>
                <a:ea typeface="Mont"/>
                <a:cs typeface="Mont"/>
                <a:sym typeface="Mont"/>
              </a:rPr>
              <a:t>Promote and support the use of diagnostics.</a:t>
            </a:r>
          </a:p>
          <a:p>
            <a:pPr algn="just">
              <a:lnSpc>
                <a:spcPts val="2447"/>
              </a:lnSpc>
            </a:pPr>
            <a:endParaRPr lang="en-US" sz="1748">
              <a:solidFill>
                <a:srgbClr val="FFFFF0"/>
              </a:solidFill>
              <a:latin typeface="Mont"/>
              <a:ea typeface="Mont"/>
              <a:cs typeface="Mont"/>
              <a:sym typeface="Mont"/>
            </a:endParaRPr>
          </a:p>
          <a:p>
            <a:pPr marL="377472" lvl="1" indent="-188735" algn="l">
              <a:lnSpc>
                <a:spcPts val="2447"/>
              </a:lnSpc>
              <a:buFont typeface="Arial"/>
              <a:buChar char="•"/>
            </a:pPr>
            <a:r>
              <a:rPr lang="en-US" sz="1748">
                <a:solidFill>
                  <a:srgbClr val="FFFFF0"/>
                </a:solidFill>
                <a:latin typeface="Mont"/>
                <a:ea typeface="Mont"/>
                <a:cs typeface="Mont"/>
                <a:sym typeface="Mont"/>
              </a:rPr>
              <a:t>Encourage Innovation and Adoption of new tech.</a:t>
            </a:r>
          </a:p>
          <a:p>
            <a:pPr algn="just">
              <a:lnSpc>
                <a:spcPts val="1909"/>
              </a:lnSpc>
            </a:pPr>
            <a:endParaRPr lang="en-US" sz="1748">
              <a:solidFill>
                <a:srgbClr val="FFFFF0"/>
              </a:solidFill>
              <a:latin typeface="Mont"/>
              <a:ea typeface="Mont"/>
              <a:cs typeface="Mont"/>
              <a:sym typeface="Mont"/>
            </a:endParaRPr>
          </a:p>
          <a:p>
            <a:pPr algn="ctr">
              <a:lnSpc>
                <a:spcPts val="2451"/>
              </a:lnSpc>
              <a:spcBef>
                <a:spcPct val="0"/>
              </a:spcBef>
            </a:pPr>
            <a:endParaRPr lang="en-US" sz="1748">
              <a:solidFill>
                <a:srgbClr val="FFFFF0"/>
              </a:solidFill>
              <a:latin typeface="Mont"/>
              <a:ea typeface="Mont"/>
              <a:cs typeface="Mont"/>
              <a:sym typeface="Mont"/>
            </a:endParaRPr>
          </a:p>
        </p:txBody>
      </p:sp>
      <p:sp>
        <p:nvSpPr>
          <p:cNvPr id="10" name="TextBox 10"/>
          <p:cNvSpPr txBox="1"/>
          <p:nvPr/>
        </p:nvSpPr>
        <p:spPr>
          <a:xfrm>
            <a:off x="698519" y="5702724"/>
            <a:ext cx="11002467" cy="38446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73"/>
              </a:lnSpc>
              <a:spcBef>
                <a:spcPct val="0"/>
              </a:spcBef>
            </a:pPr>
            <a:r>
              <a:rPr lang="en-US" sz="2266">
                <a:solidFill>
                  <a:srgbClr val="0A0050"/>
                </a:solidFill>
                <a:latin typeface="Mont"/>
                <a:ea typeface="Mont"/>
                <a:cs typeface="Mont"/>
                <a:sym typeface="Mont"/>
              </a:rPr>
              <a:t>“</a:t>
            </a:r>
            <a:r>
              <a:rPr lang="en-US" sz="2266" i="1">
                <a:solidFill>
                  <a:srgbClr val="0A0050"/>
                </a:solidFill>
                <a:latin typeface="Mont Italics"/>
                <a:ea typeface="Mont Italics"/>
                <a:cs typeface="Mont Italics"/>
                <a:sym typeface="Mont Italics"/>
              </a:rPr>
              <a:t>Advancing the vital role of diagnostics in shaping the future of healthcare</a:t>
            </a:r>
            <a:r>
              <a:rPr lang="en-US" sz="2266">
                <a:solidFill>
                  <a:srgbClr val="0A0050"/>
                </a:solidFill>
                <a:latin typeface="Mont"/>
                <a:ea typeface="Mont"/>
                <a:cs typeface="Mont"/>
                <a:sym typeface="Mont"/>
              </a:rPr>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0"/>
        </a:solidFill>
        <a:effectLst/>
      </p:bgPr>
    </p:bg>
    <p:spTree>
      <p:nvGrpSpPr>
        <p:cNvPr id="1" name=""/>
        <p:cNvGrpSpPr/>
        <p:nvPr/>
      </p:nvGrpSpPr>
      <p:grpSpPr>
        <a:xfrm>
          <a:off x="0" y="0"/>
          <a:ext cx="0" cy="0"/>
          <a:chOff x="0" y="0"/>
          <a:chExt cx="0" cy="0"/>
        </a:xfrm>
      </p:grpSpPr>
      <p:sp>
        <p:nvSpPr>
          <p:cNvPr id="2" name="Freeform 2"/>
          <p:cNvSpPr/>
          <p:nvPr/>
        </p:nvSpPr>
        <p:spPr>
          <a:xfrm>
            <a:off x="269755" y="415216"/>
            <a:ext cx="4447479" cy="5843403"/>
          </a:xfrm>
          <a:custGeom>
            <a:avLst/>
            <a:gdLst/>
            <a:ahLst/>
            <a:cxnLst/>
            <a:rect l="l" t="t" r="r" b="b"/>
            <a:pathLst>
              <a:path w="6671218" h="8765104">
                <a:moveTo>
                  <a:pt x="0" y="0"/>
                </a:moveTo>
                <a:lnTo>
                  <a:pt x="6671218" y="0"/>
                </a:lnTo>
                <a:lnTo>
                  <a:pt x="6671218" y="8765103"/>
                </a:lnTo>
                <a:lnTo>
                  <a:pt x="0" y="8765103"/>
                </a:lnTo>
                <a:lnTo>
                  <a:pt x="0" y="0"/>
                </a:lnTo>
                <a:close/>
              </a:path>
            </a:pathLst>
          </a:custGeom>
          <a:blipFill>
            <a:blip r:embed="rId2"/>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TextBox 3"/>
          <p:cNvSpPr txBox="1"/>
          <p:nvPr/>
        </p:nvSpPr>
        <p:spPr>
          <a:xfrm>
            <a:off x="4839885" y="288216"/>
            <a:ext cx="7186494" cy="67973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88"/>
              </a:lnSpc>
            </a:pPr>
            <a:r>
              <a:rPr lang="en-US" sz="2277" b="1">
                <a:solidFill>
                  <a:srgbClr val="0A0050"/>
                </a:solidFill>
                <a:latin typeface="Mont Bold"/>
                <a:ea typeface="Mont Bold"/>
                <a:cs typeface="Mont Bold"/>
                <a:sym typeface="Mont Bold"/>
              </a:rPr>
              <a:t>The Four Humours</a:t>
            </a:r>
          </a:p>
          <a:p>
            <a:pPr algn="ctr">
              <a:lnSpc>
                <a:spcPts val="3188"/>
              </a:lnSpc>
            </a:pPr>
            <a:endParaRPr lang="en-US" sz="2277" b="1">
              <a:solidFill>
                <a:srgbClr val="0A0050"/>
              </a:solidFill>
              <a:latin typeface="Mont Bold"/>
              <a:ea typeface="Mont Bold"/>
              <a:cs typeface="Mont Bold"/>
              <a:sym typeface="Mont Bold"/>
            </a:endParaRPr>
          </a:p>
          <a:p>
            <a:pPr algn="ctr">
              <a:lnSpc>
                <a:spcPts val="3188"/>
              </a:lnSpc>
            </a:pPr>
            <a:endParaRPr lang="en-US" sz="2277" b="1">
              <a:solidFill>
                <a:srgbClr val="0A0050"/>
              </a:solidFill>
              <a:latin typeface="Mont Bold"/>
              <a:ea typeface="Mont Bold"/>
              <a:cs typeface="Mont Bold"/>
              <a:sym typeface="Mont Bold"/>
            </a:endParaRPr>
          </a:p>
          <a:p>
            <a:pPr marL="433064" lvl="1" indent="-216532" algn="l">
              <a:lnSpc>
                <a:spcPts val="2808"/>
              </a:lnSpc>
              <a:buFont typeface="Arial"/>
              <a:buChar char="•"/>
            </a:pPr>
            <a:r>
              <a:rPr lang="en-US" sz="2005">
                <a:solidFill>
                  <a:srgbClr val="0A0050"/>
                </a:solidFill>
                <a:latin typeface="Mont"/>
                <a:ea typeface="Mont"/>
                <a:cs typeface="Mont"/>
                <a:sym typeface="Mont"/>
              </a:rPr>
              <a:t>Theory developed in Ancient Greece and Rome, influenced European medicine until at least the 18th Century.</a:t>
            </a:r>
          </a:p>
          <a:p>
            <a:pPr algn="l">
              <a:lnSpc>
                <a:spcPts val="2808"/>
              </a:lnSpc>
            </a:pPr>
            <a:endParaRPr lang="en-US" sz="2005">
              <a:solidFill>
                <a:srgbClr val="0A0050"/>
              </a:solidFill>
              <a:latin typeface="Mont"/>
              <a:ea typeface="Mont"/>
              <a:cs typeface="Mont"/>
              <a:sym typeface="Mont"/>
            </a:endParaRPr>
          </a:p>
          <a:p>
            <a:pPr marL="433064" lvl="1" indent="-216532" algn="l">
              <a:lnSpc>
                <a:spcPts val="2808"/>
              </a:lnSpc>
              <a:buFont typeface="Arial"/>
              <a:buChar char="•"/>
            </a:pPr>
            <a:r>
              <a:rPr lang="en-US" sz="2005">
                <a:solidFill>
                  <a:srgbClr val="0A0050"/>
                </a:solidFill>
                <a:latin typeface="Mont"/>
                <a:ea typeface="Mont"/>
                <a:cs typeface="Mont"/>
                <a:sym typeface="Mont"/>
              </a:rPr>
              <a:t>Blood, Phlegm, Black Bile and Yellow Bile.</a:t>
            </a:r>
          </a:p>
          <a:p>
            <a:pPr algn="l">
              <a:lnSpc>
                <a:spcPts val="2808"/>
              </a:lnSpc>
            </a:pPr>
            <a:endParaRPr lang="en-US" sz="2005">
              <a:solidFill>
                <a:srgbClr val="0A0050"/>
              </a:solidFill>
              <a:latin typeface="Mont"/>
              <a:ea typeface="Mont"/>
              <a:cs typeface="Mont"/>
              <a:sym typeface="Mont"/>
            </a:endParaRPr>
          </a:p>
          <a:p>
            <a:pPr marL="433064" lvl="1" indent="-216532" algn="l">
              <a:lnSpc>
                <a:spcPts val="2808"/>
              </a:lnSpc>
              <a:buFont typeface="Arial"/>
              <a:buChar char="•"/>
            </a:pPr>
            <a:r>
              <a:rPr lang="en-US" sz="2005">
                <a:solidFill>
                  <a:srgbClr val="0A0050"/>
                </a:solidFill>
                <a:latin typeface="Mont"/>
                <a:ea typeface="Mont"/>
                <a:cs typeface="Mont"/>
                <a:sym typeface="Mont"/>
              </a:rPr>
              <a:t>In a healthy person, the 4 humours are considered to be “Balanced”.</a:t>
            </a:r>
          </a:p>
          <a:p>
            <a:pPr algn="l">
              <a:lnSpc>
                <a:spcPts val="2808"/>
              </a:lnSpc>
            </a:pPr>
            <a:endParaRPr lang="en-US" sz="2005">
              <a:solidFill>
                <a:srgbClr val="0A0050"/>
              </a:solidFill>
              <a:latin typeface="Mont"/>
              <a:ea typeface="Mont"/>
              <a:cs typeface="Mont"/>
              <a:sym typeface="Mont"/>
            </a:endParaRPr>
          </a:p>
          <a:p>
            <a:pPr marL="433064" lvl="1" indent="-216532" algn="l">
              <a:lnSpc>
                <a:spcPts val="2808"/>
              </a:lnSpc>
              <a:spcBef>
                <a:spcPct val="0"/>
              </a:spcBef>
              <a:buFont typeface="Arial"/>
              <a:buChar char="•"/>
            </a:pPr>
            <a:r>
              <a:rPr lang="en-US" sz="2005">
                <a:solidFill>
                  <a:srgbClr val="0A0050"/>
                </a:solidFill>
                <a:latin typeface="Mont"/>
                <a:ea typeface="Mont"/>
                <a:cs typeface="Mont"/>
                <a:sym typeface="Mont"/>
              </a:rPr>
              <a:t>In order to heal the sick, the balance of the four humours had to be restored. </a:t>
            </a: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a:p>
            <a:pPr algn="ctr">
              <a:lnSpc>
                <a:spcPts val="1688"/>
              </a:lnSpc>
              <a:spcBef>
                <a:spcPct val="0"/>
              </a:spcBef>
            </a:pPr>
            <a:endParaRPr lang="en-US" sz="2005">
              <a:solidFill>
                <a:srgbClr val="0A0050"/>
              </a:solidFill>
              <a:latin typeface="Mont"/>
              <a:ea typeface="Mont"/>
              <a:cs typeface="Mont"/>
              <a:sym typeface="Mont"/>
            </a:endParaRPr>
          </a:p>
        </p:txBody>
      </p:sp>
      <p:grpSp>
        <p:nvGrpSpPr>
          <p:cNvPr id="4" name="Group 4"/>
          <p:cNvGrpSpPr/>
          <p:nvPr/>
        </p:nvGrpSpPr>
        <p:grpSpPr>
          <a:xfrm>
            <a:off x="10703950" y="295145"/>
            <a:ext cx="1094259" cy="1094259"/>
            <a:chOff x="0" y="0"/>
            <a:chExt cx="2188518" cy="2188518"/>
          </a:xfrm>
        </p:grpSpPr>
        <p:sp>
          <p:nvSpPr>
            <p:cNvPr id="5" name="Freeform 5"/>
            <p:cNvSpPr/>
            <p:nvPr/>
          </p:nvSpPr>
          <p:spPr>
            <a:xfrm>
              <a:off x="0" y="0"/>
              <a:ext cx="2188518" cy="2188518"/>
            </a:xfrm>
            <a:custGeom>
              <a:avLst/>
              <a:gdLst/>
              <a:ahLst/>
              <a:cxnLst/>
              <a:rect l="l" t="t" r="r" b="b"/>
              <a:pathLst>
                <a:path w="2188518" h="2188518">
                  <a:moveTo>
                    <a:pt x="0" y="0"/>
                  </a:moveTo>
                  <a:lnTo>
                    <a:pt x="2188518" y="0"/>
                  </a:lnTo>
                  <a:lnTo>
                    <a:pt x="2188518" y="2188518"/>
                  </a:lnTo>
                  <a:lnTo>
                    <a:pt x="0" y="21885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
        <p:nvSpPr>
          <p:cNvPr id="6" name="Freeform 6"/>
          <p:cNvSpPr/>
          <p:nvPr/>
        </p:nvSpPr>
        <p:spPr>
          <a:xfrm>
            <a:off x="10057935" y="5814615"/>
            <a:ext cx="1968443" cy="816083"/>
          </a:xfrm>
          <a:custGeom>
            <a:avLst/>
            <a:gdLst/>
            <a:ahLst/>
            <a:cxnLst/>
            <a:rect l="l" t="t" r="r" b="b"/>
            <a:pathLst>
              <a:path w="2952664" h="1224125">
                <a:moveTo>
                  <a:pt x="0" y="0"/>
                </a:moveTo>
                <a:lnTo>
                  <a:pt x="2952664" y="0"/>
                </a:lnTo>
                <a:lnTo>
                  <a:pt x="2952664" y="1224125"/>
                </a:lnTo>
                <a:lnTo>
                  <a:pt x="0" y="1224125"/>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0"/>
        </a:solidFill>
        <a:effectLst/>
      </p:bgPr>
    </p:bg>
    <p:spTree>
      <p:nvGrpSpPr>
        <p:cNvPr id="1" name=""/>
        <p:cNvGrpSpPr/>
        <p:nvPr/>
      </p:nvGrpSpPr>
      <p:grpSpPr>
        <a:xfrm>
          <a:off x="0" y="0"/>
          <a:ext cx="0" cy="0"/>
          <a:chOff x="0" y="0"/>
          <a:chExt cx="0" cy="0"/>
        </a:xfrm>
      </p:grpSpPr>
      <p:sp>
        <p:nvSpPr>
          <p:cNvPr id="2" name="Freeform 2"/>
          <p:cNvSpPr/>
          <p:nvPr/>
        </p:nvSpPr>
        <p:spPr>
          <a:xfrm>
            <a:off x="1440427" y="579465"/>
            <a:ext cx="4182907" cy="5699071"/>
          </a:xfrm>
          <a:custGeom>
            <a:avLst/>
            <a:gdLst/>
            <a:ahLst/>
            <a:cxnLst/>
            <a:rect l="l" t="t" r="r" b="b"/>
            <a:pathLst>
              <a:path w="6274360" h="8548606">
                <a:moveTo>
                  <a:pt x="0" y="0"/>
                </a:moveTo>
                <a:lnTo>
                  <a:pt x="6274360" y="0"/>
                </a:lnTo>
                <a:lnTo>
                  <a:pt x="6274360" y="8548606"/>
                </a:lnTo>
                <a:lnTo>
                  <a:pt x="0" y="8548606"/>
                </a:lnTo>
                <a:lnTo>
                  <a:pt x="0" y="0"/>
                </a:lnTo>
                <a:close/>
              </a:path>
            </a:pathLst>
          </a:custGeom>
          <a:blipFill>
            <a:blip r:embed="rId2"/>
            <a:stretch>
              <a:fillRect t="-7048" b="-497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6568921" y="579465"/>
            <a:ext cx="4056949" cy="5699071"/>
          </a:xfrm>
          <a:custGeom>
            <a:avLst/>
            <a:gdLst/>
            <a:ahLst/>
            <a:cxnLst/>
            <a:rect l="l" t="t" r="r" b="b"/>
            <a:pathLst>
              <a:path w="6085424" h="8548606">
                <a:moveTo>
                  <a:pt x="0" y="0"/>
                </a:moveTo>
                <a:lnTo>
                  <a:pt x="6085425" y="0"/>
                </a:lnTo>
                <a:lnTo>
                  <a:pt x="6085425" y="8548606"/>
                </a:lnTo>
                <a:lnTo>
                  <a:pt x="0" y="8548606"/>
                </a:lnTo>
                <a:lnTo>
                  <a:pt x="0" y="0"/>
                </a:lnTo>
                <a:close/>
              </a:path>
            </a:pathLst>
          </a:custGeom>
          <a:blipFill>
            <a:blip r:embed="rId3"/>
            <a:stretch>
              <a:fillRect l="-80299" r="-3015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484110" y="5272319"/>
            <a:ext cx="990943" cy="990943"/>
            <a:chOff x="0" y="0"/>
            <a:chExt cx="1981887" cy="1981887"/>
          </a:xfrm>
        </p:grpSpPr>
        <p:sp>
          <p:nvSpPr>
            <p:cNvPr id="4" name="Freeform 4"/>
            <p:cNvSpPr/>
            <p:nvPr/>
          </p:nvSpPr>
          <p:spPr>
            <a:xfrm>
              <a:off x="0" y="0"/>
              <a:ext cx="1981887" cy="1981887"/>
            </a:xfrm>
            <a:custGeom>
              <a:avLst/>
              <a:gdLst/>
              <a:ahLst/>
              <a:cxnLst/>
              <a:rect l="l" t="t" r="r" b="b"/>
              <a:pathLst>
                <a:path w="1981887" h="1981887">
                  <a:moveTo>
                    <a:pt x="0" y="0"/>
                  </a:moveTo>
                  <a:lnTo>
                    <a:pt x="1981887" y="0"/>
                  </a:lnTo>
                  <a:lnTo>
                    <a:pt x="1981887" y="1981887"/>
                  </a:lnTo>
                  <a:lnTo>
                    <a:pt x="0" y="19818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grpSp>
        <p:nvGrpSpPr>
          <p:cNvPr id="5" name="Group 5"/>
          <p:cNvGrpSpPr/>
          <p:nvPr/>
        </p:nvGrpSpPr>
        <p:grpSpPr>
          <a:xfrm>
            <a:off x="484110" y="4084046"/>
            <a:ext cx="990943" cy="990943"/>
            <a:chOff x="0" y="0"/>
            <a:chExt cx="1981887" cy="1981887"/>
          </a:xfrm>
        </p:grpSpPr>
        <p:sp>
          <p:nvSpPr>
            <p:cNvPr id="6" name="Freeform 6"/>
            <p:cNvSpPr/>
            <p:nvPr/>
          </p:nvSpPr>
          <p:spPr>
            <a:xfrm>
              <a:off x="0" y="0"/>
              <a:ext cx="1981887" cy="1981887"/>
            </a:xfrm>
            <a:custGeom>
              <a:avLst/>
              <a:gdLst/>
              <a:ahLst/>
              <a:cxnLst/>
              <a:rect l="l" t="t" r="r" b="b"/>
              <a:pathLst>
                <a:path w="1981887" h="1981887">
                  <a:moveTo>
                    <a:pt x="0" y="0"/>
                  </a:moveTo>
                  <a:lnTo>
                    <a:pt x="1981887" y="0"/>
                  </a:lnTo>
                  <a:lnTo>
                    <a:pt x="1981887" y="1981887"/>
                  </a:lnTo>
                  <a:lnTo>
                    <a:pt x="0" y="1981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grpSp>
        <p:nvGrpSpPr>
          <p:cNvPr id="7" name="Group 7"/>
          <p:cNvGrpSpPr/>
          <p:nvPr/>
        </p:nvGrpSpPr>
        <p:grpSpPr>
          <a:xfrm>
            <a:off x="2182870" y="4084046"/>
            <a:ext cx="8009681" cy="1549045"/>
            <a:chOff x="0" y="0"/>
            <a:chExt cx="3164319" cy="611969"/>
          </a:xfrm>
        </p:grpSpPr>
        <p:sp>
          <p:nvSpPr>
            <p:cNvPr id="8" name="Freeform 8"/>
            <p:cNvSpPr/>
            <p:nvPr/>
          </p:nvSpPr>
          <p:spPr>
            <a:xfrm>
              <a:off x="0" y="0"/>
              <a:ext cx="3164318" cy="611969"/>
            </a:xfrm>
            <a:custGeom>
              <a:avLst/>
              <a:gdLst/>
              <a:ahLst/>
              <a:cxnLst/>
              <a:rect l="l" t="t" r="r" b="b"/>
              <a:pathLst>
                <a:path w="3164318" h="611969">
                  <a:moveTo>
                    <a:pt x="32863" y="0"/>
                  </a:moveTo>
                  <a:lnTo>
                    <a:pt x="3131455" y="0"/>
                  </a:lnTo>
                  <a:cubicBezTo>
                    <a:pt x="3149605" y="0"/>
                    <a:pt x="3164318" y="14713"/>
                    <a:pt x="3164318" y="32863"/>
                  </a:cubicBezTo>
                  <a:lnTo>
                    <a:pt x="3164318" y="579105"/>
                  </a:lnTo>
                  <a:cubicBezTo>
                    <a:pt x="3164318" y="597255"/>
                    <a:pt x="3149605" y="611969"/>
                    <a:pt x="3131455" y="611969"/>
                  </a:cubicBezTo>
                  <a:lnTo>
                    <a:pt x="32863" y="611969"/>
                  </a:lnTo>
                  <a:cubicBezTo>
                    <a:pt x="14713" y="611969"/>
                    <a:pt x="0" y="597255"/>
                    <a:pt x="0" y="579105"/>
                  </a:cubicBezTo>
                  <a:lnTo>
                    <a:pt x="0" y="32863"/>
                  </a:lnTo>
                  <a:cubicBezTo>
                    <a:pt x="0" y="14713"/>
                    <a:pt x="14713" y="0"/>
                    <a:pt x="32863"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9" name="TextBox 9"/>
            <p:cNvSpPr txBox="1"/>
            <p:nvPr/>
          </p:nvSpPr>
          <p:spPr>
            <a:xfrm>
              <a:off x="0" y="-114300"/>
              <a:ext cx="3164319" cy="72626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867"/>
                </a:lnSpc>
              </a:pPr>
              <a:endParaRPr sz="800"/>
            </a:p>
          </p:txBody>
        </p:sp>
      </p:grpSp>
      <p:sp>
        <p:nvSpPr>
          <p:cNvPr id="10" name="TextBox 10"/>
          <p:cNvSpPr txBox="1"/>
          <p:nvPr/>
        </p:nvSpPr>
        <p:spPr>
          <a:xfrm>
            <a:off x="2857206" y="4273675"/>
            <a:ext cx="6661010" cy="18702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360"/>
              </a:lnSpc>
              <a:spcBef>
                <a:spcPct val="0"/>
              </a:spcBef>
            </a:pPr>
            <a:r>
              <a:rPr lang="en-US" sz="2399" b="1" i="1">
                <a:solidFill>
                  <a:srgbClr val="0A0050"/>
                </a:solidFill>
                <a:latin typeface="Mont Bold Italics"/>
                <a:ea typeface="Mont Bold Italics"/>
                <a:cs typeface="Mont Bold Italics"/>
                <a:sym typeface="Mont Bold Italics"/>
              </a:rPr>
              <a:t>“70% of clinical decisions are influenced by diagnostic tests”</a:t>
            </a:r>
          </a:p>
          <a:p>
            <a:pPr algn="ctr">
              <a:lnSpc>
                <a:spcPts val="1867"/>
              </a:lnSpc>
              <a:spcBef>
                <a:spcPct val="0"/>
              </a:spcBef>
            </a:pPr>
            <a:endParaRPr lang="en-US" sz="2399" b="1" i="1">
              <a:solidFill>
                <a:srgbClr val="0A0050"/>
              </a:solidFill>
              <a:latin typeface="Mont Bold Italics"/>
              <a:ea typeface="Mont Bold Italics"/>
              <a:cs typeface="Mont Bold Italics"/>
              <a:sym typeface="Mont Bold Italics"/>
            </a:endParaRPr>
          </a:p>
          <a:p>
            <a:pPr algn="ctr">
              <a:lnSpc>
                <a:spcPts val="1867"/>
              </a:lnSpc>
              <a:spcBef>
                <a:spcPct val="0"/>
              </a:spcBef>
            </a:pPr>
            <a:r>
              <a:rPr lang="en-US" sz="1333" b="1">
                <a:solidFill>
                  <a:srgbClr val="0A0050"/>
                </a:solidFill>
                <a:latin typeface="Mont Bold"/>
                <a:ea typeface="Mont Bold"/>
                <a:cs typeface="Mont Bold"/>
                <a:sym typeface="Mont Bold"/>
              </a:rPr>
              <a:t> </a:t>
            </a:r>
          </a:p>
          <a:p>
            <a:pPr algn="ctr">
              <a:lnSpc>
                <a:spcPts val="1867"/>
              </a:lnSpc>
              <a:spcBef>
                <a:spcPct val="0"/>
              </a:spcBef>
            </a:pPr>
            <a:endParaRPr lang="en-US" sz="1333" b="1">
              <a:solidFill>
                <a:srgbClr val="0A0050"/>
              </a:solidFill>
              <a:latin typeface="Mont Bold"/>
              <a:ea typeface="Mont Bold"/>
              <a:cs typeface="Mont Bold"/>
              <a:sym typeface="Mont Bold"/>
            </a:endParaRPr>
          </a:p>
          <a:p>
            <a:pPr algn="ctr">
              <a:lnSpc>
                <a:spcPts val="1867"/>
              </a:lnSpc>
              <a:spcBef>
                <a:spcPct val="0"/>
              </a:spcBef>
            </a:pPr>
            <a:r>
              <a:rPr lang="en-US" sz="1333" b="1">
                <a:solidFill>
                  <a:srgbClr val="000000"/>
                </a:solidFill>
                <a:latin typeface="Mont Bold"/>
                <a:ea typeface="Mont Bold"/>
                <a:cs typeface="Mont Bold"/>
                <a:sym typeface="Mont Bold"/>
              </a:rPr>
              <a:t> </a:t>
            </a:r>
          </a:p>
        </p:txBody>
      </p:sp>
      <p:sp>
        <p:nvSpPr>
          <p:cNvPr id="11" name="Freeform 11"/>
          <p:cNvSpPr/>
          <p:nvPr/>
        </p:nvSpPr>
        <p:spPr>
          <a:xfrm>
            <a:off x="10192551" y="5971745"/>
            <a:ext cx="1930755" cy="800459"/>
          </a:xfrm>
          <a:custGeom>
            <a:avLst/>
            <a:gdLst/>
            <a:ahLst/>
            <a:cxnLst/>
            <a:rect l="l" t="t" r="r" b="b"/>
            <a:pathLst>
              <a:path w="2896133" h="1200689">
                <a:moveTo>
                  <a:pt x="0" y="0"/>
                </a:moveTo>
                <a:lnTo>
                  <a:pt x="2896133" y="0"/>
                </a:lnTo>
                <a:lnTo>
                  <a:pt x="2896133" y="1200688"/>
                </a:lnTo>
                <a:lnTo>
                  <a:pt x="0" y="1200688"/>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0111" b="-101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263581" y="252633"/>
            <a:ext cx="4308819" cy="1611266"/>
            <a:chOff x="0" y="0"/>
            <a:chExt cx="1702250" cy="636550"/>
          </a:xfrm>
        </p:grpSpPr>
        <p:sp>
          <p:nvSpPr>
            <p:cNvPr id="4" name="Freeform 4"/>
            <p:cNvSpPr/>
            <p:nvPr/>
          </p:nvSpPr>
          <p:spPr>
            <a:xfrm>
              <a:off x="0" y="0"/>
              <a:ext cx="1702250" cy="636550"/>
            </a:xfrm>
            <a:custGeom>
              <a:avLst/>
              <a:gdLst/>
              <a:ahLst/>
              <a:cxnLst/>
              <a:rect l="l" t="t" r="r" b="b"/>
              <a:pathLst>
                <a:path w="1702250" h="636550">
                  <a:moveTo>
                    <a:pt x="61090" y="0"/>
                  </a:moveTo>
                  <a:lnTo>
                    <a:pt x="1641160" y="0"/>
                  </a:lnTo>
                  <a:cubicBezTo>
                    <a:pt x="1674899" y="0"/>
                    <a:pt x="1702250" y="27351"/>
                    <a:pt x="1702250" y="61090"/>
                  </a:cubicBezTo>
                  <a:lnTo>
                    <a:pt x="1702250" y="575460"/>
                  </a:lnTo>
                  <a:cubicBezTo>
                    <a:pt x="1702250" y="591662"/>
                    <a:pt x="1695813" y="607200"/>
                    <a:pt x="1684357" y="618657"/>
                  </a:cubicBezTo>
                  <a:cubicBezTo>
                    <a:pt x="1672900" y="630113"/>
                    <a:pt x="1657362" y="636550"/>
                    <a:pt x="1641160" y="636550"/>
                  </a:cubicBezTo>
                  <a:lnTo>
                    <a:pt x="61090" y="636550"/>
                  </a:lnTo>
                  <a:cubicBezTo>
                    <a:pt x="27351" y="636550"/>
                    <a:pt x="0" y="609199"/>
                    <a:pt x="0" y="575460"/>
                  </a:cubicBezTo>
                  <a:lnTo>
                    <a:pt x="0" y="61090"/>
                  </a:lnTo>
                  <a:cubicBezTo>
                    <a:pt x="0" y="27351"/>
                    <a:pt x="27351" y="0"/>
                    <a:pt x="61090"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38100"/>
              <a:ext cx="1702250" cy="67465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6" name="Group 6"/>
          <p:cNvGrpSpPr/>
          <p:nvPr/>
        </p:nvGrpSpPr>
        <p:grpSpPr>
          <a:xfrm>
            <a:off x="10414744" y="252633"/>
            <a:ext cx="1091457" cy="1091457"/>
            <a:chOff x="0" y="0"/>
            <a:chExt cx="2182913" cy="2182913"/>
          </a:xfrm>
        </p:grpSpPr>
        <p:sp>
          <p:nvSpPr>
            <p:cNvPr id="7" name="Freeform 7"/>
            <p:cNvSpPr/>
            <p:nvPr/>
          </p:nvSpPr>
          <p:spPr>
            <a:xfrm>
              <a:off x="0" y="0"/>
              <a:ext cx="2182913" cy="2182913"/>
            </a:xfrm>
            <a:custGeom>
              <a:avLst/>
              <a:gdLst/>
              <a:ahLst/>
              <a:cxnLst/>
              <a:rect l="l" t="t" r="r" b="b"/>
              <a:pathLst>
                <a:path w="2182913" h="2182913">
                  <a:moveTo>
                    <a:pt x="0" y="0"/>
                  </a:moveTo>
                  <a:lnTo>
                    <a:pt x="2182913" y="0"/>
                  </a:lnTo>
                  <a:lnTo>
                    <a:pt x="2182913" y="2182913"/>
                  </a:lnTo>
                  <a:lnTo>
                    <a:pt x="0" y="2182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
        <p:nvSpPr>
          <p:cNvPr id="8" name="TextBox 8"/>
          <p:cNvSpPr txBox="1"/>
          <p:nvPr/>
        </p:nvSpPr>
        <p:spPr>
          <a:xfrm>
            <a:off x="263581" y="360928"/>
            <a:ext cx="4122066" cy="243630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173"/>
              </a:lnSpc>
            </a:pPr>
            <a:r>
              <a:rPr lang="en-US" sz="2266" b="1">
                <a:solidFill>
                  <a:srgbClr val="0A0050"/>
                </a:solidFill>
                <a:latin typeface="Mont Bold"/>
                <a:ea typeface="Mont Bold"/>
                <a:cs typeface="Mont Bold"/>
                <a:sym typeface="Mont Bold"/>
              </a:rPr>
              <a:t>What samples can we collect from the human body?</a:t>
            </a:r>
          </a:p>
          <a:p>
            <a:pPr algn="ctr">
              <a:lnSpc>
                <a:spcPts val="3173"/>
              </a:lnSpc>
            </a:pPr>
            <a:endParaRPr lang="en-US" sz="2266" b="1">
              <a:solidFill>
                <a:srgbClr val="0A0050"/>
              </a:solidFill>
              <a:latin typeface="Mont Bold"/>
              <a:ea typeface="Mont Bold"/>
              <a:cs typeface="Mont Bold"/>
              <a:sym typeface="Mont Bold"/>
            </a:endParaRPr>
          </a:p>
          <a:p>
            <a:pPr algn="ctr">
              <a:lnSpc>
                <a:spcPts val="3173"/>
              </a:lnSpc>
            </a:pPr>
            <a:endParaRPr lang="en-US" sz="2266" b="1">
              <a:solidFill>
                <a:srgbClr val="0A0050"/>
              </a:solidFill>
              <a:latin typeface="Mont Bold"/>
              <a:ea typeface="Mont Bold"/>
              <a:cs typeface="Mont Bold"/>
              <a:sym typeface="Mont Bold"/>
            </a:endParaRPr>
          </a:p>
          <a:p>
            <a:pPr algn="ctr">
              <a:lnSpc>
                <a:spcPts val="3173"/>
              </a:lnSpc>
            </a:pPr>
            <a:endParaRPr lang="en-US" sz="2266" b="1">
              <a:solidFill>
                <a:srgbClr val="0A0050"/>
              </a:solidFill>
              <a:latin typeface="Mont Bold"/>
              <a:ea typeface="Mont Bold"/>
              <a:cs typeface="Mont Bold"/>
              <a:sym typeface="Mont Bold"/>
            </a:endParaRPr>
          </a:p>
          <a:p>
            <a:pPr algn="ctr">
              <a:lnSpc>
                <a:spcPts val="3173"/>
              </a:lnSpc>
              <a:spcBef>
                <a:spcPct val="0"/>
              </a:spcBef>
            </a:pPr>
            <a:endParaRPr lang="en-US" sz="2266" b="1">
              <a:solidFill>
                <a:srgbClr val="0A0050"/>
              </a:solidFill>
              <a:latin typeface="Mont Bold"/>
              <a:ea typeface="Mont Bold"/>
              <a:cs typeface="Mont Bold"/>
              <a:sym typeface="Mont Bold"/>
            </a:endParaRPr>
          </a:p>
        </p:txBody>
      </p:sp>
      <p:sp>
        <p:nvSpPr>
          <p:cNvPr id="9" name="Freeform 9"/>
          <p:cNvSpPr/>
          <p:nvPr/>
        </p:nvSpPr>
        <p:spPr>
          <a:xfrm>
            <a:off x="10064886" y="5133689"/>
            <a:ext cx="1961979" cy="813403"/>
          </a:xfrm>
          <a:custGeom>
            <a:avLst/>
            <a:gdLst/>
            <a:ahLst/>
            <a:cxnLst/>
            <a:rect l="l" t="t" r="r" b="b"/>
            <a:pathLst>
              <a:path w="2942968" h="1220105">
                <a:moveTo>
                  <a:pt x="0" y="0"/>
                </a:moveTo>
                <a:lnTo>
                  <a:pt x="2942968" y="0"/>
                </a:lnTo>
                <a:lnTo>
                  <a:pt x="2942968" y="1220106"/>
                </a:lnTo>
                <a:lnTo>
                  <a:pt x="0" y="1220106"/>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5342847" y="4206664"/>
            <a:ext cx="6438900" cy="2057400"/>
            <a:chOff x="0" y="0"/>
            <a:chExt cx="2543763" cy="812800"/>
          </a:xfrm>
        </p:grpSpPr>
        <p:sp>
          <p:nvSpPr>
            <p:cNvPr id="4" name="Freeform 4"/>
            <p:cNvSpPr/>
            <p:nvPr/>
          </p:nvSpPr>
          <p:spPr>
            <a:xfrm>
              <a:off x="0" y="0"/>
              <a:ext cx="2543763" cy="812800"/>
            </a:xfrm>
            <a:custGeom>
              <a:avLst/>
              <a:gdLst/>
              <a:ahLst/>
              <a:cxnLst/>
              <a:rect l="l" t="t" r="r" b="b"/>
              <a:pathLst>
                <a:path w="2543763" h="812800">
                  <a:moveTo>
                    <a:pt x="40880" y="0"/>
                  </a:moveTo>
                  <a:lnTo>
                    <a:pt x="2502882" y="0"/>
                  </a:lnTo>
                  <a:cubicBezTo>
                    <a:pt x="2513725" y="0"/>
                    <a:pt x="2524123" y="4307"/>
                    <a:pt x="2531789" y="11974"/>
                  </a:cubicBezTo>
                  <a:cubicBezTo>
                    <a:pt x="2539456" y="19640"/>
                    <a:pt x="2543763" y="30038"/>
                    <a:pt x="2543763" y="40880"/>
                  </a:cubicBezTo>
                  <a:lnTo>
                    <a:pt x="2543763" y="771920"/>
                  </a:lnTo>
                  <a:cubicBezTo>
                    <a:pt x="2543763" y="782762"/>
                    <a:pt x="2539456" y="793160"/>
                    <a:pt x="2531789" y="800826"/>
                  </a:cubicBezTo>
                  <a:cubicBezTo>
                    <a:pt x="2524123" y="808493"/>
                    <a:pt x="2513725" y="812800"/>
                    <a:pt x="2502882" y="812800"/>
                  </a:cubicBezTo>
                  <a:lnTo>
                    <a:pt x="40880" y="812800"/>
                  </a:lnTo>
                  <a:cubicBezTo>
                    <a:pt x="30038" y="812800"/>
                    <a:pt x="19640" y="808493"/>
                    <a:pt x="11974" y="800826"/>
                  </a:cubicBezTo>
                  <a:cubicBezTo>
                    <a:pt x="4307" y="793160"/>
                    <a:pt x="0" y="782762"/>
                    <a:pt x="0" y="771920"/>
                  </a:cubicBezTo>
                  <a:lnTo>
                    <a:pt x="0" y="40880"/>
                  </a:lnTo>
                  <a:cubicBezTo>
                    <a:pt x="0" y="30038"/>
                    <a:pt x="4307" y="19640"/>
                    <a:pt x="11974" y="11974"/>
                  </a:cubicBezTo>
                  <a:cubicBezTo>
                    <a:pt x="19640" y="4307"/>
                    <a:pt x="30038" y="0"/>
                    <a:pt x="40880"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38100"/>
              <a:ext cx="2543763" cy="850900"/>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6" name="TextBox 6"/>
          <p:cNvSpPr txBox="1"/>
          <p:nvPr/>
        </p:nvSpPr>
        <p:spPr>
          <a:xfrm>
            <a:off x="5458698" y="4250886"/>
            <a:ext cx="6207197" cy="160920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583"/>
              </a:lnSpc>
            </a:pPr>
            <a:r>
              <a:rPr lang="en-US" sz="1845" b="1">
                <a:solidFill>
                  <a:srgbClr val="000000"/>
                </a:solidFill>
                <a:latin typeface="Mont Bold"/>
                <a:ea typeface="Mont Bold"/>
                <a:cs typeface="Mont Bold"/>
                <a:sym typeface="Mont Bold"/>
              </a:rPr>
              <a:t>“Global access to high quality diagnostics is poor, and even when diagnostics are available they are often of variable quality”</a:t>
            </a:r>
          </a:p>
          <a:p>
            <a:pPr algn="ctr">
              <a:lnSpc>
                <a:spcPts val="2583"/>
              </a:lnSpc>
            </a:pPr>
            <a:endParaRPr lang="en-US" sz="1845" b="1">
              <a:solidFill>
                <a:srgbClr val="000000"/>
              </a:solidFill>
              <a:latin typeface="Mont Bold"/>
              <a:ea typeface="Mont Bold"/>
              <a:cs typeface="Mont Bold"/>
              <a:sym typeface="Mont Bold"/>
            </a:endParaRPr>
          </a:p>
          <a:p>
            <a:pPr algn="ctr">
              <a:lnSpc>
                <a:spcPts val="2023"/>
              </a:lnSpc>
              <a:spcBef>
                <a:spcPct val="0"/>
              </a:spcBef>
            </a:pPr>
            <a:r>
              <a:rPr lang="en-US" sz="1445" b="1">
                <a:solidFill>
                  <a:srgbClr val="000000"/>
                </a:solidFill>
                <a:latin typeface="Mont Bold"/>
                <a:ea typeface="Mont Bold"/>
                <a:cs typeface="Mont Bold"/>
                <a:sym typeface="Mont Bold"/>
              </a:rPr>
              <a:t>                                                    Lancet Commission on Diagnostics, 2021</a:t>
            </a:r>
          </a:p>
        </p:txBody>
      </p:sp>
      <p:grpSp>
        <p:nvGrpSpPr>
          <p:cNvPr id="7" name="Group 7"/>
          <p:cNvGrpSpPr/>
          <p:nvPr/>
        </p:nvGrpSpPr>
        <p:grpSpPr>
          <a:xfrm>
            <a:off x="9749334" y="288969"/>
            <a:ext cx="1610973" cy="1610973"/>
            <a:chOff x="0" y="0"/>
            <a:chExt cx="3221945" cy="3221945"/>
          </a:xfrm>
        </p:grpSpPr>
        <p:sp>
          <p:nvSpPr>
            <p:cNvPr id="8" name="Freeform 8"/>
            <p:cNvSpPr/>
            <p:nvPr/>
          </p:nvSpPr>
          <p:spPr>
            <a:xfrm>
              <a:off x="0" y="0"/>
              <a:ext cx="3221945" cy="3221945"/>
            </a:xfrm>
            <a:custGeom>
              <a:avLst/>
              <a:gdLst/>
              <a:ahLst/>
              <a:cxnLst/>
              <a:rect l="l" t="t" r="r" b="b"/>
              <a:pathLst>
                <a:path w="3221945" h="3221945">
                  <a:moveTo>
                    <a:pt x="0" y="0"/>
                  </a:moveTo>
                  <a:lnTo>
                    <a:pt x="3221945" y="0"/>
                  </a:lnTo>
                  <a:lnTo>
                    <a:pt x="3221945" y="3221945"/>
                  </a:lnTo>
                  <a:lnTo>
                    <a:pt x="0" y="322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333" b="-9333"/>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7898545" y="349075"/>
            <a:ext cx="3505139" cy="1386236"/>
            <a:chOff x="0" y="0"/>
            <a:chExt cx="1384746" cy="547649"/>
          </a:xfrm>
        </p:grpSpPr>
        <p:sp>
          <p:nvSpPr>
            <p:cNvPr id="4" name="Freeform 4"/>
            <p:cNvSpPr/>
            <p:nvPr/>
          </p:nvSpPr>
          <p:spPr>
            <a:xfrm>
              <a:off x="0" y="0"/>
              <a:ext cx="1384746" cy="547649"/>
            </a:xfrm>
            <a:custGeom>
              <a:avLst/>
              <a:gdLst/>
              <a:ahLst/>
              <a:cxnLst/>
              <a:rect l="l" t="t" r="r" b="b"/>
              <a:pathLst>
                <a:path w="1384746" h="547649">
                  <a:moveTo>
                    <a:pt x="75097" y="0"/>
                  </a:moveTo>
                  <a:lnTo>
                    <a:pt x="1309649" y="0"/>
                  </a:lnTo>
                  <a:cubicBezTo>
                    <a:pt x="1351124" y="0"/>
                    <a:pt x="1384746" y="33622"/>
                    <a:pt x="1384746" y="75097"/>
                  </a:cubicBezTo>
                  <a:lnTo>
                    <a:pt x="1384746" y="472552"/>
                  </a:lnTo>
                  <a:cubicBezTo>
                    <a:pt x="1384746" y="514027"/>
                    <a:pt x="1351124" y="547649"/>
                    <a:pt x="1309649" y="547649"/>
                  </a:cubicBezTo>
                  <a:lnTo>
                    <a:pt x="75097" y="547649"/>
                  </a:lnTo>
                  <a:cubicBezTo>
                    <a:pt x="33622" y="547649"/>
                    <a:pt x="0" y="514027"/>
                    <a:pt x="0" y="472552"/>
                  </a:cubicBezTo>
                  <a:lnTo>
                    <a:pt x="0" y="75097"/>
                  </a:lnTo>
                  <a:cubicBezTo>
                    <a:pt x="0" y="33622"/>
                    <a:pt x="33622" y="0"/>
                    <a:pt x="75097"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38100"/>
              <a:ext cx="1384746" cy="585749"/>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6" name="TextBox 6"/>
          <p:cNvSpPr txBox="1"/>
          <p:nvPr/>
        </p:nvSpPr>
        <p:spPr>
          <a:xfrm>
            <a:off x="7496705" y="584200"/>
            <a:ext cx="4308819" cy="59727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426"/>
              </a:lnSpc>
            </a:pPr>
            <a:r>
              <a:rPr lang="en-US" sz="1733" b="1">
                <a:solidFill>
                  <a:srgbClr val="0A0050"/>
                </a:solidFill>
                <a:latin typeface="Mont Bold"/>
                <a:ea typeface="Mont Bold"/>
                <a:cs typeface="Mont Bold"/>
                <a:sym typeface="Mont Bold"/>
              </a:rPr>
              <a:t>Diagnostic Testing</a:t>
            </a:r>
          </a:p>
          <a:p>
            <a:pPr algn="ctr">
              <a:lnSpc>
                <a:spcPts val="2426"/>
              </a:lnSpc>
              <a:spcBef>
                <a:spcPct val="0"/>
              </a:spcBef>
            </a:pPr>
            <a:r>
              <a:rPr lang="en-US" sz="1733" b="1">
                <a:solidFill>
                  <a:srgbClr val="0A0050"/>
                </a:solidFill>
                <a:latin typeface="Mont Bold"/>
                <a:ea typeface="Mont Bold"/>
                <a:cs typeface="Mont Bold"/>
                <a:sym typeface="Mont Bold"/>
              </a:rPr>
              <a:t>at point of need</a:t>
            </a:r>
          </a:p>
        </p:txBody>
      </p:sp>
      <p:sp>
        <p:nvSpPr>
          <p:cNvPr id="7" name="Freeform 7"/>
          <p:cNvSpPr/>
          <p:nvPr/>
        </p:nvSpPr>
        <p:spPr>
          <a:xfrm>
            <a:off x="10057935" y="5814615"/>
            <a:ext cx="1968443" cy="816083"/>
          </a:xfrm>
          <a:custGeom>
            <a:avLst/>
            <a:gdLst/>
            <a:ahLst/>
            <a:cxnLst/>
            <a:rect l="l" t="t" r="r" b="b"/>
            <a:pathLst>
              <a:path w="2952664" h="1224125">
                <a:moveTo>
                  <a:pt x="0" y="0"/>
                </a:moveTo>
                <a:lnTo>
                  <a:pt x="2952664" y="0"/>
                </a:lnTo>
                <a:lnTo>
                  <a:pt x="2952664" y="1224125"/>
                </a:lnTo>
                <a:lnTo>
                  <a:pt x="0" y="1224125"/>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5793252" y="1756590"/>
            <a:ext cx="5905816" cy="1200329"/>
          </a:xfrm>
          <a:prstGeom prst="rect">
            <a:avLst/>
          </a:prstGeom>
          <a:noFill/>
        </p:spPr>
        <p:txBody>
          <a:bodyPr wrap="square" lIns="91440" tIns="45720" rIns="91440" bIns="45720">
            <a:spAutoFit/>
          </a:bodyPr>
          <a:lstStyle/>
          <a:p>
            <a:pPr algn="ctr">
              <a:buClr>
                <a:srgbClr val="000000"/>
              </a:buClr>
              <a:defRPr/>
            </a:pPr>
            <a:r>
              <a:rPr lang="en-GB" sz="2400" kern="0" dirty="0">
                <a:ln w="0"/>
                <a:solidFill>
                  <a:srgbClr val="00989E"/>
                </a:solidFill>
                <a:effectLst>
                  <a:outerShdw blurRad="38100" dist="25400" dir="5400000" algn="ctr" rotWithShape="0">
                    <a:srgbClr val="6E747A">
                      <a:alpha val="43000"/>
                    </a:srgbClr>
                  </a:outerShdw>
                </a:effectLst>
                <a:latin typeface="Arial"/>
                <a:cs typeface="Arial"/>
              </a:rPr>
              <a:t>Addressing the Radiology Workforce Crisis: Strategies for Tackling the Staffing Shortfall in the NHS Panel Discussion</a:t>
            </a:r>
            <a:endParaRPr lang="en-US" sz="2400" kern="0" dirty="0">
              <a:ln w="0"/>
              <a:solidFill>
                <a:srgbClr val="00989E"/>
              </a:solidFill>
              <a:effectLst>
                <a:outerShdw blurRad="38100" dist="25400" dir="5400000" algn="ctr" rotWithShape="0">
                  <a:srgbClr val="6E747A">
                    <a:alpha val="43000"/>
                  </a:srgbClr>
                </a:outerShdw>
              </a:effectLst>
              <a:latin typeface="Arial"/>
              <a:cs typeface="Arial"/>
              <a:sym typeface="Arial"/>
            </a:endParaRPr>
          </a:p>
        </p:txBody>
      </p:sp>
      <p:sp>
        <p:nvSpPr>
          <p:cNvPr id="10" name="Rounded Rectangle 9">
            <a:extLst>
              <a:ext uri="{FF2B5EF4-FFF2-40B4-BE49-F238E27FC236}">
                <a16:creationId xmlns:a16="http://schemas.microsoft.com/office/drawing/2014/main" id="{C72DC62F-50FC-0212-5268-A95B5AC144E2}"/>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1" name="TextBox 10">
            <a:extLst>
              <a:ext uri="{FF2B5EF4-FFF2-40B4-BE49-F238E27FC236}">
                <a16:creationId xmlns:a16="http://schemas.microsoft.com/office/drawing/2014/main" id="{6A3A7069-5267-A44B-D52E-A24651596E08}"/>
              </a:ext>
            </a:extLst>
          </p:cNvPr>
          <p:cNvSpPr txBox="1"/>
          <p:nvPr/>
        </p:nvSpPr>
        <p:spPr>
          <a:xfrm>
            <a:off x="5729640" y="4699737"/>
            <a:ext cx="1496515" cy="943309"/>
          </a:xfrm>
          <a:prstGeom prst="rect">
            <a:avLst/>
          </a:prstGeom>
          <a:noFill/>
        </p:spPr>
        <p:txBody>
          <a:bodyPr wrap="square" lIns="91440" tIns="45720" rIns="91440" bIns="45720" rtlCol="0" anchor="t">
            <a:spAutoFit/>
          </a:bodyPr>
          <a:lstStyle/>
          <a:p>
            <a:pPr algn="ctr"/>
            <a:r>
              <a:rPr lang="en-GB" sz="1100" b="1" i="0" u="none" strike="noStrike" dirty="0">
                <a:solidFill>
                  <a:srgbClr val="000000"/>
                </a:solidFill>
                <a:effectLst/>
                <a:latin typeface="Muller"/>
              </a:rPr>
              <a:t>Mr Chris Sleight MSc BSc FIBMS</a:t>
            </a:r>
          </a:p>
          <a:p>
            <a:pPr algn="ctr"/>
            <a:r>
              <a:rPr lang="en-GB" sz="1100" b="0" i="0" u="none" strike="noStrike" dirty="0">
                <a:solidFill>
                  <a:srgbClr val="000000"/>
                </a:solidFill>
                <a:effectLst/>
                <a:latin typeface="Muller"/>
              </a:rPr>
              <a:t>Chief Officer - Greater Manchester Diagnostics Network</a:t>
            </a:r>
          </a:p>
        </p:txBody>
      </p:sp>
      <p:sp>
        <p:nvSpPr>
          <p:cNvPr id="14" name="TextBox 13">
            <a:extLst>
              <a:ext uri="{FF2B5EF4-FFF2-40B4-BE49-F238E27FC236}">
                <a16:creationId xmlns:a16="http://schemas.microsoft.com/office/drawing/2014/main" id="{98E65F0E-CCA4-BD40-5C85-B94F2763623E}"/>
              </a:ext>
            </a:extLst>
          </p:cNvPr>
          <p:cNvSpPr txBox="1"/>
          <p:nvPr/>
        </p:nvSpPr>
        <p:spPr>
          <a:xfrm>
            <a:off x="7311101" y="4698111"/>
            <a:ext cx="1416495" cy="769441"/>
          </a:xfrm>
          <a:prstGeom prst="rect">
            <a:avLst/>
          </a:prstGeom>
          <a:noFill/>
        </p:spPr>
        <p:txBody>
          <a:bodyPr wrap="square" lIns="91440" tIns="45720" rIns="91440" bIns="45720" rtlCol="0" anchor="t">
            <a:spAutoFit/>
          </a:bodyPr>
          <a:lstStyle/>
          <a:p>
            <a:pPr algn="ctr"/>
            <a:r>
              <a:rPr lang="en-GB" sz="1100" b="1" i="0" u="none" strike="noStrike" dirty="0">
                <a:solidFill>
                  <a:srgbClr val="000000"/>
                </a:solidFill>
                <a:effectLst/>
                <a:latin typeface="Muller"/>
              </a:rPr>
              <a:t>Sheila Black</a:t>
            </a:r>
          </a:p>
          <a:p>
            <a:pPr algn="ctr"/>
            <a:r>
              <a:rPr lang="en-GB" sz="1100" b="0" i="0" u="none" strike="noStrike" dirty="0">
                <a:solidFill>
                  <a:srgbClr val="000000"/>
                </a:solidFill>
                <a:effectLst/>
                <a:latin typeface="Muller"/>
              </a:rPr>
              <a:t>Head of Imaging Transformation</a:t>
            </a:r>
          </a:p>
          <a:p>
            <a:pPr algn="ctr"/>
            <a:r>
              <a:rPr lang="en-GB" sz="1100" b="0" i="0" u="none" strike="noStrike" dirty="0">
                <a:solidFill>
                  <a:srgbClr val="000000"/>
                </a:solidFill>
                <a:effectLst/>
                <a:latin typeface="Muller"/>
              </a:rPr>
              <a:t>NHSE</a:t>
            </a:r>
          </a:p>
        </p:txBody>
      </p:sp>
      <p:sp>
        <p:nvSpPr>
          <p:cNvPr id="15" name="TextBox 14">
            <a:extLst>
              <a:ext uri="{FF2B5EF4-FFF2-40B4-BE49-F238E27FC236}">
                <a16:creationId xmlns:a16="http://schemas.microsoft.com/office/drawing/2014/main" id="{7644113E-99ED-A8E7-5F55-D9F208615AAE}"/>
              </a:ext>
            </a:extLst>
          </p:cNvPr>
          <p:cNvSpPr txBox="1"/>
          <p:nvPr/>
        </p:nvSpPr>
        <p:spPr>
          <a:xfrm>
            <a:off x="8779277" y="4698111"/>
            <a:ext cx="1477378" cy="938719"/>
          </a:xfrm>
          <a:prstGeom prst="rect">
            <a:avLst/>
          </a:prstGeom>
          <a:noFill/>
        </p:spPr>
        <p:txBody>
          <a:bodyPr wrap="square" lIns="91440" tIns="45720" rIns="91440" bIns="45720" rtlCol="0" anchor="t">
            <a:spAutoFit/>
          </a:bodyPr>
          <a:lstStyle/>
          <a:p>
            <a:pPr algn="ctr"/>
            <a:r>
              <a:rPr lang="en-GB" sz="1100" b="1" i="0" u="none" strike="noStrike" dirty="0">
                <a:solidFill>
                  <a:srgbClr val="000000"/>
                </a:solidFill>
                <a:effectLst/>
                <a:latin typeface="Muller"/>
              </a:rPr>
              <a:t>Melanie Smith</a:t>
            </a:r>
          </a:p>
          <a:p>
            <a:pPr algn="ctr"/>
            <a:r>
              <a:rPr lang="en-GB" sz="1100" b="0" i="0" u="none" strike="noStrike" dirty="0">
                <a:solidFill>
                  <a:srgbClr val="000000"/>
                </a:solidFill>
                <a:effectLst/>
                <a:latin typeface="Muller"/>
              </a:rPr>
              <a:t>Diagnostics Workforce Transformation Lead</a:t>
            </a:r>
          </a:p>
          <a:p>
            <a:pPr algn="ctr"/>
            <a:r>
              <a:rPr lang="en-GB" sz="1100" b="0" i="0" u="none" strike="noStrike" dirty="0">
                <a:solidFill>
                  <a:srgbClr val="000000"/>
                </a:solidFill>
                <a:effectLst/>
                <a:latin typeface="Muller"/>
              </a:rPr>
              <a:t>NHS London North West</a:t>
            </a:r>
          </a:p>
        </p:txBody>
      </p:sp>
      <p:pic>
        <p:nvPicPr>
          <p:cNvPr id="5122" name="Picture 2">
            <a:extLst>
              <a:ext uri="{FF2B5EF4-FFF2-40B4-BE49-F238E27FC236}">
                <a16:creationId xmlns:a16="http://schemas.microsoft.com/office/drawing/2014/main" id="{93BF9BA0-2AFA-4AC6-D706-0E309C371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104" y="3187738"/>
            <a:ext cx="1384994" cy="13849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0EFDC20-E063-FE19-47EC-4E082551C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3074" name="Picture 2">
            <a:extLst>
              <a:ext uri="{FF2B5EF4-FFF2-40B4-BE49-F238E27FC236}">
                <a16:creationId xmlns:a16="http://schemas.microsoft.com/office/drawing/2014/main" id="{22F20949-DB7E-BE05-79BB-DDD760D65A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7257" y="3196095"/>
            <a:ext cx="1394999" cy="139499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48A514A9-C651-FED6-4801-30E2493B77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9482" y="3197707"/>
            <a:ext cx="1394999" cy="139499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smiling at the camera&#10;&#10;Description automatically generated">
            <a:extLst>
              <a:ext uri="{FF2B5EF4-FFF2-40B4-BE49-F238E27FC236}">
                <a16:creationId xmlns:a16="http://schemas.microsoft.com/office/drawing/2014/main" id="{8A043045-FF72-EB84-7320-FF7CA8E5F5A7}"/>
              </a:ext>
            </a:extLst>
          </p:cNvPr>
          <p:cNvPicPr>
            <a:picLocks noChangeAspect="1"/>
          </p:cNvPicPr>
          <p:nvPr/>
        </p:nvPicPr>
        <p:blipFill>
          <a:blip r:embed="rId7"/>
          <a:stretch>
            <a:fillRect/>
          </a:stretch>
        </p:blipFill>
        <p:spPr>
          <a:xfrm>
            <a:off x="10393496" y="3195810"/>
            <a:ext cx="1389044" cy="1407405"/>
          </a:xfrm>
          <a:prstGeom prst="rect">
            <a:avLst/>
          </a:prstGeom>
        </p:spPr>
      </p:pic>
      <p:sp>
        <p:nvSpPr>
          <p:cNvPr id="7" name="TextBox 6">
            <a:extLst>
              <a:ext uri="{FF2B5EF4-FFF2-40B4-BE49-F238E27FC236}">
                <a16:creationId xmlns:a16="http://schemas.microsoft.com/office/drawing/2014/main" id="{58028843-0662-FC65-1EA7-07A38E0E3B2A}"/>
              </a:ext>
            </a:extLst>
          </p:cNvPr>
          <p:cNvSpPr txBox="1"/>
          <p:nvPr/>
        </p:nvSpPr>
        <p:spPr>
          <a:xfrm>
            <a:off x="10353771" y="4698111"/>
            <a:ext cx="1477378" cy="1277273"/>
          </a:xfrm>
          <a:prstGeom prst="rect">
            <a:avLst/>
          </a:prstGeom>
          <a:noFill/>
        </p:spPr>
        <p:txBody>
          <a:bodyPr wrap="square" lIns="91440" tIns="45720" rIns="91440" bIns="45720" rtlCol="0" anchor="t">
            <a:spAutoFit/>
          </a:bodyPr>
          <a:lstStyle/>
          <a:p>
            <a:pPr algn="ctr"/>
            <a:r>
              <a:rPr lang="en-GB" sz="1100" b="1">
                <a:solidFill>
                  <a:srgbClr val="000000"/>
                </a:solidFill>
                <a:ea typeface="+mn-lt"/>
                <a:cs typeface="+mn-lt"/>
              </a:rPr>
              <a:t>Glenda Shaw</a:t>
            </a:r>
            <a:endParaRPr lang="en-US" sz="1100">
              <a:cs typeface="Arial"/>
            </a:endParaRPr>
          </a:p>
          <a:p>
            <a:pPr algn="ctr"/>
            <a:r>
              <a:rPr lang="en-GB" sz="1100" dirty="0">
                <a:solidFill>
                  <a:srgbClr val="000000"/>
                </a:solidFill>
                <a:ea typeface="+mn-lt"/>
                <a:cs typeface="+mn-lt"/>
              </a:rPr>
              <a:t>Quality Improvement Partner</a:t>
            </a:r>
            <a:endParaRPr lang="en-GB" sz="1100" dirty="0">
              <a:cs typeface="Arial"/>
            </a:endParaRPr>
          </a:p>
          <a:p>
            <a:pPr algn="ctr"/>
            <a:r>
              <a:rPr lang="en-GB" sz="1100" dirty="0">
                <a:solidFill>
                  <a:srgbClr val="000000"/>
                </a:solidFill>
                <a:ea typeface="+mn-lt"/>
                <a:cs typeface="+mn-lt"/>
              </a:rPr>
              <a:t>Royal College of Radiologists &amp; College of Radiographers</a:t>
            </a:r>
            <a:endParaRPr lang="en-GB" sz="1100" dirty="0"/>
          </a:p>
        </p:txBody>
      </p:sp>
    </p:spTree>
    <p:extLst>
      <p:ext uri="{BB962C8B-B14F-4D97-AF65-F5344CB8AC3E}">
        <p14:creationId xmlns:p14="http://schemas.microsoft.com/office/powerpoint/2010/main" val="2964492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0"/>
        </a:solidFill>
        <a:effectLst/>
      </p:bgPr>
    </p:bg>
    <p:spTree>
      <p:nvGrpSpPr>
        <p:cNvPr id="1" name=""/>
        <p:cNvGrpSpPr/>
        <p:nvPr/>
      </p:nvGrpSpPr>
      <p:grpSpPr>
        <a:xfrm>
          <a:off x="0" y="0"/>
          <a:ext cx="0" cy="0"/>
          <a:chOff x="0" y="0"/>
          <a:chExt cx="0" cy="0"/>
        </a:xfrm>
      </p:grpSpPr>
      <p:sp>
        <p:nvSpPr>
          <p:cNvPr id="2" name="Freeform 2"/>
          <p:cNvSpPr/>
          <p:nvPr/>
        </p:nvSpPr>
        <p:spPr>
          <a:xfrm>
            <a:off x="8743493" y="-11023"/>
            <a:ext cx="3448507" cy="2667347"/>
          </a:xfrm>
          <a:custGeom>
            <a:avLst/>
            <a:gdLst/>
            <a:ahLst/>
            <a:cxnLst/>
            <a:rect l="l" t="t" r="r" b="b"/>
            <a:pathLst>
              <a:path w="5172761" h="4001021">
                <a:moveTo>
                  <a:pt x="0" y="0"/>
                </a:moveTo>
                <a:lnTo>
                  <a:pt x="5172761" y="0"/>
                </a:lnTo>
                <a:lnTo>
                  <a:pt x="5172761" y="4001020"/>
                </a:lnTo>
                <a:lnTo>
                  <a:pt x="0" y="4001020"/>
                </a:lnTo>
                <a:lnTo>
                  <a:pt x="0" y="0"/>
                </a:lnTo>
                <a:close/>
              </a:path>
            </a:pathLst>
          </a:custGeom>
          <a:blipFill>
            <a:blip r:embed="rId2"/>
            <a:stretch>
              <a:fillRect r="-1069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1045" y="-11023"/>
            <a:ext cx="3448507" cy="2384137"/>
          </a:xfrm>
          <a:custGeom>
            <a:avLst/>
            <a:gdLst/>
            <a:ahLst/>
            <a:cxnLst/>
            <a:rect l="l" t="t" r="r" b="b"/>
            <a:pathLst>
              <a:path w="5172761" h="3576206">
                <a:moveTo>
                  <a:pt x="0" y="0"/>
                </a:moveTo>
                <a:lnTo>
                  <a:pt x="5172761" y="0"/>
                </a:lnTo>
                <a:lnTo>
                  <a:pt x="5172761" y="3576206"/>
                </a:lnTo>
                <a:lnTo>
                  <a:pt x="0" y="3576206"/>
                </a:lnTo>
                <a:lnTo>
                  <a:pt x="0" y="0"/>
                </a:lnTo>
                <a:close/>
              </a:path>
            </a:pathLst>
          </a:custGeom>
          <a:blipFill>
            <a:blip r:embed="rId3"/>
            <a:stretch>
              <a:fillRect t="-10789" r="-4825" b="-1638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Freeform 4"/>
          <p:cNvSpPr/>
          <p:nvPr/>
        </p:nvSpPr>
        <p:spPr>
          <a:xfrm>
            <a:off x="1" y="4459817"/>
            <a:ext cx="3448507" cy="2435850"/>
          </a:xfrm>
          <a:custGeom>
            <a:avLst/>
            <a:gdLst/>
            <a:ahLst/>
            <a:cxnLst/>
            <a:rect l="l" t="t" r="r" b="b"/>
            <a:pathLst>
              <a:path w="5172761" h="3653775">
                <a:moveTo>
                  <a:pt x="0" y="0"/>
                </a:moveTo>
                <a:lnTo>
                  <a:pt x="5172761" y="0"/>
                </a:lnTo>
                <a:lnTo>
                  <a:pt x="5172761" y="3653775"/>
                </a:lnTo>
                <a:lnTo>
                  <a:pt x="0" y="3653775"/>
                </a:lnTo>
                <a:lnTo>
                  <a:pt x="0" y="0"/>
                </a:lnTo>
                <a:close/>
              </a:path>
            </a:pathLst>
          </a:custGeom>
          <a:blipFill>
            <a:blip r:embed="rId4"/>
            <a:stretch>
              <a:fillRect l="-10676" b="-458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Freeform 5"/>
          <p:cNvSpPr/>
          <p:nvPr/>
        </p:nvSpPr>
        <p:spPr>
          <a:xfrm>
            <a:off x="9381523" y="5534184"/>
            <a:ext cx="2644856" cy="1096513"/>
          </a:xfrm>
          <a:custGeom>
            <a:avLst/>
            <a:gdLst/>
            <a:ahLst/>
            <a:cxnLst/>
            <a:rect l="l" t="t" r="r" b="b"/>
            <a:pathLst>
              <a:path w="3967284" h="1644770">
                <a:moveTo>
                  <a:pt x="0" y="0"/>
                </a:moveTo>
                <a:lnTo>
                  <a:pt x="3967283" y="0"/>
                </a:lnTo>
                <a:lnTo>
                  <a:pt x="3967283" y="1644770"/>
                </a:lnTo>
                <a:lnTo>
                  <a:pt x="0" y="1644770"/>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Freeform 6"/>
          <p:cNvSpPr/>
          <p:nvPr/>
        </p:nvSpPr>
        <p:spPr>
          <a:xfrm>
            <a:off x="1" y="2236932"/>
            <a:ext cx="3448507" cy="2384137"/>
          </a:xfrm>
          <a:custGeom>
            <a:avLst/>
            <a:gdLst/>
            <a:ahLst/>
            <a:cxnLst/>
            <a:rect l="l" t="t" r="r" b="b"/>
            <a:pathLst>
              <a:path w="5172761" h="3576206">
                <a:moveTo>
                  <a:pt x="0" y="0"/>
                </a:moveTo>
                <a:lnTo>
                  <a:pt x="5172761" y="0"/>
                </a:lnTo>
                <a:lnTo>
                  <a:pt x="5172761" y="3576206"/>
                </a:lnTo>
                <a:lnTo>
                  <a:pt x="0" y="3576206"/>
                </a:lnTo>
                <a:lnTo>
                  <a:pt x="0" y="0"/>
                </a:lnTo>
                <a:close/>
              </a:path>
            </a:pathLst>
          </a:custGeom>
          <a:blipFill>
            <a:blip r:embed="rId6"/>
            <a:stretch>
              <a:fillRect l="-6216" r="-44487"/>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Freeform 7"/>
          <p:cNvSpPr/>
          <p:nvPr/>
        </p:nvSpPr>
        <p:spPr>
          <a:xfrm>
            <a:off x="8743493" y="4459817"/>
            <a:ext cx="3448507" cy="3551241"/>
          </a:xfrm>
          <a:custGeom>
            <a:avLst/>
            <a:gdLst/>
            <a:ahLst/>
            <a:cxnLst/>
            <a:rect l="l" t="t" r="r" b="b"/>
            <a:pathLst>
              <a:path w="5172761" h="5326862">
                <a:moveTo>
                  <a:pt x="0" y="0"/>
                </a:moveTo>
                <a:lnTo>
                  <a:pt x="5172761" y="0"/>
                </a:lnTo>
                <a:lnTo>
                  <a:pt x="5172761" y="5326862"/>
                </a:lnTo>
                <a:lnTo>
                  <a:pt x="0" y="5326862"/>
                </a:lnTo>
                <a:lnTo>
                  <a:pt x="0" y="0"/>
                </a:lnTo>
                <a:close/>
              </a:path>
            </a:pathLst>
          </a:custGeom>
          <a:blipFill>
            <a:blip r:embed="rId7"/>
            <a:stretch>
              <a:fillRect l="-33373" r="-2119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8" name="Freeform 8"/>
          <p:cNvSpPr/>
          <p:nvPr/>
        </p:nvSpPr>
        <p:spPr>
          <a:xfrm>
            <a:off x="8743493" y="2373115"/>
            <a:ext cx="3511801" cy="2344127"/>
          </a:xfrm>
          <a:custGeom>
            <a:avLst/>
            <a:gdLst/>
            <a:ahLst/>
            <a:cxnLst/>
            <a:rect l="l" t="t" r="r" b="b"/>
            <a:pathLst>
              <a:path w="5267702" h="3516191">
                <a:moveTo>
                  <a:pt x="0" y="0"/>
                </a:moveTo>
                <a:lnTo>
                  <a:pt x="5267702" y="0"/>
                </a:lnTo>
                <a:lnTo>
                  <a:pt x="5267702" y="3516191"/>
                </a:lnTo>
                <a:lnTo>
                  <a:pt x="0" y="3516191"/>
                </a:lnTo>
                <a:lnTo>
                  <a:pt x="0" y="0"/>
                </a:lnTo>
                <a:close/>
              </a:path>
            </a:pathLst>
          </a:custGeom>
          <a:blipFill>
            <a:blip r:embed="rId8"/>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9" name="TextBox 9"/>
          <p:cNvSpPr txBox="1"/>
          <p:nvPr/>
        </p:nvSpPr>
        <p:spPr>
          <a:xfrm>
            <a:off x="3988315" y="2548374"/>
            <a:ext cx="4215371" cy="203299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431818" lvl="1" indent="-215909" algn="l">
              <a:lnSpc>
                <a:spcPts val="2799"/>
              </a:lnSpc>
              <a:buFont typeface="Arial"/>
              <a:buChar char="•"/>
            </a:pPr>
            <a:r>
              <a:rPr lang="en-US" sz="1999" b="1">
                <a:solidFill>
                  <a:srgbClr val="0A0050"/>
                </a:solidFill>
                <a:latin typeface="Mont Bold"/>
                <a:ea typeface="Mont Bold"/>
                <a:cs typeface="Mont Bold"/>
                <a:sym typeface="Mont Bold"/>
              </a:rPr>
              <a:t>To Reassure</a:t>
            </a:r>
          </a:p>
          <a:p>
            <a:pPr marL="431818" lvl="1" indent="-215909" algn="l">
              <a:lnSpc>
                <a:spcPts val="2799"/>
              </a:lnSpc>
              <a:buFont typeface="Arial"/>
              <a:buChar char="•"/>
            </a:pPr>
            <a:r>
              <a:rPr lang="en-US" sz="1999" b="1">
                <a:solidFill>
                  <a:srgbClr val="0A0050"/>
                </a:solidFill>
                <a:latin typeface="Mont Bold"/>
                <a:ea typeface="Mont Bold"/>
                <a:cs typeface="Mont Bold"/>
                <a:sym typeface="Mont Bold"/>
              </a:rPr>
              <a:t>To Know</a:t>
            </a:r>
          </a:p>
          <a:p>
            <a:pPr marL="431818" lvl="1" indent="-215909" algn="l">
              <a:lnSpc>
                <a:spcPts val="2799"/>
              </a:lnSpc>
              <a:buFont typeface="Arial"/>
              <a:buChar char="•"/>
            </a:pPr>
            <a:r>
              <a:rPr lang="en-US" sz="1999" b="1">
                <a:solidFill>
                  <a:srgbClr val="0A0050"/>
                </a:solidFill>
                <a:latin typeface="Mont Bold"/>
                <a:ea typeface="Mont Bold"/>
                <a:cs typeface="Mont Bold"/>
                <a:sym typeface="Mont Bold"/>
              </a:rPr>
              <a:t>To reach a diagnosis</a:t>
            </a:r>
          </a:p>
          <a:p>
            <a:pPr marL="431818" lvl="1" indent="-215909" algn="l">
              <a:lnSpc>
                <a:spcPts val="2799"/>
              </a:lnSpc>
              <a:buFont typeface="Arial"/>
              <a:buChar char="•"/>
            </a:pPr>
            <a:r>
              <a:rPr lang="en-US" sz="1999" b="1">
                <a:solidFill>
                  <a:srgbClr val="0A0050"/>
                </a:solidFill>
                <a:latin typeface="Mont Bold"/>
                <a:ea typeface="Mont Bold"/>
                <a:cs typeface="Mont Bold"/>
                <a:sym typeface="Mont Bold"/>
              </a:rPr>
              <a:t>To start (the right) treatment faster</a:t>
            </a:r>
          </a:p>
          <a:p>
            <a:pPr algn="ctr">
              <a:lnSpc>
                <a:spcPts val="2706"/>
              </a:lnSpc>
            </a:pPr>
            <a:endParaRPr lang="en-US" sz="1999" b="1">
              <a:solidFill>
                <a:srgbClr val="0A0050"/>
              </a:solidFill>
              <a:latin typeface="Mont Bold"/>
              <a:ea typeface="Mont Bold"/>
              <a:cs typeface="Mont Bold"/>
              <a:sym typeface="Mont Bold"/>
            </a:endParaRPr>
          </a:p>
          <a:p>
            <a:pPr algn="ctr">
              <a:lnSpc>
                <a:spcPts val="1867"/>
              </a:lnSpc>
              <a:spcBef>
                <a:spcPct val="0"/>
              </a:spcBef>
            </a:pPr>
            <a:endParaRPr lang="en-US" sz="1999" b="1">
              <a:solidFill>
                <a:srgbClr val="0A0050"/>
              </a:solidFill>
              <a:latin typeface="Mont Bold"/>
              <a:ea typeface="Mont Bold"/>
              <a:cs typeface="Mont Bold"/>
              <a:sym typeface="Mont Bold"/>
            </a:endParaRPr>
          </a:p>
        </p:txBody>
      </p:sp>
      <p:sp>
        <p:nvSpPr>
          <p:cNvPr id="10" name="TextBox 10"/>
          <p:cNvSpPr txBox="1"/>
          <p:nvPr/>
        </p:nvSpPr>
        <p:spPr>
          <a:xfrm>
            <a:off x="3924021" y="303575"/>
            <a:ext cx="4215371" cy="3607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986"/>
              </a:lnSpc>
              <a:spcBef>
                <a:spcPct val="0"/>
              </a:spcBef>
            </a:pPr>
            <a:r>
              <a:rPr lang="en-US" sz="2133" b="1">
                <a:solidFill>
                  <a:srgbClr val="0A0050"/>
                </a:solidFill>
                <a:latin typeface="Mont Bold"/>
                <a:ea typeface="Mont Bold"/>
                <a:cs typeface="Mont Bold"/>
                <a:sym typeface="Mont Bold"/>
              </a:rPr>
              <a:t>Where can testing take place?</a:t>
            </a:r>
          </a:p>
        </p:txBody>
      </p:sp>
      <p:sp>
        <p:nvSpPr>
          <p:cNvPr id="11" name="Freeform 11"/>
          <p:cNvSpPr/>
          <p:nvPr/>
        </p:nvSpPr>
        <p:spPr>
          <a:xfrm>
            <a:off x="5047484" y="5932488"/>
            <a:ext cx="1968443" cy="816083"/>
          </a:xfrm>
          <a:custGeom>
            <a:avLst/>
            <a:gdLst/>
            <a:ahLst/>
            <a:cxnLst/>
            <a:rect l="l" t="t" r="r" b="b"/>
            <a:pathLst>
              <a:path w="2952664" h="1224125">
                <a:moveTo>
                  <a:pt x="0" y="0"/>
                </a:moveTo>
                <a:lnTo>
                  <a:pt x="2952664" y="0"/>
                </a:lnTo>
                <a:lnTo>
                  <a:pt x="2952664" y="1224125"/>
                </a:lnTo>
                <a:lnTo>
                  <a:pt x="0" y="1224125"/>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3" name="Freeform 3"/>
          <p:cNvSpPr/>
          <p:nvPr/>
        </p:nvSpPr>
        <p:spPr>
          <a:xfrm>
            <a:off x="10551195" y="2432923"/>
            <a:ext cx="1398767" cy="1803807"/>
          </a:xfrm>
          <a:custGeom>
            <a:avLst/>
            <a:gdLst/>
            <a:ahLst/>
            <a:cxnLst/>
            <a:rect l="l" t="t" r="r" b="b"/>
            <a:pathLst>
              <a:path w="2098150" h="2705711">
                <a:moveTo>
                  <a:pt x="0" y="0"/>
                </a:moveTo>
                <a:lnTo>
                  <a:pt x="2098150" y="0"/>
                </a:lnTo>
                <a:lnTo>
                  <a:pt x="2098150" y="2705711"/>
                </a:lnTo>
                <a:lnTo>
                  <a:pt x="0" y="2705711"/>
                </a:lnTo>
                <a:lnTo>
                  <a:pt x="0" y="0"/>
                </a:lnTo>
                <a:close/>
              </a:path>
            </a:pathLst>
          </a:custGeom>
          <a:blipFill>
            <a:blip r:embed="rId3"/>
            <a:stretch>
              <a:fillRect b="-16609"/>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4" name="Freeform 4"/>
          <p:cNvSpPr/>
          <p:nvPr/>
        </p:nvSpPr>
        <p:spPr>
          <a:xfrm>
            <a:off x="10121318" y="314219"/>
            <a:ext cx="1530970" cy="1703896"/>
          </a:xfrm>
          <a:custGeom>
            <a:avLst/>
            <a:gdLst/>
            <a:ahLst/>
            <a:cxnLst/>
            <a:rect l="l" t="t" r="r" b="b"/>
            <a:pathLst>
              <a:path w="2296455" h="2555844">
                <a:moveTo>
                  <a:pt x="0" y="0"/>
                </a:moveTo>
                <a:lnTo>
                  <a:pt x="2296455" y="0"/>
                </a:lnTo>
                <a:lnTo>
                  <a:pt x="2296455" y="2555844"/>
                </a:lnTo>
                <a:lnTo>
                  <a:pt x="0" y="2555844"/>
                </a:lnTo>
                <a:lnTo>
                  <a:pt x="0" y="0"/>
                </a:lnTo>
                <a:close/>
              </a:path>
            </a:pathLst>
          </a:custGeom>
          <a:blipFill>
            <a:blip r:embed="rId4"/>
            <a:stretch>
              <a:fillRect l="-66734"/>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Freeform 5"/>
          <p:cNvSpPr/>
          <p:nvPr/>
        </p:nvSpPr>
        <p:spPr>
          <a:xfrm>
            <a:off x="9252821" y="4874400"/>
            <a:ext cx="2120858" cy="1415673"/>
          </a:xfrm>
          <a:custGeom>
            <a:avLst/>
            <a:gdLst/>
            <a:ahLst/>
            <a:cxnLst/>
            <a:rect l="l" t="t" r="r" b="b"/>
            <a:pathLst>
              <a:path w="3181287" h="2123509">
                <a:moveTo>
                  <a:pt x="0" y="0"/>
                </a:moveTo>
                <a:lnTo>
                  <a:pt x="3181287" y="0"/>
                </a:lnTo>
                <a:lnTo>
                  <a:pt x="3181287" y="2123510"/>
                </a:lnTo>
                <a:lnTo>
                  <a:pt x="0" y="2123510"/>
                </a:lnTo>
                <a:lnTo>
                  <a:pt x="0" y="0"/>
                </a:lnTo>
                <a:close/>
              </a:path>
            </a:pathLst>
          </a:custGeom>
          <a:blipFill>
            <a:blip r:embed="rId5"/>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6" name="Freeform 6"/>
          <p:cNvSpPr/>
          <p:nvPr/>
        </p:nvSpPr>
        <p:spPr>
          <a:xfrm>
            <a:off x="6096000" y="5239685"/>
            <a:ext cx="2182672" cy="1454205"/>
          </a:xfrm>
          <a:custGeom>
            <a:avLst/>
            <a:gdLst/>
            <a:ahLst/>
            <a:cxnLst/>
            <a:rect l="l" t="t" r="r" b="b"/>
            <a:pathLst>
              <a:path w="3274008" h="2181308">
                <a:moveTo>
                  <a:pt x="0" y="0"/>
                </a:moveTo>
                <a:lnTo>
                  <a:pt x="3274008" y="0"/>
                </a:lnTo>
                <a:lnTo>
                  <a:pt x="3274008" y="2181307"/>
                </a:lnTo>
                <a:lnTo>
                  <a:pt x="0" y="2181307"/>
                </a:lnTo>
                <a:lnTo>
                  <a:pt x="0" y="0"/>
                </a:lnTo>
                <a:close/>
              </a:path>
            </a:pathLst>
          </a:custGeom>
          <a:blipFill>
            <a:blip r:embed="rId6"/>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7" name="Freeform 7"/>
          <p:cNvSpPr/>
          <p:nvPr/>
        </p:nvSpPr>
        <p:spPr>
          <a:xfrm>
            <a:off x="4405385" y="171445"/>
            <a:ext cx="2522919" cy="1747122"/>
          </a:xfrm>
          <a:custGeom>
            <a:avLst/>
            <a:gdLst/>
            <a:ahLst/>
            <a:cxnLst/>
            <a:rect l="l" t="t" r="r" b="b"/>
            <a:pathLst>
              <a:path w="3784379" h="2620683">
                <a:moveTo>
                  <a:pt x="0" y="0"/>
                </a:moveTo>
                <a:lnTo>
                  <a:pt x="3784380" y="0"/>
                </a:lnTo>
                <a:lnTo>
                  <a:pt x="3784380" y="2620682"/>
                </a:lnTo>
                <a:lnTo>
                  <a:pt x="0" y="2620682"/>
                </a:lnTo>
                <a:lnTo>
                  <a:pt x="0" y="0"/>
                </a:lnTo>
                <a:close/>
              </a:path>
            </a:pathLst>
          </a:custGeom>
          <a:blipFill>
            <a:blip r:embed="rId7"/>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111" b="-33111"/>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nvGrpSpPr>
          <p:cNvPr id="3" name="Group 3"/>
          <p:cNvGrpSpPr/>
          <p:nvPr/>
        </p:nvGrpSpPr>
        <p:grpSpPr>
          <a:xfrm>
            <a:off x="6909602" y="1137601"/>
            <a:ext cx="4441087" cy="5034599"/>
            <a:chOff x="0" y="0"/>
            <a:chExt cx="1754504" cy="1988977"/>
          </a:xfrm>
        </p:grpSpPr>
        <p:sp>
          <p:nvSpPr>
            <p:cNvPr id="4" name="Freeform 4"/>
            <p:cNvSpPr/>
            <p:nvPr/>
          </p:nvSpPr>
          <p:spPr>
            <a:xfrm>
              <a:off x="0" y="0"/>
              <a:ext cx="1754504" cy="1988977"/>
            </a:xfrm>
            <a:custGeom>
              <a:avLst/>
              <a:gdLst/>
              <a:ahLst/>
              <a:cxnLst/>
              <a:rect l="l" t="t" r="r" b="b"/>
              <a:pathLst>
                <a:path w="1754504" h="1988977">
                  <a:moveTo>
                    <a:pt x="59270" y="0"/>
                  </a:moveTo>
                  <a:lnTo>
                    <a:pt x="1695233" y="0"/>
                  </a:lnTo>
                  <a:cubicBezTo>
                    <a:pt x="1727967" y="0"/>
                    <a:pt x="1754504" y="26536"/>
                    <a:pt x="1754504" y="59270"/>
                  </a:cubicBezTo>
                  <a:lnTo>
                    <a:pt x="1754504" y="1929707"/>
                  </a:lnTo>
                  <a:cubicBezTo>
                    <a:pt x="1754504" y="1945426"/>
                    <a:pt x="1748259" y="1960502"/>
                    <a:pt x="1737144" y="1971617"/>
                  </a:cubicBezTo>
                  <a:cubicBezTo>
                    <a:pt x="1726028" y="1982733"/>
                    <a:pt x="1710953" y="1988977"/>
                    <a:pt x="1695233" y="1988977"/>
                  </a:cubicBezTo>
                  <a:lnTo>
                    <a:pt x="59270" y="1988977"/>
                  </a:lnTo>
                  <a:cubicBezTo>
                    <a:pt x="43551" y="1988977"/>
                    <a:pt x="28475" y="1982733"/>
                    <a:pt x="17360" y="1971617"/>
                  </a:cubicBezTo>
                  <a:cubicBezTo>
                    <a:pt x="6245" y="1960502"/>
                    <a:pt x="0" y="1945426"/>
                    <a:pt x="0" y="1929707"/>
                  </a:cubicBezTo>
                  <a:lnTo>
                    <a:pt x="0" y="59270"/>
                  </a:lnTo>
                  <a:cubicBezTo>
                    <a:pt x="0" y="43551"/>
                    <a:pt x="6245" y="28475"/>
                    <a:pt x="17360" y="17360"/>
                  </a:cubicBezTo>
                  <a:cubicBezTo>
                    <a:pt x="28475" y="6245"/>
                    <a:pt x="43551" y="0"/>
                    <a:pt x="59270" y="0"/>
                  </a:cubicBezTo>
                  <a:close/>
                </a:path>
              </a:pathLst>
            </a:custGeom>
            <a:solidFill>
              <a:srgbClr val="FFFFF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sp>
          <p:nvSpPr>
            <p:cNvPr id="5" name="TextBox 5"/>
            <p:cNvSpPr txBox="1"/>
            <p:nvPr/>
          </p:nvSpPr>
          <p:spPr>
            <a:xfrm>
              <a:off x="0" y="-38100"/>
              <a:ext cx="1754504" cy="2027077"/>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6" name="TextBox 6"/>
          <p:cNvSpPr txBox="1"/>
          <p:nvPr/>
        </p:nvSpPr>
        <p:spPr>
          <a:xfrm>
            <a:off x="6845307" y="1572123"/>
            <a:ext cx="4441087" cy="150960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2893"/>
              </a:lnSpc>
            </a:pPr>
            <a:r>
              <a:rPr lang="en-US" sz="2066" b="1">
                <a:solidFill>
                  <a:srgbClr val="0A0050"/>
                </a:solidFill>
                <a:latin typeface="Mont Bold"/>
                <a:ea typeface="Mont Bold"/>
                <a:cs typeface="Mont Bold"/>
                <a:sym typeface="Mont Bold"/>
              </a:rPr>
              <a:t>References and Resources</a:t>
            </a:r>
          </a:p>
          <a:p>
            <a:pPr algn="ctr">
              <a:lnSpc>
                <a:spcPts val="2893"/>
              </a:lnSpc>
            </a:pPr>
            <a:endParaRPr lang="en-US" sz="2066" b="1">
              <a:solidFill>
                <a:srgbClr val="0A0050"/>
              </a:solidFill>
              <a:latin typeface="Mont Bold"/>
              <a:ea typeface="Mont Bold"/>
              <a:cs typeface="Mont Bold"/>
              <a:sym typeface="Mont Bold"/>
            </a:endParaRPr>
          </a:p>
          <a:p>
            <a:pPr algn="ctr">
              <a:lnSpc>
                <a:spcPts val="2893"/>
              </a:lnSpc>
            </a:pPr>
            <a:endParaRPr lang="en-US" sz="2066" b="1">
              <a:solidFill>
                <a:srgbClr val="0A0050"/>
              </a:solidFill>
              <a:latin typeface="Mont Bold"/>
              <a:ea typeface="Mont Bold"/>
              <a:cs typeface="Mont Bold"/>
              <a:sym typeface="Mont Bold"/>
            </a:endParaRPr>
          </a:p>
          <a:p>
            <a:pPr algn="ctr">
              <a:lnSpc>
                <a:spcPts val="2893"/>
              </a:lnSpc>
              <a:spcBef>
                <a:spcPct val="0"/>
              </a:spcBef>
            </a:pPr>
            <a:r>
              <a:rPr lang="en-US" sz="2066" b="1">
                <a:solidFill>
                  <a:srgbClr val="0A0050"/>
                </a:solidFill>
                <a:latin typeface="Mont Bold"/>
                <a:ea typeface="Mont Bold"/>
                <a:cs typeface="Mont Bold"/>
                <a:sym typeface="Mont Bold"/>
              </a:rPr>
              <a:t>Lucy@Lehaneconsulting.co.uk</a:t>
            </a:r>
          </a:p>
        </p:txBody>
      </p:sp>
      <p:grpSp>
        <p:nvGrpSpPr>
          <p:cNvPr id="7" name="Group 7"/>
          <p:cNvGrpSpPr/>
          <p:nvPr/>
        </p:nvGrpSpPr>
        <p:grpSpPr>
          <a:xfrm>
            <a:off x="8557296" y="3869216"/>
            <a:ext cx="1145699" cy="1145699"/>
            <a:chOff x="0" y="0"/>
            <a:chExt cx="2291399" cy="2291399"/>
          </a:xfrm>
        </p:grpSpPr>
        <p:sp>
          <p:nvSpPr>
            <p:cNvPr id="8" name="Freeform 8"/>
            <p:cNvSpPr/>
            <p:nvPr/>
          </p:nvSpPr>
          <p:spPr>
            <a:xfrm>
              <a:off x="0" y="0"/>
              <a:ext cx="2291399" cy="2291399"/>
            </a:xfrm>
            <a:custGeom>
              <a:avLst/>
              <a:gdLst/>
              <a:ahLst/>
              <a:cxnLst/>
              <a:rect l="l" t="t" r="r" b="b"/>
              <a:pathLst>
                <a:path w="2291399" h="2291399">
                  <a:moveTo>
                    <a:pt x="0" y="0"/>
                  </a:moveTo>
                  <a:lnTo>
                    <a:pt x="2291399" y="0"/>
                  </a:lnTo>
                  <a:lnTo>
                    <a:pt x="2291399" y="2291399"/>
                  </a:lnTo>
                  <a:lnTo>
                    <a:pt x="0" y="22913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sz="800"/>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6096000" y="1653730"/>
            <a:ext cx="5519351"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rPr>
              <a:t>Case Study</a:t>
            </a:r>
          </a:p>
        </p:txBody>
      </p:sp>
      <p:sp>
        <p:nvSpPr>
          <p:cNvPr id="2" name="Rounded Rectangle 1">
            <a:extLst>
              <a:ext uri="{FF2B5EF4-FFF2-40B4-BE49-F238E27FC236}">
                <a16:creationId xmlns:a16="http://schemas.microsoft.com/office/drawing/2014/main" id="{1D538F10-2C8B-F26B-98B3-990FCDE3A1B5}"/>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2A56ED80-0CF1-D155-EAF0-C48754CDE7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4" name="Picture 3" descr="A blue and black logo&#10;&#10;Description automatically generated">
            <a:extLst>
              <a:ext uri="{FF2B5EF4-FFF2-40B4-BE49-F238E27FC236}">
                <a16:creationId xmlns:a16="http://schemas.microsoft.com/office/drawing/2014/main" id="{5CBC2DD0-C330-9119-ADDE-11B3028B8CBF}"/>
              </a:ext>
            </a:extLst>
          </p:cNvPr>
          <p:cNvPicPr>
            <a:picLocks noChangeAspect="1"/>
          </p:cNvPicPr>
          <p:nvPr/>
        </p:nvPicPr>
        <p:blipFill>
          <a:blip r:embed="rId4"/>
          <a:stretch>
            <a:fillRect/>
          </a:stretch>
        </p:blipFill>
        <p:spPr>
          <a:xfrm>
            <a:off x="6905297" y="2603938"/>
            <a:ext cx="3899337" cy="3909847"/>
          </a:xfrm>
          <a:prstGeom prst="rect">
            <a:avLst/>
          </a:prstGeom>
        </p:spPr>
      </p:pic>
    </p:spTree>
    <p:extLst>
      <p:ext uri="{BB962C8B-B14F-4D97-AF65-F5344CB8AC3E}">
        <p14:creationId xmlns:p14="http://schemas.microsoft.com/office/powerpoint/2010/main" val="2521437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144;p19">
            <a:extLst>
              <a:ext uri="{FF2B5EF4-FFF2-40B4-BE49-F238E27FC236}">
                <a16:creationId xmlns:a16="http://schemas.microsoft.com/office/drawing/2014/main" id="{25E5F01D-E1BF-9C84-BF4D-AEE483E4791D}"/>
              </a:ext>
            </a:extLst>
          </p:cNvPr>
          <p:cNvSpPr/>
          <p:nvPr/>
        </p:nvSpPr>
        <p:spPr>
          <a:xfrm>
            <a:off x="6610960" y="1924441"/>
            <a:ext cx="5307603" cy="646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Please scan the QR Code on the screen. This will take you through to </a:t>
            </a:r>
            <a:r>
              <a:rPr kumimoji="0" lang="en-GB" sz="2400" b="1" i="0" u="none" strike="noStrike" kern="0" cap="none" spc="0" normalizeH="0" baseline="0" noProof="0" err="1">
                <a:ln>
                  <a:noFill/>
                </a:ln>
                <a:solidFill>
                  <a:srgbClr val="00989E"/>
                </a:solidFill>
                <a:effectLst/>
                <a:uLnTx/>
                <a:uFillTx/>
                <a:latin typeface="Arial"/>
                <a:ea typeface="Arial"/>
                <a:cs typeface="Arial"/>
                <a:sym typeface="Arial"/>
              </a:rPr>
              <a:t>Slido</a:t>
            </a: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 where you can interact with us.</a:t>
            </a:r>
            <a:endParaRPr kumimoji="0" sz="2400" b="0" i="0" u="none" strike="noStrike" kern="0" cap="none" spc="0" normalizeH="0" baseline="0" noProof="0">
              <a:ln>
                <a:noFill/>
              </a:ln>
              <a:solidFill>
                <a:srgbClr val="00989E"/>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48AC358F-3275-9D02-D79D-9D92219D3E15}"/>
              </a:ext>
            </a:extLst>
          </p:cNvPr>
          <p:cNvSpPr/>
          <p:nvPr/>
        </p:nvSpPr>
        <p:spPr>
          <a:xfrm>
            <a:off x="5640344" y="1118946"/>
            <a:ext cx="724883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err="1">
                <a:ln w="0"/>
                <a:solidFill>
                  <a:srgbClr val="00989E"/>
                </a:solidFill>
                <a:effectLst>
                  <a:outerShdw blurRad="38100" dist="25400" dir="5400000" algn="ctr" rotWithShape="0">
                    <a:srgbClr val="6E747A">
                      <a:alpha val="43000"/>
                    </a:srgbClr>
                  </a:outerShdw>
                </a:effectLst>
                <a:uLnTx/>
                <a:uFillTx/>
                <a:latin typeface="Arial"/>
                <a:cs typeface="Arial"/>
                <a:sym typeface="Arial"/>
              </a:rPr>
              <a:t>Slido</a:t>
            </a:r>
            <a:endParaRPr kumimoji="0" lang="en-US" sz="3600" b="0"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endParaRPr>
          </a:p>
        </p:txBody>
      </p:sp>
      <p:grpSp>
        <p:nvGrpSpPr>
          <p:cNvPr id="2" name="Group 1">
            <a:extLst>
              <a:ext uri="{FF2B5EF4-FFF2-40B4-BE49-F238E27FC236}">
                <a16:creationId xmlns:a16="http://schemas.microsoft.com/office/drawing/2014/main" id="{B2F04192-0033-D0E9-C924-BA3C6E2F14D9}"/>
              </a:ext>
            </a:extLst>
          </p:cNvPr>
          <p:cNvGrpSpPr/>
          <p:nvPr/>
        </p:nvGrpSpPr>
        <p:grpSpPr>
          <a:xfrm>
            <a:off x="8060322" y="3600515"/>
            <a:ext cx="2408877" cy="2995037"/>
            <a:chOff x="6396917" y="2750133"/>
            <a:chExt cx="2408877" cy="2995037"/>
          </a:xfrm>
        </p:grpSpPr>
        <p:pic>
          <p:nvPicPr>
            <p:cNvPr id="3" name="Google Shape;145;p19" descr="Qr code&#10;&#10;Description automatically generated">
              <a:extLst>
                <a:ext uri="{FF2B5EF4-FFF2-40B4-BE49-F238E27FC236}">
                  <a16:creationId xmlns:a16="http://schemas.microsoft.com/office/drawing/2014/main" id="{3AB7B43C-99B8-AF58-1A72-B505F1B03959}"/>
                </a:ext>
              </a:extLst>
            </p:cNvPr>
            <p:cNvPicPr preferRelativeResize="0"/>
            <p:nvPr/>
          </p:nvPicPr>
          <p:blipFill rotWithShape="1">
            <a:blip r:embed="rId3">
              <a:alphaModFix/>
            </a:blip>
            <a:srcRect/>
            <a:stretch/>
          </p:blipFill>
          <p:spPr>
            <a:xfrm>
              <a:off x="6396917" y="2750133"/>
              <a:ext cx="2408877" cy="2995037"/>
            </a:xfrm>
            <a:prstGeom prst="rect">
              <a:avLst/>
            </a:prstGeom>
            <a:noFill/>
            <a:ln>
              <a:noFill/>
            </a:ln>
          </p:spPr>
        </p:pic>
        <p:sp>
          <p:nvSpPr>
            <p:cNvPr id="4" name="Rectangle 3">
              <a:extLst>
                <a:ext uri="{FF2B5EF4-FFF2-40B4-BE49-F238E27FC236}">
                  <a16:creationId xmlns:a16="http://schemas.microsoft.com/office/drawing/2014/main" id="{404F8730-BC76-C06F-129A-1F023434EF25}"/>
                </a:ext>
              </a:extLst>
            </p:cNvPr>
            <p:cNvSpPr/>
            <p:nvPr/>
          </p:nvSpPr>
          <p:spPr>
            <a:xfrm>
              <a:off x="6660444" y="3048000"/>
              <a:ext cx="1890888" cy="18062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 name="Rounded Rectangle 5">
            <a:extLst>
              <a:ext uri="{FF2B5EF4-FFF2-40B4-BE49-F238E27FC236}">
                <a16:creationId xmlns:a16="http://schemas.microsoft.com/office/drawing/2014/main" id="{5C7005B3-8EA1-2199-0702-189BD34E23B9}"/>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BFD91A0-0076-34DD-91F9-298CF0700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BCE8DBFB-9EA5-770F-77B4-256F39DA8DAA}"/>
              </a:ext>
            </a:extLst>
          </p:cNvPr>
          <p:cNvPicPr>
            <a:picLocks noChangeAspect="1"/>
          </p:cNvPicPr>
          <p:nvPr/>
        </p:nvPicPr>
        <p:blipFill>
          <a:blip r:embed="rId5"/>
          <a:stretch>
            <a:fillRect/>
          </a:stretch>
        </p:blipFill>
        <p:spPr>
          <a:xfrm>
            <a:off x="8177932" y="3704237"/>
            <a:ext cx="2162175" cy="2181225"/>
          </a:xfrm>
          <a:prstGeom prst="rect">
            <a:avLst/>
          </a:prstGeom>
        </p:spPr>
      </p:pic>
    </p:spTree>
    <p:extLst>
      <p:ext uri="{BB962C8B-B14F-4D97-AF65-F5344CB8AC3E}">
        <p14:creationId xmlns:p14="http://schemas.microsoft.com/office/powerpoint/2010/main" val="33267102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59728-1A66-E5FB-DC75-5DDCD117F634}"/>
            </a:ext>
          </a:extLst>
        </p:cNvPr>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2E6565FB-2727-F8BF-5BBD-06B69556B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D211D749-AB6D-396F-A8CC-42F6B1ACE9C7}"/>
              </a:ext>
            </a:extLst>
          </p:cNvPr>
          <p:cNvSpPr/>
          <p:nvPr/>
        </p:nvSpPr>
        <p:spPr>
          <a:xfrm>
            <a:off x="6208236" y="1414352"/>
            <a:ext cx="5519351" cy="646331"/>
          </a:xfrm>
          <a:prstGeom prst="rect">
            <a:avLst/>
          </a:prstGeom>
          <a:noFill/>
        </p:spPr>
        <p:txBody>
          <a:bodyPr wrap="square" lIns="91440" tIns="45720" rIns="91440" bIns="45720" anchor="t">
            <a:spAutoFit/>
          </a:bodyPr>
          <a:lstStyle/>
          <a:p>
            <a:pPr algn="ctr">
              <a:defRPr/>
            </a:pPr>
            <a:r>
              <a:rPr lang="en-US" sz="3600" kern="0">
                <a:ln w="0"/>
                <a:solidFill>
                  <a:srgbClr val="00989E"/>
                </a:solidFill>
                <a:effectLst>
                  <a:outerShdw blurRad="38100" dist="25400" dir="5400000" algn="ctr" rotWithShape="0">
                    <a:srgbClr val="6E747A">
                      <a:alpha val="43000"/>
                    </a:srgbClr>
                  </a:outerShdw>
                </a:effectLst>
                <a:latin typeface="Arial"/>
                <a:cs typeface="Arial"/>
                <a:sym typeface="Arial"/>
              </a:rPr>
              <a:t>Case Study</a:t>
            </a:r>
          </a:p>
        </p:txBody>
      </p:sp>
      <p:sp>
        <p:nvSpPr>
          <p:cNvPr id="10" name="Rounded Rectangle 9">
            <a:extLst>
              <a:ext uri="{FF2B5EF4-FFF2-40B4-BE49-F238E27FC236}">
                <a16:creationId xmlns:a16="http://schemas.microsoft.com/office/drawing/2014/main" id="{0A7679B3-AD17-27E5-737D-80F5836A3F45}"/>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45764AC1-405F-01C2-A282-66C0BF8A2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grpSp>
        <p:nvGrpSpPr>
          <p:cNvPr id="6" name="Group 5">
            <a:extLst>
              <a:ext uri="{FF2B5EF4-FFF2-40B4-BE49-F238E27FC236}">
                <a16:creationId xmlns:a16="http://schemas.microsoft.com/office/drawing/2014/main" id="{01B2FBB2-BECC-7C42-75A0-BD4FA8E6C011}"/>
              </a:ext>
            </a:extLst>
          </p:cNvPr>
          <p:cNvGrpSpPr/>
          <p:nvPr/>
        </p:nvGrpSpPr>
        <p:grpSpPr>
          <a:xfrm>
            <a:off x="6468929" y="2351183"/>
            <a:ext cx="4997962" cy="4417030"/>
            <a:chOff x="6468929" y="2351183"/>
            <a:chExt cx="4997962" cy="4417030"/>
          </a:xfrm>
        </p:grpSpPr>
        <p:sp>
          <p:nvSpPr>
            <p:cNvPr id="7" name="TextBox 6">
              <a:extLst>
                <a:ext uri="{FF2B5EF4-FFF2-40B4-BE49-F238E27FC236}">
                  <a16:creationId xmlns:a16="http://schemas.microsoft.com/office/drawing/2014/main" id="{4DE367A7-C4A8-FADF-311B-A33DDD3924AD}"/>
                </a:ext>
              </a:extLst>
            </p:cNvPr>
            <p:cNvSpPr txBox="1"/>
            <p:nvPr/>
          </p:nvSpPr>
          <p:spPr>
            <a:xfrm>
              <a:off x="6468929" y="5383218"/>
              <a:ext cx="4997962" cy="1384995"/>
            </a:xfrm>
            <a:prstGeom prst="rect">
              <a:avLst/>
            </a:prstGeom>
            <a:noFill/>
          </p:spPr>
          <p:txBody>
            <a:bodyPr wrap="square" lIns="91440" tIns="45720" rIns="91440" bIns="45720" rtlCol="0" anchor="t">
              <a:spAutoFit/>
            </a:bodyPr>
            <a:lstStyle/>
            <a:p>
              <a:pPr algn="ctr"/>
              <a:r>
                <a:rPr lang="en-GB" sz="2800" b="1">
                  <a:solidFill>
                    <a:srgbClr val="000000"/>
                  </a:solidFill>
                  <a:ea typeface="+mn-lt"/>
                  <a:cs typeface="+mn-lt"/>
                </a:rPr>
                <a:t>Farzana Rahman</a:t>
              </a:r>
              <a:endParaRPr lang="en-US" sz="2800">
                <a:ea typeface="Calibri"/>
                <a:cs typeface="Calibri"/>
              </a:endParaRPr>
            </a:p>
            <a:p>
              <a:pPr algn="ctr"/>
              <a:r>
                <a:rPr lang="en-GB" sz="2800">
                  <a:solidFill>
                    <a:srgbClr val="000000"/>
                  </a:solidFill>
                  <a:ea typeface="+mn-lt"/>
                  <a:cs typeface="+mn-lt"/>
                </a:rPr>
                <a:t>CEO &amp; Co-Founder</a:t>
              </a:r>
              <a:endParaRPr lang="en-GB" sz="2800">
                <a:ea typeface="Calibri"/>
                <a:cs typeface="Calibri"/>
              </a:endParaRPr>
            </a:p>
            <a:p>
              <a:pPr algn="ctr"/>
              <a:r>
                <a:rPr lang="en-GB" sz="2800" err="1">
                  <a:solidFill>
                    <a:srgbClr val="000000"/>
                  </a:solidFill>
                  <a:ea typeface="+mn-lt"/>
                  <a:cs typeface="+mn-lt"/>
                </a:rPr>
                <a:t>Hexarad</a:t>
              </a:r>
              <a:endParaRPr lang="en-GB" sz="2800">
                <a:ea typeface="Calibri"/>
                <a:cs typeface="Calibri"/>
              </a:endParaRPr>
            </a:p>
          </p:txBody>
        </p:sp>
        <p:pic>
          <p:nvPicPr>
            <p:cNvPr id="2" name="Picture 1" descr="A person smiling at the camera&#10;&#10;Description automatically generated">
              <a:extLst>
                <a:ext uri="{FF2B5EF4-FFF2-40B4-BE49-F238E27FC236}">
                  <a16:creationId xmlns:a16="http://schemas.microsoft.com/office/drawing/2014/main" id="{04442FD5-7F8B-ED3E-DF2D-598947F591CF}"/>
                </a:ext>
              </a:extLst>
            </p:cNvPr>
            <p:cNvPicPr>
              <a:picLocks noChangeAspect="1"/>
            </p:cNvPicPr>
            <p:nvPr/>
          </p:nvPicPr>
          <p:blipFill>
            <a:blip r:embed="rId4"/>
            <a:stretch>
              <a:fillRect/>
            </a:stretch>
          </p:blipFill>
          <p:spPr>
            <a:xfrm>
              <a:off x="7627149" y="2351183"/>
              <a:ext cx="2743200" cy="2743200"/>
            </a:xfrm>
            <a:prstGeom prst="rect">
              <a:avLst/>
            </a:prstGeom>
          </p:spPr>
        </p:pic>
      </p:grpSp>
    </p:spTree>
    <p:extLst>
      <p:ext uri="{BB962C8B-B14F-4D97-AF65-F5344CB8AC3E}">
        <p14:creationId xmlns:p14="http://schemas.microsoft.com/office/powerpoint/2010/main" val="2483350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Object 1" descr="/tmp/beautiful_ai_exports/35d378b2-be5e-45b2-b1fa-42a094c367fa.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909398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Object 1" descr="/tmp/beautiful_ai_exports/be7a006d-8fd7-43b9-a365-629cf636b489.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489636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Object 1" descr="/tmp/beautiful_ai_exports/d027c35e-13c5-4c38-8ef0-510849e55eb3.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72782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Object 1" descr="/tmp/beautiful_ai_exports/c0a371c9-8610-4d02-a8ab-b42c7d57db32.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523119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6208236" y="1636772"/>
            <a:ext cx="5519351" cy="707886"/>
          </a:xfrm>
          <a:prstGeom prst="rect">
            <a:avLst/>
          </a:prstGeom>
          <a:noFill/>
        </p:spPr>
        <p:txBody>
          <a:bodyPr wrap="square" lIns="91440" tIns="45720" rIns="91440" bIns="45720" anchor="t">
            <a:spAutoFit/>
          </a:bodyPr>
          <a:lstStyle/>
          <a:p>
            <a:pPr algn="ctr">
              <a:defRPr/>
            </a:pPr>
            <a:r>
              <a:rPr lang="en-US" sz="4000" kern="0" dirty="0">
                <a:ln w="0"/>
                <a:solidFill>
                  <a:srgbClr val="00989E"/>
                </a:solidFill>
                <a:effectLst>
                  <a:outerShdw blurRad="38100" dist="25400" dir="5400000" algn="ctr" rotWithShape="0">
                    <a:srgbClr val="6E747A">
                      <a:alpha val="43000"/>
                    </a:srgbClr>
                  </a:outerShdw>
                </a:effectLst>
                <a:latin typeface="Arial"/>
                <a:cs typeface="Arial"/>
                <a:sym typeface="Arial"/>
              </a:rPr>
              <a:t>Main Sponsor</a:t>
            </a:r>
          </a:p>
        </p:txBody>
      </p:sp>
      <p:sp>
        <p:nvSpPr>
          <p:cNvPr id="10" name="Rounded Rectangle 9">
            <a:extLst>
              <a:ext uri="{FF2B5EF4-FFF2-40B4-BE49-F238E27FC236}">
                <a16:creationId xmlns:a16="http://schemas.microsoft.com/office/drawing/2014/main" id="{C72DC62F-50FC-0212-5268-A95B5AC144E2}"/>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E7B44AE3-506D-1004-C24A-BF3641BC5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4098" name="Picture 2" descr="Managed Healthcare Services">
            <a:extLst>
              <a:ext uri="{FF2B5EF4-FFF2-40B4-BE49-F238E27FC236}">
                <a16:creationId xmlns:a16="http://schemas.microsoft.com/office/drawing/2014/main" id="{83EC5617-4FE1-43FB-A7F4-4D2A8C96BF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2911" y="2608343"/>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16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Object 1" descr="/tmp/beautiful_ai_exports/475a9075-3fc1-47b4-8332-3926e8fd5696.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602398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Object 1" descr="/tmp/beautiful_ai_exports/84b045f6-28af-4ccc-b1c6-5f2d3d52bd34.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999975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Object 1" descr="/tmp/beautiful_ai_exports/57a60f56-00dd-4b65-8564-a826a5f352bf.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0331107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Object 1" descr="/tmp/beautiful_ai_exports/df5dca1d-900a-4c2f-8f06-14aefedb9075.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5577045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Object 1" descr="/tmp/beautiful_ai_exports/e740e030-c20a-4f5e-92f5-086c583169b1.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1638944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Object 1" descr="/tmp/beautiful_ai_exports/2467ea2d-18af-422f-b185-cda7e0f9528d.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838561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Object 1" descr="/tmp/beautiful_ai_exports/9da6e836-a594-44e9-9433-0bada6567f70.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9103004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Object 1" descr="/tmp/beautiful_ai_exports/ecd0ee39-7240-4613-b243-40b6a05407cf.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40242457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Object 1" descr="/tmp/beautiful_ai_exports/3c28750e-4687-4df3-bd08-f55431b6730f.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7182928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Object 1" descr="/tmp/beautiful_ai_exports/d3dc0fa2-11b6-40c1-8053-e0fd9d6b315e.jpg"/>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578937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144;p19">
            <a:extLst>
              <a:ext uri="{FF2B5EF4-FFF2-40B4-BE49-F238E27FC236}">
                <a16:creationId xmlns:a16="http://schemas.microsoft.com/office/drawing/2014/main" id="{25E5F01D-E1BF-9C84-BF4D-AEE483E4791D}"/>
              </a:ext>
            </a:extLst>
          </p:cNvPr>
          <p:cNvSpPr/>
          <p:nvPr/>
        </p:nvSpPr>
        <p:spPr>
          <a:xfrm>
            <a:off x="6610960" y="1924441"/>
            <a:ext cx="5307603" cy="646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Please scan the QR Code on the screen. This will take you through to </a:t>
            </a:r>
            <a:r>
              <a:rPr kumimoji="0" lang="en-GB" sz="2400" b="1" i="0" u="none" strike="noStrike" kern="0" cap="none" spc="0" normalizeH="0" baseline="0" noProof="0" err="1">
                <a:ln>
                  <a:noFill/>
                </a:ln>
                <a:solidFill>
                  <a:srgbClr val="00989E"/>
                </a:solidFill>
                <a:effectLst/>
                <a:uLnTx/>
                <a:uFillTx/>
                <a:latin typeface="Arial"/>
                <a:ea typeface="Arial"/>
                <a:cs typeface="Arial"/>
                <a:sym typeface="Arial"/>
              </a:rPr>
              <a:t>Slido</a:t>
            </a: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 where you can interact with us.</a:t>
            </a:r>
            <a:endParaRPr kumimoji="0" sz="2400" b="0" i="0" u="none" strike="noStrike" kern="0" cap="none" spc="0" normalizeH="0" baseline="0" noProof="0">
              <a:ln>
                <a:noFill/>
              </a:ln>
              <a:solidFill>
                <a:srgbClr val="00989E"/>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48AC358F-3275-9D02-D79D-9D92219D3E15}"/>
              </a:ext>
            </a:extLst>
          </p:cNvPr>
          <p:cNvSpPr/>
          <p:nvPr/>
        </p:nvSpPr>
        <p:spPr>
          <a:xfrm>
            <a:off x="5640344" y="1118946"/>
            <a:ext cx="724883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err="1">
                <a:ln w="0"/>
                <a:solidFill>
                  <a:srgbClr val="00989E"/>
                </a:solidFill>
                <a:effectLst>
                  <a:outerShdw blurRad="38100" dist="25400" dir="5400000" algn="ctr" rotWithShape="0">
                    <a:srgbClr val="6E747A">
                      <a:alpha val="43000"/>
                    </a:srgbClr>
                  </a:outerShdw>
                </a:effectLst>
                <a:uLnTx/>
                <a:uFillTx/>
                <a:latin typeface="Arial"/>
                <a:cs typeface="Arial"/>
                <a:sym typeface="Arial"/>
              </a:rPr>
              <a:t>Slido</a:t>
            </a:r>
            <a:endParaRPr kumimoji="0" lang="en-US" sz="3600" b="0"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endParaRPr>
          </a:p>
        </p:txBody>
      </p:sp>
      <p:grpSp>
        <p:nvGrpSpPr>
          <p:cNvPr id="2" name="Group 1">
            <a:extLst>
              <a:ext uri="{FF2B5EF4-FFF2-40B4-BE49-F238E27FC236}">
                <a16:creationId xmlns:a16="http://schemas.microsoft.com/office/drawing/2014/main" id="{B2F04192-0033-D0E9-C924-BA3C6E2F14D9}"/>
              </a:ext>
            </a:extLst>
          </p:cNvPr>
          <p:cNvGrpSpPr/>
          <p:nvPr/>
        </p:nvGrpSpPr>
        <p:grpSpPr>
          <a:xfrm>
            <a:off x="8060322" y="3600515"/>
            <a:ext cx="2408877" cy="2995037"/>
            <a:chOff x="6396917" y="2750133"/>
            <a:chExt cx="2408877" cy="2995037"/>
          </a:xfrm>
        </p:grpSpPr>
        <p:pic>
          <p:nvPicPr>
            <p:cNvPr id="3" name="Google Shape;145;p19" descr="Qr code&#10;&#10;Description automatically generated">
              <a:extLst>
                <a:ext uri="{FF2B5EF4-FFF2-40B4-BE49-F238E27FC236}">
                  <a16:creationId xmlns:a16="http://schemas.microsoft.com/office/drawing/2014/main" id="{3AB7B43C-99B8-AF58-1A72-B505F1B03959}"/>
                </a:ext>
              </a:extLst>
            </p:cNvPr>
            <p:cNvPicPr preferRelativeResize="0"/>
            <p:nvPr/>
          </p:nvPicPr>
          <p:blipFill rotWithShape="1">
            <a:blip r:embed="rId3">
              <a:alphaModFix/>
            </a:blip>
            <a:srcRect/>
            <a:stretch/>
          </p:blipFill>
          <p:spPr>
            <a:xfrm>
              <a:off x="6396917" y="2750133"/>
              <a:ext cx="2408877" cy="2995037"/>
            </a:xfrm>
            <a:prstGeom prst="rect">
              <a:avLst/>
            </a:prstGeom>
            <a:noFill/>
            <a:ln>
              <a:noFill/>
            </a:ln>
          </p:spPr>
        </p:pic>
        <p:sp>
          <p:nvSpPr>
            <p:cNvPr id="4" name="Rectangle 3">
              <a:extLst>
                <a:ext uri="{FF2B5EF4-FFF2-40B4-BE49-F238E27FC236}">
                  <a16:creationId xmlns:a16="http://schemas.microsoft.com/office/drawing/2014/main" id="{404F8730-BC76-C06F-129A-1F023434EF25}"/>
                </a:ext>
              </a:extLst>
            </p:cNvPr>
            <p:cNvSpPr/>
            <p:nvPr/>
          </p:nvSpPr>
          <p:spPr>
            <a:xfrm>
              <a:off x="6660444" y="3048000"/>
              <a:ext cx="1890888" cy="18062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 name="Rounded Rectangle 5">
            <a:extLst>
              <a:ext uri="{FF2B5EF4-FFF2-40B4-BE49-F238E27FC236}">
                <a16:creationId xmlns:a16="http://schemas.microsoft.com/office/drawing/2014/main" id="{5C7005B3-8EA1-2199-0702-189BD34E23B9}"/>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71F1C57B-48EE-36EC-B489-E90C08AFEC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11" name="Picture 10" descr="A qr code on a white background&#10;&#10;Description automatically generated">
            <a:extLst>
              <a:ext uri="{FF2B5EF4-FFF2-40B4-BE49-F238E27FC236}">
                <a16:creationId xmlns:a16="http://schemas.microsoft.com/office/drawing/2014/main" id="{7EBC6533-1BBF-2BE2-199D-F9DA695C7BE4}"/>
              </a:ext>
            </a:extLst>
          </p:cNvPr>
          <p:cNvPicPr>
            <a:picLocks noChangeAspect="1"/>
          </p:cNvPicPr>
          <p:nvPr/>
        </p:nvPicPr>
        <p:blipFill>
          <a:blip r:embed="rId5"/>
          <a:stretch>
            <a:fillRect/>
          </a:stretch>
        </p:blipFill>
        <p:spPr>
          <a:xfrm>
            <a:off x="8184995" y="3733799"/>
            <a:ext cx="2159621" cy="2178206"/>
          </a:xfrm>
          <a:prstGeom prst="rect">
            <a:avLst/>
          </a:prstGeom>
        </p:spPr>
      </p:pic>
    </p:spTree>
    <p:extLst>
      <p:ext uri="{BB962C8B-B14F-4D97-AF65-F5344CB8AC3E}">
        <p14:creationId xmlns:p14="http://schemas.microsoft.com/office/powerpoint/2010/main" val="41541711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Object 1" descr="/tmp/beautiful_ai_exports/5e80fbf8-9e38-4a97-afef-e00e991029ab.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Object 1" descr="/tmp/beautiful_ai_exports/2a737559-7f74-43ab-ac81-ba832e9231ea.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Object 1" descr="/tmp/beautiful_ai_exports/e174d579-ecad-4ad9-b7cd-ca570a63cbe9.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Object 1" descr="/tmp/beautiful_ai_exports/d0f07aaa-baa8-4a22-928f-8f063b8f5185.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Object 1" descr="/tmp/beautiful_ai_exports/6cda7e28-7e2b-4273-96b9-9222f6d90b08.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Object 1" descr="/tmp/beautiful_ai_exports/f9deeb80-47fe-499c-83ac-dbb795cff31b.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Object 1" descr="/tmp/beautiful_ai_exports/492b769f-0415-4832-bb9f-a3750a60b0a3.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Object 1" descr="/tmp/beautiful_ai_exports/ad9a35d2-6fc4-42ca-be2c-0eb5d453efdc.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Object 1" descr="/tmp/beautiful_ai_exports/ec40e397-59f7-4b8d-b00c-b751e3524bef.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Object 1" descr="/tmp/beautiful_ai_exports/bcb9f328-bc73-482a-9988-5a807c93b463.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4D857-9091-9F8A-6BB4-3FC7F90047C4}"/>
            </a:ext>
          </a:extLst>
        </p:cNvPr>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BEDDD817-79DB-1B85-20C5-D7232F1FC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937AA50-4DBA-22BD-9014-DBA1C0131228}"/>
              </a:ext>
            </a:extLst>
          </p:cNvPr>
          <p:cNvSpPr/>
          <p:nvPr/>
        </p:nvSpPr>
        <p:spPr>
          <a:xfrm>
            <a:off x="5942195" y="1387270"/>
            <a:ext cx="5519351" cy="646331"/>
          </a:xfrm>
          <a:prstGeom prst="rect">
            <a:avLst/>
          </a:prstGeom>
          <a:noFill/>
        </p:spPr>
        <p:txBody>
          <a:bodyPr wrap="square" lIns="91440" tIns="45720" rIns="91440" bIns="45720" anchor="t">
            <a:spAutoFit/>
          </a:bodyPr>
          <a:lstStyle/>
          <a:p>
            <a:pPr algn="ctr">
              <a:defRPr/>
            </a:pPr>
            <a:r>
              <a:rPr lang="en-US" sz="3600" kern="0" dirty="0">
                <a:ln w="0"/>
                <a:solidFill>
                  <a:srgbClr val="00989E"/>
                </a:solidFill>
                <a:effectLst>
                  <a:outerShdw blurRad="38100" dist="25400" dir="5400000" algn="ctr" rotWithShape="0">
                    <a:srgbClr val="6E747A">
                      <a:alpha val="43000"/>
                    </a:srgbClr>
                  </a:outerShdw>
                </a:effectLst>
                <a:latin typeface="Arial"/>
                <a:cs typeface="Arial"/>
                <a:sym typeface="Arial"/>
              </a:rPr>
              <a:t>Case Study</a:t>
            </a:r>
          </a:p>
        </p:txBody>
      </p:sp>
      <p:sp>
        <p:nvSpPr>
          <p:cNvPr id="7" name="TextBox 6">
            <a:extLst>
              <a:ext uri="{FF2B5EF4-FFF2-40B4-BE49-F238E27FC236}">
                <a16:creationId xmlns:a16="http://schemas.microsoft.com/office/drawing/2014/main" id="{137D60C9-9851-3760-0F8D-F2418BE8A1C3}"/>
              </a:ext>
            </a:extLst>
          </p:cNvPr>
          <p:cNvSpPr txBox="1"/>
          <p:nvPr/>
        </p:nvSpPr>
        <p:spPr>
          <a:xfrm>
            <a:off x="6283131" y="5383218"/>
            <a:ext cx="4997962" cy="1200329"/>
          </a:xfrm>
          <a:prstGeom prst="rect">
            <a:avLst/>
          </a:prstGeom>
          <a:noFill/>
        </p:spPr>
        <p:txBody>
          <a:bodyPr wrap="square" rtlCol="0">
            <a:spAutoFit/>
          </a:bodyPr>
          <a:lstStyle/>
          <a:p>
            <a:pPr algn="ctr"/>
            <a:r>
              <a:rPr lang="en-GB" sz="2400" b="1" i="0" u="none" strike="noStrike" dirty="0">
                <a:solidFill>
                  <a:srgbClr val="000000"/>
                </a:solidFill>
                <a:effectLst/>
                <a:latin typeface="Muller"/>
              </a:rPr>
              <a:t>Grant Roberts</a:t>
            </a:r>
          </a:p>
          <a:p>
            <a:pPr algn="ctr"/>
            <a:r>
              <a:rPr lang="en-GB" sz="2400" b="0" i="0" u="none" strike="noStrike" dirty="0">
                <a:solidFill>
                  <a:srgbClr val="000000"/>
                </a:solidFill>
                <a:effectLst/>
                <a:latin typeface="Muller"/>
              </a:rPr>
              <a:t>Chief Executive Officer</a:t>
            </a:r>
          </a:p>
          <a:p>
            <a:pPr algn="ctr"/>
            <a:r>
              <a:rPr lang="en-GB" sz="2400" b="0" i="0" u="none" strike="noStrike" dirty="0">
                <a:solidFill>
                  <a:srgbClr val="000000"/>
                </a:solidFill>
                <a:effectLst/>
                <a:latin typeface="Muller"/>
              </a:rPr>
              <a:t>Managed Healthcare Services Ltd.</a:t>
            </a:r>
          </a:p>
        </p:txBody>
      </p:sp>
      <p:sp>
        <p:nvSpPr>
          <p:cNvPr id="10" name="Rounded Rectangle 9">
            <a:extLst>
              <a:ext uri="{FF2B5EF4-FFF2-40B4-BE49-F238E27FC236}">
                <a16:creationId xmlns:a16="http://schemas.microsoft.com/office/drawing/2014/main" id="{85B2656A-61DB-DC01-AC47-49E8B217D963}"/>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4AD9CE88-6DC8-A39B-3A82-3150ABD31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1026" name="Picture 2">
            <a:extLst>
              <a:ext uri="{FF2B5EF4-FFF2-40B4-BE49-F238E27FC236}">
                <a16:creationId xmlns:a16="http://schemas.microsoft.com/office/drawing/2014/main" id="{F5997FE8-FBD8-845C-C5B2-1D6CBB0EF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2278" y="2228315"/>
            <a:ext cx="2983470" cy="2983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6912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Object 1" descr="/tmp/beautiful_ai_exports/0761121f-6a87-4548-9cdb-3b560cd1796e.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Object 1" descr="/tmp/beautiful_ai_exports/f73d8b46-b360-42b3-9e84-accdca8bf856.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Object 1" descr="/tmp/beautiful_ai_exports/7f4f2fe0-2f48-49cf-91b9-e91332f3383b.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Object 1" descr="/tmp/beautiful_ai_exports/df1edd9f-f8df-4423-8539-30e82901db8f.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Object 1" descr="/tmp/beautiful_ai_exports/c069f378-c25f-48e7-90f5-79a1f026b231.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Object 1" descr="/tmp/beautiful_ai_exports/b2889fdc-e2df-45af-9f7b-1a2442309398.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Object 1" descr="/tmp/beautiful_ai_exports/9796e9bc-b4bb-4006-861d-3c1db0762365.jpg"/>
          <p:cNvPicPr>
            <a:picLocks noChangeAspect="1"/>
          </p:cNvPicPr>
          <p:nvPr/>
        </p:nvPicPr>
        <p:blipFill>
          <a:blip r:embed="rId3"/>
          <a:srcRect/>
          <a:stretch/>
        </p:blipFill>
        <p:spPr>
          <a:xfrm>
            <a:off x="0" y="0"/>
            <a:ext cx="12192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6096000" y="1653730"/>
            <a:ext cx="5519351"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0"/>
                <a:solidFill>
                  <a:srgbClr val="00989E"/>
                </a:solidFill>
                <a:effectLst>
                  <a:outerShdw blurRad="38100" dist="25400" dir="5400000" algn="ctr" rotWithShape="0">
                    <a:srgbClr val="6E747A">
                      <a:alpha val="43000"/>
                    </a:srgbClr>
                  </a:outerShdw>
                </a:effectLst>
                <a:uLnTx/>
                <a:uFillTx/>
                <a:latin typeface="Arial"/>
                <a:cs typeface="Arial"/>
                <a:sym typeface="Arial"/>
              </a:rPr>
              <a:t>Case Study</a:t>
            </a:r>
          </a:p>
        </p:txBody>
      </p:sp>
      <p:sp>
        <p:nvSpPr>
          <p:cNvPr id="2" name="Rounded Rectangle 1">
            <a:extLst>
              <a:ext uri="{FF2B5EF4-FFF2-40B4-BE49-F238E27FC236}">
                <a16:creationId xmlns:a16="http://schemas.microsoft.com/office/drawing/2014/main" id="{1D538F10-2C8B-F26B-98B3-990FCDE3A1B5}"/>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050" name="Picture 2">
            <a:extLst>
              <a:ext uri="{FF2B5EF4-FFF2-40B4-BE49-F238E27FC236}">
                <a16:creationId xmlns:a16="http://schemas.microsoft.com/office/drawing/2014/main" id="{16FB8D8A-F8F4-871B-D158-2C2381B7C3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4286" y="2793441"/>
            <a:ext cx="3282778" cy="32827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2A56ED80-0CF1-D155-EAF0-C48754CDE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spTree>
    <p:extLst>
      <p:ext uri="{BB962C8B-B14F-4D97-AF65-F5344CB8AC3E}">
        <p14:creationId xmlns:p14="http://schemas.microsoft.com/office/powerpoint/2010/main" val="40318789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Google Shape;144;p19">
            <a:extLst>
              <a:ext uri="{FF2B5EF4-FFF2-40B4-BE49-F238E27FC236}">
                <a16:creationId xmlns:a16="http://schemas.microsoft.com/office/drawing/2014/main" id="{25E5F01D-E1BF-9C84-BF4D-AEE483E4791D}"/>
              </a:ext>
            </a:extLst>
          </p:cNvPr>
          <p:cNvSpPr/>
          <p:nvPr/>
        </p:nvSpPr>
        <p:spPr>
          <a:xfrm>
            <a:off x="6610960" y="1924441"/>
            <a:ext cx="5307603" cy="64620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Please scan the QR Code on the screen. This will take you through to </a:t>
            </a:r>
            <a:r>
              <a:rPr kumimoji="0" lang="en-GB" sz="2400" b="1" i="0" u="none" strike="noStrike" kern="0" cap="none" spc="0" normalizeH="0" baseline="0" noProof="0" err="1">
                <a:ln>
                  <a:noFill/>
                </a:ln>
                <a:solidFill>
                  <a:srgbClr val="00989E"/>
                </a:solidFill>
                <a:effectLst/>
                <a:uLnTx/>
                <a:uFillTx/>
                <a:latin typeface="Arial"/>
                <a:ea typeface="Arial"/>
                <a:cs typeface="Arial"/>
                <a:sym typeface="Arial"/>
              </a:rPr>
              <a:t>Slido</a:t>
            </a:r>
            <a:r>
              <a:rPr kumimoji="0" lang="en-GB" sz="2400" b="1" i="0" u="none" strike="noStrike" kern="0" cap="none" spc="0" normalizeH="0" baseline="0" noProof="0">
                <a:ln>
                  <a:noFill/>
                </a:ln>
                <a:solidFill>
                  <a:srgbClr val="00989E"/>
                </a:solidFill>
                <a:effectLst/>
                <a:uLnTx/>
                <a:uFillTx/>
                <a:latin typeface="Arial"/>
                <a:ea typeface="Arial"/>
                <a:cs typeface="Arial"/>
                <a:sym typeface="Arial"/>
              </a:rPr>
              <a:t>, where you can interact with us.</a:t>
            </a:r>
            <a:endParaRPr kumimoji="0" sz="2400" b="0" i="0" u="none" strike="noStrike" kern="0" cap="none" spc="0" normalizeH="0" baseline="0" noProof="0">
              <a:ln>
                <a:noFill/>
              </a:ln>
              <a:solidFill>
                <a:srgbClr val="00989E"/>
              </a:solidFill>
              <a:effectLst/>
              <a:uLnTx/>
              <a:uFillTx/>
              <a:latin typeface="Arial"/>
              <a:ea typeface="Arial"/>
              <a:cs typeface="Arial"/>
              <a:sym typeface="Arial"/>
            </a:endParaRPr>
          </a:p>
        </p:txBody>
      </p:sp>
      <p:sp>
        <p:nvSpPr>
          <p:cNvPr id="10" name="Rectangle 9">
            <a:extLst>
              <a:ext uri="{FF2B5EF4-FFF2-40B4-BE49-F238E27FC236}">
                <a16:creationId xmlns:a16="http://schemas.microsoft.com/office/drawing/2014/main" id="{48AC358F-3275-9D02-D79D-9D92219D3E15}"/>
              </a:ext>
            </a:extLst>
          </p:cNvPr>
          <p:cNvSpPr/>
          <p:nvPr/>
        </p:nvSpPr>
        <p:spPr>
          <a:xfrm>
            <a:off x="5640344" y="1118946"/>
            <a:ext cx="7248836"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err="1">
                <a:ln w="0"/>
                <a:solidFill>
                  <a:srgbClr val="00989E"/>
                </a:solidFill>
                <a:effectLst>
                  <a:outerShdw blurRad="38100" dist="25400" dir="5400000" algn="ctr" rotWithShape="0">
                    <a:srgbClr val="6E747A">
                      <a:alpha val="43000"/>
                    </a:srgbClr>
                  </a:outerShdw>
                </a:effectLst>
                <a:uLnTx/>
                <a:uFillTx/>
                <a:latin typeface="Arial"/>
                <a:cs typeface="Arial"/>
                <a:sym typeface="Arial"/>
              </a:rPr>
              <a:t>Slido</a:t>
            </a:r>
            <a:endParaRPr kumimoji="0" lang="en-US" sz="3600" b="0" i="0" u="none" strike="noStrike" kern="0" cap="none" spc="0" normalizeH="0" baseline="0" noProof="0">
              <a:ln w="0"/>
              <a:solidFill>
                <a:srgbClr val="00989E"/>
              </a:solidFill>
              <a:effectLst>
                <a:outerShdw blurRad="38100" dist="25400" dir="5400000" algn="ctr" rotWithShape="0">
                  <a:srgbClr val="6E747A">
                    <a:alpha val="43000"/>
                  </a:srgbClr>
                </a:outerShdw>
              </a:effectLst>
              <a:uLnTx/>
              <a:uFillTx/>
              <a:latin typeface="Arial"/>
              <a:cs typeface="Arial"/>
              <a:sym typeface="Arial"/>
            </a:endParaRPr>
          </a:p>
        </p:txBody>
      </p:sp>
      <p:grpSp>
        <p:nvGrpSpPr>
          <p:cNvPr id="2" name="Group 1">
            <a:extLst>
              <a:ext uri="{FF2B5EF4-FFF2-40B4-BE49-F238E27FC236}">
                <a16:creationId xmlns:a16="http://schemas.microsoft.com/office/drawing/2014/main" id="{B2F04192-0033-D0E9-C924-BA3C6E2F14D9}"/>
              </a:ext>
            </a:extLst>
          </p:cNvPr>
          <p:cNvGrpSpPr/>
          <p:nvPr/>
        </p:nvGrpSpPr>
        <p:grpSpPr>
          <a:xfrm>
            <a:off x="8060322" y="3600515"/>
            <a:ext cx="2408877" cy="2995037"/>
            <a:chOff x="6396917" y="2750133"/>
            <a:chExt cx="2408877" cy="2995037"/>
          </a:xfrm>
        </p:grpSpPr>
        <p:pic>
          <p:nvPicPr>
            <p:cNvPr id="3" name="Google Shape;145;p19" descr="Qr code&#10;&#10;Description automatically generated">
              <a:extLst>
                <a:ext uri="{FF2B5EF4-FFF2-40B4-BE49-F238E27FC236}">
                  <a16:creationId xmlns:a16="http://schemas.microsoft.com/office/drawing/2014/main" id="{3AB7B43C-99B8-AF58-1A72-B505F1B03959}"/>
                </a:ext>
              </a:extLst>
            </p:cNvPr>
            <p:cNvPicPr preferRelativeResize="0"/>
            <p:nvPr/>
          </p:nvPicPr>
          <p:blipFill rotWithShape="1">
            <a:blip r:embed="rId3">
              <a:alphaModFix/>
            </a:blip>
            <a:srcRect/>
            <a:stretch/>
          </p:blipFill>
          <p:spPr>
            <a:xfrm>
              <a:off x="6396917" y="2750133"/>
              <a:ext cx="2408877" cy="2995037"/>
            </a:xfrm>
            <a:prstGeom prst="rect">
              <a:avLst/>
            </a:prstGeom>
            <a:noFill/>
            <a:ln>
              <a:noFill/>
            </a:ln>
          </p:spPr>
        </p:pic>
        <p:sp>
          <p:nvSpPr>
            <p:cNvPr id="4" name="Rectangle 3">
              <a:extLst>
                <a:ext uri="{FF2B5EF4-FFF2-40B4-BE49-F238E27FC236}">
                  <a16:creationId xmlns:a16="http://schemas.microsoft.com/office/drawing/2014/main" id="{404F8730-BC76-C06F-129A-1F023434EF25}"/>
                </a:ext>
              </a:extLst>
            </p:cNvPr>
            <p:cNvSpPr/>
            <p:nvPr/>
          </p:nvSpPr>
          <p:spPr>
            <a:xfrm>
              <a:off x="6660444" y="3048000"/>
              <a:ext cx="1890888" cy="18062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6" name="Rounded Rectangle 5">
            <a:extLst>
              <a:ext uri="{FF2B5EF4-FFF2-40B4-BE49-F238E27FC236}">
                <a16:creationId xmlns:a16="http://schemas.microsoft.com/office/drawing/2014/main" id="{5C7005B3-8EA1-2199-0702-189BD34E23B9}"/>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ABFD91A0-0076-34DD-91F9-298CF0700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pic>
        <p:nvPicPr>
          <p:cNvPr id="7" name="Picture 6" descr="A qr code on a white background&#10;&#10;Description automatically generated">
            <a:extLst>
              <a:ext uri="{FF2B5EF4-FFF2-40B4-BE49-F238E27FC236}">
                <a16:creationId xmlns:a16="http://schemas.microsoft.com/office/drawing/2014/main" id="{BCE8DBFB-9EA5-770F-77B4-256F39DA8DAA}"/>
              </a:ext>
            </a:extLst>
          </p:cNvPr>
          <p:cNvPicPr>
            <a:picLocks noChangeAspect="1"/>
          </p:cNvPicPr>
          <p:nvPr/>
        </p:nvPicPr>
        <p:blipFill>
          <a:blip r:embed="rId5"/>
          <a:stretch>
            <a:fillRect/>
          </a:stretch>
        </p:blipFill>
        <p:spPr>
          <a:xfrm>
            <a:off x="8177932" y="3704237"/>
            <a:ext cx="2162175" cy="2181225"/>
          </a:xfrm>
          <a:prstGeom prst="rect">
            <a:avLst/>
          </a:prstGeom>
        </p:spPr>
      </p:pic>
    </p:spTree>
    <p:extLst>
      <p:ext uri="{BB962C8B-B14F-4D97-AF65-F5344CB8AC3E}">
        <p14:creationId xmlns:p14="http://schemas.microsoft.com/office/powerpoint/2010/main" val="29077146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393983" y="2410178"/>
            <a:ext cx="6740433" cy="1162755"/>
          </a:xfrm>
        </p:spPr>
        <p:txBody>
          <a:bodyPr/>
          <a:lstStyle/>
          <a:p>
            <a:br>
              <a:rPr lang="en-US" sz="7200" b="1">
                <a:latin typeface="Calibri" panose="020F0502020204030204" pitchFamily="34" charset="0"/>
                <a:cs typeface="Calibri" panose="020F0502020204030204" pitchFamily="34" charset="0"/>
              </a:rPr>
            </a:br>
            <a:endParaRPr lang="en-US" sz="8000" b="1">
              <a:latin typeface="Calibri" panose="020F0502020204030204" pitchFamily="34" charset="0"/>
              <a:cs typeface="Calibri" panose="020F0502020204030204" pitchFamily="34" charset="0"/>
            </a:endParaRPr>
          </a:p>
        </p:txBody>
      </p:sp>
      <p:sp>
        <p:nvSpPr>
          <p:cNvPr id="5" name="Subtitle 4"/>
          <p:cNvSpPr>
            <a:spLocks noGrp="1"/>
          </p:cNvSpPr>
          <p:nvPr>
            <p:ph type="subTitle" idx="1"/>
          </p:nvPr>
        </p:nvSpPr>
        <p:spPr>
          <a:xfrm>
            <a:off x="393983" y="2393239"/>
            <a:ext cx="7203974" cy="844776"/>
          </a:xfrm>
        </p:spPr>
        <p:txBody>
          <a:bodyPr/>
          <a:lstStyle/>
          <a:p>
            <a:r>
              <a:rPr lang="en-US" sz="4400" b="1" dirty="0"/>
              <a:t>NHS Imaging Congress</a:t>
            </a:r>
          </a:p>
          <a:p>
            <a:r>
              <a:rPr lang="en-US" sz="2800" b="1" dirty="0"/>
              <a:t>Imaging &amp; AI Platform as a Service </a:t>
            </a:r>
            <a:endParaRPr lang="en-US" sz="2800" b="1" dirty="0">
              <a:solidFill>
                <a:srgbClr val="FFFF00"/>
              </a:solidFill>
            </a:endParaRPr>
          </a:p>
        </p:txBody>
      </p:sp>
      <p:sp>
        <p:nvSpPr>
          <p:cNvPr id="2" name="Parallelogram 7">
            <a:extLst>
              <a:ext uri="{FF2B5EF4-FFF2-40B4-BE49-F238E27FC236}">
                <a16:creationId xmlns:a16="http://schemas.microsoft.com/office/drawing/2014/main" id="{2786F736-26DD-9E96-5318-F6586B4C2566}"/>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3" name="Parallelogram 8">
            <a:extLst>
              <a:ext uri="{FF2B5EF4-FFF2-40B4-BE49-F238E27FC236}">
                <a16:creationId xmlns:a16="http://schemas.microsoft.com/office/drawing/2014/main" id="{6107E5A6-4490-6441-3474-4B82F60A915D}"/>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6" name="Graphic 24">
            <a:extLst>
              <a:ext uri="{FF2B5EF4-FFF2-40B4-BE49-F238E27FC236}">
                <a16:creationId xmlns:a16="http://schemas.microsoft.com/office/drawing/2014/main" id="{24A84AB2-CC31-EE5E-6FD9-72233833930B}"/>
              </a:ext>
            </a:extLst>
          </p:cNvPr>
          <p:cNvPicPr>
            <a:picLocks noChangeAspect="1"/>
          </p:cNvPicPr>
          <p:nvPr/>
        </p:nvPicPr>
        <p:blipFill>
          <a:blip r:embed="rId3"/>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681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screenshot, clipart, graphics&#10;&#10;Description automatically generated">
            <a:extLst>
              <a:ext uri="{FF2B5EF4-FFF2-40B4-BE49-F238E27FC236}">
                <a16:creationId xmlns:a16="http://schemas.microsoft.com/office/drawing/2014/main" id="{6C222098-B4A1-39EE-88A5-63B8F8873E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A0E55B74-A6CC-67D8-EB59-5326011AC1FC}"/>
              </a:ext>
            </a:extLst>
          </p:cNvPr>
          <p:cNvSpPr/>
          <p:nvPr/>
        </p:nvSpPr>
        <p:spPr>
          <a:xfrm>
            <a:off x="5959294" y="2459504"/>
            <a:ext cx="5694396"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6000" b="1" kern="0">
                <a:ln w="0"/>
                <a:solidFill>
                  <a:srgbClr val="00989E"/>
                </a:solidFill>
                <a:effectLst>
                  <a:outerShdw blurRad="38100" dist="25400" dir="5400000" algn="ctr" rotWithShape="0">
                    <a:srgbClr val="6E747A">
                      <a:alpha val="43000"/>
                    </a:srgbClr>
                  </a:outerShdw>
                </a:effectLst>
                <a:latin typeface="Arial"/>
                <a:cs typeface="Arial"/>
              </a:rPr>
              <a:t>Refreshments &amp; Networking</a:t>
            </a:r>
            <a:endParaRPr lang="en-US" sz="6000" b="1" kern="0">
              <a:ln w="0"/>
              <a:solidFill>
                <a:srgbClr val="00989E"/>
              </a:solidFill>
              <a:effectLst>
                <a:outerShdw blurRad="38100" dist="25400" dir="5400000" algn="ctr" rotWithShape="0">
                  <a:srgbClr val="6E747A">
                    <a:alpha val="43000"/>
                  </a:srgbClr>
                </a:outerShdw>
              </a:effectLst>
              <a:latin typeface="Arial"/>
              <a:cs typeface="Arial"/>
              <a:sym typeface="Arial"/>
            </a:endParaRPr>
          </a:p>
        </p:txBody>
      </p:sp>
      <p:sp>
        <p:nvSpPr>
          <p:cNvPr id="4" name="Rounded Rectangle 3">
            <a:extLst>
              <a:ext uri="{FF2B5EF4-FFF2-40B4-BE49-F238E27FC236}">
                <a16:creationId xmlns:a16="http://schemas.microsoft.com/office/drawing/2014/main" id="{29523800-68A1-555E-353D-33883AC4C83C}"/>
              </a:ext>
            </a:extLst>
          </p:cNvPr>
          <p:cNvSpPr/>
          <p:nvPr/>
        </p:nvSpPr>
        <p:spPr>
          <a:xfrm>
            <a:off x="893528" y="1164991"/>
            <a:ext cx="4006196" cy="404679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5253A819-0DEC-253E-85F8-99DE9E520D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431" y="1481739"/>
            <a:ext cx="3423894" cy="3423894"/>
          </a:xfrm>
          <a:prstGeom prst="rect">
            <a:avLst/>
          </a:prstGeom>
        </p:spPr>
      </p:pic>
    </p:spTree>
    <p:extLst>
      <p:ext uri="{BB962C8B-B14F-4D97-AF65-F5344CB8AC3E}">
        <p14:creationId xmlns:p14="http://schemas.microsoft.com/office/powerpoint/2010/main" val="20869380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008528" y="58359"/>
            <a:ext cx="10954872" cy="646331"/>
          </a:xfrm>
          <a:noFill/>
        </p:spPr>
        <p:txBody>
          <a:bodyPr wrap="square" rtlCol="0">
            <a:spAutoFit/>
          </a:bodyPr>
          <a:lstStyle/>
          <a:p>
            <a:pPr defTabSz="914400">
              <a:spcBef>
                <a:spcPts val="0"/>
              </a:spcBef>
            </a:pPr>
            <a:r>
              <a:rPr lang="en-GB" sz="3600" kern="1200">
                <a:solidFill>
                  <a:prstClr val="white">
                    <a:lumMod val="95000"/>
                  </a:prstClr>
                </a:solidFill>
                <a:latin typeface="Calibri" panose="020F0502020204030204"/>
                <a:ea typeface="+mn-ea"/>
                <a:cs typeface="+mn-cs"/>
              </a:rPr>
              <a:t>The </a:t>
            </a:r>
            <a:r>
              <a:rPr lang="en-GB"/>
              <a:t>Challenge</a:t>
            </a:r>
          </a:p>
        </p:txBody>
      </p:sp>
      <p:sp>
        <p:nvSpPr>
          <p:cNvPr id="7" name="Text Placeholder 6"/>
          <p:cNvSpPr>
            <a:spLocks noGrp="1"/>
          </p:cNvSpPr>
          <p:nvPr>
            <p:ph type="body" sz="quarter" idx="10"/>
          </p:nvPr>
        </p:nvSpPr>
        <p:spPr>
          <a:xfrm>
            <a:off x="1026160" y="762000"/>
            <a:ext cx="10018146" cy="5384157"/>
          </a:xfrm>
        </p:spPr>
        <p:txBody>
          <a:bodyPr lIns="91440" tIns="45720" rIns="91440" bIns="45720" anchor="ctr"/>
          <a:lstStyle/>
          <a:p>
            <a:pPr marL="0" indent="0" algn="ctr">
              <a:buNone/>
            </a:pPr>
            <a:r>
              <a:rPr lang="en-GB" sz="2800" b="1" kern="0" spc="-50" dirty="0">
                <a:latin typeface="Helvetica"/>
                <a:ea typeface="Calibri" charset="0"/>
                <a:cs typeface="Calibri"/>
              </a:rPr>
              <a:t>Public Sector, notably the NHS is under significant pressure to deliver best value, increase efficiency, deliver better outcomes and respond to new challenging dynamics without compromising the level of service delivered.</a:t>
            </a:r>
          </a:p>
        </p:txBody>
      </p:sp>
      <p:sp>
        <p:nvSpPr>
          <p:cNvPr id="2" name="Parallelogram 7">
            <a:extLst>
              <a:ext uri="{FF2B5EF4-FFF2-40B4-BE49-F238E27FC236}">
                <a16:creationId xmlns:a16="http://schemas.microsoft.com/office/drawing/2014/main" id="{DD8FDA5E-0D02-07B0-4F12-48E64BE8720D}"/>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3" name="Parallelogram 8">
            <a:extLst>
              <a:ext uri="{FF2B5EF4-FFF2-40B4-BE49-F238E27FC236}">
                <a16:creationId xmlns:a16="http://schemas.microsoft.com/office/drawing/2014/main" id="{03ED4889-2C17-0909-C833-17FD2FA7B3D0}"/>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4" name="Graphic 24">
            <a:extLst>
              <a:ext uri="{FF2B5EF4-FFF2-40B4-BE49-F238E27FC236}">
                <a16:creationId xmlns:a16="http://schemas.microsoft.com/office/drawing/2014/main" id="{8E1E2809-F174-9F86-C4E6-9CFF204E30E9}"/>
              </a:ext>
            </a:extLst>
          </p:cNvPr>
          <p:cNvPicPr>
            <a:picLocks noChangeAspect="1"/>
          </p:cNvPicPr>
          <p:nvPr/>
        </p:nvPicPr>
        <p:blipFill>
          <a:blip r:embed="rId3"/>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175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8C7E8-D7BF-5E53-4718-3526431DF82C}"/>
              </a:ext>
            </a:extLst>
          </p:cNvPr>
          <p:cNvSpPr>
            <a:spLocks noGrp="1"/>
          </p:cNvSpPr>
          <p:nvPr>
            <p:ph type="title"/>
          </p:nvPr>
        </p:nvSpPr>
        <p:spPr>
          <a:ln>
            <a:noFill/>
          </a:ln>
        </p:spPr>
        <p:txBody>
          <a:bodyPr vert="horz" anchor="ctr"/>
          <a:lstStyle/>
          <a:p>
            <a:pPr>
              <a:lnSpc>
                <a:spcPct val="90000"/>
              </a:lnSpc>
            </a:pPr>
            <a:r>
              <a:rPr lang="en-GB"/>
              <a:t>The Opportunity </a:t>
            </a:r>
          </a:p>
        </p:txBody>
      </p:sp>
      <p:sp>
        <p:nvSpPr>
          <p:cNvPr id="3" name="Text Placeholder 2">
            <a:extLst>
              <a:ext uri="{FF2B5EF4-FFF2-40B4-BE49-F238E27FC236}">
                <a16:creationId xmlns:a16="http://schemas.microsoft.com/office/drawing/2014/main" id="{83458E2E-BED9-DC6A-B968-AD521191BD0E}"/>
              </a:ext>
            </a:extLst>
          </p:cNvPr>
          <p:cNvSpPr>
            <a:spLocks noGrp="1"/>
          </p:cNvSpPr>
          <p:nvPr>
            <p:ph type="body" sz="quarter" idx="10"/>
          </p:nvPr>
        </p:nvSpPr>
        <p:spPr>
          <a:xfrm>
            <a:off x="396433" y="1965061"/>
            <a:ext cx="11399134" cy="2524348"/>
          </a:xfrm>
        </p:spPr>
        <p:txBody>
          <a:bodyPr lIns="91440" tIns="45720" rIns="91440" bIns="45720" anchor="ctr"/>
          <a:lstStyle/>
          <a:p>
            <a:pPr marL="0" indent="0" algn="ctr">
              <a:buNone/>
            </a:pPr>
            <a:r>
              <a:rPr lang="en-GB" sz="2800" b="1" kern="0" spc="-50">
                <a:latin typeface="Helvetica"/>
                <a:cs typeface="Calibri"/>
              </a:rPr>
              <a:t>To provide highly resilient </a:t>
            </a:r>
            <a:r>
              <a:rPr lang="en-GB" sz="2800" b="1" u="sng" kern="0" spc="-50">
                <a:latin typeface="Helvetica"/>
                <a:cs typeface="Calibri"/>
              </a:rPr>
              <a:t>secure private data and AI platforms</a:t>
            </a:r>
            <a:r>
              <a:rPr lang="en-GB" sz="2800" b="1" kern="0" spc="-50">
                <a:latin typeface="Helvetica"/>
                <a:cs typeface="Calibri"/>
              </a:rPr>
              <a:t> that provide scale out capacity and computational power to accelerate digital outcomes within the NHS.  </a:t>
            </a:r>
          </a:p>
          <a:p>
            <a:pPr marL="0" indent="0" algn="ctr">
              <a:buNone/>
            </a:pPr>
            <a:endParaRPr lang="en-GB" sz="2800" b="1" kern="0" spc="-50">
              <a:latin typeface="Helvetica"/>
              <a:cs typeface="Calibri"/>
            </a:endParaRPr>
          </a:p>
          <a:p>
            <a:pPr marL="0" indent="0" algn="ctr">
              <a:buNone/>
            </a:pPr>
            <a:r>
              <a:rPr lang="en-GB" sz="2800" b="1" kern="0" spc="-50">
                <a:latin typeface="Helvetica"/>
                <a:cs typeface="Calibri"/>
              </a:rPr>
              <a:t>Added to harness the data, via approved data pathways for real time clinical and academic AI insights, to accelerate patient diagnostic outcomes and underpin researchers in developing new innovations to accelerate human progress . </a:t>
            </a:r>
          </a:p>
        </p:txBody>
      </p:sp>
      <p:sp>
        <p:nvSpPr>
          <p:cNvPr id="4" name="Parallelogram 7">
            <a:extLst>
              <a:ext uri="{FF2B5EF4-FFF2-40B4-BE49-F238E27FC236}">
                <a16:creationId xmlns:a16="http://schemas.microsoft.com/office/drawing/2014/main" id="{C734694E-863B-CA7B-2173-105B69E9108F}"/>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5" name="Parallelogram 8">
            <a:extLst>
              <a:ext uri="{FF2B5EF4-FFF2-40B4-BE49-F238E27FC236}">
                <a16:creationId xmlns:a16="http://schemas.microsoft.com/office/drawing/2014/main" id="{F4DCA909-94DC-3DF5-34DF-19DF1643F677}"/>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6" name="Graphic 24">
            <a:extLst>
              <a:ext uri="{FF2B5EF4-FFF2-40B4-BE49-F238E27FC236}">
                <a16:creationId xmlns:a16="http://schemas.microsoft.com/office/drawing/2014/main" id="{07AB25C5-8C4C-E9DD-56F1-7DF285E5A871}"/>
              </a:ext>
            </a:extLst>
          </p:cNvPr>
          <p:cNvPicPr>
            <a:picLocks noChangeAspect="1"/>
          </p:cNvPicPr>
          <p:nvPr/>
        </p:nvPicPr>
        <p:blipFill>
          <a:blip r:embed="rId3"/>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85500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Data Governance - cloud"/>
          <p:cNvSpPr/>
          <p:nvPr/>
        </p:nvSpPr>
        <p:spPr>
          <a:xfrm>
            <a:off x="8430614" y="2878572"/>
            <a:ext cx="2189339" cy="2275596"/>
          </a:xfrm>
          <a:custGeom>
            <a:avLst/>
            <a:gdLst>
              <a:gd name="connsiteX0" fmla="*/ 563912 w 2189339"/>
              <a:gd name="connsiteY0" fmla="*/ 0 h 2275596"/>
              <a:gd name="connsiteX1" fmla="*/ 1703155 w 2189339"/>
              <a:gd name="connsiteY1" fmla="*/ 499135 h 2275596"/>
              <a:gd name="connsiteX2" fmla="*/ 2114076 w 2189339"/>
              <a:gd name="connsiteY2" fmla="*/ 1107303 h 2275596"/>
              <a:gd name="connsiteX3" fmla="*/ 1889153 w 2189339"/>
              <a:gd name="connsiteY3" fmla="*/ 2258437 h 2275596"/>
              <a:gd name="connsiteX4" fmla="*/ 1869453 w 2189339"/>
              <a:gd name="connsiteY4" fmla="*/ 2275596 h 2275596"/>
              <a:gd name="connsiteX5" fmla="*/ 0 w 2189339"/>
              <a:gd name="connsiteY5" fmla="*/ 2275596 h 2275596"/>
              <a:gd name="connsiteX6" fmla="*/ 0 w 2189339"/>
              <a:gd name="connsiteY6" fmla="*/ 104128 h 2275596"/>
              <a:gd name="connsiteX7" fmla="*/ 124883 w 2189339"/>
              <a:gd name="connsiteY7" fmla="*/ 61664 h 2275596"/>
              <a:gd name="connsiteX8" fmla="*/ 563912 w 2189339"/>
              <a:gd name="connsiteY8" fmla="*/ 0 h 2275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339" h="2275596">
                <a:moveTo>
                  <a:pt x="563912" y="0"/>
                </a:moveTo>
                <a:cubicBezTo>
                  <a:pt x="1022563" y="0"/>
                  <a:pt x="1432366" y="194301"/>
                  <a:pt x="1703155" y="499135"/>
                </a:cubicBezTo>
                <a:cubicBezTo>
                  <a:pt x="1954428" y="755198"/>
                  <a:pt x="2030442" y="885529"/>
                  <a:pt x="2114076" y="1107303"/>
                </a:cubicBezTo>
                <a:cubicBezTo>
                  <a:pt x="2276876" y="1539001"/>
                  <a:pt x="2163631" y="1991878"/>
                  <a:pt x="1889153" y="2258437"/>
                </a:cubicBezTo>
                <a:lnTo>
                  <a:pt x="1869453" y="2275596"/>
                </a:lnTo>
                <a:lnTo>
                  <a:pt x="0" y="2275596"/>
                </a:lnTo>
                <a:lnTo>
                  <a:pt x="0" y="104128"/>
                </a:lnTo>
                <a:lnTo>
                  <a:pt x="124883" y="61664"/>
                </a:lnTo>
                <a:cubicBezTo>
                  <a:pt x="263572" y="21589"/>
                  <a:pt x="411028" y="0"/>
                  <a:pt x="563912" y="0"/>
                </a:cubicBezTo>
                <a:close/>
              </a:path>
            </a:pathLst>
          </a:custGeom>
          <a:ln>
            <a:noFill/>
          </a:ln>
          <a:effectLst>
            <a:reflection blurRad="6350" stA="15000" endPos="38500" dist="215900" dir="5400000" sy="-100000" algn="bl" rotWithShape="0"/>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sp>
        <p:nvSpPr>
          <p:cNvPr id="53" name="Data Intelligence - cloud"/>
          <p:cNvSpPr/>
          <p:nvPr/>
        </p:nvSpPr>
        <p:spPr>
          <a:xfrm>
            <a:off x="6254750" y="1249002"/>
            <a:ext cx="2588133" cy="3927251"/>
          </a:xfrm>
          <a:custGeom>
            <a:avLst/>
            <a:gdLst>
              <a:gd name="connsiteX0" fmla="*/ 387286 w 2588133"/>
              <a:gd name="connsiteY0" fmla="*/ 0 h 3927251"/>
              <a:gd name="connsiteX1" fmla="*/ 2193947 w 2588133"/>
              <a:gd name="connsiteY1" fmla="*/ 1487852 h 3927251"/>
              <a:gd name="connsiteX2" fmla="*/ 2197207 w 2588133"/>
              <a:gd name="connsiteY2" fmla="*/ 1546763 h 3927251"/>
              <a:gd name="connsiteX3" fmla="*/ 2203322 w 2588133"/>
              <a:gd name="connsiteY3" fmla="*/ 1546763 h 3927251"/>
              <a:gd name="connsiteX4" fmla="*/ 2203322 w 2588133"/>
              <a:gd name="connsiteY4" fmla="*/ 1657284 h 3927251"/>
              <a:gd name="connsiteX5" fmla="*/ 2203323 w 2588133"/>
              <a:gd name="connsiteY5" fmla="*/ 1657302 h 3927251"/>
              <a:gd name="connsiteX6" fmla="*/ 2203322 w 2588133"/>
              <a:gd name="connsiteY6" fmla="*/ 1657321 h 3927251"/>
              <a:gd name="connsiteX7" fmla="*/ 2203322 w 2588133"/>
              <a:gd name="connsiteY7" fmla="*/ 2327485 h 3927251"/>
              <a:gd name="connsiteX8" fmla="*/ 2204276 w 2588133"/>
              <a:gd name="connsiteY8" fmla="*/ 2328439 h 3927251"/>
              <a:gd name="connsiteX9" fmla="*/ 2218563 w 2588133"/>
              <a:gd name="connsiteY9" fmla="*/ 2339869 h 3927251"/>
              <a:gd name="connsiteX10" fmla="*/ 2231898 w 2588133"/>
              <a:gd name="connsiteY10" fmla="*/ 2345584 h 3927251"/>
              <a:gd name="connsiteX11" fmla="*/ 2248091 w 2588133"/>
              <a:gd name="connsiteY11" fmla="*/ 2345584 h 3927251"/>
              <a:gd name="connsiteX12" fmla="*/ 2269046 w 2588133"/>
              <a:gd name="connsiteY12" fmla="*/ 2336059 h 3927251"/>
              <a:gd name="connsiteX13" fmla="*/ 2324291 w 2588133"/>
              <a:gd name="connsiteY13" fmla="*/ 2289387 h 3927251"/>
              <a:gd name="connsiteX14" fmla="*/ 2327961 w 2588133"/>
              <a:gd name="connsiteY14" fmla="*/ 2293326 h 3927251"/>
              <a:gd name="connsiteX15" fmla="*/ 2345978 w 2588133"/>
              <a:gd name="connsiteY15" fmla="*/ 2281178 h 3927251"/>
              <a:gd name="connsiteX16" fmla="*/ 2413826 w 2588133"/>
              <a:gd name="connsiteY16" fmla="*/ 2267480 h 3927251"/>
              <a:gd name="connsiteX17" fmla="*/ 2588133 w 2588133"/>
              <a:gd name="connsiteY17" fmla="*/ 2441787 h 3927251"/>
              <a:gd name="connsiteX18" fmla="*/ 2413826 w 2588133"/>
              <a:gd name="connsiteY18" fmla="*/ 2616094 h 3927251"/>
              <a:gd name="connsiteX19" fmla="*/ 2345978 w 2588133"/>
              <a:gd name="connsiteY19" fmla="*/ 2602396 h 3927251"/>
              <a:gd name="connsiteX20" fmla="*/ 2308417 w 2588133"/>
              <a:gd name="connsiteY20" fmla="*/ 2577071 h 3927251"/>
              <a:gd name="connsiteX21" fmla="*/ 2298573 w 2588133"/>
              <a:gd name="connsiteY21" fmla="*/ 2574184 h 3927251"/>
              <a:gd name="connsiteX22" fmla="*/ 2268093 w 2588133"/>
              <a:gd name="connsiteY22" fmla="*/ 2557039 h 3927251"/>
              <a:gd name="connsiteX23" fmla="*/ 2250948 w 2588133"/>
              <a:gd name="connsiteY23" fmla="*/ 2543704 h 3927251"/>
              <a:gd name="connsiteX24" fmla="*/ 2229993 w 2588133"/>
              <a:gd name="connsiteY24" fmla="*/ 2543704 h 3927251"/>
              <a:gd name="connsiteX25" fmla="*/ 2210943 w 2588133"/>
              <a:gd name="connsiteY25" fmla="*/ 2549419 h 3927251"/>
              <a:gd name="connsiteX26" fmla="*/ 2203323 w 2588133"/>
              <a:gd name="connsiteY26" fmla="*/ 2564659 h 3927251"/>
              <a:gd name="connsiteX27" fmla="*/ 2203322 w 2588133"/>
              <a:gd name="connsiteY27" fmla="*/ 2564663 h 3927251"/>
              <a:gd name="connsiteX28" fmla="*/ 2203322 w 2588133"/>
              <a:gd name="connsiteY28" fmla="*/ 3927251 h 3927251"/>
              <a:gd name="connsiteX29" fmla="*/ 6857 w 2588133"/>
              <a:gd name="connsiteY29" fmla="*/ 3927251 h 3927251"/>
              <a:gd name="connsiteX30" fmla="*/ 6857 w 2588133"/>
              <a:gd name="connsiteY30" fmla="*/ 3277547 h 3927251"/>
              <a:gd name="connsiteX31" fmla="*/ 0 w 2588133"/>
              <a:gd name="connsiteY31" fmla="*/ 3275938 h 3927251"/>
              <a:gd name="connsiteX32" fmla="*/ 0 w 2588133"/>
              <a:gd name="connsiteY32" fmla="*/ 38666 h 3927251"/>
              <a:gd name="connsiteX33" fmla="*/ 21291 w 2588133"/>
              <a:gd name="connsiteY33" fmla="*/ 33670 h 3927251"/>
              <a:gd name="connsiteX34" fmla="*/ 387286 w 2588133"/>
              <a:gd name="connsiteY34" fmla="*/ 0 h 3927251"/>
              <a:gd name="connsiteX0" fmla="*/ 387286 w 2588133"/>
              <a:gd name="connsiteY0" fmla="*/ 0 h 3927251"/>
              <a:gd name="connsiteX1" fmla="*/ 2193947 w 2588133"/>
              <a:gd name="connsiteY1" fmla="*/ 1487852 h 3927251"/>
              <a:gd name="connsiteX2" fmla="*/ 2197207 w 2588133"/>
              <a:gd name="connsiteY2" fmla="*/ 1546763 h 3927251"/>
              <a:gd name="connsiteX3" fmla="*/ 2203322 w 2588133"/>
              <a:gd name="connsiteY3" fmla="*/ 1546763 h 3927251"/>
              <a:gd name="connsiteX4" fmla="*/ 2203322 w 2588133"/>
              <a:gd name="connsiteY4" fmla="*/ 1657284 h 3927251"/>
              <a:gd name="connsiteX5" fmla="*/ 2203323 w 2588133"/>
              <a:gd name="connsiteY5" fmla="*/ 1657302 h 3927251"/>
              <a:gd name="connsiteX6" fmla="*/ 2203322 w 2588133"/>
              <a:gd name="connsiteY6" fmla="*/ 1657321 h 3927251"/>
              <a:gd name="connsiteX7" fmla="*/ 2203322 w 2588133"/>
              <a:gd name="connsiteY7" fmla="*/ 2327485 h 3927251"/>
              <a:gd name="connsiteX8" fmla="*/ 2204276 w 2588133"/>
              <a:gd name="connsiteY8" fmla="*/ 2328439 h 3927251"/>
              <a:gd name="connsiteX9" fmla="*/ 2218563 w 2588133"/>
              <a:gd name="connsiteY9" fmla="*/ 2339869 h 3927251"/>
              <a:gd name="connsiteX10" fmla="*/ 2231898 w 2588133"/>
              <a:gd name="connsiteY10" fmla="*/ 2345584 h 3927251"/>
              <a:gd name="connsiteX11" fmla="*/ 2248091 w 2588133"/>
              <a:gd name="connsiteY11" fmla="*/ 2345584 h 3927251"/>
              <a:gd name="connsiteX12" fmla="*/ 2269046 w 2588133"/>
              <a:gd name="connsiteY12" fmla="*/ 2336059 h 3927251"/>
              <a:gd name="connsiteX13" fmla="*/ 2324291 w 2588133"/>
              <a:gd name="connsiteY13" fmla="*/ 2289387 h 3927251"/>
              <a:gd name="connsiteX14" fmla="*/ 2327961 w 2588133"/>
              <a:gd name="connsiteY14" fmla="*/ 2293326 h 3927251"/>
              <a:gd name="connsiteX15" fmla="*/ 2345978 w 2588133"/>
              <a:gd name="connsiteY15" fmla="*/ 2281178 h 3927251"/>
              <a:gd name="connsiteX16" fmla="*/ 2413826 w 2588133"/>
              <a:gd name="connsiteY16" fmla="*/ 2267480 h 3927251"/>
              <a:gd name="connsiteX17" fmla="*/ 2588133 w 2588133"/>
              <a:gd name="connsiteY17" fmla="*/ 2441787 h 3927251"/>
              <a:gd name="connsiteX18" fmla="*/ 2413826 w 2588133"/>
              <a:gd name="connsiteY18" fmla="*/ 2616094 h 3927251"/>
              <a:gd name="connsiteX19" fmla="*/ 2345978 w 2588133"/>
              <a:gd name="connsiteY19" fmla="*/ 2602396 h 3927251"/>
              <a:gd name="connsiteX20" fmla="*/ 2308417 w 2588133"/>
              <a:gd name="connsiteY20" fmla="*/ 2577071 h 3927251"/>
              <a:gd name="connsiteX21" fmla="*/ 2298573 w 2588133"/>
              <a:gd name="connsiteY21" fmla="*/ 2574184 h 3927251"/>
              <a:gd name="connsiteX22" fmla="*/ 2268093 w 2588133"/>
              <a:gd name="connsiteY22" fmla="*/ 2557039 h 3927251"/>
              <a:gd name="connsiteX23" fmla="*/ 2250948 w 2588133"/>
              <a:gd name="connsiteY23" fmla="*/ 2543704 h 3927251"/>
              <a:gd name="connsiteX24" fmla="*/ 2229993 w 2588133"/>
              <a:gd name="connsiteY24" fmla="*/ 2543704 h 3927251"/>
              <a:gd name="connsiteX25" fmla="*/ 2210943 w 2588133"/>
              <a:gd name="connsiteY25" fmla="*/ 2549419 h 3927251"/>
              <a:gd name="connsiteX26" fmla="*/ 2203323 w 2588133"/>
              <a:gd name="connsiteY26" fmla="*/ 2564659 h 3927251"/>
              <a:gd name="connsiteX27" fmla="*/ 2203322 w 2588133"/>
              <a:gd name="connsiteY27" fmla="*/ 2564663 h 3927251"/>
              <a:gd name="connsiteX28" fmla="*/ 2203322 w 2588133"/>
              <a:gd name="connsiteY28" fmla="*/ 3927251 h 3927251"/>
              <a:gd name="connsiteX29" fmla="*/ 6857 w 2588133"/>
              <a:gd name="connsiteY29" fmla="*/ 3927251 h 3927251"/>
              <a:gd name="connsiteX30" fmla="*/ 6857 w 2588133"/>
              <a:gd name="connsiteY30" fmla="*/ 3277547 h 3927251"/>
              <a:gd name="connsiteX31" fmla="*/ 0 w 2588133"/>
              <a:gd name="connsiteY31" fmla="*/ 38666 h 3927251"/>
              <a:gd name="connsiteX32" fmla="*/ 21291 w 2588133"/>
              <a:gd name="connsiteY32" fmla="*/ 33670 h 3927251"/>
              <a:gd name="connsiteX33" fmla="*/ 387286 w 2588133"/>
              <a:gd name="connsiteY33" fmla="*/ 0 h 3927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588133" h="3927251">
                <a:moveTo>
                  <a:pt x="387286" y="0"/>
                </a:moveTo>
                <a:cubicBezTo>
                  <a:pt x="1327571" y="0"/>
                  <a:pt x="2100948" y="652148"/>
                  <a:pt x="2193947" y="1487852"/>
                </a:cubicBezTo>
                <a:lnTo>
                  <a:pt x="2197207" y="1546763"/>
                </a:lnTo>
                <a:lnTo>
                  <a:pt x="2203322" y="1546763"/>
                </a:lnTo>
                <a:lnTo>
                  <a:pt x="2203322" y="1657284"/>
                </a:lnTo>
                <a:cubicBezTo>
                  <a:pt x="2203322" y="1657290"/>
                  <a:pt x="2203323" y="1657296"/>
                  <a:pt x="2203323" y="1657302"/>
                </a:cubicBezTo>
                <a:cubicBezTo>
                  <a:pt x="2203323" y="1657308"/>
                  <a:pt x="2203322" y="1657315"/>
                  <a:pt x="2203322" y="1657321"/>
                </a:cubicBezTo>
                <a:lnTo>
                  <a:pt x="2203322" y="2327485"/>
                </a:lnTo>
                <a:lnTo>
                  <a:pt x="2204276" y="2328439"/>
                </a:lnTo>
                <a:lnTo>
                  <a:pt x="2218563" y="2339869"/>
                </a:lnTo>
                <a:lnTo>
                  <a:pt x="2231898" y="2345584"/>
                </a:lnTo>
                <a:lnTo>
                  <a:pt x="2248091" y="2345584"/>
                </a:lnTo>
                <a:lnTo>
                  <a:pt x="2269046" y="2336059"/>
                </a:lnTo>
                <a:lnTo>
                  <a:pt x="2324291" y="2289387"/>
                </a:lnTo>
                <a:cubicBezTo>
                  <a:pt x="2334110" y="2282265"/>
                  <a:pt x="2324347" y="2294694"/>
                  <a:pt x="2327961" y="2293326"/>
                </a:cubicBezTo>
                <a:cubicBezTo>
                  <a:pt x="2331576" y="2291958"/>
                  <a:pt x="2325124" y="2289999"/>
                  <a:pt x="2345978" y="2281178"/>
                </a:cubicBezTo>
                <a:cubicBezTo>
                  <a:pt x="2366832" y="2272357"/>
                  <a:pt x="2389760" y="2267480"/>
                  <a:pt x="2413826" y="2267480"/>
                </a:cubicBezTo>
                <a:cubicBezTo>
                  <a:pt x="2510093" y="2267480"/>
                  <a:pt x="2588133" y="2345520"/>
                  <a:pt x="2588133" y="2441787"/>
                </a:cubicBezTo>
                <a:cubicBezTo>
                  <a:pt x="2588133" y="2538054"/>
                  <a:pt x="2510093" y="2616094"/>
                  <a:pt x="2413826" y="2616094"/>
                </a:cubicBezTo>
                <a:cubicBezTo>
                  <a:pt x="2389760" y="2616094"/>
                  <a:pt x="2366832" y="2611217"/>
                  <a:pt x="2345978" y="2602396"/>
                </a:cubicBezTo>
                <a:lnTo>
                  <a:pt x="2308417" y="2577071"/>
                </a:lnTo>
                <a:lnTo>
                  <a:pt x="2298573" y="2574184"/>
                </a:lnTo>
                <a:lnTo>
                  <a:pt x="2268093" y="2557039"/>
                </a:lnTo>
                <a:lnTo>
                  <a:pt x="2250948" y="2543704"/>
                </a:lnTo>
                <a:lnTo>
                  <a:pt x="2229993" y="2543704"/>
                </a:lnTo>
                <a:lnTo>
                  <a:pt x="2210943" y="2549419"/>
                </a:lnTo>
                <a:lnTo>
                  <a:pt x="2203323" y="2564659"/>
                </a:lnTo>
                <a:cubicBezTo>
                  <a:pt x="2203323" y="2564660"/>
                  <a:pt x="2203322" y="2564662"/>
                  <a:pt x="2203322" y="2564663"/>
                </a:cubicBezTo>
                <a:lnTo>
                  <a:pt x="2203322" y="3927251"/>
                </a:lnTo>
                <a:lnTo>
                  <a:pt x="6857" y="3927251"/>
                </a:lnTo>
                <a:lnTo>
                  <a:pt x="6857" y="3277547"/>
                </a:lnTo>
                <a:cubicBezTo>
                  <a:pt x="4571" y="2197920"/>
                  <a:pt x="2286" y="1118293"/>
                  <a:pt x="0" y="38666"/>
                </a:cubicBezTo>
                <a:lnTo>
                  <a:pt x="21291" y="33670"/>
                </a:lnTo>
                <a:cubicBezTo>
                  <a:pt x="139511" y="11594"/>
                  <a:pt x="261915" y="0"/>
                  <a:pt x="387286" y="0"/>
                </a:cubicBezTo>
                <a:close/>
              </a:path>
            </a:pathLst>
          </a:custGeom>
          <a:ln>
            <a:noFill/>
          </a:ln>
          <a:effectLst>
            <a:outerShdw blurRad="50800" dist="25400" algn="l" rotWithShape="0">
              <a:prstClr val="black">
                <a:alpha val="40000"/>
              </a:prstClr>
            </a:outerShdw>
            <a:reflection blurRad="6350" stA="15000" endPos="38500" dist="215900" dir="5400000" sy="-100000" algn="bl" rotWithShape="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chemeClr val="bg1"/>
                </a:solidFill>
              </a:rPr>
              <a:t>Data Challenges…</a:t>
            </a:r>
            <a:r>
              <a:rPr lang="en-GB" b="1" dirty="0">
                <a:solidFill>
                  <a:schemeClr val="bg1"/>
                </a:solidFill>
              </a:rPr>
              <a:t>and Opportunities</a:t>
            </a:r>
          </a:p>
        </p:txBody>
      </p:sp>
      <p:sp>
        <p:nvSpPr>
          <p:cNvPr id="45" name="Data Retetention  cloud"/>
          <p:cNvSpPr/>
          <p:nvPr/>
        </p:nvSpPr>
        <p:spPr>
          <a:xfrm>
            <a:off x="4093210" y="1276169"/>
            <a:ext cx="2550795" cy="3872919"/>
          </a:xfrm>
          <a:custGeom>
            <a:avLst/>
            <a:gdLst>
              <a:gd name="connsiteX0" fmla="*/ 2142744 w 2550795"/>
              <a:gd name="connsiteY0" fmla="*/ 0 h 3872919"/>
              <a:gd name="connsiteX1" fmla="*/ 2142744 w 2550795"/>
              <a:gd name="connsiteY1" fmla="*/ 1549928 h 3872919"/>
              <a:gd name="connsiteX2" fmla="*/ 2159318 w 2550795"/>
              <a:gd name="connsiteY2" fmla="*/ 1571474 h 3872919"/>
              <a:gd name="connsiteX3" fmla="*/ 2166938 w 2550795"/>
              <a:gd name="connsiteY3" fmla="*/ 1579094 h 3872919"/>
              <a:gd name="connsiteX4" fmla="*/ 2181225 w 2550795"/>
              <a:gd name="connsiteY4" fmla="*/ 1590524 h 3872919"/>
              <a:gd name="connsiteX5" fmla="*/ 2194560 w 2550795"/>
              <a:gd name="connsiteY5" fmla="*/ 1596239 h 3872919"/>
              <a:gd name="connsiteX6" fmla="*/ 2210753 w 2550795"/>
              <a:gd name="connsiteY6" fmla="*/ 1596239 h 3872919"/>
              <a:gd name="connsiteX7" fmla="*/ 2231708 w 2550795"/>
              <a:gd name="connsiteY7" fmla="*/ 1586714 h 3872919"/>
              <a:gd name="connsiteX8" fmla="*/ 2286953 w 2550795"/>
              <a:gd name="connsiteY8" fmla="*/ 1540042 h 3872919"/>
              <a:gd name="connsiteX9" fmla="*/ 2290623 w 2550795"/>
              <a:gd name="connsiteY9" fmla="*/ 1543981 h 3872919"/>
              <a:gd name="connsiteX10" fmla="*/ 2308640 w 2550795"/>
              <a:gd name="connsiteY10" fmla="*/ 1531833 h 3872919"/>
              <a:gd name="connsiteX11" fmla="*/ 2376488 w 2550795"/>
              <a:gd name="connsiteY11" fmla="*/ 1518135 h 3872919"/>
              <a:gd name="connsiteX12" fmla="*/ 2550795 w 2550795"/>
              <a:gd name="connsiteY12" fmla="*/ 1692442 h 3872919"/>
              <a:gd name="connsiteX13" fmla="*/ 2376488 w 2550795"/>
              <a:gd name="connsiteY13" fmla="*/ 1866749 h 3872919"/>
              <a:gd name="connsiteX14" fmla="*/ 2308640 w 2550795"/>
              <a:gd name="connsiteY14" fmla="*/ 1853051 h 3872919"/>
              <a:gd name="connsiteX15" fmla="*/ 2271079 w 2550795"/>
              <a:gd name="connsiteY15" fmla="*/ 1827726 h 3872919"/>
              <a:gd name="connsiteX16" fmla="*/ 2261235 w 2550795"/>
              <a:gd name="connsiteY16" fmla="*/ 1824839 h 3872919"/>
              <a:gd name="connsiteX17" fmla="*/ 2230755 w 2550795"/>
              <a:gd name="connsiteY17" fmla="*/ 1807694 h 3872919"/>
              <a:gd name="connsiteX18" fmla="*/ 2213610 w 2550795"/>
              <a:gd name="connsiteY18" fmla="*/ 1794359 h 3872919"/>
              <a:gd name="connsiteX19" fmla="*/ 2192655 w 2550795"/>
              <a:gd name="connsiteY19" fmla="*/ 1794359 h 3872919"/>
              <a:gd name="connsiteX20" fmla="*/ 2173605 w 2550795"/>
              <a:gd name="connsiteY20" fmla="*/ 1800074 h 3872919"/>
              <a:gd name="connsiteX21" fmla="*/ 2165985 w 2550795"/>
              <a:gd name="connsiteY21" fmla="*/ 1815314 h 3872919"/>
              <a:gd name="connsiteX22" fmla="*/ 2156460 w 2550795"/>
              <a:gd name="connsiteY22" fmla="*/ 1847699 h 3872919"/>
              <a:gd name="connsiteX23" fmla="*/ 2142744 w 2550795"/>
              <a:gd name="connsiteY23" fmla="*/ 1827971 h 3872919"/>
              <a:gd name="connsiteX24" fmla="*/ 2142744 w 2550795"/>
              <a:gd name="connsiteY24" fmla="*/ 3872919 h 3872919"/>
              <a:gd name="connsiteX25" fmla="*/ 3810 w 2550795"/>
              <a:gd name="connsiteY25" fmla="*/ 3872919 h 3872919"/>
              <a:gd name="connsiteX26" fmla="*/ 3810 w 2550795"/>
              <a:gd name="connsiteY26" fmla="*/ 1573331 h 3872919"/>
              <a:gd name="connsiteX27" fmla="*/ 0 w 2550795"/>
              <a:gd name="connsiteY27" fmla="*/ 1571687 h 3872919"/>
              <a:gd name="connsiteX28" fmla="*/ 0 w 2550795"/>
              <a:gd name="connsiteY28" fmla="*/ 797482 h 3872919"/>
              <a:gd name="connsiteX29" fmla="*/ 88000 w 2550795"/>
              <a:gd name="connsiteY29" fmla="*/ 759498 h 3872919"/>
              <a:gd name="connsiteX30" fmla="*/ 635889 w 2550795"/>
              <a:gd name="connsiteY30" fmla="*/ 671948 h 3872919"/>
              <a:gd name="connsiteX31" fmla="*/ 1017323 w 2550795"/>
              <a:gd name="connsiteY31" fmla="*/ 712234 h 3872919"/>
              <a:gd name="connsiteX32" fmla="*/ 1127094 w 2550795"/>
              <a:gd name="connsiteY32" fmla="*/ 743403 h 3872919"/>
              <a:gd name="connsiteX33" fmla="*/ 1157436 w 2550795"/>
              <a:gd name="connsiteY33" fmla="*/ 679771 h 3872919"/>
              <a:gd name="connsiteX34" fmla="*/ 2131307 w 2550795"/>
              <a:gd name="connsiteY34" fmla="*/ 2023 h 3872919"/>
              <a:gd name="connsiteX0" fmla="*/ 2142744 w 2550795"/>
              <a:gd name="connsiteY0" fmla="*/ 0 h 3872919"/>
              <a:gd name="connsiteX1" fmla="*/ 2142744 w 2550795"/>
              <a:gd name="connsiteY1" fmla="*/ 1549928 h 3872919"/>
              <a:gd name="connsiteX2" fmla="*/ 2159318 w 2550795"/>
              <a:gd name="connsiteY2" fmla="*/ 1571474 h 3872919"/>
              <a:gd name="connsiteX3" fmla="*/ 2166938 w 2550795"/>
              <a:gd name="connsiteY3" fmla="*/ 1579094 h 3872919"/>
              <a:gd name="connsiteX4" fmla="*/ 2181225 w 2550795"/>
              <a:gd name="connsiteY4" fmla="*/ 1590524 h 3872919"/>
              <a:gd name="connsiteX5" fmla="*/ 2194560 w 2550795"/>
              <a:gd name="connsiteY5" fmla="*/ 1596239 h 3872919"/>
              <a:gd name="connsiteX6" fmla="*/ 2210753 w 2550795"/>
              <a:gd name="connsiteY6" fmla="*/ 1596239 h 3872919"/>
              <a:gd name="connsiteX7" fmla="*/ 2231708 w 2550795"/>
              <a:gd name="connsiteY7" fmla="*/ 1586714 h 3872919"/>
              <a:gd name="connsiteX8" fmla="*/ 2286953 w 2550795"/>
              <a:gd name="connsiteY8" fmla="*/ 1540042 h 3872919"/>
              <a:gd name="connsiteX9" fmla="*/ 2290623 w 2550795"/>
              <a:gd name="connsiteY9" fmla="*/ 1543981 h 3872919"/>
              <a:gd name="connsiteX10" fmla="*/ 2308640 w 2550795"/>
              <a:gd name="connsiteY10" fmla="*/ 1531833 h 3872919"/>
              <a:gd name="connsiteX11" fmla="*/ 2376488 w 2550795"/>
              <a:gd name="connsiteY11" fmla="*/ 1518135 h 3872919"/>
              <a:gd name="connsiteX12" fmla="*/ 2550795 w 2550795"/>
              <a:gd name="connsiteY12" fmla="*/ 1692442 h 3872919"/>
              <a:gd name="connsiteX13" fmla="*/ 2376488 w 2550795"/>
              <a:gd name="connsiteY13" fmla="*/ 1866749 h 3872919"/>
              <a:gd name="connsiteX14" fmla="*/ 2308640 w 2550795"/>
              <a:gd name="connsiteY14" fmla="*/ 1853051 h 3872919"/>
              <a:gd name="connsiteX15" fmla="*/ 2271079 w 2550795"/>
              <a:gd name="connsiteY15" fmla="*/ 1827726 h 3872919"/>
              <a:gd name="connsiteX16" fmla="*/ 2261235 w 2550795"/>
              <a:gd name="connsiteY16" fmla="*/ 1824839 h 3872919"/>
              <a:gd name="connsiteX17" fmla="*/ 2230755 w 2550795"/>
              <a:gd name="connsiteY17" fmla="*/ 1807694 h 3872919"/>
              <a:gd name="connsiteX18" fmla="*/ 2213610 w 2550795"/>
              <a:gd name="connsiteY18" fmla="*/ 1794359 h 3872919"/>
              <a:gd name="connsiteX19" fmla="*/ 2192655 w 2550795"/>
              <a:gd name="connsiteY19" fmla="*/ 1794359 h 3872919"/>
              <a:gd name="connsiteX20" fmla="*/ 2173605 w 2550795"/>
              <a:gd name="connsiteY20" fmla="*/ 1800074 h 3872919"/>
              <a:gd name="connsiteX21" fmla="*/ 2165985 w 2550795"/>
              <a:gd name="connsiteY21" fmla="*/ 1815314 h 3872919"/>
              <a:gd name="connsiteX22" fmla="*/ 2156460 w 2550795"/>
              <a:gd name="connsiteY22" fmla="*/ 1847699 h 3872919"/>
              <a:gd name="connsiteX23" fmla="*/ 2142744 w 2550795"/>
              <a:gd name="connsiteY23" fmla="*/ 3872919 h 3872919"/>
              <a:gd name="connsiteX24" fmla="*/ 3810 w 2550795"/>
              <a:gd name="connsiteY24" fmla="*/ 3872919 h 3872919"/>
              <a:gd name="connsiteX25" fmla="*/ 3810 w 2550795"/>
              <a:gd name="connsiteY25" fmla="*/ 1573331 h 3872919"/>
              <a:gd name="connsiteX26" fmla="*/ 0 w 2550795"/>
              <a:gd name="connsiteY26" fmla="*/ 1571687 h 3872919"/>
              <a:gd name="connsiteX27" fmla="*/ 0 w 2550795"/>
              <a:gd name="connsiteY27" fmla="*/ 797482 h 3872919"/>
              <a:gd name="connsiteX28" fmla="*/ 88000 w 2550795"/>
              <a:gd name="connsiteY28" fmla="*/ 759498 h 3872919"/>
              <a:gd name="connsiteX29" fmla="*/ 635889 w 2550795"/>
              <a:gd name="connsiteY29" fmla="*/ 671948 h 3872919"/>
              <a:gd name="connsiteX30" fmla="*/ 1017323 w 2550795"/>
              <a:gd name="connsiteY30" fmla="*/ 712234 h 3872919"/>
              <a:gd name="connsiteX31" fmla="*/ 1127094 w 2550795"/>
              <a:gd name="connsiteY31" fmla="*/ 743403 h 3872919"/>
              <a:gd name="connsiteX32" fmla="*/ 1157436 w 2550795"/>
              <a:gd name="connsiteY32" fmla="*/ 679771 h 3872919"/>
              <a:gd name="connsiteX33" fmla="*/ 2131307 w 2550795"/>
              <a:gd name="connsiteY33" fmla="*/ 2023 h 3872919"/>
              <a:gd name="connsiteX34" fmla="*/ 2142744 w 2550795"/>
              <a:gd name="connsiteY34" fmla="*/ 0 h 387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50795" h="3872919">
                <a:moveTo>
                  <a:pt x="2142744" y="0"/>
                </a:moveTo>
                <a:lnTo>
                  <a:pt x="2142744" y="1549928"/>
                </a:lnTo>
                <a:lnTo>
                  <a:pt x="2159318" y="1571474"/>
                </a:lnTo>
                <a:lnTo>
                  <a:pt x="2166938" y="1579094"/>
                </a:lnTo>
                <a:lnTo>
                  <a:pt x="2181225" y="1590524"/>
                </a:lnTo>
                <a:lnTo>
                  <a:pt x="2194560" y="1596239"/>
                </a:lnTo>
                <a:lnTo>
                  <a:pt x="2210753" y="1596239"/>
                </a:lnTo>
                <a:lnTo>
                  <a:pt x="2231708" y="1586714"/>
                </a:lnTo>
                <a:lnTo>
                  <a:pt x="2286953" y="1540042"/>
                </a:lnTo>
                <a:cubicBezTo>
                  <a:pt x="2296772" y="1532920"/>
                  <a:pt x="2287009" y="1545349"/>
                  <a:pt x="2290623" y="1543981"/>
                </a:cubicBezTo>
                <a:cubicBezTo>
                  <a:pt x="2294238" y="1542613"/>
                  <a:pt x="2287786" y="1540654"/>
                  <a:pt x="2308640" y="1531833"/>
                </a:cubicBezTo>
                <a:cubicBezTo>
                  <a:pt x="2329494" y="1523012"/>
                  <a:pt x="2352422" y="1518135"/>
                  <a:pt x="2376488" y="1518135"/>
                </a:cubicBezTo>
                <a:cubicBezTo>
                  <a:pt x="2472755" y="1518135"/>
                  <a:pt x="2550795" y="1596175"/>
                  <a:pt x="2550795" y="1692442"/>
                </a:cubicBezTo>
                <a:cubicBezTo>
                  <a:pt x="2550795" y="1788709"/>
                  <a:pt x="2472755" y="1866749"/>
                  <a:pt x="2376488" y="1866749"/>
                </a:cubicBezTo>
                <a:cubicBezTo>
                  <a:pt x="2352422" y="1866749"/>
                  <a:pt x="2329494" y="1861872"/>
                  <a:pt x="2308640" y="1853051"/>
                </a:cubicBezTo>
                <a:lnTo>
                  <a:pt x="2271079" y="1827726"/>
                </a:lnTo>
                <a:lnTo>
                  <a:pt x="2261235" y="1824839"/>
                </a:lnTo>
                <a:lnTo>
                  <a:pt x="2230755" y="1807694"/>
                </a:lnTo>
                <a:lnTo>
                  <a:pt x="2213610" y="1794359"/>
                </a:lnTo>
                <a:lnTo>
                  <a:pt x="2192655" y="1794359"/>
                </a:lnTo>
                <a:lnTo>
                  <a:pt x="2173605" y="1800074"/>
                </a:lnTo>
                <a:lnTo>
                  <a:pt x="2165985" y="1815314"/>
                </a:lnTo>
                <a:lnTo>
                  <a:pt x="2156460" y="1847699"/>
                </a:lnTo>
                <a:lnTo>
                  <a:pt x="2142744" y="3872919"/>
                </a:lnTo>
                <a:lnTo>
                  <a:pt x="3810" y="3872919"/>
                </a:lnTo>
                <a:lnTo>
                  <a:pt x="3810" y="1573331"/>
                </a:lnTo>
                <a:lnTo>
                  <a:pt x="0" y="1571687"/>
                </a:lnTo>
                <a:lnTo>
                  <a:pt x="0" y="797482"/>
                </a:lnTo>
                <a:lnTo>
                  <a:pt x="88000" y="759498"/>
                </a:lnTo>
                <a:cubicBezTo>
                  <a:pt x="244398" y="704224"/>
                  <a:pt x="432939" y="671948"/>
                  <a:pt x="635889" y="671948"/>
                </a:cubicBezTo>
                <a:cubicBezTo>
                  <a:pt x="771189" y="671948"/>
                  <a:pt x="900085" y="686293"/>
                  <a:pt x="1017323" y="712234"/>
                </a:cubicBezTo>
                <a:lnTo>
                  <a:pt x="1127094" y="743403"/>
                </a:lnTo>
                <a:lnTo>
                  <a:pt x="1157436" y="679771"/>
                </a:lnTo>
                <a:cubicBezTo>
                  <a:pt x="1335117" y="357322"/>
                  <a:pt x="1691511" y="107020"/>
                  <a:pt x="2131307" y="2023"/>
                </a:cubicBezTo>
                <a:lnTo>
                  <a:pt x="2142744" y="0"/>
                </a:lnTo>
                <a:close/>
              </a:path>
            </a:pathLst>
          </a:custGeom>
          <a:ln>
            <a:noFill/>
          </a:ln>
          <a:effectLst>
            <a:outerShdw blurRad="50800" dist="25400" algn="l" rotWithShape="0">
              <a:prstClr val="black">
                <a:alpha val="40000"/>
              </a:prstClr>
            </a:outerShdw>
            <a:reflection blurRad="6350" stA="15000" endPos="38500" dist="2159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78" name="Data Growth - cloud"/>
          <p:cNvSpPr/>
          <p:nvPr/>
        </p:nvSpPr>
        <p:spPr>
          <a:xfrm>
            <a:off x="1664702" y="2076450"/>
            <a:ext cx="2823491" cy="3074526"/>
          </a:xfrm>
          <a:custGeom>
            <a:avLst/>
            <a:gdLst>
              <a:gd name="connsiteX0" fmla="*/ 2414016 w 2808351"/>
              <a:gd name="connsiteY0" fmla="*/ 0 h 3058040"/>
              <a:gd name="connsiteX1" fmla="*/ 2414016 w 2808351"/>
              <a:gd name="connsiteY1" fmla="*/ 1443458 h 3058040"/>
              <a:gd name="connsiteX2" fmla="*/ 2416874 w 2808351"/>
              <a:gd name="connsiteY2" fmla="*/ 1447173 h 3058040"/>
              <a:gd name="connsiteX3" fmla="*/ 2424494 w 2808351"/>
              <a:gd name="connsiteY3" fmla="*/ 1454793 h 3058040"/>
              <a:gd name="connsiteX4" fmla="*/ 2438781 w 2808351"/>
              <a:gd name="connsiteY4" fmla="*/ 1466223 h 3058040"/>
              <a:gd name="connsiteX5" fmla="*/ 2452116 w 2808351"/>
              <a:gd name="connsiteY5" fmla="*/ 1471938 h 3058040"/>
              <a:gd name="connsiteX6" fmla="*/ 2468309 w 2808351"/>
              <a:gd name="connsiteY6" fmla="*/ 1471938 h 3058040"/>
              <a:gd name="connsiteX7" fmla="*/ 2489264 w 2808351"/>
              <a:gd name="connsiteY7" fmla="*/ 1462413 h 3058040"/>
              <a:gd name="connsiteX8" fmla="*/ 2544509 w 2808351"/>
              <a:gd name="connsiteY8" fmla="*/ 1415741 h 3058040"/>
              <a:gd name="connsiteX9" fmla="*/ 2548179 w 2808351"/>
              <a:gd name="connsiteY9" fmla="*/ 1419680 h 3058040"/>
              <a:gd name="connsiteX10" fmla="*/ 2566196 w 2808351"/>
              <a:gd name="connsiteY10" fmla="*/ 1407532 h 3058040"/>
              <a:gd name="connsiteX11" fmla="*/ 2634044 w 2808351"/>
              <a:gd name="connsiteY11" fmla="*/ 1393834 h 3058040"/>
              <a:gd name="connsiteX12" fmla="*/ 2808351 w 2808351"/>
              <a:gd name="connsiteY12" fmla="*/ 1568141 h 3058040"/>
              <a:gd name="connsiteX13" fmla="*/ 2634044 w 2808351"/>
              <a:gd name="connsiteY13" fmla="*/ 1742448 h 3058040"/>
              <a:gd name="connsiteX14" fmla="*/ 2566196 w 2808351"/>
              <a:gd name="connsiteY14" fmla="*/ 1728750 h 3058040"/>
              <a:gd name="connsiteX15" fmla="*/ 2528635 w 2808351"/>
              <a:gd name="connsiteY15" fmla="*/ 1703425 h 3058040"/>
              <a:gd name="connsiteX16" fmla="*/ 2518791 w 2808351"/>
              <a:gd name="connsiteY16" fmla="*/ 1700538 h 3058040"/>
              <a:gd name="connsiteX17" fmla="*/ 2488311 w 2808351"/>
              <a:gd name="connsiteY17" fmla="*/ 1683393 h 3058040"/>
              <a:gd name="connsiteX18" fmla="*/ 2471166 w 2808351"/>
              <a:gd name="connsiteY18" fmla="*/ 1670058 h 3058040"/>
              <a:gd name="connsiteX19" fmla="*/ 2450211 w 2808351"/>
              <a:gd name="connsiteY19" fmla="*/ 1670058 h 3058040"/>
              <a:gd name="connsiteX20" fmla="*/ 2431161 w 2808351"/>
              <a:gd name="connsiteY20" fmla="*/ 1675773 h 3058040"/>
              <a:gd name="connsiteX21" fmla="*/ 2423541 w 2808351"/>
              <a:gd name="connsiteY21" fmla="*/ 1691013 h 3058040"/>
              <a:gd name="connsiteX22" fmla="*/ 2414016 w 2808351"/>
              <a:gd name="connsiteY22" fmla="*/ 1723398 h 3058040"/>
              <a:gd name="connsiteX23" fmla="*/ 2414016 w 2808351"/>
              <a:gd name="connsiteY23" fmla="*/ 2817981 h 3058040"/>
              <a:gd name="connsiteX24" fmla="*/ 2413561 w 2808351"/>
              <a:gd name="connsiteY24" fmla="*/ 2817841 h 3058040"/>
              <a:gd name="connsiteX25" fmla="*/ 2410968 w 2808351"/>
              <a:gd name="connsiteY25" fmla="*/ 2827264 h 3058040"/>
              <a:gd name="connsiteX26" fmla="*/ 2410968 w 2808351"/>
              <a:gd name="connsiteY26" fmla="*/ 3054992 h 3058040"/>
              <a:gd name="connsiteX27" fmla="*/ 2330451 w 2808351"/>
              <a:gd name="connsiteY27" fmla="*/ 3054992 h 3058040"/>
              <a:gd name="connsiteX28" fmla="*/ 2328880 w 2808351"/>
              <a:gd name="connsiteY28" fmla="*/ 3058040 h 3058040"/>
              <a:gd name="connsiteX29" fmla="*/ 109521 w 2808351"/>
              <a:gd name="connsiteY29" fmla="*/ 3058040 h 3058040"/>
              <a:gd name="connsiteX30" fmla="*/ 95811 w 2808351"/>
              <a:gd name="connsiteY30" fmla="*/ 3031445 h 3058040"/>
              <a:gd name="connsiteX31" fmla="*/ 0 w 2808351"/>
              <a:gd name="connsiteY31" fmla="*/ 2587983 h 3058040"/>
              <a:gd name="connsiteX32" fmla="*/ 1219200 w 2808351"/>
              <a:gd name="connsiteY32" fmla="*/ 1448696 h 3058040"/>
              <a:gd name="connsiteX33" fmla="*/ 1435019 w 2808351"/>
              <a:gd name="connsiteY33" fmla="*/ 1466490 h 3058040"/>
              <a:gd name="connsiteX34" fmla="*/ 1503034 w 2808351"/>
              <a:gd name="connsiteY34" fmla="*/ 1480736 h 3058040"/>
              <a:gd name="connsiteX35" fmla="*/ 1500002 w 2808351"/>
              <a:gd name="connsiteY35" fmla="*/ 1408990 h 3058040"/>
              <a:gd name="connsiteX36" fmla="*/ 2356649 w 2808351"/>
              <a:gd name="connsiteY36" fmla="*/ 17626 h 305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08351" h="3058040">
                <a:moveTo>
                  <a:pt x="2414016" y="0"/>
                </a:moveTo>
                <a:lnTo>
                  <a:pt x="2414016" y="1443458"/>
                </a:lnTo>
                <a:lnTo>
                  <a:pt x="2416874" y="1447173"/>
                </a:lnTo>
                <a:lnTo>
                  <a:pt x="2424494" y="1454793"/>
                </a:lnTo>
                <a:lnTo>
                  <a:pt x="2438781" y="1466223"/>
                </a:lnTo>
                <a:lnTo>
                  <a:pt x="2452116" y="1471938"/>
                </a:lnTo>
                <a:lnTo>
                  <a:pt x="2468309" y="1471938"/>
                </a:lnTo>
                <a:lnTo>
                  <a:pt x="2489264" y="1462413"/>
                </a:lnTo>
                <a:lnTo>
                  <a:pt x="2544509" y="1415741"/>
                </a:lnTo>
                <a:cubicBezTo>
                  <a:pt x="2554328" y="1408619"/>
                  <a:pt x="2544565" y="1421048"/>
                  <a:pt x="2548179" y="1419680"/>
                </a:cubicBezTo>
                <a:cubicBezTo>
                  <a:pt x="2551794" y="1418312"/>
                  <a:pt x="2545342" y="1416353"/>
                  <a:pt x="2566196" y="1407532"/>
                </a:cubicBezTo>
                <a:cubicBezTo>
                  <a:pt x="2587050" y="1398711"/>
                  <a:pt x="2609978" y="1393834"/>
                  <a:pt x="2634044" y="1393834"/>
                </a:cubicBezTo>
                <a:cubicBezTo>
                  <a:pt x="2730311" y="1393834"/>
                  <a:pt x="2808351" y="1471874"/>
                  <a:pt x="2808351" y="1568141"/>
                </a:cubicBezTo>
                <a:cubicBezTo>
                  <a:pt x="2808351" y="1664408"/>
                  <a:pt x="2730311" y="1742448"/>
                  <a:pt x="2634044" y="1742448"/>
                </a:cubicBezTo>
                <a:cubicBezTo>
                  <a:pt x="2609978" y="1742448"/>
                  <a:pt x="2587050" y="1737571"/>
                  <a:pt x="2566196" y="1728750"/>
                </a:cubicBezTo>
                <a:lnTo>
                  <a:pt x="2528635" y="1703425"/>
                </a:lnTo>
                <a:lnTo>
                  <a:pt x="2518791" y="1700538"/>
                </a:lnTo>
                <a:lnTo>
                  <a:pt x="2488311" y="1683393"/>
                </a:lnTo>
                <a:lnTo>
                  <a:pt x="2471166" y="1670058"/>
                </a:lnTo>
                <a:lnTo>
                  <a:pt x="2450211" y="1670058"/>
                </a:lnTo>
                <a:lnTo>
                  <a:pt x="2431161" y="1675773"/>
                </a:lnTo>
                <a:lnTo>
                  <a:pt x="2423541" y="1691013"/>
                </a:lnTo>
                <a:lnTo>
                  <a:pt x="2414016" y="1723398"/>
                </a:lnTo>
                <a:lnTo>
                  <a:pt x="2414016" y="2817981"/>
                </a:lnTo>
                <a:lnTo>
                  <a:pt x="2413561" y="2817841"/>
                </a:lnTo>
                <a:lnTo>
                  <a:pt x="2410968" y="2827264"/>
                </a:lnTo>
                <a:lnTo>
                  <a:pt x="2410968" y="3054992"/>
                </a:lnTo>
                <a:lnTo>
                  <a:pt x="2330451" y="3054992"/>
                </a:lnTo>
                <a:lnTo>
                  <a:pt x="2328880" y="3058040"/>
                </a:lnTo>
                <a:lnTo>
                  <a:pt x="109521" y="3058040"/>
                </a:lnTo>
                <a:lnTo>
                  <a:pt x="95811" y="3031445"/>
                </a:lnTo>
                <a:cubicBezTo>
                  <a:pt x="34116" y="2895142"/>
                  <a:pt x="0" y="2745286"/>
                  <a:pt x="0" y="2587983"/>
                </a:cubicBezTo>
                <a:cubicBezTo>
                  <a:pt x="0" y="1958772"/>
                  <a:pt x="545854" y="1448696"/>
                  <a:pt x="1219200" y="1448696"/>
                </a:cubicBezTo>
                <a:cubicBezTo>
                  <a:pt x="1292847" y="1448696"/>
                  <a:pt x="1364969" y="1454798"/>
                  <a:pt x="1435019" y="1466490"/>
                </a:cubicBezTo>
                <a:lnTo>
                  <a:pt x="1503034" y="1480736"/>
                </a:lnTo>
                <a:lnTo>
                  <a:pt x="1500002" y="1408990"/>
                </a:lnTo>
                <a:cubicBezTo>
                  <a:pt x="1500002" y="755250"/>
                  <a:pt x="1860351" y="202081"/>
                  <a:pt x="2356649" y="17626"/>
                </a:cubicBezTo>
                <a:close/>
              </a:path>
            </a:pathLst>
          </a:custGeom>
          <a:ln>
            <a:noFill/>
          </a:ln>
          <a:effectLst>
            <a:outerShdw blurRad="50800" dist="25400" algn="l" rotWithShape="0">
              <a:prstClr val="black">
                <a:alpha val="40000"/>
              </a:prstClr>
            </a:outerShdw>
            <a:reflection blurRad="6350" stA="15000" endPos="38500" dist="2159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Data Growth -  text"/>
          <p:cNvSpPr txBox="1"/>
          <p:nvPr/>
        </p:nvSpPr>
        <p:spPr>
          <a:xfrm>
            <a:off x="1683652" y="4116733"/>
            <a:ext cx="2409558" cy="721589"/>
          </a:xfrm>
          <a:prstGeom prst="rect">
            <a:avLst/>
          </a:prstGeom>
          <a:noFill/>
          <a:ln>
            <a:noFill/>
          </a:ln>
        </p:spPr>
        <p:txBody>
          <a:bodyPr wrap="square" lIns="180000" tIns="180000" rIns="180000" bIns="180000" rtlCol="0" anchor="ctr" anchorCtr="0">
            <a:noAutofit/>
          </a:bodyPr>
          <a:lstStyle/>
          <a:p>
            <a:pPr algn="ctr"/>
            <a:r>
              <a:rPr lang="en-GB" sz="1600" b="1" dirty="0">
                <a:solidFill>
                  <a:schemeClr val="bg1"/>
                </a:solidFill>
                <a:latin typeface="Helvetica" pitchFamily="2" charset="0"/>
              </a:rPr>
              <a:t>Data Growth</a:t>
            </a:r>
            <a:endParaRPr lang="en-GB" sz="1600" b="1" baseline="30000" dirty="0">
              <a:solidFill>
                <a:schemeClr val="bg1"/>
              </a:solidFill>
              <a:latin typeface="Helvetica" pitchFamily="2" charset="0"/>
            </a:endParaRPr>
          </a:p>
        </p:txBody>
      </p:sp>
      <p:sp>
        <p:nvSpPr>
          <p:cNvPr id="93" name="Data Retention - text"/>
          <p:cNvSpPr txBox="1"/>
          <p:nvPr/>
        </p:nvSpPr>
        <p:spPr>
          <a:xfrm>
            <a:off x="4093210" y="4116733"/>
            <a:ext cx="2217421" cy="721589"/>
          </a:xfrm>
          <a:prstGeom prst="rect">
            <a:avLst/>
          </a:prstGeom>
          <a:noFill/>
          <a:ln>
            <a:noFill/>
          </a:ln>
        </p:spPr>
        <p:txBody>
          <a:bodyPr wrap="square" lIns="180000" tIns="180000" rIns="180000" bIns="180000" rtlCol="0" anchor="ctr" anchorCtr="0">
            <a:noAutofit/>
          </a:bodyPr>
          <a:lstStyle/>
          <a:p>
            <a:pPr algn="ctr"/>
            <a:r>
              <a:rPr lang="en-GB" sz="1600" b="1" dirty="0">
                <a:solidFill>
                  <a:schemeClr val="bg1"/>
                </a:solidFill>
                <a:latin typeface="Helvetica" pitchFamily="2" charset="0"/>
              </a:rPr>
              <a:t>Data Retention</a:t>
            </a:r>
            <a:endParaRPr lang="en-GB" sz="1600" b="1" baseline="30000" dirty="0">
              <a:solidFill>
                <a:schemeClr val="bg1"/>
              </a:solidFill>
              <a:latin typeface="Helvetica" pitchFamily="2" charset="0"/>
            </a:endParaRPr>
          </a:p>
        </p:txBody>
      </p:sp>
      <p:sp>
        <p:nvSpPr>
          <p:cNvPr id="96" name="Data Intelligence - text"/>
          <p:cNvSpPr txBox="1"/>
          <p:nvPr/>
        </p:nvSpPr>
        <p:spPr>
          <a:xfrm>
            <a:off x="6254750" y="4116733"/>
            <a:ext cx="2217421" cy="721589"/>
          </a:xfrm>
          <a:prstGeom prst="rect">
            <a:avLst/>
          </a:prstGeom>
          <a:noFill/>
          <a:ln>
            <a:noFill/>
          </a:ln>
        </p:spPr>
        <p:txBody>
          <a:bodyPr wrap="square" lIns="180000" tIns="180000" rIns="180000" bIns="180000" rtlCol="0" anchor="ctr" anchorCtr="0">
            <a:noAutofit/>
          </a:bodyPr>
          <a:lstStyle/>
          <a:p>
            <a:pPr algn="ctr"/>
            <a:r>
              <a:rPr lang="en-GB" sz="1600" b="1" dirty="0">
                <a:solidFill>
                  <a:schemeClr val="bg1"/>
                </a:solidFill>
                <a:latin typeface="Helvetica" pitchFamily="2" charset="0"/>
              </a:rPr>
              <a:t>Data Intelligence</a:t>
            </a:r>
            <a:endParaRPr lang="en-GB" sz="1600" b="1" baseline="30000" dirty="0">
              <a:solidFill>
                <a:schemeClr val="bg1"/>
              </a:solidFill>
              <a:latin typeface="Helvetica" pitchFamily="2" charset="0"/>
            </a:endParaRPr>
          </a:p>
        </p:txBody>
      </p:sp>
      <p:sp>
        <p:nvSpPr>
          <p:cNvPr id="99" name="Data Governance - text"/>
          <p:cNvSpPr txBox="1"/>
          <p:nvPr/>
        </p:nvSpPr>
        <p:spPr>
          <a:xfrm>
            <a:off x="8444089" y="4116733"/>
            <a:ext cx="2217421" cy="721589"/>
          </a:xfrm>
          <a:prstGeom prst="rect">
            <a:avLst/>
          </a:prstGeom>
          <a:noFill/>
          <a:ln>
            <a:noFill/>
          </a:ln>
        </p:spPr>
        <p:txBody>
          <a:bodyPr wrap="square" lIns="180000" tIns="180000" rIns="180000" bIns="180000" rtlCol="0" anchor="ctr" anchorCtr="0">
            <a:noAutofit/>
          </a:bodyPr>
          <a:lstStyle/>
          <a:p>
            <a:pPr algn="ctr"/>
            <a:r>
              <a:rPr lang="en-GB" sz="1600" b="1" dirty="0">
                <a:solidFill>
                  <a:schemeClr val="bg1"/>
                </a:solidFill>
                <a:latin typeface="Helvetica" pitchFamily="2" charset="0"/>
              </a:rPr>
              <a:t>Data Governance</a:t>
            </a:r>
            <a:endParaRPr lang="en-GB" sz="1600" b="1" baseline="30000" dirty="0">
              <a:solidFill>
                <a:schemeClr val="bg1"/>
              </a:solidFill>
              <a:latin typeface="Helvetica" pitchFamily="2" charset="0"/>
            </a:endParaRPr>
          </a:p>
        </p:txBody>
      </p:sp>
      <p:grpSp>
        <p:nvGrpSpPr>
          <p:cNvPr id="109" name="Data Growth - Icon"/>
          <p:cNvGrpSpPr/>
          <p:nvPr/>
        </p:nvGrpSpPr>
        <p:grpSpPr>
          <a:xfrm>
            <a:off x="2350075" y="3030234"/>
            <a:ext cx="1273215" cy="1282408"/>
            <a:chOff x="1683652" y="1270014"/>
            <a:chExt cx="1273215" cy="1282408"/>
          </a:xfrm>
        </p:grpSpPr>
        <p:sp>
          <p:nvSpPr>
            <p:cNvPr id="103" name="Oval 102"/>
            <p:cNvSpPr/>
            <p:nvPr/>
          </p:nvSpPr>
          <p:spPr>
            <a:xfrm>
              <a:off x="1712894" y="1270014"/>
              <a:ext cx="1168204" cy="1168204"/>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p>
          </p:txBody>
        </p:sp>
        <p:pic>
          <p:nvPicPr>
            <p:cNvPr id="105" name="Picture 104"/>
            <p:cNvPicPr>
              <a:picLocks noChangeAspect="1"/>
            </p:cNvPicPr>
            <p:nvPr/>
          </p:nvPicPr>
          <p:blipFill rotWithShape="1">
            <a:blip r:embed="rId4">
              <a:extLst>
                <a:ext uri="{28A0092B-C50C-407E-A947-70E740481C1C}">
                  <a14:useLocalDpi xmlns:a14="http://schemas.microsoft.com/office/drawing/2010/main" val="0"/>
                </a:ext>
              </a:extLst>
            </a:blip>
            <a:srcRect l="69960" t="11308" r="19596" b="70380"/>
            <a:stretch/>
          </p:blipFill>
          <p:spPr>
            <a:xfrm>
              <a:off x="1683652" y="1296568"/>
              <a:ext cx="1273215" cy="1255854"/>
            </a:xfrm>
            <a:prstGeom prst="rect">
              <a:avLst/>
            </a:prstGeom>
            <a:ln>
              <a:noFill/>
            </a:ln>
          </p:spPr>
        </p:pic>
        <p:pic>
          <p:nvPicPr>
            <p:cNvPr id="107" name="Picture 106"/>
            <p:cNvPicPr>
              <a:picLocks noChangeAspect="1"/>
            </p:cNvPicPr>
            <p:nvPr/>
          </p:nvPicPr>
          <p:blipFill rotWithShape="1">
            <a:blip r:embed="rId5">
              <a:extLst>
                <a:ext uri="{28A0092B-C50C-407E-A947-70E740481C1C}">
                  <a14:useLocalDpi xmlns:a14="http://schemas.microsoft.com/office/drawing/2010/main" val="0"/>
                </a:ext>
              </a:extLst>
            </a:blip>
            <a:srcRect l="48707" t="4605" r="46233" b="87363"/>
            <a:stretch/>
          </p:blipFill>
          <p:spPr>
            <a:xfrm>
              <a:off x="1859930" y="1467296"/>
              <a:ext cx="810228" cy="723418"/>
            </a:xfrm>
            <a:prstGeom prst="rect">
              <a:avLst/>
            </a:prstGeom>
            <a:ln>
              <a:noFill/>
            </a:ln>
          </p:spPr>
        </p:pic>
      </p:grpSp>
      <p:grpSp>
        <p:nvGrpSpPr>
          <p:cNvPr id="110" name="Data Retention - icon"/>
          <p:cNvGrpSpPr/>
          <p:nvPr/>
        </p:nvGrpSpPr>
        <p:grpSpPr>
          <a:xfrm>
            <a:off x="4620079" y="3030234"/>
            <a:ext cx="1273215" cy="1282408"/>
            <a:chOff x="1683652" y="1270014"/>
            <a:chExt cx="1273215" cy="1282408"/>
          </a:xfrm>
        </p:grpSpPr>
        <p:sp>
          <p:nvSpPr>
            <p:cNvPr id="111" name="Oval 110"/>
            <p:cNvSpPr/>
            <p:nvPr/>
          </p:nvSpPr>
          <p:spPr>
            <a:xfrm>
              <a:off x="1712894" y="1270014"/>
              <a:ext cx="1168204" cy="1168204"/>
            </a:xfrm>
            <a:prstGeom prst="ellipse">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pic>
          <p:nvPicPr>
            <p:cNvPr id="112" name="Picture 111"/>
            <p:cNvPicPr>
              <a:picLocks noChangeAspect="1"/>
            </p:cNvPicPr>
            <p:nvPr/>
          </p:nvPicPr>
          <p:blipFill rotWithShape="1">
            <a:blip r:embed="rId4">
              <a:extLst>
                <a:ext uri="{28A0092B-C50C-407E-A947-70E740481C1C}">
                  <a14:useLocalDpi xmlns:a14="http://schemas.microsoft.com/office/drawing/2010/main" val="0"/>
                </a:ext>
              </a:extLst>
            </a:blip>
            <a:srcRect l="69960" t="11308" r="19596" b="70380"/>
            <a:stretch/>
          </p:blipFill>
          <p:spPr>
            <a:xfrm>
              <a:off x="1683652" y="1296568"/>
              <a:ext cx="1273215" cy="1255854"/>
            </a:xfrm>
            <a:prstGeom prst="rect">
              <a:avLst/>
            </a:prstGeom>
            <a:ln>
              <a:noFill/>
            </a:ln>
          </p:spPr>
        </p:pic>
        <p:pic>
          <p:nvPicPr>
            <p:cNvPr id="113" name="Picture 112"/>
            <p:cNvPicPr>
              <a:picLocks noChangeAspect="1"/>
            </p:cNvPicPr>
            <p:nvPr/>
          </p:nvPicPr>
          <p:blipFill rotWithShape="1">
            <a:blip r:embed="rId5">
              <a:extLst>
                <a:ext uri="{28A0092B-C50C-407E-A947-70E740481C1C}">
                  <a14:useLocalDpi xmlns:a14="http://schemas.microsoft.com/office/drawing/2010/main" val="0"/>
                </a:ext>
              </a:extLst>
            </a:blip>
            <a:srcRect l="54296" t="4605" r="40644" b="87363"/>
            <a:stretch/>
          </p:blipFill>
          <p:spPr>
            <a:xfrm>
              <a:off x="1859930" y="1467296"/>
              <a:ext cx="810228" cy="723418"/>
            </a:xfrm>
            <a:prstGeom prst="rect">
              <a:avLst/>
            </a:prstGeom>
            <a:ln>
              <a:noFill/>
            </a:ln>
          </p:spPr>
        </p:pic>
      </p:grpSp>
      <p:grpSp>
        <p:nvGrpSpPr>
          <p:cNvPr id="114" name="Data Intelligence - icon"/>
          <p:cNvGrpSpPr/>
          <p:nvPr/>
        </p:nvGrpSpPr>
        <p:grpSpPr>
          <a:xfrm>
            <a:off x="6697994" y="3030234"/>
            <a:ext cx="1273215" cy="1282408"/>
            <a:chOff x="1683652" y="1270014"/>
            <a:chExt cx="1273215" cy="1282408"/>
          </a:xfrm>
        </p:grpSpPr>
        <p:sp>
          <p:nvSpPr>
            <p:cNvPr id="115" name="Oval 114"/>
            <p:cNvSpPr/>
            <p:nvPr/>
          </p:nvSpPr>
          <p:spPr>
            <a:xfrm>
              <a:off x="1712894" y="1270014"/>
              <a:ext cx="1168204" cy="1168204"/>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pic>
          <p:nvPicPr>
            <p:cNvPr id="116" name="Picture 115"/>
            <p:cNvPicPr>
              <a:picLocks noChangeAspect="1"/>
            </p:cNvPicPr>
            <p:nvPr/>
          </p:nvPicPr>
          <p:blipFill rotWithShape="1">
            <a:blip r:embed="rId4">
              <a:extLst>
                <a:ext uri="{28A0092B-C50C-407E-A947-70E740481C1C}">
                  <a14:useLocalDpi xmlns:a14="http://schemas.microsoft.com/office/drawing/2010/main" val="0"/>
                </a:ext>
              </a:extLst>
            </a:blip>
            <a:srcRect l="69960" t="11308" r="19596" b="70380"/>
            <a:stretch/>
          </p:blipFill>
          <p:spPr>
            <a:xfrm>
              <a:off x="1683652" y="1296568"/>
              <a:ext cx="1273215" cy="1255854"/>
            </a:xfrm>
            <a:prstGeom prst="rect">
              <a:avLst/>
            </a:prstGeom>
            <a:ln>
              <a:noFill/>
            </a:ln>
          </p:spPr>
        </p:pic>
        <p:pic>
          <p:nvPicPr>
            <p:cNvPr id="117" name="Picture 116"/>
            <p:cNvPicPr>
              <a:picLocks noChangeAspect="1"/>
            </p:cNvPicPr>
            <p:nvPr/>
          </p:nvPicPr>
          <p:blipFill rotWithShape="1">
            <a:blip r:embed="rId5">
              <a:extLst>
                <a:ext uri="{28A0092B-C50C-407E-A947-70E740481C1C}">
                  <a14:useLocalDpi xmlns:a14="http://schemas.microsoft.com/office/drawing/2010/main" val="0"/>
                </a:ext>
              </a:extLst>
            </a:blip>
            <a:srcRect l="59132" t="4605" r="35808" b="87363"/>
            <a:stretch/>
          </p:blipFill>
          <p:spPr>
            <a:xfrm>
              <a:off x="1859930" y="1467296"/>
              <a:ext cx="810228" cy="723418"/>
            </a:xfrm>
            <a:prstGeom prst="rect">
              <a:avLst/>
            </a:prstGeom>
            <a:ln>
              <a:noFill/>
            </a:ln>
          </p:spPr>
        </p:pic>
      </p:grpSp>
      <p:grpSp>
        <p:nvGrpSpPr>
          <p:cNvPr id="118" name="Data Governance - icon"/>
          <p:cNvGrpSpPr/>
          <p:nvPr/>
        </p:nvGrpSpPr>
        <p:grpSpPr>
          <a:xfrm>
            <a:off x="8973133" y="3030234"/>
            <a:ext cx="1273215" cy="1282408"/>
            <a:chOff x="1683652" y="1270014"/>
            <a:chExt cx="1273215" cy="1282408"/>
          </a:xfrm>
        </p:grpSpPr>
        <p:sp>
          <p:nvSpPr>
            <p:cNvPr id="119" name="Oval 118"/>
            <p:cNvSpPr/>
            <p:nvPr/>
          </p:nvSpPr>
          <p:spPr>
            <a:xfrm>
              <a:off x="1712894" y="1270014"/>
              <a:ext cx="1168204" cy="1168204"/>
            </a:xfrm>
            <a:prstGeom prst="ellips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pic>
          <p:nvPicPr>
            <p:cNvPr id="120" name="Picture 119"/>
            <p:cNvPicPr>
              <a:picLocks noChangeAspect="1"/>
            </p:cNvPicPr>
            <p:nvPr/>
          </p:nvPicPr>
          <p:blipFill rotWithShape="1">
            <a:blip r:embed="rId4">
              <a:extLst>
                <a:ext uri="{28A0092B-C50C-407E-A947-70E740481C1C}">
                  <a14:useLocalDpi xmlns:a14="http://schemas.microsoft.com/office/drawing/2010/main" val="0"/>
                </a:ext>
              </a:extLst>
            </a:blip>
            <a:srcRect l="69960" t="11308" r="19596" b="70380"/>
            <a:stretch/>
          </p:blipFill>
          <p:spPr>
            <a:xfrm>
              <a:off x="1683652" y="1296568"/>
              <a:ext cx="1273215" cy="1255854"/>
            </a:xfrm>
            <a:prstGeom prst="rect">
              <a:avLst/>
            </a:prstGeom>
            <a:ln>
              <a:noFill/>
            </a:ln>
          </p:spPr>
        </p:pic>
        <p:pic>
          <p:nvPicPr>
            <p:cNvPr id="121" name="Picture 120"/>
            <p:cNvPicPr>
              <a:picLocks noChangeAspect="1"/>
            </p:cNvPicPr>
            <p:nvPr/>
          </p:nvPicPr>
          <p:blipFill rotWithShape="1">
            <a:blip r:embed="rId5">
              <a:extLst>
                <a:ext uri="{28A0092B-C50C-407E-A947-70E740481C1C}">
                  <a14:useLocalDpi xmlns:a14="http://schemas.microsoft.com/office/drawing/2010/main" val="0"/>
                </a:ext>
              </a:extLst>
            </a:blip>
            <a:srcRect l="63433" t="4605" r="31507" b="87363"/>
            <a:stretch/>
          </p:blipFill>
          <p:spPr>
            <a:xfrm>
              <a:off x="1859930" y="1467296"/>
              <a:ext cx="810228" cy="723418"/>
            </a:xfrm>
            <a:prstGeom prst="rect">
              <a:avLst/>
            </a:prstGeom>
            <a:ln>
              <a:noFill/>
            </a:ln>
          </p:spPr>
        </p:pic>
      </p:grpSp>
      <p:sp>
        <p:nvSpPr>
          <p:cNvPr id="126" name="Rectangle 125"/>
          <p:cNvSpPr/>
          <p:nvPr/>
        </p:nvSpPr>
        <p:spPr>
          <a:xfrm>
            <a:off x="0" y="5122457"/>
            <a:ext cx="12192000" cy="1756147"/>
          </a:xfrm>
          <a:prstGeom prst="rect">
            <a:avLst/>
          </a:prstGeom>
          <a:gradFill>
            <a:gsLst>
              <a:gs pos="0">
                <a:srgbClr val="F2F2F2"/>
              </a:gs>
              <a:gs pos="38000">
                <a:srgbClr val="F2F2F2"/>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7" name="TextBox 126"/>
          <p:cNvSpPr txBox="1"/>
          <p:nvPr/>
        </p:nvSpPr>
        <p:spPr>
          <a:xfrm>
            <a:off x="295026" y="6289683"/>
            <a:ext cx="4606724" cy="261610"/>
          </a:xfrm>
          <a:prstGeom prst="rect">
            <a:avLst/>
          </a:prstGeom>
          <a:noFill/>
        </p:spPr>
        <p:txBody>
          <a:bodyPr wrap="square" rtlCol="0">
            <a:spAutoFit/>
          </a:bodyPr>
          <a:lstStyle/>
          <a:p>
            <a:r>
              <a:rPr lang="en-GB" sz="1100" b="1" dirty="0">
                <a:solidFill>
                  <a:srgbClr val="122744"/>
                </a:solidFill>
                <a:latin typeface="Helvetica" pitchFamily="2" charset="0"/>
              </a:rPr>
              <a:t>Data Platform Solutions</a:t>
            </a:r>
            <a:r>
              <a:rPr lang="en-GB" sz="1100" baseline="0" dirty="0">
                <a:solidFill>
                  <a:srgbClr val="122744"/>
                </a:solidFill>
                <a:latin typeface="Helvetica" pitchFamily="2" charset="0"/>
              </a:rPr>
              <a:t> | Cloud Services by Exponential-e</a:t>
            </a:r>
            <a:endParaRPr lang="en-GB" sz="1100" dirty="0">
              <a:solidFill>
                <a:srgbClr val="122744"/>
              </a:solidFill>
              <a:latin typeface="Helvetica" pitchFamily="2" charset="0"/>
            </a:endParaRPr>
          </a:p>
        </p:txBody>
      </p:sp>
      <p:sp>
        <p:nvSpPr>
          <p:cNvPr id="130" name="Oval 129"/>
          <p:cNvSpPr/>
          <p:nvPr/>
        </p:nvSpPr>
        <p:spPr>
          <a:xfrm>
            <a:off x="1008528" y="5016195"/>
            <a:ext cx="10216590" cy="224290"/>
          </a:xfrm>
          <a:prstGeom prst="ellipse">
            <a:avLst/>
          </a:prstGeom>
          <a:gradFill flip="none" rotWithShape="1">
            <a:gsLst>
              <a:gs pos="0">
                <a:schemeClr val="tx1">
                  <a:alpha val="29000"/>
                </a:schemeClr>
              </a:gs>
              <a:gs pos="72000">
                <a:schemeClr val="tx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D90F3B37-C2AA-5736-BA8A-DA9028664D45}"/>
              </a:ext>
            </a:extLst>
          </p:cNvPr>
          <p:cNvSpPr txBox="1"/>
          <p:nvPr/>
        </p:nvSpPr>
        <p:spPr>
          <a:xfrm>
            <a:off x="2882358" y="5338526"/>
            <a:ext cx="8770350" cy="523220"/>
          </a:xfrm>
          <a:prstGeom prst="rect">
            <a:avLst/>
          </a:prstGeom>
          <a:noFill/>
        </p:spPr>
        <p:txBody>
          <a:bodyPr wrap="square" rtlCol="0">
            <a:spAutoFit/>
          </a:bodyPr>
          <a:lstStyle/>
          <a:p>
            <a:r>
              <a:rPr lang="en-GB" sz="2800" dirty="0">
                <a:latin typeface="helvetca"/>
              </a:rPr>
              <a:t>A Petabyte? What the heck is a Petabyte? </a:t>
            </a:r>
            <a:r>
              <a:rPr lang="en-GB" sz="2800" dirty="0"/>
              <a:t> </a:t>
            </a:r>
          </a:p>
        </p:txBody>
      </p:sp>
      <p:grpSp>
        <p:nvGrpSpPr>
          <p:cNvPr id="4" name="Group 3">
            <a:extLst>
              <a:ext uri="{FF2B5EF4-FFF2-40B4-BE49-F238E27FC236}">
                <a16:creationId xmlns:a16="http://schemas.microsoft.com/office/drawing/2014/main" id="{C01DB457-CD65-2503-BF83-451D3359F491}"/>
              </a:ext>
            </a:extLst>
          </p:cNvPr>
          <p:cNvGrpSpPr/>
          <p:nvPr/>
        </p:nvGrpSpPr>
        <p:grpSpPr>
          <a:xfrm>
            <a:off x="44787" y="5901713"/>
            <a:ext cx="5590469" cy="900122"/>
            <a:chOff x="44787" y="5901713"/>
            <a:chExt cx="5590469" cy="900122"/>
          </a:xfrm>
        </p:grpSpPr>
        <p:sp>
          <p:nvSpPr>
            <p:cNvPr id="5" name="Parallelogram 7">
              <a:extLst>
                <a:ext uri="{FF2B5EF4-FFF2-40B4-BE49-F238E27FC236}">
                  <a16:creationId xmlns:a16="http://schemas.microsoft.com/office/drawing/2014/main" id="{E51956A7-B6EB-E5F3-B57A-38151158516F}"/>
                </a:ext>
              </a:extLst>
            </p:cNvPr>
            <p:cNvSpPr/>
            <p:nvPr userDrawn="1"/>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ysClr val="window" lastClr="FFFFFF"/>
            </a:solidFill>
            <a:ln w="6350" cap="flat" cmpd="sng" algn="ctr">
              <a:noFill/>
              <a:prstDash val="solid"/>
              <a:miter lim="800000"/>
            </a:ln>
            <a:effectLst/>
          </p:spPr>
          <p:txBody>
            <a:bodyPr lIns="360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6" name="Parallelogram 8">
              <a:extLst>
                <a:ext uri="{FF2B5EF4-FFF2-40B4-BE49-F238E27FC236}">
                  <a16:creationId xmlns:a16="http://schemas.microsoft.com/office/drawing/2014/main" id="{5ED9FC2F-4638-6404-3287-72128D6CFF3F}"/>
                </a:ext>
              </a:extLst>
            </p:cNvPr>
            <p:cNvSpPr/>
            <p:nvPr userDrawn="1"/>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rotWithShape="1">
              <a:gsLst>
                <a:gs pos="0">
                  <a:srgbClr val="236192"/>
                </a:gs>
                <a:gs pos="100000">
                  <a:srgbClr val="0378B2"/>
                </a:gs>
              </a:gsLst>
              <a:lin ang="0" scaled="0"/>
            </a:gradFill>
            <a:ln w="6350" cap="flat" cmpd="sng" algn="ctr">
              <a:noFill/>
              <a:prstDash val="solid"/>
              <a:miter lim="800000"/>
            </a:ln>
            <a:effectLst/>
          </p:spPr>
          <p:txBody>
            <a:bodyPr lIns="6480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0" cap="none" spc="0" normalizeH="0" baseline="0" noProof="0" dirty="0">
                <a:ln>
                  <a:noFill/>
                </a:ln>
                <a:solidFill>
                  <a:prstClr val="white"/>
                </a:solidFill>
                <a:effectLst/>
                <a:uLnTx/>
                <a:uFillTx/>
                <a:latin typeface="Helvetica" panose="020B0604020202030204" pitchFamily="34" charset="0"/>
                <a:ea typeface="+mn-ea"/>
                <a:cs typeface="+mn-cs"/>
              </a:endParaRPr>
            </a:p>
          </p:txBody>
        </p:sp>
        <p:pic>
          <p:nvPicPr>
            <p:cNvPr id="7" name="Graphic 24">
              <a:extLst>
                <a:ext uri="{FF2B5EF4-FFF2-40B4-BE49-F238E27FC236}">
                  <a16:creationId xmlns:a16="http://schemas.microsoft.com/office/drawing/2014/main" id="{2C98EFF3-55DE-B9A3-D50D-1F4AEAD8E67D}"/>
                </a:ext>
              </a:extLst>
            </p:cNvPr>
            <p:cNvPicPr>
              <a:picLocks noChangeAspect="1"/>
            </p:cNvPicPr>
            <p:nvPr userDrawn="1"/>
          </p:nvPicPr>
          <p:blipFill>
            <a:blip r:embed="rId6"/>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grpSp>
    </p:spTree>
    <p:custDataLst>
      <p:tags r:id="rId1"/>
    </p:custDataLst>
    <p:extLst>
      <p:ext uri="{BB962C8B-B14F-4D97-AF65-F5344CB8AC3E}">
        <p14:creationId xmlns:p14="http://schemas.microsoft.com/office/powerpoint/2010/main" val="132835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fade">
                                      <p:cBhvr>
                                        <p:cTn id="10" dur="500"/>
                                        <p:tgtEl>
                                          <p:spTgt spid="130"/>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92"/>
                                        </p:tgtEl>
                                        <p:attrNameLst>
                                          <p:attrName>style.visibility</p:attrName>
                                        </p:attrNameLst>
                                      </p:cBhvr>
                                      <p:to>
                                        <p:strVal val="visible"/>
                                      </p:to>
                                    </p:set>
                                    <p:animEffect transition="in" filter="fade">
                                      <p:cBhvr>
                                        <p:cTn id="16" dur="500"/>
                                        <p:tgtEl>
                                          <p:spTgt spid="92"/>
                                        </p:tgtEl>
                                      </p:cBhvr>
                                    </p:animEffect>
                                  </p:childTnLst>
                                </p:cTn>
                              </p:par>
                              <p:par>
                                <p:cTn id="17" presetID="53" presetClass="entr" presetSubtype="16" fill="hold" nodeType="withEffect">
                                  <p:stCondLst>
                                    <p:cond delay="750"/>
                                  </p:stCondLst>
                                  <p:childTnLst>
                                    <p:set>
                                      <p:cBhvr>
                                        <p:cTn id="18" dur="1" fill="hold">
                                          <p:stCondLst>
                                            <p:cond delay="0"/>
                                          </p:stCondLst>
                                        </p:cTn>
                                        <p:tgtEl>
                                          <p:spTgt spid="109"/>
                                        </p:tgtEl>
                                        <p:attrNameLst>
                                          <p:attrName>style.visibility</p:attrName>
                                        </p:attrNameLst>
                                      </p:cBhvr>
                                      <p:to>
                                        <p:strVal val="visible"/>
                                      </p:to>
                                    </p:set>
                                    <p:anim calcmode="lin" valueType="num">
                                      <p:cBhvr>
                                        <p:cTn id="19" dur="500" fill="hold"/>
                                        <p:tgtEl>
                                          <p:spTgt spid="109"/>
                                        </p:tgtEl>
                                        <p:attrNameLst>
                                          <p:attrName>ppt_w</p:attrName>
                                        </p:attrNameLst>
                                      </p:cBhvr>
                                      <p:tavLst>
                                        <p:tav tm="0">
                                          <p:val>
                                            <p:fltVal val="0"/>
                                          </p:val>
                                        </p:tav>
                                        <p:tav tm="100000">
                                          <p:val>
                                            <p:strVal val="#ppt_w"/>
                                          </p:val>
                                        </p:tav>
                                      </p:tavLst>
                                    </p:anim>
                                    <p:anim calcmode="lin" valueType="num">
                                      <p:cBhvr>
                                        <p:cTn id="20" dur="500" fill="hold"/>
                                        <p:tgtEl>
                                          <p:spTgt spid="109"/>
                                        </p:tgtEl>
                                        <p:attrNameLst>
                                          <p:attrName>ppt_h</p:attrName>
                                        </p:attrNameLst>
                                      </p:cBhvr>
                                      <p:tavLst>
                                        <p:tav tm="0">
                                          <p:val>
                                            <p:fltVal val="0"/>
                                          </p:val>
                                        </p:tav>
                                        <p:tav tm="100000">
                                          <p:val>
                                            <p:strVal val="#ppt_h"/>
                                          </p:val>
                                        </p:tav>
                                      </p:tavLst>
                                    </p:anim>
                                    <p:animEffect transition="in" filter="fade">
                                      <p:cBhvr>
                                        <p:cTn id="21" dur="500"/>
                                        <p:tgtEl>
                                          <p:spTgt spid="109"/>
                                        </p:tgtEl>
                                      </p:cBhvr>
                                    </p:animEffect>
                                  </p:childTnLst>
                                </p:cTn>
                              </p:par>
                            </p:childTnLst>
                          </p:cTn>
                        </p:par>
                        <p:par>
                          <p:cTn id="22" fill="hold">
                            <p:stCondLst>
                              <p:cond delay="1250"/>
                            </p:stCondLst>
                            <p:childTnLst>
                              <p:par>
                                <p:cTn id="23" presetID="10" presetClass="entr" presetSubtype="0" fill="hold" grpId="0" nodeType="after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500"/>
                                        <p:tgtEl>
                                          <p:spTgt spid="93"/>
                                        </p:tgtEl>
                                      </p:cBhvr>
                                    </p:animEffect>
                                  </p:childTnLst>
                                </p:cTn>
                              </p:par>
                              <p:par>
                                <p:cTn id="29" presetID="53" presetClass="entr" presetSubtype="16" fill="hold" nodeType="withEffect">
                                  <p:stCondLst>
                                    <p:cond delay="500"/>
                                  </p:stCondLst>
                                  <p:childTnLst>
                                    <p:set>
                                      <p:cBhvr>
                                        <p:cTn id="30" dur="1" fill="hold">
                                          <p:stCondLst>
                                            <p:cond delay="0"/>
                                          </p:stCondLst>
                                        </p:cTn>
                                        <p:tgtEl>
                                          <p:spTgt spid="110"/>
                                        </p:tgtEl>
                                        <p:attrNameLst>
                                          <p:attrName>style.visibility</p:attrName>
                                        </p:attrNameLst>
                                      </p:cBhvr>
                                      <p:to>
                                        <p:strVal val="visible"/>
                                      </p:to>
                                    </p:set>
                                    <p:anim calcmode="lin" valueType="num">
                                      <p:cBhvr>
                                        <p:cTn id="31" dur="500" fill="hold"/>
                                        <p:tgtEl>
                                          <p:spTgt spid="110"/>
                                        </p:tgtEl>
                                        <p:attrNameLst>
                                          <p:attrName>ppt_w</p:attrName>
                                        </p:attrNameLst>
                                      </p:cBhvr>
                                      <p:tavLst>
                                        <p:tav tm="0">
                                          <p:val>
                                            <p:fltVal val="0"/>
                                          </p:val>
                                        </p:tav>
                                        <p:tav tm="100000">
                                          <p:val>
                                            <p:strVal val="#ppt_w"/>
                                          </p:val>
                                        </p:tav>
                                      </p:tavLst>
                                    </p:anim>
                                    <p:anim calcmode="lin" valueType="num">
                                      <p:cBhvr>
                                        <p:cTn id="32" dur="500" fill="hold"/>
                                        <p:tgtEl>
                                          <p:spTgt spid="110"/>
                                        </p:tgtEl>
                                        <p:attrNameLst>
                                          <p:attrName>ppt_h</p:attrName>
                                        </p:attrNameLst>
                                      </p:cBhvr>
                                      <p:tavLst>
                                        <p:tav tm="0">
                                          <p:val>
                                            <p:fltVal val="0"/>
                                          </p:val>
                                        </p:tav>
                                        <p:tav tm="100000">
                                          <p:val>
                                            <p:strVal val="#ppt_h"/>
                                          </p:val>
                                        </p:tav>
                                      </p:tavLst>
                                    </p:anim>
                                    <p:animEffect transition="in" filter="fade">
                                      <p:cBhvr>
                                        <p:cTn id="33" dur="500"/>
                                        <p:tgtEl>
                                          <p:spTgt spid="110"/>
                                        </p:tgtEl>
                                      </p:cBhvr>
                                    </p:animEffect>
                                  </p:childTnLst>
                                </p:cTn>
                              </p:par>
                            </p:childTnLst>
                          </p:cTn>
                        </p:par>
                        <p:par>
                          <p:cTn id="34" fill="hold">
                            <p:stCondLst>
                              <p:cond delay="2250"/>
                            </p:stCondLst>
                            <p:childTnLst>
                              <p:par>
                                <p:cTn id="35" presetID="10" presetClass="entr" presetSubtype="0" fill="hold" grpId="0" nodeType="after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96"/>
                                        </p:tgtEl>
                                        <p:attrNameLst>
                                          <p:attrName>style.visibility</p:attrName>
                                        </p:attrNameLst>
                                      </p:cBhvr>
                                      <p:to>
                                        <p:strVal val="visible"/>
                                      </p:to>
                                    </p:set>
                                    <p:animEffect transition="in" filter="fade">
                                      <p:cBhvr>
                                        <p:cTn id="40" dur="500"/>
                                        <p:tgtEl>
                                          <p:spTgt spid="96"/>
                                        </p:tgtEl>
                                      </p:cBhvr>
                                    </p:animEffect>
                                  </p:childTnLst>
                                </p:cTn>
                              </p:par>
                              <p:par>
                                <p:cTn id="41" presetID="53" presetClass="entr" presetSubtype="16" fill="hold" nodeType="withEffect">
                                  <p:stCondLst>
                                    <p:cond delay="500"/>
                                  </p:stCondLst>
                                  <p:childTnLst>
                                    <p:set>
                                      <p:cBhvr>
                                        <p:cTn id="42" dur="1" fill="hold">
                                          <p:stCondLst>
                                            <p:cond delay="0"/>
                                          </p:stCondLst>
                                        </p:cTn>
                                        <p:tgtEl>
                                          <p:spTgt spid="114"/>
                                        </p:tgtEl>
                                        <p:attrNameLst>
                                          <p:attrName>style.visibility</p:attrName>
                                        </p:attrNameLst>
                                      </p:cBhvr>
                                      <p:to>
                                        <p:strVal val="visible"/>
                                      </p:to>
                                    </p:set>
                                    <p:anim calcmode="lin" valueType="num">
                                      <p:cBhvr>
                                        <p:cTn id="43" dur="500" fill="hold"/>
                                        <p:tgtEl>
                                          <p:spTgt spid="114"/>
                                        </p:tgtEl>
                                        <p:attrNameLst>
                                          <p:attrName>ppt_w</p:attrName>
                                        </p:attrNameLst>
                                      </p:cBhvr>
                                      <p:tavLst>
                                        <p:tav tm="0">
                                          <p:val>
                                            <p:fltVal val="0"/>
                                          </p:val>
                                        </p:tav>
                                        <p:tav tm="100000">
                                          <p:val>
                                            <p:strVal val="#ppt_w"/>
                                          </p:val>
                                        </p:tav>
                                      </p:tavLst>
                                    </p:anim>
                                    <p:anim calcmode="lin" valueType="num">
                                      <p:cBhvr>
                                        <p:cTn id="44" dur="500" fill="hold"/>
                                        <p:tgtEl>
                                          <p:spTgt spid="114"/>
                                        </p:tgtEl>
                                        <p:attrNameLst>
                                          <p:attrName>ppt_h</p:attrName>
                                        </p:attrNameLst>
                                      </p:cBhvr>
                                      <p:tavLst>
                                        <p:tav tm="0">
                                          <p:val>
                                            <p:fltVal val="0"/>
                                          </p:val>
                                        </p:tav>
                                        <p:tav tm="100000">
                                          <p:val>
                                            <p:strVal val="#ppt_h"/>
                                          </p:val>
                                        </p:tav>
                                      </p:tavLst>
                                    </p:anim>
                                    <p:animEffect transition="in" filter="fade">
                                      <p:cBhvr>
                                        <p:cTn id="45" dur="500"/>
                                        <p:tgtEl>
                                          <p:spTgt spid="114"/>
                                        </p:tgtEl>
                                      </p:cBhvr>
                                    </p:animEffect>
                                  </p:childTnLst>
                                </p:cTn>
                              </p:par>
                            </p:childTnLst>
                          </p:cTn>
                        </p:par>
                        <p:par>
                          <p:cTn id="46" fill="hold">
                            <p:stCondLst>
                              <p:cond delay="3250"/>
                            </p:stCondLst>
                            <p:childTnLst>
                              <p:par>
                                <p:cTn id="47" presetID="10" presetClass="entr" presetSubtype="0" fill="hold" grpId="0" nodeType="afterEffect">
                                  <p:stCondLst>
                                    <p:cond delay="0"/>
                                  </p:stCondLst>
                                  <p:childTnLst>
                                    <p:set>
                                      <p:cBhvr>
                                        <p:cTn id="48" dur="1" fill="hold">
                                          <p:stCondLst>
                                            <p:cond delay="0"/>
                                          </p:stCondLst>
                                        </p:cTn>
                                        <p:tgtEl>
                                          <p:spTgt spid="64"/>
                                        </p:tgtEl>
                                        <p:attrNameLst>
                                          <p:attrName>style.visibility</p:attrName>
                                        </p:attrNameLst>
                                      </p:cBhvr>
                                      <p:to>
                                        <p:strVal val="visible"/>
                                      </p:to>
                                    </p:set>
                                    <p:animEffect transition="in" filter="fade">
                                      <p:cBhvr>
                                        <p:cTn id="49" dur="500"/>
                                        <p:tgtEl>
                                          <p:spTgt spid="64"/>
                                        </p:tgtEl>
                                      </p:cBhvr>
                                    </p:animEffect>
                                  </p:childTnLst>
                                </p:cTn>
                              </p:par>
                              <p:par>
                                <p:cTn id="50" presetID="10" presetClass="entr" presetSubtype="0" fill="hold" grpId="0" nodeType="withEffect">
                                  <p:stCondLst>
                                    <p:cond delay="250"/>
                                  </p:stCondLst>
                                  <p:childTnLst>
                                    <p:set>
                                      <p:cBhvr>
                                        <p:cTn id="51" dur="1" fill="hold">
                                          <p:stCondLst>
                                            <p:cond delay="0"/>
                                          </p:stCondLst>
                                        </p:cTn>
                                        <p:tgtEl>
                                          <p:spTgt spid="99"/>
                                        </p:tgtEl>
                                        <p:attrNameLst>
                                          <p:attrName>style.visibility</p:attrName>
                                        </p:attrNameLst>
                                      </p:cBhvr>
                                      <p:to>
                                        <p:strVal val="visible"/>
                                      </p:to>
                                    </p:set>
                                    <p:animEffect transition="in" filter="fade">
                                      <p:cBhvr>
                                        <p:cTn id="52" dur="500"/>
                                        <p:tgtEl>
                                          <p:spTgt spid="99"/>
                                        </p:tgtEl>
                                      </p:cBhvr>
                                    </p:animEffect>
                                  </p:childTnLst>
                                </p:cTn>
                              </p:par>
                              <p:par>
                                <p:cTn id="53" presetID="53" presetClass="entr" presetSubtype="16" fill="hold" nodeType="withEffect">
                                  <p:stCondLst>
                                    <p:cond delay="500"/>
                                  </p:stCondLst>
                                  <p:childTnLst>
                                    <p:set>
                                      <p:cBhvr>
                                        <p:cTn id="54" dur="1" fill="hold">
                                          <p:stCondLst>
                                            <p:cond delay="0"/>
                                          </p:stCondLst>
                                        </p:cTn>
                                        <p:tgtEl>
                                          <p:spTgt spid="118"/>
                                        </p:tgtEl>
                                        <p:attrNameLst>
                                          <p:attrName>style.visibility</p:attrName>
                                        </p:attrNameLst>
                                      </p:cBhvr>
                                      <p:to>
                                        <p:strVal val="visible"/>
                                      </p:to>
                                    </p:set>
                                    <p:anim calcmode="lin" valueType="num">
                                      <p:cBhvr>
                                        <p:cTn id="55" dur="500" fill="hold"/>
                                        <p:tgtEl>
                                          <p:spTgt spid="118"/>
                                        </p:tgtEl>
                                        <p:attrNameLst>
                                          <p:attrName>ppt_w</p:attrName>
                                        </p:attrNameLst>
                                      </p:cBhvr>
                                      <p:tavLst>
                                        <p:tav tm="0">
                                          <p:val>
                                            <p:fltVal val="0"/>
                                          </p:val>
                                        </p:tav>
                                        <p:tav tm="100000">
                                          <p:val>
                                            <p:strVal val="#ppt_w"/>
                                          </p:val>
                                        </p:tav>
                                      </p:tavLst>
                                    </p:anim>
                                    <p:anim calcmode="lin" valueType="num">
                                      <p:cBhvr>
                                        <p:cTn id="56" dur="500" fill="hold"/>
                                        <p:tgtEl>
                                          <p:spTgt spid="118"/>
                                        </p:tgtEl>
                                        <p:attrNameLst>
                                          <p:attrName>ppt_h</p:attrName>
                                        </p:attrNameLst>
                                      </p:cBhvr>
                                      <p:tavLst>
                                        <p:tav tm="0">
                                          <p:val>
                                            <p:fltVal val="0"/>
                                          </p:val>
                                        </p:tav>
                                        <p:tav tm="100000">
                                          <p:val>
                                            <p:strVal val="#ppt_h"/>
                                          </p:val>
                                        </p:tav>
                                      </p:tavLst>
                                    </p:anim>
                                    <p:animEffect transition="in" filter="fade">
                                      <p:cBhvr>
                                        <p:cTn id="57" dur="500"/>
                                        <p:tgtEl>
                                          <p:spTgt spid="118"/>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3.75E-6 0.00278 L -3.75E-6 0.82986 " pathEditMode="relative" rAng="0" ptsTypes="AA">
                                      <p:cBhvr>
                                        <p:cTn id="61" dur="2000" fill="hold"/>
                                        <p:tgtEl>
                                          <p:spTgt spid="78"/>
                                        </p:tgtEl>
                                        <p:attrNameLst>
                                          <p:attrName>ppt_x</p:attrName>
                                          <p:attrName>ppt_y</p:attrName>
                                        </p:attrNameLst>
                                      </p:cBhvr>
                                      <p:rCtr x="0" y="41343"/>
                                    </p:animMotion>
                                  </p:childTnLst>
                                </p:cTn>
                              </p:par>
                              <p:par>
                                <p:cTn id="62" presetID="42" presetClass="path" presetSubtype="0" accel="50000" decel="50000" fill="hold" grpId="1" nodeType="withEffect">
                                  <p:stCondLst>
                                    <p:cond delay="0"/>
                                  </p:stCondLst>
                                  <p:childTnLst>
                                    <p:animMotion origin="layout" path="M 1.04167E-6 2.22222E-6 L 1.04167E-6 0.83287 " pathEditMode="relative" rAng="0" ptsTypes="AA">
                                      <p:cBhvr>
                                        <p:cTn id="63" dur="2000" fill="hold"/>
                                        <p:tgtEl>
                                          <p:spTgt spid="92"/>
                                        </p:tgtEl>
                                        <p:attrNameLst>
                                          <p:attrName>ppt_x</p:attrName>
                                          <p:attrName>ppt_y</p:attrName>
                                        </p:attrNameLst>
                                      </p:cBhvr>
                                      <p:rCtr x="0" y="41644"/>
                                    </p:animMotion>
                                  </p:childTnLst>
                                </p:cTn>
                              </p:par>
                              <p:par>
                                <p:cTn id="64" presetID="42" presetClass="path" presetSubtype="0" accel="50000" decel="50000" fill="hold" nodeType="withEffect">
                                  <p:stCondLst>
                                    <p:cond delay="0"/>
                                  </p:stCondLst>
                                  <p:childTnLst>
                                    <p:animMotion origin="layout" path="M -1.875E-6 3.33333E-6 L -1.875E-6 0.82685 " pathEditMode="relative" rAng="0" ptsTypes="AA">
                                      <p:cBhvr>
                                        <p:cTn id="65" dur="2000" fill="hold"/>
                                        <p:tgtEl>
                                          <p:spTgt spid="109"/>
                                        </p:tgtEl>
                                        <p:attrNameLst>
                                          <p:attrName>ppt_x</p:attrName>
                                          <p:attrName>ppt_y</p:attrName>
                                        </p:attrNameLst>
                                      </p:cBhvr>
                                      <p:rCtr x="0" y="41343"/>
                                    </p:animMotion>
                                  </p:childTnLst>
                                </p:cTn>
                              </p:par>
                              <p:par>
                                <p:cTn id="66" presetID="42" presetClass="path" presetSubtype="0" accel="50000" decel="50000" fill="hold" grpId="1" nodeType="withEffect">
                                  <p:stCondLst>
                                    <p:cond delay="0"/>
                                  </p:stCondLst>
                                  <p:childTnLst>
                                    <p:animMotion origin="layout" path="M -4.375E-6 0.00278 L -4.375E-6 0.82824 " pathEditMode="relative" rAng="0" ptsTypes="AA">
                                      <p:cBhvr>
                                        <p:cTn id="67" dur="2000" fill="hold"/>
                                        <p:tgtEl>
                                          <p:spTgt spid="45"/>
                                        </p:tgtEl>
                                        <p:attrNameLst>
                                          <p:attrName>ppt_x</p:attrName>
                                          <p:attrName>ppt_y</p:attrName>
                                        </p:attrNameLst>
                                      </p:cBhvr>
                                      <p:rCtr x="0" y="41273"/>
                                    </p:animMotion>
                                  </p:childTnLst>
                                </p:cTn>
                              </p:par>
                              <p:par>
                                <p:cTn id="68" presetID="42" presetClass="path" presetSubtype="0" accel="50000" decel="50000" fill="hold" grpId="1" nodeType="withEffect">
                                  <p:stCondLst>
                                    <p:cond delay="0"/>
                                  </p:stCondLst>
                                  <p:childTnLst>
                                    <p:animMotion origin="layout" path="M -2.5E-6 2.22222E-6 L -2.5E-6 0.83287 " pathEditMode="relative" rAng="0" ptsTypes="AA">
                                      <p:cBhvr>
                                        <p:cTn id="69" dur="2000" fill="hold"/>
                                        <p:tgtEl>
                                          <p:spTgt spid="93"/>
                                        </p:tgtEl>
                                        <p:attrNameLst>
                                          <p:attrName>ppt_x</p:attrName>
                                          <p:attrName>ppt_y</p:attrName>
                                        </p:attrNameLst>
                                      </p:cBhvr>
                                      <p:rCtr x="0" y="41644"/>
                                    </p:animMotion>
                                  </p:childTnLst>
                                </p:cTn>
                              </p:par>
                              <p:par>
                                <p:cTn id="70" presetID="42" presetClass="path" presetSubtype="0" accel="50000" decel="50000" fill="hold" nodeType="withEffect">
                                  <p:stCondLst>
                                    <p:cond delay="0"/>
                                  </p:stCondLst>
                                  <p:childTnLst>
                                    <p:animMotion origin="layout" path="M 2.08333E-7 3.33333E-6 L 2.08333E-7 0.82453 " pathEditMode="relative" rAng="0" ptsTypes="AA">
                                      <p:cBhvr>
                                        <p:cTn id="71" dur="2000" fill="hold"/>
                                        <p:tgtEl>
                                          <p:spTgt spid="110"/>
                                        </p:tgtEl>
                                        <p:attrNameLst>
                                          <p:attrName>ppt_x</p:attrName>
                                          <p:attrName>ppt_y</p:attrName>
                                        </p:attrNameLst>
                                      </p:cBhvr>
                                      <p:rCtr x="0" y="41227"/>
                                    </p:animMotion>
                                  </p:childTnLst>
                                </p:cTn>
                              </p:par>
                              <p:par>
                                <p:cTn id="72" presetID="42" presetClass="path" presetSubtype="0" accel="50000" decel="50000" fill="hold" grpId="1" nodeType="withEffect">
                                  <p:stCondLst>
                                    <p:cond delay="0"/>
                                  </p:stCondLst>
                                  <p:childTnLst>
                                    <p:animMotion origin="layout" path="M -6.25E-7 0.00278 L -6.25E-7 0.82477 " pathEditMode="relative" rAng="0" ptsTypes="AA">
                                      <p:cBhvr>
                                        <p:cTn id="73" dur="2000" fill="hold"/>
                                        <p:tgtEl>
                                          <p:spTgt spid="53"/>
                                        </p:tgtEl>
                                        <p:attrNameLst>
                                          <p:attrName>ppt_x</p:attrName>
                                          <p:attrName>ppt_y</p:attrName>
                                        </p:attrNameLst>
                                      </p:cBhvr>
                                      <p:rCtr x="0" y="41088"/>
                                    </p:animMotion>
                                  </p:childTnLst>
                                </p:cTn>
                              </p:par>
                              <p:par>
                                <p:cTn id="74" presetID="42" presetClass="path" presetSubtype="0" accel="50000" decel="50000" fill="hold" grpId="1" nodeType="withEffect">
                                  <p:stCondLst>
                                    <p:cond delay="0"/>
                                  </p:stCondLst>
                                  <p:childTnLst>
                                    <p:animMotion origin="layout" path="M 3.75E-6 2.22222E-6 L 3.75E-6 0.83055 " pathEditMode="relative" rAng="0" ptsTypes="AA">
                                      <p:cBhvr>
                                        <p:cTn id="75" dur="2000" fill="hold"/>
                                        <p:tgtEl>
                                          <p:spTgt spid="96"/>
                                        </p:tgtEl>
                                        <p:attrNameLst>
                                          <p:attrName>ppt_x</p:attrName>
                                          <p:attrName>ppt_y</p:attrName>
                                        </p:attrNameLst>
                                      </p:cBhvr>
                                      <p:rCtr x="0" y="41528"/>
                                    </p:animMotion>
                                  </p:childTnLst>
                                </p:cTn>
                              </p:par>
                              <p:par>
                                <p:cTn id="76" presetID="42" presetClass="path" presetSubtype="0" accel="50000" decel="50000" fill="hold" nodeType="withEffect">
                                  <p:stCondLst>
                                    <p:cond delay="0"/>
                                  </p:stCondLst>
                                  <p:childTnLst>
                                    <p:animMotion origin="layout" path="M -2.5E-6 3.33333E-6 L -2.5E-6 0.81689 " pathEditMode="relative" rAng="0" ptsTypes="AA">
                                      <p:cBhvr>
                                        <p:cTn id="77" dur="2000" fill="hold"/>
                                        <p:tgtEl>
                                          <p:spTgt spid="114"/>
                                        </p:tgtEl>
                                        <p:attrNameLst>
                                          <p:attrName>ppt_x</p:attrName>
                                          <p:attrName>ppt_y</p:attrName>
                                        </p:attrNameLst>
                                      </p:cBhvr>
                                      <p:rCtr x="0" y="40833"/>
                                    </p:animMotion>
                                  </p:childTnLst>
                                </p:cTn>
                              </p:par>
                              <p:par>
                                <p:cTn id="78" presetID="42" presetClass="path" presetSubtype="0" accel="50000" decel="50000" fill="hold" grpId="1" nodeType="withEffect">
                                  <p:stCondLst>
                                    <p:cond delay="0"/>
                                  </p:stCondLst>
                                  <p:childTnLst>
                                    <p:animMotion origin="layout" path="M 0 0.00278 L 0 0.8243 " pathEditMode="relative" rAng="0" ptsTypes="AA">
                                      <p:cBhvr>
                                        <p:cTn id="79" dur="2000" fill="hold"/>
                                        <p:tgtEl>
                                          <p:spTgt spid="64"/>
                                        </p:tgtEl>
                                        <p:attrNameLst>
                                          <p:attrName>ppt_x</p:attrName>
                                          <p:attrName>ppt_y</p:attrName>
                                        </p:attrNameLst>
                                      </p:cBhvr>
                                      <p:rCtr x="0" y="41065"/>
                                    </p:animMotion>
                                  </p:childTnLst>
                                </p:cTn>
                              </p:par>
                              <p:par>
                                <p:cTn id="80" presetID="42" presetClass="path" presetSubtype="0" accel="50000" decel="50000" fill="hold" grpId="1" nodeType="withEffect">
                                  <p:stCondLst>
                                    <p:cond delay="0"/>
                                  </p:stCondLst>
                                  <p:childTnLst>
                                    <p:animMotion origin="layout" path="M -3.54167E-6 2.22222E-6 L -3.54167E-6 0.83055 " pathEditMode="relative" rAng="0" ptsTypes="AA">
                                      <p:cBhvr>
                                        <p:cTn id="81" dur="2000" fill="hold"/>
                                        <p:tgtEl>
                                          <p:spTgt spid="99"/>
                                        </p:tgtEl>
                                        <p:attrNameLst>
                                          <p:attrName>ppt_x</p:attrName>
                                          <p:attrName>ppt_y</p:attrName>
                                        </p:attrNameLst>
                                      </p:cBhvr>
                                      <p:rCtr x="0" y="41528"/>
                                    </p:animMotion>
                                  </p:childTnLst>
                                </p:cTn>
                              </p:par>
                              <p:par>
                                <p:cTn id="82" presetID="42" presetClass="path" presetSubtype="0" accel="50000" decel="50000" fill="hold" nodeType="withEffect">
                                  <p:stCondLst>
                                    <p:cond delay="0"/>
                                  </p:stCondLst>
                                  <p:childTnLst>
                                    <p:animMotion origin="layout" path="M -1.04167E-6 3.33333E-6 L -1.04167E-6 0.82453 " pathEditMode="relative" rAng="0" ptsTypes="AA">
                                      <p:cBhvr>
                                        <p:cTn id="83" dur="2000" fill="hold"/>
                                        <p:tgtEl>
                                          <p:spTgt spid="118"/>
                                        </p:tgtEl>
                                        <p:attrNameLst>
                                          <p:attrName>ppt_x</p:attrName>
                                          <p:attrName>ppt_y</p:attrName>
                                        </p:attrNameLst>
                                      </p:cBhvr>
                                      <p:rCtr x="0" y="41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4" grpId="1" animBg="1"/>
      <p:bldP spid="53" grpId="0" animBg="1"/>
      <p:bldP spid="53" grpId="1" animBg="1"/>
      <p:bldP spid="45" grpId="0" animBg="1"/>
      <p:bldP spid="45" grpId="1" animBg="1"/>
      <p:bldP spid="78" grpId="0" animBg="1"/>
      <p:bldP spid="78" grpId="1" animBg="1"/>
      <p:bldP spid="92" grpId="0"/>
      <p:bldP spid="92" grpId="1"/>
      <p:bldP spid="93" grpId="0"/>
      <p:bldP spid="93" grpId="1"/>
      <p:bldP spid="96" grpId="0"/>
      <p:bldP spid="96" grpId="1"/>
      <p:bldP spid="99" grpId="0"/>
      <p:bldP spid="99" grpId="1"/>
      <p:bldP spid="127" grpId="0"/>
      <p:bldP spid="13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lstStyle/>
          <a:p>
            <a:r>
              <a:rPr lang="en-GB"/>
              <a:t>Why Public Cloud isn’t always the answer</a:t>
            </a:r>
          </a:p>
        </p:txBody>
      </p:sp>
      <p:sp>
        <p:nvSpPr>
          <p:cNvPr id="34" name="Freeform 20"/>
          <p:cNvSpPr>
            <a:spLocks/>
          </p:cNvSpPr>
          <p:nvPr/>
        </p:nvSpPr>
        <p:spPr bwMode="auto">
          <a:xfrm>
            <a:off x="8660202" y="2243776"/>
            <a:ext cx="1192958" cy="161974"/>
          </a:xfrm>
          <a:custGeom>
            <a:avLst/>
            <a:gdLst>
              <a:gd name="T0" fmla="*/ 0 w 1775"/>
              <a:gd name="T1" fmla="*/ 0 h 241"/>
              <a:gd name="T2" fmla="*/ 123 w 1775"/>
              <a:gd name="T3" fmla="*/ 121 h 241"/>
              <a:gd name="T4" fmla="*/ 0 w 1775"/>
              <a:gd name="T5" fmla="*/ 241 h 241"/>
              <a:gd name="T6" fmla="*/ 1775 w 1775"/>
              <a:gd name="T7" fmla="*/ 241 h 241"/>
              <a:gd name="T8" fmla="*/ 1775 w 1775"/>
              <a:gd name="T9" fmla="*/ 0 h 241"/>
              <a:gd name="T10" fmla="*/ 0 w 1775"/>
              <a:gd name="T11" fmla="*/ 0 h 241"/>
            </a:gdLst>
            <a:ahLst/>
            <a:cxnLst>
              <a:cxn ang="0">
                <a:pos x="T0" y="T1"/>
              </a:cxn>
              <a:cxn ang="0">
                <a:pos x="T2" y="T3"/>
              </a:cxn>
              <a:cxn ang="0">
                <a:pos x="T4" y="T5"/>
              </a:cxn>
              <a:cxn ang="0">
                <a:pos x="T6" y="T7"/>
              </a:cxn>
              <a:cxn ang="0">
                <a:pos x="T8" y="T9"/>
              </a:cxn>
              <a:cxn ang="0">
                <a:pos x="T10" y="T11"/>
              </a:cxn>
            </a:cxnLst>
            <a:rect l="0" t="0" r="r" b="b"/>
            <a:pathLst>
              <a:path w="1775" h="241">
                <a:moveTo>
                  <a:pt x="0" y="0"/>
                </a:moveTo>
                <a:lnTo>
                  <a:pt x="123" y="121"/>
                </a:lnTo>
                <a:lnTo>
                  <a:pt x="0" y="241"/>
                </a:lnTo>
                <a:lnTo>
                  <a:pt x="1775" y="241"/>
                </a:lnTo>
                <a:lnTo>
                  <a:pt x="1775" y="0"/>
                </a:lnTo>
                <a:lnTo>
                  <a:pt x="0" y="0"/>
                </a:lnTo>
                <a:close/>
              </a:path>
            </a:pathLst>
          </a:custGeom>
          <a:solidFill>
            <a:schemeClr val="accent4">
              <a:lumMod val="75000"/>
            </a:schemeClr>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36" name="Freeform 10"/>
          <p:cNvSpPr>
            <a:spLocks/>
          </p:cNvSpPr>
          <p:nvPr/>
        </p:nvSpPr>
        <p:spPr bwMode="auto">
          <a:xfrm>
            <a:off x="3652467" y="2243776"/>
            <a:ext cx="1192958" cy="161974"/>
          </a:xfrm>
          <a:custGeom>
            <a:avLst/>
            <a:gdLst>
              <a:gd name="T0" fmla="*/ 0 w 1775"/>
              <a:gd name="T1" fmla="*/ 0 h 241"/>
              <a:gd name="T2" fmla="*/ 121 w 1775"/>
              <a:gd name="T3" fmla="*/ 121 h 241"/>
              <a:gd name="T4" fmla="*/ 0 w 1775"/>
              <a:gd name="T5" fmla="*/ 241 h 241"/>
              <a:gd name="T6" fmla="*/ 1775 w 1775"/>
              <a:gd name="T7" fmla="*/ 241 h 241"/>
              <a:gd name="T8" fmla="*/ 1775 w 1775"/>
              <a:gd name="T9" fmla="*/ 0 h 241"/>
              <a:gd name="T10" fmla="*/ 0 w 1775"/>
              <a:gd name="T11" fmla="*/ 0 h 241"/>
            </a:gdLst>
            <a:ahLst/>
            <a:cxnLst>
              <a:cxn ang="0">
                <a:pos x="T0" y="T1"/>
              </a:cxn>
              <a:cxn ang="0">
                <a:pos x="T2" y="T3"/>
              </a:cxn>
              <a:cxn ang="0">
                <a:pos x="T4" y="T5"/>
              </a:cxn>
              <a:cxn ang="0">
                <a:pos x="T6" y="T7"/>
              </a:cxn>
              <a:cxn ang="0">
                <a:pos x="T8" y="T9"/>
              </a:cxn>
              <a:cxn ang="0">
                <a:pos x="T10" y="T11"/>
              </a:cxn>
            </a:cxnLst>
            <a:rect l="0" t="0" r="r" b="b"/>
            <a:pathLst>
              <a:path w="1775" h="241">
                <a:moveTo>
                  <a:pt x="0" y="0"/>
                </a:moveTo>
                <a:lnTo>
                  <a:pt x="121" y="121"/>
                </a:lnTo>
                <a:lnTo>
                  <a:pt x="0" y="241"/>
                </a:lnTo>
                <a:lnTo>
                  <a:pt x="1775" y="241"/>
                </a:lnTo>
                <a:lnTo>
                  <a:pt x="1775" y="0"/>
                </a:lnTo>
                <a:lnTo>
                  <a:pt x="0" y="0"/>
                </a:lnTo>
                <a:close/>
              </a:path>
            </a:pathLst>
          </a:custGeom>
          <a:solidFill>
            <a:schemeClr val="accent2">
              <a:lumMod val="75000"/>
            </a:schemeClr>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37" name="Rectangle 11"/>
          <p:cNvSpPr>
            <a:spLocks noChangeArrowheads="1"/>
          </p:cNvSpPr>
          <p:nvPr/>
        </p:nvSpPr>
        <p:spPr bwMode="auto">
          <a:xfrm>
            <a:off x="-1681" y="2243776"/>
            <a:ext cx="2342231" cy="161974"/>
          </a:xfrm>
          <a:prstGeom prst="rect">
            <a:avLst/>
          </a:prstGeom>
          <a:solidFill>
            <a:schemeClr val="accent1">
              <a:lumMod val="75000"/>
            </a:schemeClr>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38" name="Freeform 9"/>
          <p:cNvSpPr>
            <a:spLocks/>
          </p:cNvSpPr>
          <p:nvPr/>
        </p:nvSpPr>
        <p:spPr bwMode="auto">
          <a:xfrm>
            <a:off x="2340550" y="2154388"/>
            <a:ext cx="1328048" cy="340750"/>
          </a:xfrm>
          <a:custGeom>
            <a:avLst/>
            <a:gdLst>
              <a:gd name="T0" fmla="*/ 1976 w 1976"/>
              <a:gd name="T1" fmla="*/ 254 h 507"/>
              <a:gd name="T2" fmla="*/ 1723 w 1976"/>
              <a:gd name="T3" fmla="*/ 0 h 507"/>
              <a:gd name="T4" fmla="*/ 1723 w 1976"/>
              <a:gd name="T5" fmla="*/ 133 h 507"/>
              <a:gd name="T6" fmla="*/ 0 w 1976"/>
              <a:gd name="T7" fmla="*/ 133 h 507"/>
              <a:gd name="T8" fmla="*/ 0 w 1976"/>
              <a:gd name="T9" fmla="*/ 374 h 507"/>
              <a:gd name="T10" fmla="*/ 1723 w 1976"/>
              <a:gd name="T11" fmla="*/ 374 h 507"/>
              <a:gd name="T12" fmla="*/ 1723 w 1976"/>
              <a:gd name="T13" fmla="*/ 507 h 507"/>
              <a:gd name="T14" fmla="*/ 1976 w 1976"/>
              <a:gd name="T15" fmla="*/ 254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6" h="507">
                <a:moveTo>
                  <a:pt x="1976" y="254"/>
                </a:moveTo>
                <a:lnTo>
                  <a:pt x="1723" y="0"/>
                </a:lnTo>
                <a:lnTo>
                  <a:pt x="1723" y="133"/>
                </a:lnTo>
                <a:lnTo>
                  <a:pt x="0" y="133"/>
                </a:lnTo>
                <a:lnTo>
                  <a:pt x="0" y="374"/>
                </a:lnTo>
                <a:lnTo>
                  <a:pt x="1723" y="374"/>
                </a:lnTo>
                <a:lnTo>
                  <a:pt x="1723" y="507"/>
                </a:lnTo>
                <a:lnTo>
                  <a:pt x="1976" y="254"/>
                </a:lnTo>
                <a:close/>
              </a:path>
            </a:pathLst>
          </a:custGeom>
          <a:solidFill>
            <a:schemeClr val="accent1"/>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39" name="Freeform 13"/>
          <p:cNvSpPr>
            <a:spLocks/>
          </p:cNvSpPr>
          <p:nvPr/>
        </p:nvSpPr>
        <p:spPr bwMode="auto">
          <a:xfrm>
            <a:off x="4845425" y="2154388"/>
            <a:ext cx="1327376" cy="340750"/>
          </a:xfrm>
          <a:custGeom>
            <a:avLst/>
            <a:gdLst>
              <a:gd name="T0" fmla="*/ 1975 w 1975"/>
              <a:gd name="T1" fmla="*/ 254 h 507"/>
              <a:gd name="T2" fmla="*/ 1723 w 1975"/>
              <a:gd name="T3" fmla="*/ 0 h 507"/>
              <a:gd name="T4" fmla="*/ 1723 w 1975"/>
              <a:gd name="T5" fmla="*/ 133 h 507"/>
              <a:gd name="T6" fmla="*/ 0 w 1975"/>
              <a:gd name="T7" fmla="*/ 133 h 507"/>
              <a:gd name="T8" fmla="*/ 0 w 1975"/>
              <a:gd name="T9" fmla="*/ 374 h 507"/>
              <a:gd name="T10" fmla="*/ 1723 w 1975"/>
              <a:gd name="T11" fmla="*/ 374 h 507"/>
              <a:gd name="T12" fmla="*/ 1723 w 1975"/>
              <a:gd name="T13" fmla="*/ 507 h 507"/>
              <a:gd name="T14" fmla="*/ 1975 w 1975"/>
              <a:gd name="T15" fmla="*/ 254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5" h="507">
                <a:moveTo>
                  <a:pt x="1975" y="254"/>
                </a:moveTo>
                <a:lnTo>
                  <a:pt x="1723" y="0"/>
                </a:lnTo>
                <a:lnTo>
                  <a:pt x="1723" y="133"/>
                </a:lnTo>
                <a:lnTo>
                  <a:pt x="0" y="133"/>
                </a:lnTo>
                <a:lnTo>
                  <a:pt x="0" y="374"/>
                </a:lnTo>
                <a:lnTo>
                  <a:pt x="1723" y="374"/>
                </a:lnTo>
                <a:lnTo>
                  <a:pt x="1723" y="507"/>
                </a:lnTo>
                <a:lnTo>
                  <a:pt x="1975" y="254"/>
                </a:lnTo>
                <a:close/>
              </a:path>
            </a:pathLst>
          </a:custGeom>
          <a:solidFill>
            <a:schemeClr val="accent2"/>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0" name="Freeform 19"/>
          <p:cNvSpPr>
            <a:spLocks/>
          </p:cNvSpPr>
          <p:nvPr/>
        </p:nvSpPr>
        <p:spPr bwMode="auto">
          <a:xfrm>
            <a:off x="7348285" y="2154388"/>
            <a:ext cx="1329392" cy="340750"/>
          </a:xfrm>
          <a:custGeom>
            <a:avLst/>
            <a:gdLst>
              <a:gd name="T0" fmla="*/ 1978 w 1978"/>
              <a:gd name="T1" fmla="*/ 254 h 507"/>
              <a:gd name="T2" fmla="*/ 1725 w 1978"/>
              <a:gd name="T3" fmla="*/ 0 h 507"/>
              <a:gd name="T4" fmla="*/ 1725 w 1978"/>
              <a:gd name="T5" fmla="*/ 133 h 507"/>
              <a:gd name="T6" fmla="*/ 0 w 1978"/>
              <a:gd name="T7" fmla="*/ 133 h 507"/>
              <a:gd name="T8" fmla="*/ 0 w 1978"/>
              <a:gd name="T9" fmla="*/ 374 h 507"/>
              <a:gd name="T10" fmla="*/ 1725 w 1978"/>
              <a:gd name="T11" fmla="*/ 374 h 507"/>
              <a:gd name="T12" fmla="*/ 1725 w 1978"/>
              <a:gd name="T13" fmla="*/ 507 h 507"/>
              <a:gd name="T14" fmla="*/ 1978 w 1978"/>
              <a:gd name="T15" fmla="*/ 254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78" h="507">
                <a:moveTo>
                  <a:pt x="1978" y="254"/>
                </a:moveTo>
                <a:lnTo>
                  <a:pt x="1725" y="0"/>
                </a:lnTo>
                <a:lnTo>
                  <a:pt x="1725" y="133"/>
                </a:lnTo>
                <a:lnTo>
                  <a:pt x="0" y="133"/>
                </a:lnTo>
                <a:lnTo>
                  <a:pt x="0" y="374"/>
                </a:lnTo>
                <a:lnTo>
                  <a:pt x="1725" y="374"/>
                </a:lnTo>
                <a:lnTo>
                  <a:pt x="1725" y="507"/>
                </a:lnTo>
                <a:lnTo>
                  <a:pt x="1978" y="254"/>
                </a:lnTo>
                <a:close/>
              </a:path>
            </a:pathLst>
          </a:custGeom>
          <a:solidFill>
            <a:schemeClr val="accent3"/>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1" name="Freeform 40"/>
          <p:cNvSpPr>
            <a:spLocks noChangeArrowheads="1"/>
          </p:cNvSpPr>
          <p:nvPr/>
        </p:nvSpPr>
        <p:spPr bwMode="auto">
          <a:xfrm>
            <a:off x="1255797" y="2243776"/>
            <a:ext cx="2169503" cy="2174880"/>
          </a:xfrm>
          <a:custGeom>
            <a:avLst/>
            <a:gdLst>
              <a:gd name="connsiteX0" fmla="*/ 2169505 w 4339006"/>
              <a:gd name="connsiteY0" fmla="*/ 323947 h 4349760"/>
              <a:gd name="connsiteX1" fmla="*/ 323948 w 4339006"/>
              <a:gd name="connsiteY1" fmla="*/ 2172864 h 4349760"/>
              <a:gd name="connsiteX2" fmla="*/ 2169505 w 4339006"/>
              <a:gd name="connsiteY2" fmla="*/ 4021781 h 4349760"/>
              <a:gd name="connsiteX3" fmla="*/ 4015062 w 4339006"/>
              <a:gd name="connsiteY3" fmla="*/ 2172864 h 4349760"/>
              <a:gd name="connsiteX4" fmla="*/ 2169505 w 4339006"/>
              <a:gd name="connsiteY4" fmla="*/ 323947 h 4349760"/>
              <a:gd name="connsiteX5" fmla="*/ 2169503 w 4339006"/>
              <a:gd name="connsiteY5" fmla="*/ 0 h 4349760"/>
              <a:gd name="connsiteX6" fmla="*/ 4339006 w 4339006"/>
              <a:gd name="connsiteY6" fmla="*/ 2174880 h 4349760"/>
              <a:gd name="connsiteX7" fmla="*/ 2169503 w 4339006"/>
              <a:gd name="connsiteY7" fmla="*/ 4349760 h 4349760"/>
              <a:gd name="connsiteX8" fmla="*/ 0 w 4339006"/>
              <a:gd name="connsiteY8" fmla="*/ 2174880 h 4349760"/>
              <a:gd name="connsiteX9" fmla="*/ 2169503 w 4339006"/>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9006" h="4349760">
                <a:moveTo>
                  <a:pt x="2169505" y="323947"/>
                </a:moveTo>
                <a:cubicBezTo>
                  <a:pt x="1150232" y="323947"/>
                  <a:pt x="323948" y="1151735"/>
                  <a:pt x="323948" y="2172864"/>
                </a:cubicBezTo>
                <a:cubicBezTo>
                  <a:pt x="323948" y="3193993"/>
                  <a:pt x="1150232" y="4021781"/>
                  <a:pt x="2169505" y="4021781"/>
                </a:cubicBezTo>
                <a:cubicBezTo>
                  <a:pt x="3188778" y="4021781"/>
                  <a:pt x="4015062" y="3193993"/>
                  <a:pt x="4015062" y="2172864"/>
                </a:cubicBezTo>
                <a:cubicBezTo>
                  <a:pt x="4015062" y="1151735"/>
                  <a:pt x="3188778" y="323947"/>
                  <a:pt x="2169505" y="323947"/>
                </a:cubicBezTo>
                <a:close/>
                <a:moveTo>
                  <a:pt x="2169503" y="0"/>
                </a:moveTo>
                <a:cubicBezTo>
                  <a:pt x="3367686" y="0"/>
                  <a:pt x="4339006" y="973727"/>
                  <a:pt x="4339006" y="2174880"/>
                </a:cubicBezTo>
                <a:cubicBezTo>
                  <a:pt x="4339006" y="3376033"/>
                  <a:pt x="3367686" y="4349760"/>
                  <a:pt x="2169503" y="4349760"/>
                </a:cubicBezTo>
                <a:cubicBezTo>
                  <a:pt x="971320" y="4349760"/>
                  <a:pt x="0" y="3376033"/>
                  <a:pt x="0" y="2174880"/>
                </a:cubicBezTo>
                <a:cubicBezTo>
                  <a:pt x="0" y="973727"/>
                  <a:pt x="971320" y="0"/>
                  <a:pt x="2169503" y="0"/>
                </a:cubicBezTo>
                <a:close/>
              </a:path>
            </a:pathLst>
          </a:custGeom>
          <a:solidFill>
            <a:schemeClr val="accent1"/>
          </a:solidFill>
          <a:ln w="14288" cap="flat">
            <a:noFill/>
            <a:prstDash val="solid"/>
            <a:miter lim="800000"/>
            <a:headEnd/>
            <a:tailEnd/>
          </a:ln>
        </p:spPr>
        <p:txBody>
          <a:bodyPr vert="horz" wrap="square" lIns="45720" tIns="22860" rIns="45720" bIns="2286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2" name="Freeform 41"/>
          <p:cNvSpPr>
            <a:spLocks noChangeArrowheads="1"/>
          </p:cNvSpPr>
          <p:nvPr/>
        </p:nvSpPr>
        <p:spPr bwMode="auto">
          <a:xfrm>
            <a:off x="3759329" y="2243776"/>
            <a:ext cx="2170848" cy="2174880"/>
          </a:xfrm>
          <a:custGeom>
            <a:avLst/>
            <a:gdLst>
              <a:gd name="connsiteX0" fmla="*/ 2172191 w 4341696"/>
              <a:gd name="connsiteY0" fmla="*/ 323947 h 4349760"/>
              <a:gd name="connsiteX1" fmla="*/ 326634 w 4341696"/>
              <a:gd name="connsiteY1" fmla="*/ 2172864 h 4349760"/>
              <a:gd name="connsiteX2" fmla="*/ 2172191 w 4341696"/>
              <a:gd name="connsiteY2" fmla="*/ 4021781 h 4349760"/>
              <a:gd name="connsiteX3" fmla="*/ 4017748 w 4341696"/>
              <a:gd name="connsiteY3" fmla="*/ 2172864 h 4349760"/>
              <a:gd name="connsiteX4" fmla="*/ 2172191 w 4341696"/>
              <a:gd name="connsiteY4" fmla="*/ 323947 h 4349760"/>
              <a:gd name="connsiteX5" fmla="*/ 2170848 w 4341696"/>
              <a:gd name="connsiteY5" fmla="*/ 0 h 4349760"/>
              <a:gd name="connsiteX6" fmla="*/ 4341696 w 4341696"/>
              <a:gd name="connsiteY6" fmla="*/ 2174880 h 4349760"/>
              <a:gd name="connsiteX7" fmla="*/ 2170848 w 4341696"/>
              <a:gd name="connsiteY7" fmla="*/ 4349760 h 4349760"/>
              <a:gd name="connsiteX8" fmla="*/ 0 w 4341696"/>
              <a:gd name="connsiteY8" fmla="*/ 2174880 h 4349760"/>
              <a:gd name="connsiteX9" fmla="*/ 2170848 w 4341696"/>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1696" h="4349760">
                <a:moveTo>
                  <a:pt x="2172191" y="323947"/>
                </a:moveTo>
                <a:cubicBezTo>
                  <a:pt x="1152918" y="323947"/>
                  <a:pt x="326634" y="1151735"/>
                  <a:pt x="326634" y="2172864"/>
                </a:cubicBezTo>
                <a:cubicBezTo>
                  <a:pt x="326634" y="3193993"/>
                  <a:pt x="1152918" y="4021781"/>
                  <a:pt x="2172191" y="4021781"/>
                </a:cubicBezTo>
                <a:cubicBezTo>
                  <a:pt x="3191464" y="4021781"/>
                  <a:pt x="4017748" y="3193993"/>
                  <a:pt x="4017748" y="2172864"/>
                </a:cubicBezTo>
                <a:cubicBezTo>
                  <a:pt x="4017748" y="1151735"/>
                  <a:pt x="3191464" y="323947"/>
                  <a:pt x="2172191" y="323947"/>
                </a:cubicBezTo>
                <a:close/>
                <a:moveTo>
                  <a:pt x="2170848" y="0"/>
                </a:moveTo>
                <a:cubicBezTo>
                  <a:pt x="3369774" y="0"/>
                  <a:pt x="4341696" y="973727"/>
                  <a:pt x="4341696" y="2174880"/>
                </a:cubicBezTo>
                <a:cubicBezTo>
                  <a:pt x="4341696" y="3376033"/>
                  <a:pt x="3369774" y="4349760"/>
                  <a:pt x="2170848" y="4349760"/>
                </a:cubicBezTo>
                <a:cubicBezTo>
                  <a:pt x="971922" y="4349760"/>
                  <a:pt x="0" y="3376033"/>
                  <a:pt x="0" y="2174880"/>
                </a:cubicBezTo>
                <a:cubicBezTo>
                  <a:pt x="0" y="973727"/>
                  <a:pt x="971922" y="0"/>
                  <a:pt x="2170848" y="0"/>
                </a:cubicBezTo>
                <a:close/>
              </a:path>
            </a:pathLst>
          </a:custGeom>
          <a:solidFill>
            <a:schemeClr val="accent2"/>
          </a:solidFill>
          <a:ln w="14288" cap="flat">
            <a:noFill/>
            <a:prstDash val="solid"/>
            <a:miter lim="800000"/>
            <a:headEnd/>
            <a:tailEnd/>
          </a:ln>
        </p:spPr>
        <p:txBody>
          <a:bodyPr vert="horz" wrap="square" lIns="45720" tIns="22860" rIns="45720" bIns="2286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3" name="Rectangle 12"/>
          <p:cNvSpPr>
            <a:spLocks noChangeArrowheads="1"/>
          </p:cNvSpPr>
          <p:nvPr/>
        </p:nvSpPr>
        <p:spPr bwMode="auto">
          <a:xfrm>
            <a:off x="9853160" y="2243776"/>
            <a:ext cx="2342902" cy="161974"/>
          </a:xfrm>
          <a:prstGeom prst="rect">
            <a:avLst/>
          </a:prstGeom>
          <a:solidFill>
            <a:schemeClr val="accent4"/>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4" name="Freeform 14"/>
          <p:cNvSpPr>
            <a:spLocks/>
          </p:cNvSpPr>
          <p:nvPr/>
        </p:nvSpPr>
        <p:spPr bwMode="auto">
          <a:xfrm>
            <a:off x="6157343" y="2243776"/>
            <a:ext cx="1190942" cy="161974"/>
          </a:xfrm>
          <a:custGeom>
            <a:avLst/>
            <a:gdLst>
              <a:gd name="T0" fmla="*/ 0 w 1772"/>
              <a:gd name="T1" fmla="*/ 0 h 241"/>
              <a:gd name="T2" fmla="*/ 120 w 1772"/>
              <a:gd name="T3" fmla="*/ 121 h 241"/>
              <a:gd name="T4" fmla="*/ 0 w 1772"/>
              <a:gd name="T5" fmla="*/ 241 h 241"/>
              <a:gd name="T6" fmla="*/ 1772 w 1772"/>
              <a:gd name="T7" fmla="*/ 241 h 241"/>
              <a:gd name="T8" fmla="*/ 1772 w 1772"/>
              <a:gd name="T9" fmla="*/ 0 h 241"/>
              <a:gd name="T10" fmla="*/ 0 w 1772"/>
              <a:gd name="T11" fmla="*/ 0 h 241"/>
            </a:gdLst>
            <a:ahLst/>
            <a:cxnLst>
              <a:cxn ang="0">
                <a:pos x="T0" y="T1"/>
              </a:cxn>
              <a:cxn ang="0">
                <a:pos x="T2" y="T3"/>
              </a:cxn>
              <a:cxn ang="0">
                <a:pos x="T4" y="T5"/>
              </a:cxn>
              <a:cxn ang="0">
                <a:pos x="T6" y="T7"/>
              </a:cxn>
              <a:cxn ang="0">
                <a:pos x="T8" y="T9"/>
              </a:cxn>
              <a:cxn ang="0">
                <a:pos x="T10" y="T11"/>
              </a:cxn>
            </a:cxnLst>
            <a:rect l="0" t="0" r="r" b="b"/>
            <a:pathLst>
              <a:path w="1772" h="241">
                <a:moveTo>
                  <a:pt x="0" y="0"/>
                </a:moveTo>
                <a:lnTo>
                  <a:pt x="120" y="121"/>
                </a:lnTo>
                <a:lnTo>
                  <a:pt x="0" y="241"/>
                </a:lnTo>
                <a:lnTo>
                  <a:pt x="1772" y="241"/>
                </a:lnTo>
                <a:lnTo>
                  <a:pt x="1772" y="0"/>
                </a:lnTo>
                <a:lnTo>
                  <a:pt x="0" y="0"/>
                </a:lnTo>
                <a:close/>
              </a:path>
            </a:pathLst>
          </a:custGeom>
          <a:solidFill>
            <a:schemeClr val="accent3">
              <a:lumMod val="75000"/>
            </a:schemeClr>
          </a:solidFill>
          <a:ln w="14288" cap="flat">
            <a:noFill/>
            <a:prstDash val="solid"/>
            <a:miter lim="800000"/>
            <a:headEnd/>
            <a:tailEnd/>
          </a:ln>
        </p:spPr>
        <p:txBody>
          <a:bodyPr vert="horz" wrap="square" lIns="45720" tIns="22860" rIns="45720" bIns="228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5" name="Freeform 44"/>
          <p:cNvSpPr>
            <a:spLocks noChangeArrowheads="1"/>
          </p:cNvSpPr>
          <p:nvPr/>
        </p:nvSpPr>
        <p:spPr bwMode="auto">
          <a:xfrm>
            <a:off x="6263533" y="2243776"/>
            <a:ext cx="2171520" cy="2174880"/>
          </a:xfrm>
          <a:custGeom>
            <a:avLst/>
            <a:gdLst>
              <a:gd name="connsiteX0" fmla="*/ 2169503 w 4343040"/>
              <a:gd name="connsiteY0" fmla="*/ 323947 h 4349760"/>
              <a:gd name="connsiteX1" fmla="*/ 323946 w 4343040"/>
              <a:gd name="connsiteY1" fmla="*/ 2172864 h 4349760"/>
              <a:gd name="connsiteX2" fmla="*/ 2169503 w 4343040"/>
              <a:gd name="connsiteY2" fmla="*/ 4021781 h 4349760"/>
              <a:gd name="connsiteX3" fmla="*/ 4015060 w 4343040"/>
              <a:gd name="connsiteY3" fmla="*/ 2172864 h 4349760"/>
              <a:gd name="connsiteX4" fmla="*/ 2169503 w 4343040"/>
              <a:gd name="connsiteY4" fmla="*/ 323947 h 4349760"/>
              <a:gd name="connsiteX5" fmla="*/ 2171520 w 4343040"/>
              <a:gd name="connsiteY5" fmla="*/ 0 h 4349760"/>
              <a:gd name="connsiteX6" fmla="*/ 4343040 w 4343040"/>
              <a:gd name="connsiteY6" fmla="*/ 2174880 h 4349760"/>
              <a:gd name="connsiteX7" fmla="*/ 2171520 w 4343040"/>
              <a:gd name="connsiteY7" fmla="*/ 4349760 h 4349760"/>
              <a:gd name="connsiteX8" fmla="*/ 0 w 4343040"/>
              <a:gd name="connsiteY8" fmla="*/ 2174880 h 4349760"/>
              <a:gd name="connsiteX9" fmla="*/ 2171520 w 4343040"/>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040" h="4349760">
                <a:moveTo>
                  <a:pt x="2169503" y="323947"/>
                </a:moveTo>
                <a:cubicBezTo>
                  <a:pt x="1150230" y="323947"/>
                  <a:pt x="323946" y="1151735"/>
                  <a:pt x="323946" y="2172864"/>
                </a:cubicBezTo>
                <a:cubicBezTo>
                  <a:pt x="323946" y="3193993"/>
                  <a:pt x="1150230" y="4021781"/>
                  <a:pt x="2169503" y="4021781"/>
                </a:cubicBezTo>
                <a:cubicBezTo>
                  <a:pt x="3188776" y="4021781"/>
                  <a:pt x="4015060" y="3193993"/>
                  <a:pt x="4015060" y="2172864"/>
                </a:cubicBezTo>
                <a:cubicBezTo>
                  <a:pt x="4015060" y="1151735"/>
                  <a:pt x="3188776" y="323947"/>
                  <a:pt x="2169503" y="323947"/>
                </a:cubicBezTo>
                <a:close/>
                <a:moveTo>
                  <a:pt x="2171520" y="0"/>
                </a:moveTo>
                <a:cubicBezTo>
                  <a:pt x="3370817" y="0"/>
                  <a:pt x="4343040" y="973727"/>
                  <a:pt x="4343040" y="2174880"/>
                </a:cubicBezTo>
                <a:cubicBezTo>
                  <a:pt x="4343040" y="3376033"/>
                  <a:pt x="3370817" y="4349760"/>
                  <a:pt x="2171520" y="4349760"/>
                </a:cubicBezTo>
                <a:cubicBezTo>
                  <a:pt x="972223" y="4349760"/>
                  <a:pt x="0" y="3376033"/>
                  <a:pt x="0" y="2174880"/>
                </a:cubicBezTo>
                <a:cubicBezTo>
                  <a:pt x="0" y="973727"/>
                  <a:pt x="972223" y="0"/>
                  <a:pt x="2171520" y="0"/>
                </a:cubicBezTo>
                <a:close/>
              </a:path>
            </a:pathLst>
          </a:custGeom>
          <a:solidFill>
            <a:schemeClr val="accent3"/>
          </a:solidFill>
          <a:ln w="14288" cap="flat">
            <a:noFill/>
            <a:prstDash val="solid"/>
            <a:miter lim="800000"/>
            <a:headEnd/>
            <a:tailEnd/>
          </a:ln>
        </p:spPr>
        <p:txBody>
          <a:bodyPr vert="horz" wrap="square" lIns="45720" tIns="22860" rIns="45720" bIns="2286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6" name="Freeform 45"/>
          <p:cNvSpPr>
            <a:spLocks noChangeArrowheads="1"/>
          </p:cNvSpPr>
          <p:nvPr/>
        </p:nvSpPr>
        <p:spPr bwMode="auto">
          <a:xfrm>
            <a:off x="8768408" y="2243776"/>
            <a:ext cx="2169503" cy="2174880"/>
          </a:xfrm>
          <a:custGeom>
            <a:avLst/>
            <a:gdLst>
              <a:gd name="connsiteX0" fmla="*/ 2169504 w 4339006"/>
              <a:gd name="connsiteY0" fmla="*/ 323947 h 4349760"/>
              <a:gd name="connsiteX1" fmla="*/ 323948 w 4339006"/>
              <a:gd name="connsiteY1" fmla="*/ 2172864 h 4349760"/>
              <a:gd name="connsiteX2" fmla="*/ 2169504 w 4339006"/>
              <a:gd name="connsiteY2" fmla="*/ 4021781 h 4349760"/>
              <a:gd name="connsiteX3" fmla="*/ 4015062 w 4339006"/>
              <a:gd name="connsiteY3" fmla="*/ 2172864 h 4349760"/>
              <a:gd name="connsiteX4" fmla="*/ 2169504 w 4339006"/>
              <a:gd name="connsiteY4" fmla="*/ 323947 h 4349760"/>
              <a:gd name="connsiteX5" fmla="*/ 2169504 w 4339006"/>
              <a:gd name="connsiteY5" fmla="*/ 0 h 4349760"/>
              <a:gd name="connsiteX6" fmla="*/ 4339006 w 4339006"/>
              <a:gd name="connsiteY6" fmla="*/ 2174880 h 4349760"/>
              <a:gd name="connsiteX7" fmla="*/ 2169504 w 4339006"/>
              <a:gd name="connsiteY7" fmla="*/ 4349760 h 4349760"/>
              <a:gd name="connsiteX8" fmla="*/ 0 w 4339006"/>
              <a:gd name="connsiteY8" fmla="*/ 2174880 h 4349760"/>
              <a:gd name="connsiteX9" fmla="*/ 2169504 w 4339006"/>
              <a:gd name="connsiteY9" fmla="*/ 0 h 434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9006" h="4349760">
                <a:moveTo>
                  <a:pt x="2169504" y="323947"/>
                </a:moveTo>
                <a:cubicBezTo>
                  <a:pt x="1150232" y="323947"/>
                  <a:pt x="323948" y="1151735"/>
                  <a:pt x="323948" y="2172864"/>
                </a:cubicBezTo>
                <a:cubicBezTo>
                  <a:pt x="323948" y="3193993"/>
                  <a:pt x="1150232" y="4021781"/>
                  <a:pt x="2169504" y="4021781"/>
                </a:cubicBezTo>
                <a:cubicBezTo>
                  <a:pt x="3188778" y="4021781"/>
                  <a:pt x="4015062" y="3193993"/>
                  <a:pt x="4015062" y="2172864"/>
                </a:cubicBezTo>
                <a:cubicBezTo>
                  <a:pt x="4015062" y="1151735"/>
                  <a:pt x="3188778" y="323947"/>
                  <a:pt x="2169504" y="323947"/>
                </a:cubicBezTo>
                <a:close/>
                <a:moveTo>
                  <a:pt x="2169504" y="0"/>
                </a:moveTo>
                <a:cubicBezTo>
                  <a:pt x="3367686" y="0"/>
                  <a:pt x="4339006" y="973727"/>
                  <a:pt x="4339006" y="2174880"/>
                </a:cubicBezTo>
                <a:cubicBezTo>
                  <a:pt x="4339006" y="3376033"/>
                  <a:pt x="3367686" y="4349760"/>
                  <a:pt x="2169504" y="4349760"/>
                </a:cubicBezTo>
                <a:cubicBezTo>
                  <a:pt x="971320" y="4349760"/>
                  <a:pt x="0" y="3376033"/>
                  <a:pt x="0" y="2174880"/>
                </a:cubicBezTo>
                <a:cubicBezTo>
                  <a:pt x="0" y="973727"/>
                  <a:pt x="971320" y="0"/>
                  <a:pt x="2169504" y="0"/>
                </a:cubicBezTo>
                <a:close/>
              </a:path>
            </a:pathLst>
          </a:custGeom>
          <a:solidFill>
            <a:schemeClr val="accent4"/>
          </a:solidFill>
          <a:ln w="14288" cap="flat">
            <a:noFill/>
            <a:prstDash val="solid"/>
            <a:miter lim="800000"/>
            <a:headEnd/>
            <a:tailEnd/>
          </a:ln>
        </p:spPr>
        <p:txBody>
          <a:bodyPr vert="horz" wrap="square" lIns="45720" tIns="22860" rIns="45720" bIns="2286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999999"/>
              </a:solidFill>
              <a:effectLst/>
              <a:uLnTx/>
              <a:uFillTx/>
              <a:latin typeface="Helvetica" pitchFamily="2" charset="0"/>
              <a:ea typeface="+mn-ea"/>
              <a:cs typeface="+mn-cs"/>
            </a:endParaRPr>
          </a:p>
        </p:txBody>
      </p:sp>
      <p:sp>
        <p:nvSpPr>
          <p:cNvPr id="48" name="TextBox 47"/>
          <p:cNvSpPr txBox="1"/>
          <p:nvPr/>
        </p:nvSpPr>
        <p:spPr>
          <a:xfrm>
            <a:off x="1255796" y="4712921"/>
            <a:ext cx="2169508" cy="805926"/>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Organisations have</a:t>
            </a:r>
            <a:b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br>
            <a: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data security and </a:t>
            </a:r>
            <a:b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br>
            <a: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compliance issues*</a:t>
            </a:r>
            <a:endParaRPr kumimoji="0" lang="en-US" sz="1500" b="0" i="0" u="none" strike="noStrike" kern="1200" cap="none" spc="25"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endParaRPr>
          </a:p>
        </p:txBody>
      </p:sp>
      <p:sp>
        <p:nvSpPr>
          <p:cNvPr id="51" name="TextBox 50"/>
          <p:cNvSpPr txBox="1"/>
          <p:nvPr/>
        </p:nvSpPr>
        <p:spPr>
          <a:xfrm>
            <a:off x="3725273" y="4712921"/>
            <a:ext cx="2204904" cy="1082925"/>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Organisations have higher total cost of service(s) than anticipated*</a:t>
            </a:r>
            <a:endParaRPr kumimoji="0" lang="en-US" sz="1500" b="0" i="0" u="none" strike="noStrike" kern="1200" cap="none" spc="25"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endParaRPr>
          </a:p>
        </p:txBody>
      </p:sp>
      <p:sp>
        <p:nvSpPr>
          <p:cNvPr id="54" name="TextBox 53"/>
          <p:cNvSpPr txBox="1"/>
          <p:nvPr/>
        </p:nvSpPr>
        <p:spPr>
          <a:xfrm>
            <a:off x="6263533" y="4712921"/>
            <a:ext cx="2169504" cy="528927"/>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Customers report cloud repatriation activities**</a:t>
            </a:r>
            <a:endParaRPr kumimoji="0" lang="en-US" sz="1500" b="0" i="0" u="none" strike="noStrike" kern="1200" cap="none" spc="25"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endParaRPr>
          </a:p>
        </p:txBody>
      </p:sp>
      <p:sp>
        <p:nvSpPr>
          <p:cNvPr id="57" name="TextBox 56"/>
          <p:cNvSpPr txBox="1"/>
          <p:nvPr/>
        </p:nvSpPr>
        <p:spPr>
          <a:xfrm>
            <a:off x="8770424" y="4712921"/>
            <a:ext cx="2165472" cy="1082925"/>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rPr>
              <a:t>Public applications expected to repatriated over the next two years (average)**</a:t>
            </a:r>
            <a:endParaRPr kumimoji="0" lang="en-US" sz="1500" b="0" i="0" u="none" strike="noStrike" kern="1200" cap="none" spc="25" normalizeH="0" baseline="0" noProof="0" dirty="0">
              <a:ln>
                <a:noFill/>
              </a:ln>
              <a:solidFill>
                <a:schemeClr val="bg1"/>
              </a:solidFill>
              <a:effectLst/>
              <a:uLnTx/>
              <a:uFillTx/>
              <a:latin typeface="Helvetica" pitchFamily="2" charset="0"/>
              <a:ea typeface="Open Sans Light" panose="020B0306030504020204" pitchFamily="34" charset="0"/>
              <a:cs typeface="Open Sans Light" panose="020B0306030504020204" pitchFamily="34" charset="0"/>
            </a:endParaRPr>
          </a:p>
        </p:txBody>
      </p:sp>
      <p:sp>
        <p:nvSpPr>
          <p:cNvPr id="3" name="TextBox 2"/>
          <p:cNvSpPr txBox="1"/>
          <p:nvPr/>
        </p:nvSpPr>
        <p:spPr>
          <a:xfrm>
            <a:off x="1255796" y="2243776"/>
            <a:ext cx="2169503" cy="2174879"/>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a:ln>
                  <a:noFill/>
                </a:ln>
                <a:solidFill>
                  <a:srgbClr val="93C56E"/>
                </a:solidFill>
                <a:effectLst/>
                <a:uLnTx/>
                <a:uFillTx/>
                <a:latin typeface="Helvetica" pitchFamily="2" charset="0"/>
                <a:ea typeface="+mn-ea"/>
                <a:cs typeface="+mn-cs"/>
              </a:rPr>
              <a:t>+50%</a:t>
            </a:r>
          </a:p>
        </p:txBody>
      </p:sp>
      <p:sp>
        <p:nvSpPr>
          <p:cNvPr id="30" name="TextBox 29"/>
          <p:cNvSpPr txBox="1"/>
          <p:nvPr/>
        </p:nvSpPr>
        <p:spPr>
          <a:xfrm>
            <a:off x="3758654" y="2243776"/>
            <a:ext cx="2171524" cy="2174879"/>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a:ln>
                  <a:noFill/>
                </a:ln>
                <a:solidFill>
                  <a:srgbClr val="93C56E"/>
                </a:solidFill>
                <a:effectLst/>
                <a:uLnTx/>
                <a:uFillTx/>
                <a:latin typeface="Helvetica" pitchFamily="2" charset="0"/>
                <a:ea typeface="+mn-ea"/>
                <a:cs typeface="+mn-cs"/>
              </a:rPr>
              <a:t>64%</a:t>
            </a:r>
          </a:p>
        </p:txBody>
      </p:sp>
      <p:sp>
        <p:nvSpPr>
          <p:cNvPr id="31" name="TextBox 30"/>
          <p:cNvSpPr txBox="1"/>
          <p:nvPr/>
        </p:nvSpPr>
        <p:spPr>
          <a:xfrm>
            <a:off x="6261513" y="2243776"/>
            <a:ext cx="2171524" cy="2174879"/>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srgbClr val="93C56E"/>
                </a:solidFill>
                <a:effectLst/>
                <a:uLnTx/>
                <a:uFillTx/>
                <a:latin typeface="Helvetica" pitchFamily="2" charset="0"/>
                <a:ea typeface="+mn-ea"/>
                <a:cs typeface="+mn-cs"/>
              </a:rPr>
              <a:t>70%</a:t>
            </a:r>
          </a:p>
        </p:txBody>
      </p:sp>
      <p:sp>
        <p:nvSpPr>
          <p:cNvPr id="32" name="TextBox 31"/>
          <p:cNvSpPr txBox="1"/>
          <p:nvPr/>
        </p:nvSpPr>
        <p:spPr>
          <a:xfrm>
            <a:off x="8764372" y="2243776"/>
            <a:ext cx="2171524" cy="2174879"/>
          </a:xfrm>
          <a:prstGeom prst="rect">
            <a:avLst/>
          </a:prstGeom>
          <a:noFill/>
        </p:spPr>
        <p:txBody>
          <a:bodyPr wrap="square" lIns="180000" tIns="180000" rIns="180000" bIns="1800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srgbClr val="93C56E"/>
                </a:solidFill>
                <a:effectLst/>
                <a:uLnTx/>
                <a:uFillTx/>
                <a:latin typeface="Helvetica" pitchFamily="2" charset="0"/>
                <a:ea typeface="+mn-ea"/>
                <a:cs typeface="+mn-cs"/>
              </a:rPr>
              <a:t>30%</a:t>
            </a:r>
          </a:p>
        </p:txBody>
      </p:sp>
      <p:sp>
        <p:nvSpPr>
          <p:cNvPr id="33" name="TextBox 32"/>
          <p:cNvSpPr txBox="1"/>
          <p:nvPr/>
        </p:nvSpPr>
        <p:spPr>
          <a:xfrm>
            <a:off x="1828800" y="6249111"/>
            <a:ext cx="12196062" cy="352661"/>
          </a:xfrm>
          <a:prstGeom prst="rect">
            <a:avLst/>
          </a:prstGeom>
          <a:noFill/>
        </p:spPr>
        <p:txBody>
          <a:bodyPr wrap="square" lIns="0" tIns="0" rIns="0" b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999999"/>
                </a:solidFill>
                <a:effectLst/>
                <a:uLnTx/>
                <a:uFillTx/>
                <a:latin typeface="Helvetica" pitchFamily="2" charset="0"/>
                <a:ea typeface="Open Sans Light" panose="020B0306030504020204" pitchFamily="34" charset="0"/>
                <a:cs typeface="Open Sans Light" panose="020B0306030504020204" pitchFamily="34" charset="0"/>
              </a:rPr>
              <a:t>*ESG Hybrid Cloud Tipping Point, June 2022*</a:t>
            </a:r>
            <a:br>
              <a:rPr kumimoji="0" lang="en-US" sz="1000" b="0" i="0" u="none" strike="noStrike" kern="1200" cap="none" spc="0" normalizeH="0" baseline="0" noProof="0" dirty="0">
                <a:ln>
                  <a:noFill/>
                </a:ln>
                <a:solidFill>
                  <a:srgbClr val="999999"/>
                </a:solidFill>
                <a:effectLst/>
                <a:uLnTx/>
                <a:uFillTx/>
                <a:latin typeface="Helvetica" pitchFamily="2" charset="0"/>
                <a:ea typeface="Open Sans Light" panose="020B0306030504020204" pitchFamily="34" charset="0"/>
                <a:cs typeface="Open Sans Light" panose="020B0306030504020204" pitchFamily="34" charset="0"/>
              </a:rPr>
            </a:br>
            <a:r>
              <a:rPr kumimoji="0" lang="en-US" sz="1000" b="0" i="0" u="none" strike="noStrike" kern="1200" cap="none" spc="0" normalizeH="0" baseline="0" noProof="0" dirty="0">
                <a:ln>
                  <a:noFill/>
                </a:ln>
                <a:solidFill>
                  <a:srgbClr val="999999"/>
                </a:solidFill>
                <a:effectLst/>
                <a:uLnTx/>
                <a:uFillTx/>
                <a:latin typeface="Helvetica" pitchFamily="2" charset="0"/>
                <a:ea typeface="Open Sans Light" panose="020B0306030504020204" pitchFamily="34" charset="0"/>
                <a:cs typeface="Open Sans Light" panose="020B0306030504020204" pitchFamily="34" charset="0"/>
              </a:rPr>
              <a:t>*IDC: Cloud Repatriation Accelerates in a Multi-Cloud World, 2023</a:t>
            </a:r>
            <a:endParaRPr kumimoji="0" lang="en-US" sz="1000" b="0" i="0" u="none" strike="noStrike" kern="1200" cap="none" spc="25" normalizeH="0" baseline="0" noProof="0" dirty="0">
              <a:ln>
                <a:noFill/>
              </a:ln>
              <a:solidFill>
                <a:srgbClr val="999999"/>
              </a:solidFill>
              <a:effectLst/>
              <a:uLnTx/>
              <a:uFillTx/>
              <a:latin typeface="Helvetica" pitchFamily="2" charset="0"/>
              <a:ea typeface="Open Sans Light" panose="020B0306030504020204" pitchFamily="34" charset="0"/>
              <a:cs typeface="Open Sans Light" panose="020B0306030504020204" pitchFamily="34" charset="0"/>
            </a:endParaRPr>
          </a:p>
        </p:txBody>
      </p:sp>
      <p:pic>
        <p:nvPicPr>
          <p:cNvPr id="2" name="Picture 1">
            <a:extLst>
              <a:ext uri="{FF2B5EF4-FFF2-40B4-BE49-F238E27FC236}">
                <a16:creationId xmlns:a16="http://schemas.microsoft.com/office/drawing/2014/main" id="{A7620857-9424-F49B-B98F-7F9135D3E8BB}"/>
              </a:ext>
            </a:extLst>
          </p:cNvPr>
          <p:cNvPicPr>
            <a:picLocks noChangeAspect="1"/>
          </p:cNvPicPr>
          <p:nvPr/>
        </p:nvPicPr>
        <p:blipFill>
          <a:blip r:embed="rId3"/>
          <a:stretch>
            <a:fillRect/>
          </a:stretch>
        </p:blipFill>
        <p:spPr>
          <a:xfrm>
            <a:off x="0" y="5795846"/>
            <a:ext cx="5614903" cy="1005927"/>
          </a:xfrm>
          <a:prstGeom prst="rect">
            <a:avLst/>
          </a:prstGeom>
        </p:spPr>
      </p:pic>
    </p:spTree>
    <p:extLst>
      <p:ext uri="{BB962C8B-B14F-4D97-AF65-F5344CB8AC3E}">
        <p14:creationId xmlns:p14="http://schemas.microsoft.com/office/powerpoint/2010/main" val="134402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gradFill>
          <a:gsLst>
            <a:gs pos="0">
              <a:srgbClr val="41BBC3"/>
            </a:gs>
            <a:gs pos="100000">
              <a:srgbClr val="4692BB"/>
            </a:gs>
          </a:gsLst>
          <a:path path="circle">
            <a:fillToRect l="50000" t="50000" r="50000" b="50000"/>
          </a:path>
        </a:gradFill>
        <a:effectLst/>
      </p:bgPr>
    </p:bg>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F146F74F-E117-C567-20F4-34B8F74E7EEE}"/>
              </a:ext>
            </a:extLst>
          </p:cNvPr>
          <p:cNvSpPr txBox="1">
            <a:spLocks/>
          </p:cNvSpPr>
          <p:nvPr/>
        </p:nvSpPr>
        <p:spPr>
          <a:xfrm>
            <a:off x="8610600" y="642902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9546284-4081-4B80-86B1-00D644F5BBB4}"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Parallelogram 7">
            <a:extLst>
              <a:ext uri="{FF2B5EF4-FFF2-40B4-BE49-F238E27FC236}">
                <a16:creationId xmlns:a16="http://schemas.microsoft.com/office/drawing/2014/main" id="{DA83AF68-24C2-D247-543D-A1DEF9AC60AF}"/>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10" name="Parallelogram 8">
            <a:extLst>
              <a:ext uri="{FF2B5EF4-FFF2-40B4-BE49-F238E27FC236}">
                <a16:creationId xmlns:a16="http://schemas.microsoft.com/office/drawing/2014/main" id="{079D31DA-11CF-9A28-5433-C9ADEC738393}"/>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11" name="Graphic 24">
            <a:extLst>
              <a:ext uri="{FF2B5EF4-FFF2-40B4-BE49-F238E27FC236}">
                <a16:creationId xmlns:a16="http://schemas.microsoft.com/office/drawing/2014/main" id="{0A643FB4-07DE-2B5A-3A9F-7C03DE4E1997}"/>
              </a:ext>
            </a:extLst>
          </p:cNvPr>
          <p:cNvPicPr>
            <a:picLocks noChangeAspect="1"/>
          </p:cNvPicPr>
          <p:nvPr/>
        </p:nvPicPr>
        <p:blipFill>
          <a:blip r:embed="rId3"/>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spTree>
  </p:cSld>
  <p:clrMapOvr>
    <a:masterClrMapping/>
  </p:clrMapOvr>
  <p:transition spd="med">
    <p:fade/>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C558B0-349C-C541-35EC-0EDE78E50FB5}"/>
              </a:ext>
            </a:extLst>
          </p:cNvPr>
          <p:cNvSpPr txBox="1"/>
          <p:nvPr/>
        </p:nvSpPr>
        <p:spPr>
          <a:xfrm>
            <a:off x="2602143" y="51705"/>
            <a:ext cx="9289915" cy="617779"/>
          </a:xfrm>
          <a:prstGeom prst="rect">
            <a:avLst/>
          </a:prstGeom>
          <a:ln>
            <a:noFill/>
          </a:ln>
        </p:spPr>
        <p:txBody>
          <a:bodyPr vert="horz" anchor="ctr"/>
          <a:lstStyle>
            <a:lvl1pPr algn="r" defTabSz="609585">
              <a:lnSpc>
                <a:spcPct val="90000"/>
              </a:lnSpc>
              <a:spcBef>
                <a:spcPct val="0"/>
              </a:spcBef>
              <a:buNone/>
              <a:defRPr lang="en-US" sz="2400" b="0" i="0" kern="0" spc="0" dirty="0">
                <a:solidFill>
                  <a:schemeClr val="bg1"/>
                </a:solidFill>
                <a:latin typeface="Helvetica" pitchFamily="2" charset="0"/>
                <a:ea typeface="+mj-ea"/>
                <a:cs typeface="+mj-cs"/>
              </a:defRPr>
            </a:lvl1pPr>
          </a:lstStyle>
          <a:p>
            <a:pPr marL="0" marR="0" lvl="0" indent="0" algn="r" defTabSz="609585" rtl="0" eaLnBrk="1" fontAlgn="auto" latinLnBrk="0" hangingPunct="1">
              <a:lnSpc>
                <a:spcPct val="90000"/>
              </a:lnSpc>
              <a:spcBef>
                <a:spcPct val="0"/>
              </a:spcBef>
              <a:spcAft>
                <a:spcPts val="0"/>
              </a:spcAft>
              <a:buClrTx/>
              <a:buSzTx/>
              <a:buFontTx/>
              <a:buNone/>
              <a:tabLst/>
              <a:defRPr/>
            </a:pPr>
            <a:r>
              <a:rPr kumimoji="0" lang="en-GB" sz="2400" b="0" i="0" u="none" strike="noStrike" kern="0" cap="none" spc="0" normalizeH="0" baseline="0" noProof="0">
                <a:ln>
                  <a:noFill/>
                </a:ln>
                <a:solidFill>
                  <a:prstClr val="white"/>
                </a:solidFill>
                <a:effectLst/>
                <a:uLnTx/>
                <a:uFillTx/>
                <a:latin typeface="Helvetica" pitchFamily="2" charset="0"/>
                <a:ea typeface="+mj-ea"/>
                <a:cs typeface="+mj-cs"/>
              </a:rPr>
              <a:t>Trusted partner of the NHS </a:t>
            </a:r>
          </a:p>
        </p:txBody>
      </p:sp>
      <p:sp>
        <p:nvSpPr>
          <p:cNvPr id="2" name="Parallelogram 7">
            <a:extLst>
              <a:ext uri="{FF2B5EF4-FFF2-40B4-BE49-F238E27FC236}">
                <a16:creationId xmlns:a16="http://schemas.microsoft.com/office/drawing/2014/main" id="{CE415113-51CC-DE18-A9EB-779C8498CACD}"/>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3" name="Parallelogram 8">
            <a:extLst>
              <a:ext uri="{FF2B5EF4-FFF2-40B4-BE49-F238E27FC236}">
                <a16:creationId xmlns:a16="http://schemas.microsoft.com/office/drawing/2014/main" id="{C40E2260-AA5C-3A5D-4AC9-668758B72B72}"/>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4" name="Graphic 24">
            <a:extLst>
              <a:ext uri="{FF2B5EF4-FFF2-40B4-BE49-F238E27FC236}">
                <a16:creationId xmlns:a16="http://schemas.microsoft.com/office/drawing/2014/main" id="{AAC3570E-64A8-1F08-A78B-EBC33A90C83C}"/>
              </a:ext>
            </a:extLst>
          </p:cNvPr>
          <p:cNvPicPr>
            <a:picLocks noChangeAspect="1"/>
          </p:cNvPicPr>
          <p:nvPr/>
        </p:nvPicPr>
        <p:blipFill>
          <a:blip r:embed="rId3"/>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0BE0125F-E39D-56D8-04BA-0A7DD4B21A56}"/>
              </a:ext>
            </a:extLst>
          </p:cNvPr>
          <p:cNvGrpSpPr/>
          <p:nvPr/>
        </p:nvGrpSpPr>
        <p:grpSpPr>
          <a:xfrm>
            <a:off x="-813454" y="112278"/>
            <a:ext cx="1462837" cy="624880"/>
            <a:chOff x="-706913" y="213301"/>
            <a:chExt cx="1883896" cy="804744"/>
          </a:xfrm>
        </p:grpSpPr>
        <p:sp>
          <p:nvSpPr>
            <p:cNvPr id="7" name="Rounded Rectangle 10">
              <a:extLst>
                <a:ext uri="{FF2B5EF4-FFF2-40B4-BE49-F238E27FC236}">
                  <a16:creationId xmlns:a16="http://schemas.microsoft.com/office/drawing/2014/main" id="{2EDA1767-2694-7B74-082F-B7E90CC4693E}"/>
                </a:ext>
              </a:extLst>
            </p:cNvPr>
            <p:cNvSpPr/>
            <p:nvPr userDrawn="1"/>
          </p:nvSpPr>
          <p:spPr>
            <a:xfrm>
              <a:off x="-706913" y="222445"/>
              <a:ext cx="1883896" cy="795600"/>
            </a:xfrm>
            <a:prstGeom prst="roundRect">
              <a:avLst>
                <a:gd name="adj" fmla="val 50000"/>
              </a:avLst>
            </a:prstGeom>
            <a:solidFill>
              <a:srgbClr val="1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60EA04D-9E29-1E89-C3D3-A88C1936B05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757" t="3110" r="90956" b="85289"/>
            <a:stretch/>
          </p:blipFill>
          <p:spPr>
            <a:xfrm>
              <a:off x="336176" y="213301"/>
              <a:ext cx="766483" cy="795600"/>
            </a:xfrm>
            <a:prstGeom prst="rect">
              <a:avLst/>
            </a:prstGeom>
          </p:spPr>
        </p:pic>
      </p:grpSp>
      <p:grpSp>
        <p:nvGrpSpPr>
          <p:cNvPr id="39" name="Group 38">
            <a:extLst>
              <a:ext uri="{FF2B5EF4-FFF2-40B4-BE49-F238E27FC236}">
                <a16:creationId xmlns:a16="http://schemas.microsoft.com/office/drawing/2014/main" id="{1BD3007F-9D8E-41B1-92B4-FA8144116D00}"/>
              </a:ext>
            </a:extLst>
          </p:cNvPr>
          <p:cNvGrpSpPr/>
          <p:nvPr/>
        </p:nvGrpSpPr>
        <p:grpSpPr>
          <a:xfrm>
            <a:off x="8080652" y="1809909"/>
            <a:ext cx="1714492" cy="3814369"/>
            <a:chOff x="8285344" y="1807658"/>
            <a:chExt cx="1714492" cy="3814369"/>
          </a:xfrm>
        </p:grpSpPr>
        <p:sp>
          <p:nvSpPr>
            <p:cNvPr id="40" name="Oval 39">
              <a:extLst>
                <a:ext uri="{FF2B5EF4-FFF2-40B4-BE49-F238E27FC236}">
                  <a16:creationId xmlns:a16="http://schemas.microsoft.com/office/drawing/2014/main" id="{852DEC93-1509-DA96-8EA9-68632243D6F1}"/>
                </a:ext>
              </a:extLst>
            </p:cNvPr>
            <p:cNvSpPr/>
            <p:nvPr/>
          </p:nvSpPr>
          <p:spPr>
            <a:xfrm>
              <a:off x="8285344" y="1807658"/>
              <a:ext cx="1714492" cy="1668731"/>
            </a:xfrm>
            <a:prstGeom prst="ellipse">
              <a:avLst/>
            </a:prstGeom>
            <a:solidFill>
              <a:srgbClr val="00AFD2"/>
            </a:solidFill>
            <a:ln w="25400" cap="flat" cmpd="sng" algn="ctr">
              <a:solidFill>
                <a:srgbClr val="00AFD2">
                  <a:shade val="50000"/>
                </a:srgbClr>
              </a:solidFill>
              <a:prstDash val="solid"/>
            </a:ln>
            <a:effectLst/>
          </p:spPr>
          <p:txBody>
            <a:bodyPr lIns="0" tIns="0" rIns="0" bIns="0" rtlCol="0" anchor="ct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sp>
          <p:nvSpPr>
            <p:cNvPr id="41" name="Content Placeholder 2">
              <a:extLst>
                <a:ext uri="{FF2B5EF4-FFF2-40B4-BE49-F238E27FC236}">
                  <a16:creationId xmlns:a16="http://schemas.microsoft.com/office/drawing/2014/main" id="{BA367091-BDEF-B3AC-C0CC-238583611054}"/>
                </a:ext>
              </a:extLst>
            </p:cNvPr>
            <p:cNvSpPr txBox="1">
              <a:spLocks/>
            </p:cNvSpPr>
            <p:nvPr/>
          </p:nvSpPr>
          <p:spPr>
            <a:xfrm>
              <a:off x="8377909" y="4215367"/>
              <a:ext cx="1594076" cy="140666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15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of all HSCN Circuits</a:t>
              </a:r>
            </a:p>
          </p:txBody>
        </p:sp>
        <p:grpSp>
          <p:nvGrpSpPr>
            <p:cNvPr id="42" name="Group 41">
              <a:extLst>
                <a:ext uri="{FF2B5EF4-FFF2-40B4-BE49-F238E27FC236}">
                  <a16:creationId xmlns:a16="http://schemas.microsoft.com/office/drawing/2014/main" id="{F7B8EA94-7946-DB39-128D-E18836E31A97}"/>
                </a:ext>
              </a:extLst>
            </p:cNvPr>
            <p:cNvGrpSpPr/>
            <p:nvPr/>
          </p:nvGrpSpPr>
          <p:grpSpPr>
            <a:xfrm>
              <a:off x="8534228" y="2063597"/>
              <a:ext cx="1232054" cy="1232054"/>
              <a:chOff x="6555579" y="763284"/>
              <a:chExt cx="1635012" cy="1635012"/>
            </a:xfrm>
          </p:grpSpPr>
          <p:sp>
            <p:nvSpPr>
              <p:cNvPr id="44" name="Oval 43">
                <a:extLst>
                  <a:ext uri="{FF2B5EF4-FFF2-40B4-BE49-F238E27FC236}">
                    <a16:creationId xmlns:a16="http://schemas.microsoft.com/office/drawing/2014/main" id="{B7D7C9C4-ABC6-C5A5-B2FF-9F1731DBD41C}"/>
                  </a:ext>
                </a:extLst>
              </p:cNvPr>
              <p:cNvSpPr/>
              <p:nvPr/>
            </p:nvSpPr>
            <p:spPr>
              <a:xfrm>
                <a:off x="6555579" y="763284"/>
                <a:ext cx="1635012" cy="1635012"/>
              </a:xfrm>
              <a:prstGeom prst="ellipse">
                <a:avLst/>
              </a:prstGeom>
              <a:solidFill>
                <a:srgbClr val="3892B5"/>
              </a:solidFill>
              <a:ln w="38100" cap="flat" cmpd="sng" algn="ctr">
                <a:solidFill>
                  <a:sysClr val="window" lastClr="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a:ea typeface="+mn-ea"/>
                  <a:cs typeface="+mn-cs"/>
                </a:endParaRPr>
              </a:p>
            </p:txBody>
          </p:sp>
          <p:pic>
            <p:nvPicPr>
              <p:cNvPr id="45" name="Graphic 37">
                <a:extLst>
                  <a:ext uri="{FF2B5EF4-FFF2-40B4-BE49-F238E27FC236}">
                    <a16:creationId xmlns:a16="http://schemas.microsoft.com/office/drawing/2014/main" id="{57BF63CC-9968-F514-422B-924F340868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16714" y="919382"/>
                <a:ext cx="1330643" cy="1322815"/>
              </a:xfrm>
              <a:prstGeom prst="rect">
                <a:avLst/>
              </a:prstGeom>
            </p:spPr>
          </p:pic>
        </p:grpSp>
        <p:sp>
          <p:nvSpPr>
            <p:cNvPr id="43" name="Rectangle 42">
              <a:extLst>
                <a:ext uri="{FF2B5EF4-FFF2-40B4-BE49-F238E27FC236}">
                  <a16:creationId xmlns:a16="http://schemas.microsoft.com/office/drawing/2014/main" id="{9B6D7AB0-EEBD-A316-B302-73B2917AA5DF}"/>
                </a:ext>
              </a:extLst>
            </p:cNvPr>
            <p:cNvSpPr/>
            <p:nvPr/>
          </p:nvSpPr>
          <p:spPr>
            <a:xfrm>
              <a:off x="8760301" y="2464190"/>
              <a:ext cx="779908" cy="430887"/>
            </a:xfrm>
            <a:prstGeom prst="rect">
              <a:avLst/>
            </a:prstGeom>
          </p:spPr>
          <p:txBody>
            <a:bodyPr wrap="square">
              <a:spAutoFit/>
            </a:bodyPr>
            <a:lstStyle/>
            <a:p>
              <a:pPr marL="0" marR="0" lvl="0" indent="0" algn="ctr" defTabSz="914354" rtl="0" eaLnBrk="1" fontAlgn="auto" latinLnBrk="0" hangingPunct="1">
                <a:lnSpc>
                  <a:spcPct val="100000"/>
                </a:lnSpc>
                <a:spcBef>
                  <a:spcPts val="600"/>
                </a:spcBef>
                <a:spcAft>
                  <a:spcPts val="0"/>
                </a:spcAft>
                <a:buClrTx/>
                <a:buSzTx/>
                <a:buFontTx/>
                <a:buNone/>
                <a:tabLst/>
                <a:defRPr/>
              </a:pPr>
              <a:r>
                <a:rPr kumimoji="0" lang="en-US" sz="2200" b="1" i="0" u="none" strike="noStrike" kern="0" cap="none" spc="0" normalizeH="0" baseline="0" noProof="0">
                  <a:ln>
                    <a:noFill/>
                  </a:ln>
                  <a:solidFill>
                    <a:srgbClr val="3892B5"/>
                  </a:solidFill>
                  <a:effectLst/>
                  <a:uLnTx/>
                  <a:uFillTx/>
                  <a:latin typeface="Helvetica" pitchFamily="2" charset="0"/>
                  <a:ea typeface="Aller Light" charset="0"/>
                  <a:cs typeface="Aller Light" charset="0"/>
                </a:rPr>
                <a:t>16% </a:t>
              </a:r>
            </a:p>
          </p:txBody>
        </p:sp>
      </p:grpSp>
      <p:grpSp>
        <p:nvGrpSpPr>
          <p:cNvPr id="46" name="Group 45">
            <a:extLst>
              <a:ext uri="{FF2B5EF4-FFF2-40B4-BE49-F238E27FC236}">
                <a16:creationId xmlns:a16="http://schemas.microsoft.com/office/drawing/2014/main" id="{30DD0446-2373-0907-57BD-100334D859B4}"/>
              </a:ext>
            </a:extLst>
          </p:cNvPr>
          <p:cNvGrpSpPr/>
          <p:nvPr/>
        </p:nvGrpSpPr>
        <p:grpSpPr>
          <a:xfrm>
            <a:off x="4229120" y="1809912"/>
            <a:ext cx="1882643" cy="3479709"/>
            <a:chOff x="4433812" y="1807661"/>
            <a:chExt cx="1882643" cy="3479709"/>
          </a:xfrm>
        </p:grpSpPr>
        <p:sp>
          <p:nvSpPr>
            <p:cNvPr id="47" name="Oval 46">
              <a:extLst>
                <a:ext uri="{FF2B5EF4-FFF2-40B4-BE49-F238E27FC236}">
                  <a16:creationId xmlns:a16="http://schemas.microsoft.com/office/drawing/2014/main" id="{917A08EB-9293-427D-284B-C1C337BB2051}"/>
                </a:ext>
              </a:extLst>
            </p:cNvPr>
            <p:cNvSpPr/>
            <p:nvPr/>
          </p:nvSpPr>
          <p:spPr>
            <a:xfrm>
              <a:off x="4433812" y="1807661"/>
              <a:ext cx="1714492" cy="1668731"/>
            </a:xfrm>
            <a:prstGeom prst="ellipse">
              <a:avLst/>
            </a:prstGeom>
            <a:solidFill>
              <a:srgbClr val="93C56E"/>
            </a:solidFill>
            <a:ln w="25400" cap="flat" cmpd="sng" algn="ctr">
              <a:solidFill>
                <a:srgbClr val="93C56E">
                  <a:shade val="50000"/>
                </a:srgbClr>
              </a:solidFill>
              <a:prstDash val="solid"/>
            </a:ln>
            <a:effectLst/>
          </p:spPr>
          <p:txBody>
            <a:bodyPr lIns="0" tIns="0" rIns="0" bIns="0" rtlCol="0" anchor="ct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pic>
          <p:nvPicPr>
            <p:cNvPr id="48" name="Graphic 42">
              <a:extLst>
                <a:ext uri="{FF2B5EF4-FFF2-40B4-BE49-F238E27FC236}">
                  <a16:creationId xmlns:a16="http://schemas.microsoft.com/office/drawing/2014/main" id="{4425447E-25CB-A3B5-A716-91908EF8A9E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804377" y="2253498"/>
              <a:ext cx="992531" cy="777049"/>
            </a:xfrm>
            <a:prstGeom prst="rect">
              <a:avLst/>
            </a:prstGeom>
          </p:spPr>
        </p:pic>
        <p:sp>
          <p:nvSpPr>
            <p:cNvPr id="49" name="Content Placeholder 2">
              <a:extLst>
                <a:ext uri="{FF2B5EF4-FFF2-40B4-BE49-F238E27FC236}">
                  <a16:creationId xmlns:a16="http://schemas.microsoft.com/office/drawing/2014/main" id="{573C79F5-CE54-9207-68F8-7069D3DAAD05}"/>
                </a:ext>
              </a:extLst>
            </p:cNvPr>
            <p:cNvSpPr txBox="1">
              <a:spLocks/>
            </p:cNvSpPr>
            <p:nvPr/>
          </p:nvSpPr>
          <p:spPr>
            <a:xfrm>
              <a:off x="4435413" y="3880709"/>
              <a:ext cx="1881042" cy="1406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3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+65% </a:t>
              </a:r>
            </a:p>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1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of London’s NHS Organisations</a:t>
              </a:r>
            </a:p>
          </p:txBody>
        </p:sp>
      </p:grpSp>
      <p:grpSp>
        <p:nvGrpSpPr>
          <p:cNvPr id="50" name="Group 49">
            <a:extLst>
              <a:ext uri="{FF2B5EF4-FFF2-40B4-BE49-F238E27FC236}">
                <a16:creationId xmlns:a16="http://schemas.microsoft.com/office/drawing/2014/main" id="{27CEAD5B-2EA0-1FA5-F4AF-9E19616D6DC2}"/>
              </a:ext>
            </a:extLst>
          </p:cNvPr>
          <p:cNvGrpSpPr/>
          <p:nvPr/>
        </p:nvGrpSpPr>
        <p:grpSpPr>
          <a:xfrm>
            <a:off x="6162551" y="1809911"/>
            <a:ext cx="1734514" cy="3239734"/>
            <a:chOff x="6367243" y="1807660"/>
            <a:chExt cx="1734514" cy="3239734"/>
          </a:xfrm>
        </p:grpSpPr>
        <p:sp>
          <p:nvSpPr>
            <p:cNvPr id="51" name="Oval 50">
              <a:extLst>
                <a:ext uri="{FF2B5EF4-FFF2-40B4-BE49-F238E27FC236}">
                  <a16:creationId xmlns:a16="http://schemas.microsoft.com/office/drawing/2014/main" id="{19ED24A0-5A38-5357-7D0A-F0CE30347FE9}"/>
                </a:ext>
              </a:extLst>
            </p:cNvPr>
            <p:cNvSpPr/>
            <p:nvPr/>
          </p:nvSpPr>
          <p:spPr>
            <a:xfrm>
              <a:off x="6367243" y="1807660"/>
              <a:ext cx="1714492" cy="1668731"/>
            </a:xfrm>
            <a:prstGeom prst="ellipse">
              <a:avLst/>
            </a:prstGeom>
            <a:solidFill>
              <a:srgbClr val="00CCD7"/>
            </a:solidFill>
            <a:ln w="25400" cap="flat" cmpd="sng" algn="ctr">
              <a:solidFill>
                <a:srgbClr val="00CCD7">
                  <a:shade val="50000"/>
                </a:srgbClr>
              </a:solidFill>
              <a:prstDash val="solid"/>
            </a:ln>
            <a:effectLst/>
          </p:spPr>
          <p:txBody>
            <a:bodyPr lIns="0" tIns="0" rIns="0" bIns="0" rtlCol="0" anchor="ct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pic>
          <p:nvPicPr>
            <p:cNvPr id="52" name="Graphic 47">
              <a:extLst>
                <a:ext uri="{FF2B5EF4-FFF2-40B4-BE49-F238E27FC236}">
                  <a16:creationId xmlns:a16="http://schemas.microsoft.com/office/drawing/2014/main" id="{C71C5272-AD27-1CE2-5424-CBA043815CC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56877" y="2294519"/>
              <a:ext cx="719893" cy="883505"/>
            </a:xfrm>
            <a:prstGeom prst="rect">
              <a:avLst/>
            </a:prstGeom>
          </p:spPr>
        </p:pic>
        <p:sp>
          <p:nvSpPr>
            <p:cNvPr id="53" name="Content Placeholder 2">
              <a:extLst>
                <a:ext uri="{FF2B5EF4-FFF2-40B4-BE49-F238E27FC236}">
                  <a16:creationId xmlns:a16="http://schemas.microsoft.com/office/drawing/2014/main" id="{36FB5A61-182C-0F92-7AE7-3B47CB02B2BC}"/>
                </a:ext>
              </a:extLst>
            </p:cNvPr>
            <p:cNvSpPr txBox="1">
              <a:spLocks/>
            </p:cNvSpPr>
            <p:nvPr/>
          </p:nvSpPr>
          <p:spPr>
            <a:xfrm>
              <a:off x="6507681" y="3880709"/>
              <a:ext cx="1594076" cy="11666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0"/>
                </a:spcAft>
                <a:buClrTx/>
                <a:buSzTx/>
                <a:buFont typeface="Arial"/>
                <a:buNone/>
                <a:tabLst/>
                <a:defRPr/>
              </a:pPr>
              <a:r>
                <a:rPr kumimoji="0" lang="en-US" sz="3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70+ </a:t>
              </a:r>
            </a:p>
            <a:p>
              <a:pPr marL="0" marR="0" lvl="0" indent="0" algn="ctr" defTabSz="914354" rtl="0" eaLnBrk="1" fontAlgn="auto" latinLnBrk="0" hangingPunct="1">
                <a:lnSpc>
                  <a:spcPct val="100000"/>
                </a:lnSpc>
                <a:spcBef>
                  <a:spcPts val="300"/>
                </a:spcBef>
                <a:spcAft>
                  <a:spcPts val="0"/>
                </a:spcAft>
                <a:buClrTx/>
                <a:buSzTx/>
                <a:buFont typeface="Arial"/>
                <a:buNone/>
                <a:tabLst/>
                <a:defRPr/>
              </a:pPr>
              <a:r>
                <a:rPr kumimoji="0" lang="en-US" sz="1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Health Organisations</a:t>
              </a:r>
            </a:p>
          </p:txBody>
        </p:sp>
      </p:grpSp>
      <p:grpSp>
        <p:nvGrpSpPr>
          <p:cNvPr id="54" name="Group 53">
            <a:extLst>
              <a:ext uri="{FF2B5EF4-FFF2-40B4-BE49-F238E27FC236}">
                <a16:creationId xmlns:a16="http://schemas.microsoft.com/office/drawing/2014/main" id="{CD220605-74F4-26EF-74B0-05C9A170980D}"/>
              </a:ext>
            </a:extLst>
          </p:cNvPr>
          <p:cNvGrpSpPr/>
          <p:nvPr/>
        </p:nvGrpSpPr>
        <p:grpSpPr>
          <a:xfrm>
            <a:off x="9795038" y="1809909"/>
            <a:ext cx="2097020" cy="3663344"/>
            <a:chOff x="9999730" y="1807658"/>
            <a:chExt cx="2097020" cy="3663344"/>
          </a:xfrm>
        </p:grpSpPr>
        <p:sp>
          <p:nvSpPr>
            <p:cNvPr id="55" name="Oval 54">
              <a:extLst>
                <a:ext uri="{FF2B5EF4-FFF2-40B4-BE49-F238E27FC236}">
                  <a16:creationId xmlns:a16="http://schemas.microsoft.com/office/drawing/2014/main" id="{ECC5062A-397D-7452-629A-C82A2739AF13}"/>
                </a:ext>
              </a:extLst>
            </p:cNvPr>
            <p:cNvSpPr/>
            <p:nvPr/>
          </p:nvSpPr>
          <p:spPr>
            <a:xfrm>
              <a:off x="10218775" y="1807658"/>
              <a:ext cx="1714492" cy="1668731"/>
            </a:xfrm>
            <a:prstGeom prst="ellipse">
              <a:avLst/>
            </a:prstGeom>
            <a:solidFill>
              <a:srgbClr val="0092C3"/>
            </a:solidFill>
            <a:ln w="25400" cap="flat" cmpd="sng" algn="ctr">
              <a:solidFill>
                <a:srgbClr val="0092C3">
                  <a:shade val="50000"/>
                </a:srgbClr>
              </a:solidFill>
              <a:prstDash val="solid"/>
            </a:ln>
            <a:effectLst/>
          </p:spPr>
          <p:txBody>
            <a:bodyPr lIns="0" tIns="0" rIns="0" bIns="0" rtlCol="0" anchor="ct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pic>
          <p:nvPicPr>
            <p:cNvPr id="56" name="Graphic 51">
              <a:extLst>
                <a:ext uri="{FF2B5EF4-FFF2-40B4-BE49-F238E27FC236}">
                  <a16:creationId xmlns:a16="http://schemas.microsoft.com/office/drawing/2014/main" id="{089DA8B9-50B2-6C37-FC13-1F18DF2002A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718677" y="2227232"/>
              <a:ext cx="714687" cy="858935"/>
            </a:xfrm>
            <a:prstGeom prst="rect">
              <a:avLst/>
            </a:prstGeom>
          </p:spPr>
        </p:pic>
        <p:sp>
          <p:nvSpPr>
            <p:cNvPr id="57" name="Content Placeholder 2">
              <a:extLst>
                <a:ext uri="{FF2B5EF4-FFF2-40B4-BE49-F238E27FC236}">
                  <a16:creationId xmlns:a16="http://schemas.microsoft.com/office/drawing/2014/main" id="{A583A465-519F-18AD-DFF1-CEEBFDEF823B}"/>
                </a:ext>
              </a:extLst>
            </p:cNvPr>
            <p:cNvSpPr txBox="1">
              <a:spLocks/>
            </p:cNvSpPr>
            <p:nvPr/>
          </p:nvSpPr>
          <p:spPr>
            <a:xfrm>
              <a:off x="9999730" y="4064342"/>
              <a:ext cx="2097020" cy="140666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15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Trusts, ICS, CCGs, GPs, Community, STPs</a:t>
              </a:r>
            </a:p>
          </p:txBody>
        </p:sp>
      </p:grpSp>
      <p:grpSp>
        <p:nvGrpSpPr>
          <p:cNvPr id="58" name="Group 57">
            <a:extLst>
              <a:ext uri="{FF2B5EF4-FFF2-40B4-BE49-F238E27FC236}">
                <a16:creationId xmlns:a16="http://schemas.microsoft.com/office/drawing/2014/main" id="{56C4764F-76FA-F1EE-AC30-4270D9F750AC}"/>
              </a:ext>
            </a:extLst>
          </p:cNvPr>
          <p:cNvGrpSpPr/>
          <p:nvPr/>
        </p:nvGrpSpPr>
        <p:grpSpPr>
          <a:xfrm>
            <a:off x="392918" y="1809912"/>
            <a:ext cx="1714492" cy="3512317"/>
            <a:chOff x="597610" y="1807661"/>
            <a:chExt cx="1714492" cy="3512317"/>
          </a:xfrm>
        </p:grpSpPr>
        <p:sp>
          <p:nvSpPr>
            <p:cNvPr id="59" name="Oval 58">
              <a:extLst>
                <a:ext uri="{FF2B5EF4-FFF2-40B4-BE49-F238E27FC236}">
                  <a16:creationId xmlns:a16="http://schemas.microsoft.com/office/drawing/2014/main" id="{4A2DAC42-D47C-AFA9-69E5-B7AB334B42F2}"/>
                </a:ext>
              </a:extLst>
            </p:cNvPr>
            <p:cNvSpPr/>
            <p:nvPr/>
          </p:nvSpPr>
          <p:spPr>
            <a:xfrm>
              <a:off x="597610" y="1807661"/>
              <a:ext cx="1714492" cy="1668731"/>
            </a:xfrm>
            <a:prstGeom prst="ellipse">
              <a:avLst/>
            </a:prstGeom>
            <a:solidFill>
              <a:srgbClr val="1F5E8F"/>
            </a:solidFill>
            <a:ln w="25400" cap="flat" cmpd="sng" algn="ctr">
              <a:solidFill>
                <a:srgbClr val="1F5E8F">
                  <a:shade val="50000"/>
                </a:srgbClr>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sp>
          <p:nvSpPr>
            <p:cNvPr id="60" name="Content Placeholder 2">
              <a:extLst>
                <a:ext uri="{FF2B5EF4-FFF2-40B4-BE49-F238E27FC236}">
                  <a16:creationId xmlns:a16="http://schemas.microsoft.com/office/drawing/2014/main" id="{4212F676-893F-F1BD-7175-5C7434929EB8}"/>
                </a:ext>
              </a:extLst>
            </p:cNvPr>
            <p:cNvSpPr txBox="1">
              <a:spLocks/>
            </p:cNvSpPr>
            <p:nvPr/>
          </p:nvSpPr>
          <p:spPr>
            <a:xfrm>
              <a:off x="679629" y="4215367"/>
              <a:ext cx="1594076" cy="11046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0"/>
                </a:spcAft>
                <a:buClrTx/>
                <a:buSzTx/>
                <a:buFont typeface="Arial"/>
                <a:buNone/>
                <a:tabLst/>
                <a:defRPr/>
              </a:pPr>
              <a:r>
                <a:rPr kumimoji="0" lang="en-US" sz="15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HSCN Stage 3 Compliant</a:t>
              </a:r>
            </a:p>
          </p:txBody>
        </p:sp>
        <p:pic>
          <p:nvPicPr>
            <p:cNvPr id="61" name="Picture 60" descr="A picture containing plate, drawing&#10;&#10;Description automatically generated">
              <a:extLst>
                <a:ext uri="{FF2B5EF4-FFF2-40B4-BE49-F238E27FC236}">
                  <a16:creationId xmlns:a16="http://schemas.microsoft.com/office/drawing/2014/main" id="{D115B4BE-DC97-1DAA-EC30-EB5D21CB42DA}"/>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 r="66872" b="-5004"/>
            <a:stretch/>
          </p:blipFill>
          <p:spPr>
            <a:xfrm>
              <a:off x="1073076" y="2309118"/>
              <a:ext cx="819009" cy="777049"/>
            </a:xfrm>
            <a:prstGeom prst="rect">
              <a:avLst/>
            </a:prstGeom>
          </p:spPr>
        </p:pic>
      </p:grpSp>
      <p:grpSp>
        <p:nvGrpSpPr>
          <p:cNvPr id="62" name="Group 61">
            <a:extLst>
              <a:ext uri="{FF2B5EF4-FFF2-40B4-BE49-F238E27FC236}">
                <a16:creationId xmlns:a16="http://schemas.microsoft.com/office/drawing/2014/main" id="{E30DAE4F-92CA-73C4-FC8A-9C568F0E5D30}"/>
              </a:ext>
            </a:extLst>
          </p:cNvPr>
          <p:cNvGrpSpPr/>
          <p:nvPr/>
        </p:nvGrpSpPr>
        <p:grpSpPr>
          <a:xfrm>
            <a:off x="2223744" y="1809912"/>
            <a:ext cx="1936951" cy="3239733"/>
            <a:chOff x="2428436" y="1807661"/>
            <a:chExt cx="1936951" cy="3239733"/>
          </a:xfrm>
        </p:grpSpPr>
        <p:sp>
          <p:nvSpPr>
            <p:cNvPr id="63" name="Oval 62">
              <a:extLst>
                <a:ext uri="{FF2B5EF4-FFF2-40B4-BE49-F238E27FC236}">
                  <a16:creationId xmlns:a16="http://schemas.microsoft.com/office/drawing/2014/main" id="{1B81856C-091C-BB5A-9A1B-2BD61C39E154}"/>
                </a:ext>
              </a:extLst>
            </p:cNvPr>
            <p:cNvSpPr/>
            <p:nvPr/>
          </p:nvSpPr>
          <p:spPr>
            <a:xfrm>
              <a:off x="2500381" y="1807661"/>
              <a:ext cx="1714492" cy="1668731"/>
            </a:xfrm>
            <a:prstGeom prst="ellipse">
              <a:avLst/>
            </a:prstGeom>
            <a:solidFill>
              <a:srgbClr val="3A92B6"/>
            </a:solidFill>
            <a:ln w="25400" cap="flat" cmpd="sng" algn="ctr">
              <a:solidFill>
                <a:srgbClr val="3A92B6">
                  <a:shade val="50000"/>
                </a:srgbClr>
              </a:solid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sp>
          <p:nvSpPr>
            <p:cNvPr id="64" name="Content Placeholder 2">
              <a:extLst>
                <a:ext uri="{FF2B5EF4-FFF2-40B4-BE49-F238E27FC236}">
                  <a16:creationId xmlns:a16="http://schemas.microsoft.com/office/drawing/2014/main" id="{C772F98F-B090-A898-D972-2DC2F19786C5}"/>
                </a:ext>
              </a:extLst>
            </p:cNvPr>
            <p:cNvSpPr txBox="1">
              <a:spLocks/>
            </p:cNvSpPr>
            <p:nvPr/>
          </p:nvSpPr>
          <p:spPr>
            <a:xfrm>
              <a:off x="2495651" y="4091201"/>
              <a:ext cx="1823922" cy="95619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3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9 ISO</a:t>
              </a:r>
              <a:br>
                <a:rPr kumimoji="0" lang="en-US" sz="3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br>
              <a:r>
                <a:rPr kumimoji="0" lang="en-US" sz="1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Accreditations</a:t>
              </a:r>
            </a:p>
          </p:txBody>
        </p:sp>
        <p:pic>
          <p:nvPicPr>
            <p:cNvPr id="65" name="Picture 64">
              <a:extLst>
                <a:ext uri="{FF2B5EF4-FFF2-40B4-BE49-F238E27FC236}">
                  <a16:creationId xmlns:a16="http://schemas.microsoft.com/office/drawing/2014/main" id="{D34AF61D-7E79-7841-DCC9-D4193C99538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28436" y="2022707"/>
              <a:ext cx="1936951" cy="1238629"/>
            </a:xfrm>
            <a:prstGeom prst="rect">
              <a:avLst/>
            </a:prstGeom>
          </p:spPr>
        </p:pic>
      </p:grpSp>
    </p:spTree>
    <p:extLst>
      <p:ext uri="{BB962C8B-B14F-4D97-AF65-F5344CB8AC3E}">
        <p14:creationId xmlns:p14="http://schemas.microsoft.com/office/powerpoint/2010/main" val="2794840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3597D8D1-5D87-699F-8B24-EAA149BAE96F}"/>
              </a:ext>
            </a:extLst>
          </p:cNvPr>
          <p:cNvPicPr>
            <a:picLocks noChangeAspect="1"/>
          </p:cNvPicPr>
          <p:nvPr/>
        </p:nvPicPr>
        <p:blipFill rotWithShape="1">
          <a:blip r:embed="rId3">
            <a:alphaModFix amt="43000"/>
            <a:extLst>
              <a:ext uri="{28A0092B-C50C-407E-A947-70E740481C1C}">
                <a14:useLocalDpi xmlns:a14="http://schemas.microsoft.com/office/drawing/2010/main" val="0"/>
              </a:ext>
            </a:extLst>
          </a:blip>
          <a:srcRect r="15178"/>
          <a:stretch/>
        </p:blipFill>
        <p:spPr>
          <a:xfrm>
            <a:off x="4504920" y="787274"/>
            <a:ext cx="7458480" cy="5085188"/>
          </a:xfrm>
          <a:prstGeom prst="rect">
            <a:avLst/>
          </a:prstGeom>
        </p:spPr>
      </p:pic>
      <p:sp>
        <p:nvSpPr>
          <p:cNvPr id="2" name="Parallelogram 7">
            <a:extLst>
              <a:ext uri="{FF2B5EF4-FFF2-40B4-BE49-F238E27FC236}">
                <a16:creationId xmlns:a16="http://schemas.microsoft.com/office/drawing/2014/main" id="{CE415113-51CC-DE18-A9EB-779C8498CACD}"/>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3" name="Parallelogram 8">
            <a:extLst>
              <a:ext uri="{FF2B5EF4-FFF2-40B4-BE49-F238E27FC236}">
                <a16:creationId xmlns:a16="http://schemas.microsoft.com/office/drawing/2014/main" id="{C40E2260-AA5C-3A5D-4AC9-668758B72B72}"/>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4" name="Graphic 24">
            <a:extLst>
              <a:ext uri="{FF2B5EF4-FFF2-40B4-BE49-F238E27FC236}">
                <a16:creationId xmlns:a16="http://schemas.microsoft.com/office/drawing/2014/main" id="{AAC3570E-64A8-1F08-A78B-EBC33A90C83C}"/>
              </a:ext>
            </a:extLst>
          </p:cNvPr>
          <p:cNvPicPr>
            <a:picLocks noChangeAspect="1"/>
          </p:cNvPicPr>
          <p:nvPr/>
        </p:nvPicPr>
        <p:blipFill>
          <a:blip r:embed="rId4"/>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0BE0125F-E39D-56D8-04BA-0A7DD4B21A56}"/>
              </a:ext>
            </a:extLst>
          </p:cNvPr>
          <p:cNvGrpSpPr/>
          <p:nvPr/>
        </p:nvGrpSpPr>
        <p:grpSpPr>
          <a:xfrm>
            <a:off x="-813454" y="112278"/>
            <a:ext cx="1462837" cy="624880"/>
            <a:chOff x="-706913" y="213301"/>
            <a:chExt cx="1883896" cy="804744"/>
          </a:xfrm>
        </p:grpSpPr>
        <p:sp>
          <p:nvSpPr>
            <p:cNvPr id="7" name="Rounded Rectangle 10">
              <a:extLst>
                <a:ext uri="{FF2B5EF4-FFF2-40B4-BE49-F238E27FC236}">
                  <a16:creationId xmlns:a16="http://schemas.microsoft.com/office/drawing/2014/main" id="{2EDA1767-2694-7B74-082F-B7E90CC4693E}"/>
                </a:ext>
              </a:extLst>
            </p:cNvPr>
            <p:cNvSpPr/>
            <p:nvPr userDrawn="1"/>
          </p:nvSpPr>
          <p:spPr>
            <a:xfrm>
              <a:off x="-706913" y="222445"/>
              <a:ext cx="1883896" cy="795600"/>
            </a:xfrm>
            <a:prstGeom prst="roundRect">
              <a:avLst>
                <a:gd name="adj" fmla="val 50000"/>
              </a:avLst>
            </a:prstGeom>
            <a:solidFill>
              <a:srgbClr val="105F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60EA04D-9E29-1E89-C3D3-A88C1936B05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757" t="3110" r="90956" b="85289"/>
            <a:stretch/>
          </p:blipFill>
          <p:spPr>
            <a:xfrm>
              <a:off x="336176" y="213301"/>
              <a:ext cx="766483" cy="795600"/>
            </a:xfrm>
            <a:prstGeom prst="rect">
              <a:avLst/>
            </a:prstGeom>
          </p:spPr>
        </p:pic>
      </p:grpSp>
      <p:sp>
        <p:nvSpPr>
          <p:cNvPr id="38" name="Title 37">
            <a:extLst>
              <a:ext uri="{FF2B5EF4-FFF2-40B4-BE49-F238E27FC236}">
                <a16:creationId xmlns:a16="http://schemas.microsoft.com/office/drawing/2014/main" id="{8DE5E3E3-7A84-893C-0B7A-F38631B05D0F}"/>
              </a:ext>
            </a:extLst>
          </p:cNvPr>
          <p:cNvSpPr>
            <a:spLocks noGrp="1"/>
          </p:cNvSpPr>
          <p:nvPr>
            <p:ph type="title"/>
          </p:nvPr>
        </p:nvSpPr>
        <p:spPr/>
        <p:txBody>
          <a:bodyPr/>
          <a:lstStyle/>
          <a:p>
            <a:r>
              <a:rPr lang="en-GB"/>
              <a:t>Core Service Offerings For Health</a:t>
            </a:r>
          </a:p>
        </p:txBody>
      </p:sp>
      <p:grpSp>
        <p:nvGrpSpPr>
          <p:cNvPr id="45" name="Group 44">
            <a:extLst>
              <a:ext uri="{FF2B5EF4-FFF2-40B4-BE49-F238E27FC236}">
                <a16:creationId xmlns:a16="http://schemas.microsoft.com/office/drawing/2014/main" id="{B3786A30-49A3-E915-F546-A49146F36741}"/>
              </a:ext>
            </a:extLst>
          </p:cNvPr>
          <p:cNvGrpSpPr/>
          <p:nvPr/>
        </p:nvGrpSpPr>
        <p:grpSpPr>
          <a:xfrm>
            <a:off x="1155425" y="23273"/>
            <a:ext cx="4896688" cy="6510709"/>
            <a:chOff x="709829" y="-405577"/>
            <a:chExt cx="4896688" cy="6510709"/>
          </a:xfrm>
        </p:grpSpPr>
        <p:grpSp>
          <p:nvGrpSpPr>
            <p:cNvPr id="6" name="dx block">
              <a:extLst>
                <a:ext uri="{FF2B5EF4-FFF2-40B4-BE49-F238E27FC236}">
                  <a16:creationId xmlns:a16="http://schemas.microsoft.com/office/drawing/2014/main" id="{490315A3-7386-C3E8-386B-A8F61E5BBEE3}"/>
                </a:ext>
              </a:extLst>
            </p:cNvPr>
            <p:cNvGrpSpPr/>
            <p:nvPr/>
          </p:nvGrpSpPr>
          <p:grpSpPr>
            <a:xfrm>
              <a:off x="709829" y="-405577"/>
              <a:ext cx="4885898" cy="6510709"/>
              <a:chOff x="755843" y="635544"/>
              <a:chExt cx="4598672" cy="6222456"/>
            </a:xfrm>
          </p:grpSpPr>
          <p:pic>
            <p:nvPicPr>
              <p:cNvPr id="8" name="shadow">
                <a:extLst>
                  <a:ext uri="{FF2B5EF4-FFF2-40B4-BE49-F238E27FC236}">
                    <a16:creationId xmlns:a16="http://schemas.microsoft.com/office/drawing/2014/main" id="{5652EE6E-392A-6E9E-4A1E-ADFE18258E65}"/>
                  </a:ext>
                </a:extLst>
              </p:cNvPr>
              <p:cNvPicPr>
                <a:picLocks noChangeAspect="1"/>
              </p:cNvPicPr>
              <p:nvPr/>
            </p:nvPicPr>
            <p:blipFill>
              <a:blip r:embed="rId6"/>
              <a:srcRect l="23379" t="49704" r="40765" b="7186"/>
              <a:stretch>
                <a:fillRect/>
              </a:stretch>
            </p:blipFill>
            <p:spPr>
              <a:xfrm>
                <a:off x="852367" y="3886200"/>
                <a:ext cx="4394204" cy="2971800"/>
              </a:xfrm>
              <a:prstGeom prst="rect">
                <a:avLst/>
              </a:prstGeom>
              <a:noFill/>
              <a:ln cap="flat">
                <a:noFill/>
              </a:ln>
            </p:spPr>
          </p:pic>
          <p:pic>
            <p:nvPicPr>
              <p:cNvPr id="10" name="fibre infrastructure layer">
                <a:extLst>
                  <a:ext uri="{FF2B5EF4-FFF2-40B4-BE49-F238E27FC236}">
                    <a16:creationId xmlns:a16="http://schemas.microsoft.com/office/drawing/2014/main" id="{E5140D38-3D46-BE66-6CBA-387BCC7B2017}"/>
                  </a:ext>
                </a:extLst>
              </p:cNvPr>
              <p:cNvPicPr>
                <a:picLocks noChangeAspect="1"/>
              </p:cNvPicPr>
              <p:nvPr/>
            </p:nvPicPr>
            <p:blipFill>
              <a:blip r:embed="rId7"/>
              <a:srcRect t="-195" b="-1383"/>
              <a:stretch>
                <a:fillRect/>
              </a:stretch>
            </p:blipFill>
            <p:spPr>
              <a:xfrm>
                <a:off x="865927" y="3622496"/>
                <a:ext cx="4406740" cy="3064264"/>
              </a:xfrm>
              <a:prstGeom prst="rect">
                <a:avLst/>
              </a:prstGeom>
              <a:noFill/>
              <a:ln cap="flat">
                <a:noFill/>
              </a:ln>
            </p:spPr>
          </p:pic>
          <p:pic>
            <p:nvPicPr>
              <p:cNvPr id="11" name="network platforms layer">
                <a:extLst>
                  <a:ext uri="{FF2B5EF4-FFF2-40B4-BE49-F238E27FC236}">
                    <a16:creationId xmlns:a16="http://schemas.microsoft.com/office/drawing/2014/main" id="{3E913C8A-39B2-7477-41C7-13AF35FE5989}"/>
                  </a:ext>
                </a:extLst>
              </p:cNvPr>
              <p:cNvPicPr>
                <a:picLocks noChangeAspect="1"/>
              </p:cNvPicPr>
              <p:nvPr/>
            </p:nvPicPr>
            <p:blipFill>
              <a:blip r:embed="rId8"/>
              <a:srcRect t="-848" b="-1464"/>
              <a:stretch>
                <a:fillRect/>
              </a:stretch>
            </p:blipFill>
            <p:spPr>
              <a:xfrm>
                <a:off x="861886" y="3112343"/>
                <a:ext cx="4410772" cy="3089208"/>
              </a:xfrm>
              <a:prstGeom prst="rect">
                <a:avLst/>
              </a:prstGeom>
              <a:noFill/>
              <a:ln cap="flat">
                <a:noFill/>
              </a:ln>
            </p:spPr>
          </p:pic>
          <p:pic>
            <p:nvPicPr>
              <p:cNvPr id="12" name="multi-cloud platforms layer">
                <a:extLst>
                  <a:ext uri="{FF2B5EF4-FFF2-40B4-BE49-F238E27FC236}">
                    <a16:creationId xmlns:a16="http://schemas.microsoft.com/office/drawing/2014/main" id="{91527EDD-2AE2-AA2A-206A-55F4D3D92CFE}"/>
                  </a:ext>
                </a:extLst>
              </p:cNvPr>
              <p:cNvPicPr>
                <a:picLocks noChangeAspect="1"/>
              </p:cNvPicPr>
              <p:nvPr/>
            </p:nvPicPr>
            <p:blipFill>
              <a:blip r:embed="rId9"/>
              <a:srcRect t="118" b="-278"/>
              <a:stretch>
                <a:fillRect/>
              </a:stretch>
            </p:blipFill>
            <p:spPr>
              <a:xfrm>
                <a:off x="858365" y="2652784"/>
                <a:ext cx="4415857" cy="3030998"/>
              </a:xfrm>
              <a:prstGeom prst="rect">
                <a:avLst/>
              </a:prstGeom>
              <a:noFill/>
              <a:ln cap="flat">
                <a:noFill/>
              </a:ln>
            </p:spPr>
          </p:pic>
          <p:pic>
            <p:nvPicPr>
              <p:cNvPr id="13" name="managed IT services layer">
                <a:extLst>
                  <a:ext uri="{FF2B5EF4-FFF2-40B4-BE49-F238E27FC236}">
                    <a16:creationId xmlns:a16="http://schemas.microsoft.com/office/drawing/2014/main" id="{25947876-A1E9-F544-8274-FAE3B745B9E7}"/>
                  </a:ext>
                </a:extLst>
              </p:cNvPr>
              <p:cNvPicPr>
                <a:picLocks noChangeAspect="1"/>
              </p:cNvPicPr>
              <p:nvPr/>
            </p:nvPicPr>
            <p:blipFill>
              <a:blip r:embed="rId10"/>
              <a:srcRect l="75" r="75"/>
              <a:stretch>
                <a:fillRect/>
              </a:stretch>
            </p:blipFill>
            <p:spPr>
              <a:xfrm>
                <a:off x="861886" y="2159355"/>
                <a:ext cx="4410772" cy="3024003"/>
              </a:xfrm>
              <a:prstGeom prst="rect">
                <a:avLst/>
              </a:prstGeom>
              <a:noFill/>
              <a:ln cap="flat">
                <a:noFill/>
              </a:ln>
            </p:spPr>
          </p:pic>
          <p:pic>
            <p:nvPicPr>
              <p:cNvPr id="14" name="NOC service desk 24/7">
                <a:extLst>
                  <a:ext uri="{FF2B5EF4-FFF2-40B4-BE49-F238E27FC236}">
                    <a16:creationId xmlns:a16="http://schemas.microsoft.com/office/drawing/2014/main" id="{30FC1E6D-F39F-B12B-27E0-7907437334E1}"/>
                  </a:ext>
                </a:extLst>
              </p:cNvPr>
              <p:cNvPicPr>
                <a:picLocks noChangeAspect="1"/>
              </p:cNvPicPr>
              <p:nvPr/>
            </p:nvPicPr>
            <p:blipFill>
              <a:blip r:embed="rId11"/>
              <a:srcRect l="-1113" t="-723" r="-1659" b="-2009"/>
              <a:stretch>
                <a:fillRect/>
              </a:stretch>
            </p:blipFill>
            <p:spPr>
              <a:xfrm>
                <a:off x="808082" y="1641576"/>
                <a:ext cx="4546433" cy="3111117"/>
              </a:xfrm>
              <a:prstGeom prst="rect">
                <a:avLst/>
              </a:prstGeom>
              <a:noFill/>
              <a:ln cap="flat">
                <a:noFill/>
              </a:ln>
            </p:spPr>
          </p:pic>
          <p:pic>
            <p:nvPicPr>
              <p:cNvPr id="15" name="CSOC 24/7">
                <a:extLst>
                  <a:ext uri="{FF2B5EF4-FFF2-40B4-BE49-F238E27FC236}">
                    <a16:creationId xmlns:a16="http://schemas.microsoft.com/office/drawing/2014/main" id="{DB87CAE8-AECF-D16C-EEE7-2342ABAA62C4}"/>
                  </a:ext>
                </a:extLst>
              </p:cNvPr>
              <p:cNvPicPr>
                <a:picLocks noChangeAspect="1"/>
              </p:cNvPicPr>
              <p:nvPr/>
            </p:nvPicPr>
            <p:blipFill>
              <a:blip r:embed="rId12"/>
              <a:srcRect t="202" b="202"/>
              <a:stretch>
                <a:fillRect/>
              </a:stretch>
            </p:blipFill>
            <p:spPr>
              <a:xfrm>
                <a:off x="852367" y="1168850"/>
                <a:ext cx="4436065" cy="3030998"/>
              </a:xfrm>
              <a:prstGeom prst="rect">
                <a:avLst/>
              </a:prstGeom>
              <a:noFill/>
              <a:ln cap="flat">
                <a:noFill/>
              </a:ln>
            </p:spPr>
          </p:pic>
          <p:pic>
            <p:nvPicPr>
              <p:cNvPr id="16" name="Professional Services">
                <a:extLst>
                  <a:ext uri="{FF2B5EF4-FFF2-40B4-BE49-F238E27FC236}">
                    <a16:creationId xmlns:a16="http://schemas.microsoft.com/office/drawing/2014/main" id="{C01451D7-2707-827B-BA2C-C2FDB839C27A}"/>
                  </a:ext>
                </a:extLst>
              </p:cNvPr>
              <p:cNvPicPr>
                <a:picLocks noChangeAspect="1"/>
              </p:cNvPicPr>
              <p:nvPr/>
            </p:nvPicPr>
            <p:blipFill>
              <a:blip r:embed="rId13"/>
              <a:srcRect t="-1416" b="-1111"/>
              <a:stretch>
                <a:fillRect/>
              </a:stretch>
            </p:blipFill>
            <p:spPr>
              <a:xfrm>
                <a:off x="852367" y="635544"/>
                <a:ext cx="4436065" cy="3113495"/>
              </a:xfrm>
              <a:prstGeom prst="rect">
                <a:avLst/>
              </a:prstGeom>
              <a:noFill/>
              <a:ln cap="flat">
                <a:noFill/>
              </a:ln>
            </p:spPr>
          </p:pic>
          <p:pic>
            <p:nvPicPr>
              <p:cNvPr id="17" name="advisory">
                <a:extLst>
                  <a:ext uri="{FF2B5EF4-FFF2-40B4-BE49-F238E27FC236}">
                    <a16:creationId xmlns:a16="http://schemas.microsoft.com/office/drawing/2014/main" id="{9C8D30FE-048F-E160-A79C-2F2306AF89E3}"/>
                  </a:ext>
                </a:extLst>
              </p:cNvPr>
              <p:cNvPicPr>
                <a:picLocks noChangeAspect="1"/>
              </p:cNvPicPr>
              <p:nvPr/>
            </p:nvPicPr>
            <p:blipFill>
              <a:blip r:embed="rId14"/>
              <a:srcRect l="20061" t="23026" r="73858" b="19172"/>
              <a:stretch>
                <a:fillRect/>
              </a:stretch>
            </p:blipFill>
            <p:spPr>
              <a:xfrm>
                <a:off x="755843" y="1869435"/>
                <a:ext cx="761996" cy="4074164"/>
              </a:xfrm>
              <a:prstGeom prst="rect">
                <a:avLst/>
              </a:prstGeom>
              <a:noFill/>
              <a:ln cap="flat">
                <a:noFill/>
              </a:ln>
            </p:spPr>
          </p:pic>
          <p:pic>
            <p:nvPicPr>
              <p:cNvPr id="19" name="Design">
                <a:extLst>
                  <a:ext uri="{FF2B5EF4-FFF2-40B4-BE49-F238E27FC236}">
                    <a16:creationId xmlns:a16="http://schemas.microsoft.com/office/drawing/2014/main" id="{58F4ED39-ADD1-FDB7-CDFE-48403A9E798A}"/>
                  </a:ext>
                </a:extLst>
              </p:cNvPr>
              <p:cNvPicPr>
                <a:picLocks noChangeAspect="1"/>
              </p:cNvPicPr>
              <p:nvPr/>
            </p:nvPicPr>
            <p:blipFill>
              <a:blip r:embed="rId14"/>
              <a:srcRect l="26021" t="28288" r="68871" b="14343"/>
              <a:stretch>
                <a:fillRect/>
              </a:stretch>
            </p:blipFill>
            <p:spPr>
              <a:xfrm>
                <a:off x="1502606" y="2240279"/>
                <a:ext cx="640080" cy="4043677"/>
              </a:xfrm>
              <a:prstGeom prst="rect">
                <a:avLst/>
              </a:prstGeom>
              <a:noFill/>
              <a:ln cap="flat">
                <a:noFill/>
              </a:ln>
            </p:spPr>
          </p:pic>
          <p:pic>
            <p:nvPicPr>
              <p:cNvPr id="20" name="Build">
                <a:extLst>
                  <a:ext uri="{FF2B5EF4-FFF2-40B4-BE49-F238E27FC236}">
                    <a16:creationId xmlns:a16="http://schemas.microsoft.com/office/drawing/2014/main" id="{5F7A2E96-029B-8B0D-FBEC-3A8F1DB5737C}"/>
                  </a:ext>
                </a:extLst>
              </p:cNvPr>
              <p:cNvPicPr>
                <a:picLocks noChangeAspect="1"/>
              </p:cNvPicPr>
              <p:nvPr/>
            </p:nvPicPr>
            <p:blipFill>
              <a:blip r:embed="rId14"/>
              <a:srcRect l="31413" t="34991" r="62547" b="9370"/>
              <a:stretch>
                <a:fillRect/>
              </a:stretch>
            </p:blipFill>
            <p:spPr>
              <a:xfrm>
                <a:off x="2168078" y="2712723"/>
                <a:ext cx="756922" cy="3921761"/>
              </a:xfrm>
              <a:prstGeom prst="rect">
                <a:avLst/>
              </a:prstGeom>
              <a:noFill/>
              <a:ln cap="flat">
                <a:noFill/>
              </a:ln>
            </p:spPr>
          </p:pic>
          <p:pic>
            <p:nvPicPr>
              <p:cNvPr id="21" name="Expo logo">
                <a:extLst>
                  <a:ext uri="{FF2B5EF4-FFF2-40B4-BE49-F238E27FC236}">
                    <a16:creationId xmlns:a16="http://schemas.microsoft.com/office/drawing/2014/main" id="{F6503EE3-2450-8B9C-1B20-A3D312BA68A1}"/>
                  </a:ext>
                </a:extLst>
              </p:cNvPr>
              <p:cNvPicPr>
                <a:picLocks noChangeAspect="1"/>
              </p:cNvPicPr>
              <p:nvPr/>
            </p:nvPicPr>
            <p:blipFill>
              <a:blip r:embed="rId15"/>
              <a:srcRect l="21764" t="7747" r="51479" b="58667"/>
              <a:stretch>
                <a:fillRect/>
              </a:stretch>
            </p:blipFill>
            <p:spPr>
              <a:xfrm>
                <a:off x="969199" y="792483"/>
                <a:ext cx="3352803" cy="2367281"/>
              </a:xfrm>
              <a:prstGeom prst="rect">
                <a:avLst/>
              </a:prstGeom>
              <a:noFill/>
              <a:ln cap="flat">
                <a:noFill/>
              </a:ln>
            </p:spPr>
          </p:pic>
        </p:grpSp>
        <p:sp>
          <p:nvSpPr>
            <p:cNvPr id="22" name="TextBox 21">
              <a:extLst>
                <a:ext uri="{FF2B5EF4-FFF2-40B4-BE49-F238E27FC236}">
                  <a16:creationId xmlns:a16="http://schemas.microsoft.com/office/drawing/2014/main" id="{E82E8F44-860B-2E17-17E6-4759EAB0C231}"/>
                </a:ext>
              </a:extLst>
            </p:cNvPr>
            <p:cNvSpPr txBox="1"/>
            <p:nvPr/>
          </p:nvSpPr>
          <p:spPr>
            <a:xfrm rot="19848183">
              <a:off x="3124670" y="4839890"/>
              <a:ext cx="2394667" cy="307777"/>
            </a:xfrm>
            <a:prstGeom prst="rect">
              <a:avLst/>
            </a:prstGeom>
            <a:solidFill>
              <a:srgbClr val="BB3E0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HSCN CONNECTIVITY</a:t>
              </a:r>
            </a:p>
          </p:txBody>
        </p:sp>
        <p:sp>
          <p:nvSpPr>
            <p:cNvPr id="23" name="TextBox 22">
              <a:extLst>
                <a:ext uri="{FF2B5EF4-FFF2-40B4-BE49-F238E27FC236}">
                  <a16:creationId xmlns:a16="http://schemas.microsoft.com/office/drawing/2014/main" id="{3C376B59-61E5-B2B8-B003-715A5CCE3FE0}"/>
                </a:ext>
              </a:extLst>
            </p:cNvPr>
            <p:cNvSpPr txBox="1"/>
            <p:nvPr/>
          </p:nvSpPr>
          <p:spPr>
            <a:xfrm rot="19848183">
              <a:off x="3039361" y="4388592"/>
              <a:ext cx="2394667" cy="307777"/>
            </a:xfrm>
            <a:prstGeom prst="rect">
              <a:avLst/>
            </a:prstGeom>
            <a:solidFill>
              <a:srgbClr val="CA670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DATA PLATFORMS</a:t>
              </a:r>
            </a:p>
          </p:txBody>
        </p:sp>
        <p:sp>
          <p:nvSpPr>
            <p:cNvPr id="39" name="TextBox 38">
              <a:extLst>
                <a:ext uri="{FF2B5EF4-FFF2-40B4-BE49-F238E27FC236}">
                  <a16:creationId xmlns:a16="http://schemas.microsoft.com/office/drawing/2014/main" id="{9ABDA76F-8CBE-5DBA-CA5A-2129C830C723}"/>
                </a:ext>
              </a:extLst>
            </p:cNvPr>
            <p:cNvSpPr txBox="1"/>
            <p:nvPr/>
          </p:nvSpPr>
          <p:spPr>
            <a:xfrm rot="19848183">
              <a:off x="2972383" y="3848923"/>
              <a:ext cx="2634134" cy="307777"/>
            </a:xfrm>
            <a:prstGeom prst="rect">
              <a:avLst/>
            </a:prstGeom>
            <a:solidFill>
              <a:srgbClr val="EE9B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TRE / SRE / MLOPS PLATFORMS</a:t>
              </a:r>
            </a:p>
          </p:txBody>
        </p:sp>
        <p:sp>
          <p:nvSpPr>
            <p:cNvPr id="40" name="TextBox 39">
              <a:extLst>
                <a:ext uri="{FF2B5EF4-FFF2-40B4-BE49-F238E27FC236}">
                  <a16:creationId xmlns:a16="http://schemas.microsoft.com/office/drawing/2014/main" id="{9DDAF8B2-AAF0-6A3F-1BB8-5B053D447C55}"/>
                </a:ext>
              </a:extLst>
            </p:cNvPr>
            <p:cNvSpPr txBox="1"/>
            <p:nvPr/>
          </p:nvSpPr>
          <p:spPr>
            <a:xfrm rot="19848183">
              <a:off x="3050420" y="3355303"/>
              <a:ext cx="2394667" cy="307777"/>
            </a:xfrm>
            <a:prstGeom prst="rect">
              <a:avLst/>
            </a:prstGeom>
            <a:solidFill>
              <a:srgbClr val="E9D8A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DC TRANSFORMATION</a:t>
              </a:r>
            </a:p>
          </p:txBody>
        </p:sp>
        <p:sp>
          <p:nvSpPr>
            <p:cNvPr id="41" name="TextBox 40">
              <a:extLst>
                <a:ext uri="{FF2B5EF4-FFF2-40B4-BE49-F238E27FC236}">
                  <a16:creationId xmlns:a16="http://schemas.microsoft.com/office/drawing/2014/main" id="{1DC0CC9C-4897-7BE7-AA69-ACF482AC650A}"/>
                </a:ext>
              </a:extLst>
            </p:cNvPr>
            <p:cNvSpPr txBox="1"/>
            <p:nvPr/>
          </p:nvSpPr>
          <p:spPr>
            <a:xfrm rot="19848183">
              <a:off x="3069657" y="2853637"/>
              <a:ext cx="2394667" cy="307777"/>
            </a:xfrm>
            <a:prstGeom prst="rect">
              <a:avLst/>
            </a:prstGeom>
            <a:solidFill>
              <a:srgbClr val="94D2B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alibri" panose="020F0502020204030204"/>
                  <a:ea typeface="+mn-ea"/>
                  <a:cs typeface="+mn-cs"/>
                </a:rPr>
                <a:t>LIMS and RS</a:t>
              </a:r>
            </a:p>
          </p:txBody>
        </p:sp>
        <p:sp>
          <p:nvSpPr>
            <p:cNvPr id="42" name="TextBox 41">
              <a:extLst>
                <a:ext uri="{FF2B5EF4-FFF2-40B4-BE49-F238E27FC236}">
                  <a16:creationId xmlns:a16="http://schemas.microsoft.com/office/drawing/2014/main" id="{7F151212-2FB1-3A89-E1D2-540C6E9CF377}"/>
                </a:ext>
              </a:extLst>
            </p:cNvPr>
            <p:cNvSpPr txBox="1"/>
            <p:nvPr/>
          </p:nvSpPr>
          <p:spPr>
            <a:xfrm rot="19848183">
              <a:off x="3081650" y="2330030"/>
              <a:ext cx="2394667" cy="307777"/>
            </a:xfrm>
            <a:prstGeom prst="rect">
              <a:avLst/>
            </a:prstGeom>
            <a:solidFill>
              <a:srgbClr val="0A939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CYBER SECURITY</a:t>
              </a:r>
            </a:p>
          </p:txBody>
        </p:sp>
        <p:sp>
          <p:nvSpPr>
            <p:cNvPr id="43" name="TextBox 42">
              <a:extLst>
                <a:ext uri="{FF2B5EF4-FFF2-40B4-BE49-F238E27FC236}">
                  <a16:creationId xmlns:a16="http://schemas.microsoft.com/office/drawing/2014/main" id="{2D6B6DD7-4CF2-2765-AEB4-1D3BCFE00F02}"/>
                </a:ext>
              </a:extLst>
            </p:cNvPr>
            <p:cNvSpPr txBox="1"/>
            <p:nvPr/>
          </p:nvSpPr>
          <p:spPr>
            <a:xfrm rot="19848183">
              <a:off x="2972030" y="1824736"/>
              <a:ext cx="2634134" cy="295345"/>
            </a:xfrm>
            <a:prstGeom prst="rect">
              <a:avLst/>
            </a:prstGeom>
            <a:solidFill>
              <a:srgbClr val="005F7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Calibri" panose="020F0502020204030204"/>
                  <a:ea typeface="+mn-ea"/>
                  <a:cs typeface="+mn-cs"/>
                </a:rPr>
                <a:t>MANAGED &amp; PROFESSIONAL SVS</a:t>
              </a:r>
            </a:p>
          </p:txBody>
        </p:sp>
      </p:grpSp>
      <p:grpSp>
        <p:nvGrpSpPr>
          <p:cNvPr id="18" name="Group 17">
            <a:extLst>
              <a:ext uri="{FF2B5EF4-FFF2-40B4-BE49-F238E27FC236}">
                <a16:creationId xmlns:a16="http://schemas.microsoft.com/office/drawing/2014/main" id="{65803033-15D0-08EF-DB6B-515C35FE8A32}"/>
              </a:ext>
            </a:extLst>
          </p:cNvPr>
          <p:cNvGrpSpPr/>
          <p:nvPr/>
        </p:nvGrpSpPr>
        <p:grpSpPr>
          <a:xfrm>
            <a:off x="7033318" y="1825660"/>
            <a:ext cx="1882643" cy="3479709"/>
            <a:chOff x="4433812" y="1807661"/>
            <a:chExt cx="1882643" cy="3479709"/>
          </a:xfrm>
        </p:grpSpPr>
        <p:sp>
          <p:nvSpPr>
            <p:cNvPr id="24" name="Oval 23">
              <a:extLst>
                <a:ext uri="{FF2B5EF4-FFF2-40B4-BE49-F238E27FC236}">
                  <a16:creationId xmlns:a16="http://schemas.microsoft.com/office/drawing/2014/main" id="{69A4C8C9-A814-5AAC-F090-775E24428D75}"/>
                </a:ext>
              </a:extLst>
            </p:cNvPr>
            <p:cNvSpPr/>
            <p:nvPr/>
          </p:nvSpPr>
          <p:spPr>
            <a:xfrm>
              <a:off x="4433812" y="1807661"/>
              <a:ext cx="1714492" cy="1668731"/>
            </a:xfrm>
            <a:prstGeom prst="ellipse">
              <a:avLst/>
            </a:prstGeom>
            <a:solidFill>
              <a:srgbClr val="93C56E"/>
            </a:solidFill>
            <a:ln w="25400" cap="flat" cmpd="sng" algn="ctr">
              <a:solidFill>
                <a:srgbClr val="93C56E">
                  <a:shade val="50000"/>
                </a:srgbClr>
              </a:solidFill>
              <a:prstDash val="solid"/>
            </a:ln>
            <a:effectLst/>
          </p:spPr>
          <p:txBody>
            <a:bodyPr lIns="0" tIns="0" rIns="0" bIns="0" rtlCol="0" anchor="ct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pic>
          <p:nvPicPr>
            <p:cNvPr id="25" name="Graphic 42">
              <a:extLst>
                <a:ext uri="{FF2B5EF4-FFF2-40B4-BE49-F238E27FC236}">
                  <a16:creationId xmlns:a16="http://schemas.microsoft.com/office/drawing/2014/main" id="{F82E5498-1F55-F25B-0CA6-2F7DCA9F07E5}"/>
                </a:ext>
              </a:extLst>
            </p:cNvPr>
            <p:cNvPicPr>
              <a:picLocks noChangeAspect="1"/>
            </p:cNvPicPr>
            <p:nvPr/>
          </p:nvPicPr>
          <p:blipFill>
            <a:blip r:embed="rId16">
              <a:extLst>
                <a:ext uri="{28A0092B-C50C-407E-A947-70E740481C1C}">
                  <a14:useLocalDpi xmlns:a14="http://schemas.microsoft.com/office/drawing/2010/main" val="0"/>
                </a:ext>
              </a:extLst>
            </a:blip>
            <a:srcRect/>
            <a:stretch/>
          </p:blipFill>
          <p:spPr>
            <a:xfrm>
              <a:off x="4804377" y="2253498"/>
              <a:ext cx="992531" cy="777049"/>
            </a:xfrm>
            <a:prstGeom prst="rect">
              <a:avLst/>
            </a:prstGeom>
          </p:spPr>
        </p:pic>
        <p:sp>
          <p:nvSpPr>
            <p:cNvPr id="26" name="Content Placeholder 2">
              <a:extLst>
                <a:ext uri="{FF2B5EF4-FFF2-40B4-BE49-F238E27FC236}">
                  <a16:creationId xmlns:a16="http://schemas.microsoft.com/office/drawing/2014/main" id="{F4F8EC54-6E02-34E9-B77E-DAA8746A3C49}"/>
                </a:ext>
              </a:extLst>
            </p:cNvPr>
            <p:cNvSpPr txBox="1">
              <a:spLocks/>
            </p:cNvSpPr>
            <p:nvPr/>
          </p:nvSpPr>
          <p:spPr>
            <a:xfrm>
              <a:off x="4435413" y="3880709"/>
              <a:ext cx="1881042" cy="14066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3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+65% </a:t>
              </a:r>
            </a:p>
            <a:p>
              <a:pPr marL="0" marR="0" lvl="0" indent="0" algn="ctr" defTabSz="914354" rtl="0" eaLnBrk="1" fontAlgn="auto" latinLnBrk="0" hangingPunct="1">
                <a:lnSpc>
                  <a:spcPct val="100000"/>
                </a:lnSpc>
                <a:spcBef>
                  <a:spcPts val="600"/>
                </a:spcBef>
                <a:spcAft>
                  <a:spcPts val="0"/>
                </a:spcAft>
                <a:buClrTx/>
                <a:buSzTx/>
                <a:buFont typeface="Arial"/>
                <a:buNone/>
                <a:tabLst/>
                <a:defRPr/>
              </a:pPr>
              <a:r>
                <a:rPr kumimoji="0" lang="en-US" sz="1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of London’s NHS Organisations</a:t>
              </a:r>
            </a:p>
          </p:txBody>
        </p:sp>
      </p:grpSp>
      <p:grpSp>
        <p:nvGrpSpPr>
          <p:cNvPr id="27" name="Group 26">
            <a:extLst>
              <a:ext uri="{FF2B5EF4-FFF2-40B4-BE49-F238E27FC236}">
                <a16:creationId xmlns:a16="http://schemas.microsoft.com/office/drawing/2014/main" id="{5133E140-3F6F-805C-9F62-9DCEF3167BD7}"/>
              </a:ext>
            </a:extLst>
          </p:cNvPr>
          <p:cNvGrpSpPr/>
          <p:nvPr/>
        </p:nvGrpSpPr>
        <p:grpSpPr>
          <a:xfrm>
            <a:off x="8966749" y="1825659"/>
            <a:ext cx="1734514" cy="3239734"/>
            <a:chOff x="6367243" y="1807660"/>
            <a:chExt cx="1734514" cy="3239734"/>
          </a:xfrm>
        </p:grpSpPr>
        <p:sp>
          <p:nvSpPr>
            <p:cNvPr id="28" name="Oval 27">
              <a:extLst>
                <a:ext uri="{FF2B5EF4-FFF2-40B4-BE49-F238E27FC236}">
                  <a16:creationId xmlns:a16="http://schemas.microsoft.com/office/drawing/2014/main" id="{A30096A6-14C5-BD90-18DD-A89A8FB8D233}"/>
                </a:ext>
              </a:extLst>
            </p:cNvPr>
            <p:cNvSpPr/>
            <p:nvPr/>
          </p:nvSpPr>
          <p:spPr>
            <a:xfrm>
              <a:off x="6367243" y="1807660"/>
              <a:ext cx="1714492" cy="1668731"/>
            </a:xfrm>
            <a:prstGeom prst="ellipse">
              <a:avLst/>
            </a:prstGeom>
            <a:solidFill>
              <a:srgbClr val="00CCD7"/>
            </a:solidFill>
            <a:ln w="25400" cap="flat" cmpd="sng" algn="ctr">
              <a:solidFill>
                <a:srgbClr val="00CCD7">
                  <a:shade val="50000"/>
                </a:srgbClr>
              </a:solidFill>
              <a:prstDash val="solid"/>
            </a:ln>
            <a:effectLst/>
          </p:spPr>
          <p:txBody>
            <a:bodyPr lIns="0" tIns="0" rIns="0" bIns="0" rtlCol="0" anchor="ctr"/>
            <a:lstStyle/>
            <a:p>
              <a:pPr marL="0" marR="0" lvl="0" indent="0" algn="ctr" defTabSz="444500" rtl="0" eaLnBrk="1" fontAlgn="auto" latinLnBrk="0" hangingPunct="1">
                <a:lnSpc>
                  <a:spcPct val="90000"/>
                </a:lnSpc>
                <a:spcBef>
                  <a:spcPct val="0"/>
                </a:spcBef>
                <a:spcAft>
                  <a:spcPct val="35000"/>
                </a:spcAft>
                <a:buClrTx/>
                <a:buSzTx/>
                <a:buFontTx/>
                <a:buNone/>
                <a:tabLst/>
                <a:defRPr/>
              </a:pPr>
              <a:endParaRPr kumimoji="0" lang="en-GB" sz="1300" b="1" i="0" u="none" strike="noStrike" kern="0" cap="none" spc="0" normalizeH="0" baseline="0" noProof="0">
                <a:ln>
                  <a:noFill/>
                </a:ln>
                <a:solidFill>
                  <a:prstClr val="white"/>
                </a:solidFill>
                <a:effectLst/>
                <a:uLnTx/>
                <a:uFillTx/>
                <a:latin typeface="Calibri"/>
                <a:ea typeface="+mn-ea"/>
                <a:cs typeface="+mn-cs"/>
              </a:endParaRPr>
            </a:p>
          </p:txBody>
        </p:sp>
        <p:pic>
          <p:nvPicPr>
            <p:cNvPr id="29" name="Graphic 47">
              <a:extLst>
                <a:ext uri="{FF2B5EF4-FFF2-40B4-BE49-F238E27FC236}">
                  <a16:creationId xmlns:a16="http://schemas.microsoft.com/office/drawing/2014/main" id="{503709F0-E74B-EB8B-AFA0-9233DC9394E7}"/>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6856877" y="2294519"/>
              <a:ext cx="719893" cy="883505"/>
            </a:xfrm>
            <a:prstGeom prst="rect">
              <a:avLst/>
            </a:prstGeom>
          </p:spPr>
        </p:pic>
        <p:sp>
          <p:nvSpPr>
            <p:cNvPr id="30" name="Content Placeholder 2">
              <a:extLst>
                <a:ext uri="{FF2B5EF4-FFF2-40B4-BE49-F238E27FC236}">
                  <a16:creationId xmlns:a16="http://schemas.microsoft.com/office/drawing/2014/main" id="{EA520FDC-9E5F-E5A2-788A-AFC280CBD5BA}"/>
                </a:ext>
              </a:extLst>
            </p:cNvPr>
            <p:cNvSpPr txBox="1">
              <a:spLocks/>
            </p:cNvSpPr>
            <p:nvPr/>
          </p:nvSpPr>
          <p:spPr>
            <a:xfrm>
              <a:off x="6507681" y="3880709"/>
              <a:ext cx="1594076" cy="11666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9E0013"/>
                  </a:solidFill>
                  <a:latin typeface="Calibri Light" charset="0"/>
                  <a:ea typeface="Calibri Light" charset="0"/>
                  <a:cs typeface="Calibri Light" charset="0"/>
                </a:defRPr>
              </a:lvl3pPr>
              <a:lvl4pPr marL="1600200" indent="-228600" algn="l" defTabSz="914400" rtl="0" eaLnBrk="1" latinLnBrk="0" hangingPunct="1">
                <a:lnSpc>
                  <a:spcPct val="90000"/>
                </a:lnSpc>
                <a:spcBef>
                  <a:spcPts val="500"/>
                </a:spcBef>
                <a:buFont typeface="Arial"/>
                <a:buChar char="•"/>
                <a:defRPr sz="1800" b="1" i="0" kern="1200">
                  <a:solidFill>
                    <a:srgbClr val="9E0013"/>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ts val="300"/>
                </a:spcBef>
                <a:spcAft>
                  <a:spcPts val="0"/>
                </a:spcAft>
                <a:buClrTx/>
                <a:buSzTx/>
                <a:buFont typeface="Arial"/>
                <a:buNone/>
                <a:tabLst/>
                <a:defRPr/>
              </a:pPr>
              <a:r>
                <a:rPr kumimoji="0" lang="en-US" sz="3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70+ </a:t>
              </a:r>
            </a:p>
            <a:p>
              <a:pPr marL="0" marR="0" lvl="0" indent="0" algn="ctr" defTabSz="914354" rtl="0" eaLnBrk="1" fontAlgn="auto" latinLnBrk="0" hangingPunct="1">
                <a:lnSpc>
                  <a:spcPct val="100000"/>
                </a:lnSpc>
                <a:spcBef>
                  <a:spcPts val="300"/>
                </a:spcBef>
                <a:spcAft>
                  <a:spcPts val="0"/>
                </a:spcAft>
                <a:buClrTx/>
                <a:buSzTx/>
                <a:buFont typeface="Arial"/>
                <a:buNone/>
                <a:tabLst/>
                <a:defRPr/>
              </a:pPr>
              <a:r>
                <a:rPr kumimoji="0" lang="en-US" sz="1600" b="1" i="0" u="none" strike="noStrike" kern="0" cap="none" spc="0" normalizeH="0" baseline="0" noProof="0">
                  <a:ln>
                    <a:noFill/>
                  </a:ln>
                  <a:solidFill>
                    <a:prstClr val="white"/>
                  </a:solidFill>
                  <a:effectLst/>
                  <a:uLnTx/>
                  <a:uFillTx/>
                  <a:latin typeface="Helvetica" pitchFamily="2" charset="0"/>
                  <a:ea typeface="Aller Light" charset="0"/>
                  <a:cs typeface="Aller Light" charset="0"/>
                </a:rPr>
                <a:t>Health Organisations</a:t>
              </a:r>
            </a:p>
          </p:txBody>
        </p:sp>
      </p:grpSp>
    </p:spTree>
    <p:extLst>
      <p:ext uri="{BB962C8B-B14F-4D97-AF65-F5344CB8AC3E}">
        <p14:creationId xmlns:p14="http://schemas.microsoft.com/office/powerpoint/2010/main" val="34316026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a:extLst>
              <a:ext uri="{FF2B5EF4-FFF2-40B4-BE49-F238E27FC236}">
                <a16:creationId xmlns:a16="http://schemas.microsoft.com/office/drawing/2014/main" id="{8F0F3AA4-F903-483F-9275-3C9254A0186B}"/>
              </a:ext>
            </a:extLst>
          </p:cNvPr>
          <p:cNvSpPr txBox="1"/>
          <p:nvPr/>
        </p:nvSpPr>
        <p:spPr>
          <a:xfrm>
            <a:off x="974016" y="8732"/>
            <a:ext cx="11144269" cy="749295"/>
          </a:xfrm>
          <a:prstGeom prst="rect">
            <a:avLst/>
          </a:prstGeom>
          <a:noFill/>
          <a:ln cap="flat">
            <a:noFill/>
          </a:ln>
        </p:spPr>
        <p:txBody>
          <a:bodyPr vert="horz" wrap="square" lIns="91440" tIns="45720" rIns="91440" bIns="45720" anchor="ctr" anchorCtr="0" compatLnSpc="1">
            <a:noAutofit/>
          </a:bodyPr>
          <a:lstStyle/>
          <a:p>
            <a:pPr marL="0" marR="0" lvl="0" indent="0" algn="r" defTabSz="609584"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a:ln>
                  <a:noFill/>
                </a:ln>
                <a:solidFill>
                  <a:prstClr val="black">
                    <a:lumMod val="75000"/>
                    <a:lumOff val="25000"/>
                  </a:prstClr>
                </a:solidFill>
                <a:effectLst/>
                <a:uLnTx/>
                <a:uFillTx/>
                <a:latin typeface="Helvetica" pitchFamily="2"/>
                <a:ea typeface="+mn-ea"/>
                <a:cs typeface="+mn-cs"/>
              </a:rPr>
              <a:t>Picture Archiving and Communication System (PACS) Ready Stacked Solutions</a:t>
            </a:r>
          </a:p>
        </p:txBody>
      </p:sp>
      <p:grpSp>
        <p:nvGrpSpPr>
          <p:cNvPr id="118" name="Group 117"/>
          <p:cNvGrpSpPr/>
          <p:nvPr/>
        </p:nvGrpSpPr>
        <p:grpSpPr>
          <a:xfrm>
            <a:off x="-153669" y="5412826"/>
            <a:ext cx="12492873" cy="1508074"/>
            <a:chOff x="-112231" y="5395734"/>
            <a:chExt cx="12492873" cy="1508074"/>
          </a:xfrm>
        </p:grpSpPr>
        <p:sp>
          <p:nvSpPr>
            <p:cNvPr id="4" name="Rectangle 21">
              <a:extLst>
                <a:ext uri="{FF2B5EF4-FFF2-40B4-BE49-F238E27FC236}">
                  <a16:creationId xmlns:a16="http://schemas.microsoft.com/office/drawing/2014/main" id="{4BCF69CA-2B7F-4C09-8FED-B4A70E9A7B23}"/>
                </a:ext>
              </a:extLst>
            </p:cNvPr>
            <p:cNvSpPr/>
            <p:nvPr/>
          </p:nvSpPr>
          <p:spPr>
            <a:xfrm>
              <a:off x="-112231" y="5395734"/>
              <a:ext cx="12492873" cy="1508074"/>
            </a:xfrm>
            <a:prstGeom prst="rect">
              <a:avLst/>
            </a:prstGeom>
            <a:solidFill>
              <a:srgbClr val="93C56E"/>
            </a:solidFill>
            <a:ln cap="flat">
              <a:noFill/>
              <a:prstDash val="solid"/>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 name="TextBox 48">
              <a:extLst>
                <a:ext uri="{FF2B5EF4-FFF2-40B4-BE49-F238E27FC236}">
                  <a16:creationId xmlns:a16="http://schemas.microsoft.com/office/drawing/2014/main" id="{D4359D0D-1CE3-4AE0-80C8-CC14CBFF8F8C}"/>
                </a:ext>
              </a:extLst>
            </p:cNvPr>
            <p:cNvSpPr txBox="1"/>
            <p:nvPr/>
          </p:nvSpPr>
          <p:spPr>
            <a:xfrm>
              <a:off x="1421631" y="5607973"/>
              <a:ext cx="4722400" cy="845810"/>
            </a:xfrm>
            <a:prstGeom prst="rect">
              <a:avLst/>
            </a:prstGeom>
            <a:noFill/>
            <a:ln cap="flat">
              <a:noFill/>
            </a:ln>
          </p:spPr>
          <p:txBody>
            <a:bodyPr vert="horz" wrap="square" lIns="179999" tIns="179999" rIns="179999" bIns="179999"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Sustainable Datacentres Hyperconverged Modular Infrastructure to run Imaging applications </a:t>
              </a:r>
            </a:p>
          </p:txBody>
        </p:sp>
      </p:grpSp>
      <p:grpSp>
        <p:nvGrpSpPr>
          <p:cNvPr id="119" name="Group 118"/>
          <p:cNvGrpSpPr/>
          <p:nvPr/>
        </p:nvGrpSpPr>
        <p:grpSpPr>
          <a:xfrm>
            <a:off x="-41438" y="4513903"/>
            <a:ext cx="12362852" cy="876306"/>
            <a:chOff x="0" y="4513903"/>
            <a:chExt cx="12362852" cy="876306"/>
          </a:xfrm>
        </p:grpSpPr>
        <p:sp>
          <p:nvSpPr>
            <p:cNvPr id="7" name="Rectangle 109">
              <a:extLst>
                <a:ext uri="{FF2B5EF4-FFF2-40B4-BE49-F238E27FC236}">
                  <a16:creationId xmlns:a16="http://schemas.microsoft.com/office/drawing/2014/main" id="{2CC0024B-DB27-41F0-A424-3ED913A49E29}"/>
                </a:ext>
              </a:extLst>
            </p:cNvPr>
            <p:cNvSpPr/>
            <p:nvPr/>
          </p:nvSpPr>
          <p:spPr>
            <a:xfrm>
              <a:off x="0" y="4513903"/>
              <a:ext cx="12362852" cy="870097"/>
            </a:xfrm>
            <a:prstGeom prst="rect">
              <a:avLst/>
            </a:prstGeom>
            <a:solidFill>
              <a:srgbClr val="32BAC9"/>
            </a:solidFill>
            <a:ln cap="flat">
              <a:noFill/>
              <a:prstDash val="solid"/>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TextBox 47">
              <a:extLst>
                <a:ext uri="{FF2B5EF4-FFF2-40B4-BE49-F238E27FC236}">
                  <a16:creationId xmlns:a16="http://schemas.microsoft.com/office/drawing/2014/main" id="{8B9766F9-108A-4800-BF4E-D9E01B5EF848}"/>
                </a:ext>
              </a:extLst>
            </p:cNvPr>
            <p:cNvSpPr txBox="1"/>
            <p:nvPr/>
          </p:nvSpPr>
          <p:spPr>
            <a:xfrm>
              <a:off x="2180194" y="4538181"/>
              <a:ext cx="4722400" cy="852028"/>
            </a:xfrm>
            <a:prstGeom prst="rect">
              <a:avLst/>
            </a:prstGeom>
            <a:noFill/>
            <a:ln cap="flat">
              <a:noFill/>
            </a:ln>
          </p:spPr>
          <p:txBody>
            <a:bodyPr vert="horz" wrap="square" lIns="179999" tIns="179999" rIns="179999" bIns="179999"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Fast Tier 1 &amp; Medium Tier 2 Storage</a:t>
              </a:r>
            </a:p>
          </p:txBody>
        </p:sp>
      </p:grpSp>
      <p:grpSp>
        <p:nvGrpSpPr>
          <p:cNvPr id="120" name="Group 119"/>
          <p:cNvGrpSpPr/>
          <p:nvPr/>
        </p:nvGrpSpPr>
        <p:grpSpPr>
          <a:xfrm>
            <a:off x="-64581" y="3614746"/>
            <a:ext cx="12385996" cy="915826"/>
            <a:chOff x="-23143" y="3614746"/>
            <a:chExt cx="12385996" cy="915826"/>
          </a:xfrm>
        </p:grpSpPr>
        <p:sp>
          <p:nvSpPr>
            <p:cNvPr id="10" name="Rectangle 113">
              <a:extLst>
                <a:ext uri="{FF2B5EF4-FFF2-40B4-BE49-F238E27FC236}">
                  <a16:creationId xmlns:a16="http://schemas.microsoft.com/office/drawing/2014/main" id="{88225634-C59E-42D7-BA4F-C9B57508BF9C}"/>
                </a:ext>
              </a:extLst>
            </p:cNvPr>
            <p:cNvSpPr/>
            <p:nvPr/>
          </p:nvSpPr>
          <p:spPr>
            <a:xfrm>
              <a:off x="-23143" y="3614746"/>
              <a:ext cx="12385996" cy="900574"/>
            </a:xfrm>
            <a:prstGeom prst="rect">
              <a:avLst/>
            </a:prstGeom>
            <a:solidFill>
              <a:srgbClr val="159ABE"/>
            </a:solidFill>
            <a:ln cap="flat">
              <a:noFill/>
              <a:prstDash val="solid"/>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46">
              <a:extLst>
                <a:ext uri="{FF2B5EF4-FFF2-40B4-BE49-F238E27FC236}">
                  <a16:creationId xmlns:a16="http://schemas.microsoft.com/office/drawing/2014/main" id="{9E498016-3049-46F9-A450-726CAEC83718}"/>
                </a:ext>
              </a:extLst>
            </p:cNvPr>
            <p:cNvSpPr txBox="1"/>
            <p:nvPr/>
          </p:nvSpPr>
          <p:spPr>
            <a:xfrm>
              <a:off x="2780425" y="3629395"/>
              <a:ext cx="4722400" cy="901177"/>
            </a:xfrm>
            <a:prstGeom prst="rect">
              <a:avLst/>
            </a:prstGeom>
            <a:noFill/>
            <a:ln cap="flat">
              <a:noFill/>
            </a:ln>
          </p:spPr>
          <p:txBody>
            <a:bodyPr vert="horz" wrap="square" lIns="179999" tIns="179999" rIns="179999" bIns="179999"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Long Term Archive Tier</a:t>
              </a:r>
            </a:p>
          </p:txBody>
        </p:sp>
      </p:grpSp>
      <p:grpSp>
        <p:nvGrpSpPr>
          <p:cNvPr id="121" name="Group 120"/>
          <p:cNvGrpSpPr/>
          <p:nvPr/>
        </p:nvGrpSpPr>
        <p:grpSpPr>
          <a:xfrm>
            <a:off x="-64581" y="2715548"/>
            <a:ext cx="12385996" cy="914792"/>
            <a:chOff x="-23143" y="2715548"/>
            <a:chExt cx="12385996" cy="914792"/>
          </a:xfrm>
        </p:grpSpPr>
        <p:sp>
          <p:nvSpPr>
            <p:cNvPr id="13" name="Rectangle 117">
              <a:extLst>
                <a:ext uri="{FF2B5EF4-FFF2-40B4-BE49-F238E27FC236}">
                  <a16:creationId xmlns:a16="http://schemas.microsoft.com/office/drawing/2014/main" id="{10666B57-DF3A-4094-9D10-B1A91FA00CBD}"/>
                </a:ext>
              </a:extLst>
            </p:cNvPr>
            <p:cNvSpPr/>
            <p:nvPr/>
          </p:nvSpPr>
          <p:spPr>
            <a:xfrm>
              <a:off x="-23143" y="2715548"/>
              <a:ext cx="12385996" cy="898132"/>
            </a:xfrm>
            <a:prstGeom prst="rect">
              <a:avLst/>
            </a:prstGeom>
            <a:solidFill>
              <a:srgbClr val="1F92C3"/>
            </a:solidFill>
            <a:ln cap="flat">
              <a:noFill/>
              <a:prstDash val="solid"/>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TextBox 45">
              <a:extLst>
                <a:ext uri="{FF2B5EF4-FFF2-40B4-BE49-F238E27FC236}">
                  <a16:creationId xmlns:a16="http://schemas.microsoft.com/office/drawing/2014/main" id="{392A9D25-8A1B-44D8-A83C-788033A01E87}"/>
                </a:ext>
              </a:extLst>
            </p:cNvPr>
            <p:cNvSpPr txBox="1"/>
            <p:nvPr/>
          </p:nvSpPr>
          <p:spPr>
            <a:xfrm>
              <a:off x="3518693" y="2762365"/>
              <a:ext cx="4722400" cy="867975"/>
            </a:xfrm>
            <a:prstGeom prst="rect">
              <a:avLst/>
            </a:prstGeom>
            <a:noFill/>
            <a:ln cap="flat">
              <a:noFill/>
            </a:ln>
          </p:spPr>
          <p:txBody>
            <a:bodyPr vert="horz" wrap="square" lIns="179999" tIns="179999" rIns="179999" bIns="179999"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err="1">
                  <a:ln>
                    <a:noFill/>
                  </a:ln>
                  <a:solidFill>
                    <a:srgbClr val="FFFFFF"/>
                  </a:solidFill>
                  <a:effectLst/>
                  <a:uLnTx/>
                  <a:uFillTx/>
                  <a:latin typeface="Helvetica" pitchFamily="2"/>
                  <a:ea typeface="+mn-ea"/>
                  <a:cs typeface="+mn-cs"/>
                </a:rPr>
                <a:t>DRaaS</a:t>
              </a:r>
              <a:r>
                <a:rPr kumimoji="0" lang="en-GB" sz="1500" b="1" i="0" u="none" strike="noStrike" kern="0" cap="none" spc="-50" normalizeH="0" baseline="0" noProof="0">
                  <a:ln>
                    <a:noFill/>
                  </a:ln>
                  <a:solidFill>
                    <a:srgbClr val="FFFFFF"/>
                  </a:solidFill>
                  <a:effectLst/>
                  <a:uLnTx/>
                  <a:uFillTx/>
                  <a:latin typeface="Helvetica" pitchFamily="2"/>
                  <a:ea typeface="+mn-ea"/>
                  <a:cs typeface="+mn-cs"/>
                </a:rPr>
                <a:t> and </a:t>
              </a:r>
              <a:r>
                <a:rPr kumimoji="0" lang="en-GB" sz="1500" b="1" i="0" u="none" strike="noStrike" kern="0" cap="none" spc="-50" normalizeH="0" baseline="0" noProof="0" err="1">
                  <a:ln>
                    <a:noFill/>
                  </a:ln>
                  <a:solidFill>
                    <a:srgbClr val="FFFFFF"/>
                  </a:solidFill>
                  <a:effectLst/>
                  <a:uLnTx/>
                  <a:uFillTx/>
                  <a:latin typeface="Helvetica" pitchFamily="2"/>
                  <a:ea typeface="+mn-ea"/>
                  <a:cs typeface="+mn-cs"/>
                </a:rPr>
                <a:t>BUaaS</a:t>
              </a:r>
              <a:endParaRPr kumimoji="0" lang="en-GB" sz="1500" b="1" i="0" u="none" strike="noStrike" kern="0" cap="none" spc="-50" normalizeH="0" baseline="0" noProof="0">
                <a:ln>
                  <a:noFill/>
                </a:ln>
                <a:solidFill>
                  <a:srgbClr val="FFFFFF"/>
                </a:solidFill>
                <a:effectLst/>
                <a:uLnTx/>
                <a:uFillTx/>
                <a:latin typeface="Helvetica" pitchFamily="2"/>
                <a:ea typeface="+mn-ea"/>
                <a:cs typeface="+mn-cs"/>
              </a:endParaRPr>
            </a:p>
          </p:txBody>
        </p:sp>
      </p:grpSp>
      <p:grpSp>
        <p:nvGrpSpPr>
          <p:cNvPr id="122" name="Group 121"/>
          <p:cNvGrpSpPr/>
          <p:nvPr/>
        </p:nvGrpSpPr>
        <p:grpSpPr>
          <a:xfrm>
            <a:off x="-64590" y="1820154"/>
            <a:ext cx="12386005" cy="949576"/>
            <a:chOff x="-23152" y="1820154"/>
            <a:chExt cx="12386005" cy="949576"/>
          </a:xfrm>
        </p:grpSpPr>
        <p:sp>
          <p:nvSpPr>
            <p:cNvPr id="16" name="Rectangle 121">
              <a:extLst>
                <a:ext uri="{FF2B5EF4-FFF2-40B4-BE49-F238E27FC236}">
                  <a16:creationId xmlns:a16="http://schemas.microsoft.com/office/drawing/2014/main" id="{2F289B9B-C071-4ED5-BC9E-B6B4FDBF9236}"/>
                </a:ext>
              </a:extLst>
            </p:cNvPr>
            <p:cNvSpPr/>
            <p:nvPr/>
          </p:nvSpPr>
          <p:spPr>
            <a:xfrm>
              <a:off x="-23152" y="1820154"/>
              <a:ext cx="12386005" cy="901470"/>
            </a:xfrm>
            <a:prstGeom prst="rect">
              <a:avLst/>
            </a:prstGeom>
            <a:solidFill>
              <a:srgbClr val="0D6EA6"/>
            </a:solidFill>
            <a:ln cap="flat">
              <a:noFill/>
              <a:prstDash val="solid"/>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TextBox 44">
              <a:extLst>
                <a:ext uri="{FF2B5EF4-FFF2-40B4-BE49-F238E27FC236}">
                  <a16:creationId xmlns:a16="http://schemas.microsoft.com/office/drawing/2014/main" id="{5F886065-89E0-4EBB-BD51-52A40D7E55FE}"/>
                </a:ext>
              </a:extLst>
            </p:cNvPr>
            <p:cNvSpPr txBox="1"/>
            <p:nvPr/>
          </p:nvSpPr>
          <p:spPr>
            <a:xfrm>
              <a:off x="4240209" y="1873582"/>
              <a:ext cx="4722400" cy="896148"/>
            </a:xfrm>
            <a:prstGeom prst="rect">
              <a:avLst/>
            </a:prstGeom>
            <a:noFill/>
            <a:ln cap="flat">
              <a:noFill/>
            </a:ln>
          </p:spPr>
          <p:txBody>
            <a:bodyPr vert="horz" wrap="square" lIns="179999" tIns="179999" rIns="179999" bIns="179999"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Managed and Professional Services</a:t>
              </a:r>
            </a:p>
          </p:txBody>
        </p:sp>
      </p:grpSp>
      <p:grpSp>
        <p:nvGrpSpPr>
          <p:cNvPr id="123" name="Group 122"/>
          <p:cNvGrpSpPr/>
          <p:nvPr/>
        </p:nvGrpSpPr>
        <p:grpSpPr>
          <a:xfrm>
            <a:off x="-64590" y="0"/>
            <a:ext cx="12386005" cy="1862696"/>
            <a:chOff x="-23152" y="0"/>
            <a:chExt cx="12386005" cy="1862696"/>
          </a:xfrm>
        </p:grpSpPr>
        <p:sp>
          <p:nvSpPr>
            <p:cNvPr id="20" name="Rectangle 125">
              <a:extLst>
                <a:ext uri="{FF2B5EF4-FFF2-40B4-BE49-F238E27FC236}">
                  <a16:creationId xmlns:a16="http://schemas.microsoft.com/office/drawing/2014/main" id="{A8278FE4-D3EF-4BC6-B751-CD5B251390F3}"/>
                </a:ext>
              </a:extLst>
            </p:cNvPr>
            <p:cNvSpPr/>
            <p:nvPr/>
          </p:nvSpPr>
          <p:spPr>
            <a:xfrm>
              <a:off x="-23152" y="0"/>
              <a:ext cx="12386005" cy="1841437"/>
            </a:xfrm>
            <a:prstGeom prst="rect">
              <a:avLst/>
            </a:prstGeom>
            <a:solidFill>
              <a:srgbClr val="115A89"/>
            </a:solidFill>
            <a:ln cap="flat">
              <a:noFill/>
              <a:prstDash val="solid"/>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TextBox 37">
              <a:extLst>
                <a:ext uri="{FF2B5EF4-FFF2-40B4-BE49-F238E27FC236}">
                  <a16:creationId xmlns:a16="http://schemas.microsoft.com/office/drawing/2014/main" id="{B918BCF4-FB49-4D68-AACE-CAF5203AC330}"/>
                </a:ext>
              </a:extLst>
            </p:cNvPr>
            <p:cNvSpPr txBox="1"/>
            <p:nvPr/>
          </p:nvSpPr>
          <p:spPr>
            <a:xfrm>
              <a:off x="4895386" y="937918"/>
              <a:ext cx="4722400" cy="924778"/>
            </a:xfrm>
            <a:prstGeom prst="rect">
              <a:avLst/>
            </a:prstGeom>
            <a:noFill/>
            <a:ln cap="flat">
              <a:noFill/>
            </a:ln>
          </p:spPr>
          <p:txBody>
            <a:bodyPr vert="horz" wrap="square" lIns="179999" tIns="179999" rIns="179999" bIns="179999" anchor="ctr" anchorCtr="0" compatLnSpc="1">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A.I &amp; ML Solutions  </a:t>
              </a:r>
            </a:p>
          </p:txBody>
        </p:sp>
      </p:grpSp>
      <p:grpSp>
        <p:nvGrpSpPr>
          <p:cNvPr id="30" name="Group 29"/>
          <p:cNvGrpSpPr/>
          <p:nvPr/>
        </p:nvGrpSpPr>
        <p:grpSpPr>
          <a:xfrm>
            <a:off x="97715" y="5243955"/>
            <a:ext cx="1082046" cy="1082046"/>
            <a:chOff x="139153" y="5243955"/>
            <a:chExt cx="1082046" cy="1082046"/>
          </a:xfrm>
        </p:grpSpPr>
        <p:sp>
          <p:nvSpPr>
            <p:cNvPr id="23" name="Oval 100">
              <a:extLst>
                <a:ext uri="{FF2B5EF4-FFF2-40B4-BE49-F238E27FC236}">
                  <a16:creationId xmlns:a16="http://schemas.microsoft.com/office/drawing/2014/main" id="{B47E6B38-EFF1-403C-A457-DA026922F387}"/>
                </a:ext>
              </a:extLst>
            </p:cNvPr>
            <p:cNvSpPr/>
            <p:nvPr/>
          </p:nvSpPr>
          <p:spPr>
            <a:xfrm>
              <a:off x="139153" y="5243955"/>
              <a:ext cx="1082046" cy="10820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83BC58"/>
            </a:solidFill>
            <a:ln cap="flat">
              <a:noFill/>
              <a:prstDash val="solid"/>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4" name="Oval 99">
              <a:extLst>
                <a:ext uri="{FF2B5EF4-FFF2-40B4-BE49-F238E27FC236}">
                  <a16:creationId xmlns:a16="http://schemas.microsoft.com/office/drawing/2014/main" id="{0A730796-6047-4CDC-A2F5-3A3AF1564ABC}"/>
                </a:ext>
              </a:extLst>
            </p:cNvPr>
            <p:cNvSpPr/>
            <p:nvPr/>
          </p:nvSpPr>
          <p:spPr>
            <a:xfrm>
              <a:off x="344898" y="5454406"/>
              <a:ext cx="670556" cy="67055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5" name="Picture 28">
              <a:extLst>
                <a:ext uri="{FF2B5EF4-FFF2-40B4-BE49-F238E27FC236}">
                  <a16:creationId xmlns:a16="http://schemas.microsoft.com/office/drawing/2014/main" id="{6217B519-39FE-40E8-8439-BB174592C48C}"/>
                </a:ext>
              </a:extLst>
            </p:cNvPr>
            <p:cNvPicPr>
              <a:picLocks noChangeAspect="1"/>
            </p:cNvPicPr>
            <p:nvPr/>
          </p:nvPicPr>
          <p:blipFill>
            <a:blip r:embed="rId3"/>
            <a:srcRect l="2529" t="83714" r="88269" b="4200"/>
            <a:stretch>
              <a:fillRect/>
            </a:stretch>
          </p:blipFill>
          <p:spPr>
            <a:xfrm>
              <a:off x="291717" y="5412571"/>
              <a:ext cx="834055" cy="616155"/>
            </a:xfrm>
            <a:prstGeom prst="rect">
              <a:avLst/>
            </a:prstGeom>
            <a:noFill/>
            <a:ln cap="flat">
              <a:noFill/>
            </a:ln>
          </p:spPr>
        </p:pic>
      </p:grpSp>
      <p:grpSp>
        <p:nvGrpSpPr>
          <p:cNvPr id="31" name="Group 30"/>
          <p:cNvGrpSpPr/>
          <p:nvPr/>
        </p:nvGrpSpPr>
        <p:grpSpPr>
          <a:xfrm>
            <a:off x="827507" y="4375275"/>
            <a:ext cx="1082046" cy="1082046"/>
            <a:chOff x="868945" y="4375275"/>
            <a:chExt cx="1082046" cy="1082046"/>
          </a:xfrm>
        </p:grpSpPr>
        <p:sp>
          <p:nvSpPr>
            <p:cNvPr id="27" name="Oval 110">
              <a:extLst>
                <a:ext uri="{FF2B5EF4-FFF2-40B4-BE49-F238E27FC236}">
                  <a16:creationId xmlns:a16="http://schemas.microsoft.com/office/drawing/2014/main" id="{EF47D727-9AD8-4E47-A346-EB930041577D}"/>
                </a:ext>
              </a:extLst>
            </p:cNvPr>
            <p:cNvSpPr/>
            <p:nvPr/>
          </p:nvSpPr>
          <p:spPr>
            <a:xfrm>
              <a:off x="868945" y="4375275"/>
              <a:ext cx="1082046" cy="10820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2DA8B5"/>
            </a:solidFill>
            <a:ln cap="flat">
              <a:noFill/>
              <a:prstDash val="solid"/>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29" name="Picture 29">
              <a:extLst>
                <a:ext uri="{FF2B5EF4-FFF2-40B4-BE49-F238E27FC236}">
                  <a16:creationId xmlns:a16="http://schemas.microsoft.com/office/drawing/2014/main" id="{41F9D6D1-4A9B-4C2D-9DF3-C65D4065A59D}"/>
                </a:ext>
              </a:extLst>
            </p:cNvPr>
            <p:cNvPicPr>
              <a:picLocks noChangeAspect="1"/>
            </p:cNvPicPr>
            <p:nvPr/>
          </p:nvPicPr>
          <p:blipFill>
            <a:blip r:embed="rId3"/>
            <a:srcRect l="2321" t="67133" r="88849" b="17981"/>
            <a:stretch>
              <a:fillRect/>
            </a:stretch>
          </p:blipFill>
          <p:spPr>
            <a:xfrm>
              <a:off x="998707" y="4523390"/>
              <a:ext cx="828592" cy="785798"/>
            </a:xfrm>
            <a:prstGeom prst="rect">
              <a:avLst/>
            </a:prstGeom>
            <a:noFill/>
            <a:ln cap="flat">
              <a:noFill/>
            </a:ln>
          </p:spPr>
        </p:pic>
      </p:grpSp>
      <p:grpSp>
        <p:nvGrpSpPr>
          <p:cNvPr id="147" name="Group 146"/>
          <p:cNvGrpSpPr/>
          <p:nvPr/>
        </p:nvGrpSpPr>
        <p:grpSpPr>
          <a:xfrm>
            <a:off x="2274316" y="2587806"/>
            <a:ext cx="1082046" cy="1082046"/>
            <a:chOff x="2315754" y="2587806"/>
            <a:chExt cx="1082046" cy="1082046"/>
          </a:xfrm>
        </p:grpSpPr>
        <p:sp>
          <p:nvSpPr>
            <p:cNvPr id="35" name="Oval 118">
              <a:extLst>
                <a:ext uri="{FF2B5EF4-FFF2-40B4-BE49-F238E27FC236}">
                  <a16:creationId xmlns:a16="http://schemas.microsoft.com/office/drawing/2014/main" id="{41151E59-09EC-4ACB-BA1B-41C4D26456FE}"/>
                </a:ext>
              </a:extLst>
            </p:cNvPr>
            <p:cNvSpPr/>
            <p:nvPr/>
          </p:nvSpPr>
          <p:spPr>
            <a:xfrm>
              <a:off x="2315754" y="2587806"/>
              <a:ext cx="1082046" cy="10820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1D85B3"/>
            </a:solidFill>
            <a:ln cap="flat">
              <a:noFill/>
              <a:prstDash val="solid"/>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37" name="Picture 33">
              <a:extLst>
                <a:ext uri="{FF2B5EF4-FFF2-40B4-BE49-F238E27FC236}">
                  <a16:creationId xmlns:a16="http://schemas.microsoft.com/office/drawing/2014/main" id="{F1B64A60-315D-42F8-B8FA-858E30588F47}"/>
                </a:ext>
              </a:extLst>
            </p:cNvPr>
            <p:cNvPicPr>
              <a:picLocks noChangeAspect="1"/>
            </p:cNvPicPr>
            <p:nvPr/>
          </p:nvPicPr>
          <p:blipFill>
            <a:blip r:embed="rId3"/>
            <a:srcRect l="2239" t="2432" r="88435" b="82167"/>
            <a:stretch>
              <a:fillRect/>
            </a:stretch>
          </p:blipFill>
          <p:spPr>
            <a:xfrm>
              <a:off x="2448232" y="2733598"/>
              <a:ext cx="875272" cy="813029"/>
            </a:xfrm>
            <a:prstGeom prst="rect">
              <a:avLst/>
            </a:prstGeom>
            <a:noFill/>
            <a:ln cap="flat">
              <a:noFill/>
            </a:ln>
          </p:spPr>
        </p:pic>
      </p:grpSp>
      <p:grpSp>
        <p:nvGrpSpPr>
          <p:cNvPr id="116" name="Group 115"/>
          <p:cNvGrpSpPr/>
          <p:nvPr/>
        </p:nvGrpSpPr>
        <p:grpSpPr>
          <a:xfrm>
            <a:off x="2995842" y="1703289"/>
            <a:ext cx="1082046" cy="1082046"/>
            <a:chOff x="3037280" y="1703289"/>
            <a:chExt cx="1082046" cy="1082046"/>
          </a:xfrm>
        </p:grpSpPr>
        <p:sp>
          <p:nvSpPr>
            <p:cNvPr id="39" name="Oval 122">
              <a:extLst>
                <a:ext uri="{FF2B5EF4-FFF2-40B4-BE49-F238E27FC236}">
                  <a16:creationId xmlns:a16="http://schemas.microsoft.com/office/drawing/2014/main" id="{AEF5FDB0-B112-4313-BFF4-D93AF2927206}"/>
                </a:ext>
              </a:extLst>
            </p:cNvPr>
            <p:cNvSpPr/>
            <p:nvPr/>
          </p:nvSpPr>
          <p:spPr>
            <a:xfrm>
              <a:off x="3037280" y="1703289"/>
              <a:ext cx="1082046" cy="10820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C6596"/>
            </a:solidFill>
            <a:ln cap="flat">
              <a:noFill/>
              <a:prstDash val="solid"/>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1" name="Picture 31">
              <a:extLst>
                <a:ext uri="{FF2B5EF4-FFF2-40B4-BE49-F238E27FC236}">
                  <a16:creationId xmlns:a16="http://schemas.microsoft.com/office/drawing/2014/main" id="{4153A255-CFC5-4DE0-99F7-9C1CC477A06F}"/>
                </a:ext>
              </a:extLst>
            </p:cNvPr>
            <p:cNvPicPr>
              <a:picLocks noChangeAspect="1"/>
            </p:cNvPicPr>
            <p:nvPr/>
          </p:nvPicPr>
          <p:blipFill>
            <a:blip r:embed="rId3"/>
            <a:srcRect l="2115" t="35298" r="88849" b="50405"/>
            <a:stretch>
              <a:fillRect/>
            </a:stretch>
          </p:blipFill>
          <p:spPr>
            <a:xfrm>
              <a:off x="3156908" y="1852535"/>
              <a:ext cx="848041" cy="754681"/>
            </a:xfrm>
            <a:prstGeom prst="rect">
              <a:avLst/>
            </a:prstGeom>
            <a:noFill/>
            <a:ln cap="flat">
              <a:noFill/>
            </a:ln>
            <a:effectLst/>
          </p:spPr>
        </p:pic>
      </p:grpSp>
      <p:grpSp>
        <p:nvGrpSpPr>
          <p:cNvPr id="117" name="Group 116"/>
          <p:cNvGrpSpPr/>
          <p:nvPr/>
        </p:nvGrpSpPr>
        <p:grpSpPr>
          <a:xfrm>
            <a:off x="3685308" y="824459"/>
            <a:ext cx="1082046" cy="1082046"/>
            <a:chOff x="3726746" y="824459"/>
            <a:chExt cx="1082046" cy="1082046"/>
          </a:xfrm>
        </p:grpSpPr>
        <p:sp>
          <p:nvSpPr>
            <p:cNvPr id="43" name="Oval 126">
              <a:extLst>
                <a:ext uri="{FF2B5EF4-FFF2-40B4-BE49-F238E27FC236}">
                  <a16:creationId xmlns:a16="http://schemas.microsoft.com/office/drawing/2014/main" id="{6FDBC0BB-366F-4755-9BE9-C3E2C7BF626F}"/>
                </a:ext>
              </a:extLst>
            </p:cNvPr>
            <p:cNvSpPr/>
            <p:nvPr/>
          </p:nvSpPr>
          <p:spPr>
            <a:xfrm>
              <a:off x="3726746" y="824459"/>
              <a:ext cx="1082046" cy="10820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0E4B70"/>
            </a:solidFill>
            <a:ln cap="flat">
              <a:noFill/>
              <a:prstDash val="solid"/>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5" name="Picture 32">
              <a:extLst>
                <a:ext uri="{FF2B5EF4-FFF2-40B4-BE49-F238E27FC236}">
                  <a16:creationId xmlns:a16="http://schemas.microsoft.com/office/drawing/2014/main" id="{66B84259-CFE7-42E2-9F10-8641244E4AF3}"/>
                </a:ext>
              </a:extLst>
            </p:cNvPr>
            <p:cNvPicPr>
              <a:picLocks noChangeAspect="1"/>
            </p:cNvPicPr>
            <p:nvPr/>
          </p:nvPicPr>
          <p:blipFill>
            <a:blip r:embed="rId3"/>
            <a:srcRect l="2818" t="18128" r="89181" b="66986"/>
            <a:stretch>
              <a:fillRect/>
            </a:stretch>
          </p:blipFill>
          <p:spPr>
            <a:xfrm>
              <a:off x="3906298" y="970928"/>
              <a:ext cx="750786" cy="785798"/>
            </a:xfrm>
            <a:prstGeom prst="rect">
              <a:avLst/>
            </a:prstGeom>
            <a:noFill/>
            <a:ln cap="flat">
              <a:noFill/>
            </a:ln>
          </p:spPr>
        </p:pic>
      </p:grpSp>
      <p:grpSp>
        <p:nvGrpSpPr>
          <p:cNvPr id="50" name="Group 236">
            <a:extLst>
              <a:ext uri="{FF2B5EF4-FFF2-40B4-BE49-F238E27FC236}">
                <a16:creationId xmlns:a16="http://schemas.microsoft.com/office/drawing/2014/main" id="{D671D9B5-B68B-47E5-9989-8DDFAC38E894}"/>
              </a:ext>
            </a:extLst>
          </p:cNvPr>
          <p:cNvGrpSpPr/>
          <p:nvPr/>
        </p:nvGrpSpPr>
        <p:grpSpPr>
          <a:xfrm>
            <a:off x="6069290" y="1709764"/>
            <a:ext cx="5639662" cy="2986264"/>
            <a:chOff x="6498211" y="1632954"/>
            <a:chExt cx="5639662" cy="2986264"/>
          </a:xfrm>
          <a:effectLst/>
        </p:grpSpPr>
        <p:grpSp>
          <p:nvGrpSpPr>
            <p:cNvPr id="51" name="Group 178">
              <a:extLst>
                <a:ext uri="{FF2B5EF4-FFF2-40B4-BE49-F238E27FC236}">
                  <a16:creationId xmlns:a16="http://schemas.microsoft.com/office/drawing/2014/main" id="{2A46DDAE-616E-4730-A7C9-5E2658BE788D}"/>
                </a:ext>
              </a:extLst>
            </p:cNvPr>
            <p:cNvGrpSpPr/>
            <p:nvPr/>
          </p:nvGrpSpPr>
          <p:grpSpPr>
            <a:xfrm>
              <a:off x="6498211" y="1632954"/>
              <a:ext cx="5639662" cy="2986264"/>
              <a:chOff x="6498211" y="1632954"/>
              <a:chExt cx="5639662" cy="2986264"/>
            </a:xfrm>
          </p:grpSpPr>
          <p:sp>
            <p:nvSpPr>
              <p:cNvPr id="52" name="Freeform 168">
                <a:extLst>
                  <a:ext uri="{FF2B5EF4-FFF2-40B4-BE49-F238E27FC236}">
                    <a16:creationId xmlns:a16="http://schemas.microsoft.com/office/drawing/2014/main" id="{34A24990-0C8B-493B-A334-D2A3B901835E}"/>
                  </a:ext>
                </a:extLst>
              </p:cNvPr>
              <p:cNvSpPr/>
              <p:nvPr/>
            </p:nvSpPr>
            <p:spPr>
              <a:xfrm rot="16200004">
                <a:off x="7837647" y="293518"/>
                <a:ext cx="2960790" cy="5639662"/>
              </a:xfrm>
              <a:custGeom>
                <a:avLst/>
                <a:gdLst>
                  <a:gd name="f0" fmla="val 10800000"/>
                  <a:gd name="f1" fmla="val 5400000"/>
                  <a:gd name="f2" fmla="val 180"/>
                  <a:gd name="f3" fmla="val w"/>
                  <a:gd name="f4" fmla="val h"/>
                  <a:gd name="f5" fmla="val 0"/>
                  <a:gd name="f6" fmla="val 2960794"/>
                  <a:gd name="f7" fmla="val 5639661"/>
                  <a:gd name="f8" fmla="val 422416"/>
                  <a:gd name="f9" fmla="val 5516670"/>
                  <a:gd name="f10" fmla="val 5584596"/>
                  <a:gd name="f11" fmla="val 2905729"/>
                  <a:gd name="f12" fmla="val 2837803"/>
                  <a:gd name="f13" fmla="val 122991"/>
                  <a:gd name="f14" fmla="val 55065"/>
                  <a:gd name="f15" fmla="val 354490"/>
                  <a:gd name="f16" fmla="val 299425"/>
                  <a:gd name="f17" fmla="val 1306732"/>
                  <a:gd name="f18" fmla="val 1480399"/>
                  <a:gd name="f19" fmla="val 1654064"/>
                  <a:gd name="f20" fmla="+- 0 0 -90"/>
                  <a:gd name="f21" fmla="*/ f3 1 2960794"/>
                  <a:gd name="f22" fmla="*/ f4 1 5639661"/>
                  <a:gd name="f23" fmla="val f5"/>
                  <a:gd name="f24" fmla="val f6"/>
                  <a:gd name="f25" fmla="val f7"/>
                  <a:gd name="f26" fmla="*/ f20 f0 1"/>
                  <a:gd name="f27" fmla="+- f25 0 f23"/>
                  <a:gd name="f28" fmla="+- f24 0 f23"/>
                  <a:gd name="f29" fmla="*/ f26 1 f2"/>
                  <a:gd name="f30" fmla="*/ f28 1 2960794"/>
                  <a:gd name="f31" fmla="*/ f27 1 5639661"/>
                  <a:gd name="f32" fmla="*/ 2960794 f28 1"/>
                  <a:gd name="f33" fmla="*/ 422416 f27 1"/>
                  <a:gd name="f34" fmla="*/ 5516670 f27 1"/>
                  <a:gd name="f35" fmla="*/ 2837803 f28 1"/>
                  <a:gd name="f36" fmla="*/ 5639661 f27 1"/>
                  <a:gd name="f37" fmla="*/ 122991 f28 1"/>
                  <a:gd name="f38" fmla="*/ 0 f28 1"/>
                  <a:gd name="f39" fmla="*/ 299425 f27 1"/>
                  <a:gd name="f40" fmla="*/ 1306732 f28 1"/>
                  <a:gd name="f41" fmla="*/ 1480399 f28 1"/>
                  <a:gd name="f42" fmla="*/ 0 f27 1"/>
                  <a:gd name="f43" fmla="*/ 1654064 f28 1"/>
                  <a:gd name="f44" fmla="+- f29 0 f1"/>
                  <a:gd name="f45" fmla="*/ f32 1 2960794"/>
                  <a:gd name="f46" fmla="*/ f33 1 5639661"/>
                  <a:gd name="f47" fmla="*/ f34 1 5639661"/>
                  <a:gd name="f48" fmla="*/ f35 1 2960794"/>
                  <a:gd name="f49" fmla="*/ f36 1 5639661"/>
                  <a:gd name="f50" fmla="*/ f37 1 2960794"/>
                  <a:gd name="f51" fmla="*/ f38 1 2960794"/>
                  <a:gd name="f52" fmla="*/ f39 1 5639661"/>
                  <a:gd name="f53" fmla="*/ f40 1 2960794"/>
                  <a:gd name="f54" fmla="*/ f41 1 2960794"/>
                  <a:gd name="f55" fmla="*/ f42 1 5639661"/>
                  <a:gd name="f56" fmla="*/ f43 1 2960794"/>
                  <a:gd name="f57" fmla="*/ f23 1 f30"/>
                  <a:gd name="f58" fmla="*/ f24 1 f30"/>
                  <a:gd name="f59" fmla="*/ f23 1 f31"/>
                  <a:gd name="f60" fmla="*/ f25 1 f31"/>
                  <a:gd name="f61" fmla="*/ f45 1 f30"/>
                  <a:gd name="f62" fmla="*/ f46 1 f31"/>
                  <a:gd name="f63" fmla="*/ f47 1 f31"/>
                  <a:gd name="f64" fmla="*/ f48 1 f30"/>
                  <a:gd name="f65" fmla="*/ f49 1 f31"/>
                  <a:gd name="f66" fmla="*/ f50 1 f30"/>
                  <a:gd name="f67" fmla="*/ f51 1 f30"/>
                  <a:gd name="f68" fmla="*/ f52 1 f31"/>
                  <a:gd name="f69" fmla="*/ f53 1 f30"/>
                  <a:gd name="f70" fmla="*/ f54 1 f30"/>
                  <a:gd name="f71" fmla="*/ f55 1 f31"/>
                  <a:gd name="f72" fmla="*/ f56 1 f30"/>
                  <a:gd name="f73" fmla="*/ f57 f21 1"/>
                  <a:gd name="f74" fmla="*/ f58 f21 1"/>
                  <a:gd name="f75" fmla="*/ f60 f22 1"/>
                  <a:gd name="f76" fmla="*/ f59 f22 1"/>
                  <a:gd name="f77" fmla="*/ f61 f21 1"/>
                  <a:gd name="f78" fmla="*/ f62 f22 1"/>
                  <a:gd name="f79" fmla="*/ f63 f22 1"/>
                  <a:gd name="f80" fmla="*/ f64 f21 1"/>
                  <a:gd name="f81" fmla="*/ f65 f22 1"/>
                  <a:gd name="f82" fmla="*/ f66 f21 1"/>
                  <a:gd name="f83" fmla="*/ f67 f21 1"/>
                  <a:gd name="f84" fmla="*/ f68 f22 1"/>
                  <a:gd name="f85" fmla="*/ f69 f21 1"/>
                  <a:gd name="f86" fmla="*/ f70 f21 1"/>
                  <a:gd name="f87" fmla="*/ f71 f22 1"/>
                  <a:gd name="f88" fmla="*/ f72 f21 1"/>
                </a:gdLst>
                <a:ahLst/>
                <a:cxnLst>
                  <a:cxn ang="3cd4">
                    <a:pos x="hc" y="t"/>
                  </a:cxn>
                  <a:cxn ang="0">
                    <a:pos x="r" y="vc"/>
                  </a:cxn>
                  <a:cxn ang="cd4">
                    <a:pos x="hc" y="b"/>
                  </a:cxn>
                  <a:cxn ang="cd2">
                    <a:pos x="l" y="vc"/>
                  </a:cxn>
                  <a:cxn ang="f44">
                    <a:pos x="f77" y="f78"/>
                  </a:cxn>
                  <a:cxn ang="f44">
                    <a:pos x="f77" y="f79"/>
                  </a:cxn>
                  <a:cxn ang="f44">
                    <a:pos x="f80" y="f81"/>
                  </a:cxn>
                  <a:cxn ang="f44">
                    <a:pos x="f82" y="f81"/>
                  </a:cxn>
                  <a:cxn ang="f44">
                    <a:pos x="f83" y="f79"/>
                  </a:cxn>
                  <a:cxn ang="f44">
                    <a:pos x="f83" y="f78"/>
                  </a:cxn>
                  <a:cxn ang="f44">
                    <a:pos x="f82" y="f84"/>
                  </a:cxn>
                  <a:cxn ang="f44">
                    <a:pos x="f85" y="f84"/>
                  </a:cxn>
                  <a:cxn ang="f44">
                    <a:pos x="f86" y="f87"/>
                  </a:cxn>
                  <a:cxn ang="f44">
                    <a:pos x="f88" y="f84"/>
                  </a:cxn>
                  <a:cxn ang="f44">
                    <a:pos x="f80" y="f84"/>
                  </a:cxn>
                  <a:cxn ang="f44">
                    <a:pos x="f77" y="f78"/>
                  </a:cxn>
                </a:cxnLst>
                <a:rect l="f73" t="f76" r="f74" b="f75"/>
                <a:pathLst>
                  <a:path w="2960794" h="5639661">
                    <a:moveTo>
                      <a:pt x="f6" y="f8"/>
                    </a:moveTo>
                    <a:lnTo>
                      <a:pt x="f6" y="f9"/>
                    </a:lnTo>
                    <a:cubicBezTo>
                      <a:pt x="f6" y="f10"/>
                      <a:pt x="f11" y="f7"/>
                      <a:pt x="f12" y="f7"/>
                    </a:cubicBezTo>
                    <a:lnTo>
                      <a:pt x="f13" y="f7"/>
                    </a:lnTo>
                    <a:cubicBezTo>
                      <a:pt x="f14" y="f7"/>
                      <a:pt x="f5" y="f10"/>
                      <a:pt x="f5" y="f9"/>
                    </a:cubicBezTo>
                    <a:lnTo>
                      <a:pt x="f5" y="f8"/>
                    </a:lnTo>
                    <a:cubicBezTo>
                      <a:pt x="f5" y="f15"/>
                      <a:pt x="f14" y="f16"/>
                      <a:pt x="f13" y="f16"/>
                    </a:cubicBezTo>
                    <a:lnTo>
                      <a:pt x="f17" y="f16"/>
                    </a:lnTo>
                    <a:lnTo>
                      <a:pt x="f18" y="f5"/>
                    </a:lnTo>
                    <a:lnTo>
                      <a:pt x="f19" y="f16"/>
                    </a:lnTo>
                    <a:lnTo>
                      <a:pt x="f12" y="f16"/>
                    </a:lnTo>
                    <a:cubicBezTo>
                      <a:pt x="f11" y="f16"/>
                      <a:pt x="f6" y="f15"/>
                      <a:pt x="f6" y="f8"/>
                    </a:cubicBezTo>
                    <a:close/>
                  </a:path>
                </a:pathLst>
              </a:custGeom>
              <a:solidFill>
                <a:srgbClr val="1F92C3"/>
              </a:solidFill>
              <a:ln w="25402" cap="flat">
                <a:solidFill>
                  <a:srgbClr val="FFFFFF"/>
                </a:solidFill>
                <a:prstDash val="solid"/>
                <a:miter/>
              </a:ln>
              <a:effectLst>
                <a:outerShdw blurRad="50800" dist="38100" dir="5400000" algn="t" rotWithShape="0">
                  <a:prstClr val="black">
                    <a:alpha val="40000"/>
                  </a:prst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3" name="Freeform 175">
                <a:extLst>
                  <a:ext uri="{FF2B5EF4-FFF2-40B4-BE49-F238E27FC236}">
                    <a16:creationId xmlns:a16="http://schemas.microsoft.com/office/drawing/2014/main" id="{41702DAD-53F0-488C-898C-44F3F1641F0B}"/>
                  </a:ext>
                </a:extLst>
              </p:cNvPr>
              <p:cNvSpPr/>
              <p:nvPr/>
            </p:nvSpPr>
            <p:spPr>
              <a:xfrm>
                <a:off x="6825593" y="3720583"/>
                <a:ext cx="5292693" cy="864043"/>
              </a:xfrm>
              <a:custGeom>
                <a:avLst/>
                <a:gdLst>
                  <a:gd name="f0" fmla="val 10800000"/>
                  <a:gd name="f1" fmla="val 5400000"/>
                  <a:gd name="f2" fmla="val 180"/>
                  <a:gd name="f3" fmla="val w"/>
                  <a:gd name="f4" fmla="val h"/>
                  <a:gd name="f5" fmla="val 0"/>
                  <a:gd name="f6" fmla="val 5340236"/>
                  <a:gd name="f7" fmla="val 871808"/>
                  <a:gd name="f8" fmla="val 748817"/>
                  <a:gd name="f9" fmla="val 816743"/>
                  <a:gd name="f10" fmla="val 5285170"/>
                  <a:gd name="f11" fmla="val 5217244"/>
                  <a:gd name="f12" fmla="val 122990"/>
                  <a:gd name="f13" fmla="val 55064"/>
                  <a:gd name="f14" fmla="+- 0 0 -90"/>
                  <a:gd name="f15" fmla="*/ f3 1 5340236"/>
                  <a:gd name="f16" fmla="*/ f4 1 871808"/>
                  <a:gd name="f17" fmla="val f5"/>
                  <a:gd name="f18" fmla="val f6"/>
                  <a:gd name="f19" fmla="val f7"/>
                  <a:gd name="f20" fmla="*/ f14 f0 1"/>
                  <a:gd name="f21" fmla="+- f19 0 f17"/>
                  <a:gd name="f22" fmla="+- f18 0 f17"/>
                  <a:gd name="f23" fmla="*/ f20 1 f2"/>
                  <a:gd name="f24" fmla="*/ f22 1 5340236"/>
                  <a:gd name="f25" fmla="*/ f21 1 871808"/>
                  <a:gd name="f26" fmla="*/ 0 f22 1"/>
                  <a:gd name="f27" fmla="*/ 0 f21 1"/>
                  <a:gd name="f28" fmla="*/ 5340236 f22 1"/>
                  <a:gd name="f29" fmla="*/ 748817 f21 1"/>
                  <a:gd name="f30" fmla="*/ 5217244 f22 1"/>
                  <a:gd name="f31" fmla="*/ 871808 f21 1"/>
                  <a:gd name="f32" fmla="*/ 122990 f22 1"/>
                  <a:gd name="f33" fmla="+- f23 0 f1"/>
                  <a:gd name="f34" fmla="*/ f26 1 5340236"/>
                  <a:gd name="f35" fmla="*/ f27 1 871808"/>
                  <a:gd name="f36" fmla="*/ f28 1 5340236"/>
                  <a:gd name="f37" fmla="*/ f29 1 871808"/>
                  <a:gd name="f38" fmla="*/ f30 1 5340236"/>
                  <a:gd name="f39" fmla="*/ f31 1 871808"/>
                  <a:gd name="f40" fmla="*/ f32 1 5340236"/>
                  <a:gd name="f41" fmla="*/ f17 1 f24"/>
                  <a:gd name="f42" fmla="*/ f18 1 f24"/>
                  <a:gd name="f43" fmla="*/ f17 1 f25"/>
                  <a:gd name="f44" fmla="*/ f19 1 f25"/>
                  <a:gd name="f45" fmla="*/ f34 1 f24"/>
                  <a:gd name="f46" fmla="*/ f35 1 f25"/>
                  <a:gd name="f47" fmla="*/ f36 1 f24"/>
                  <a:gd name="f48" fmla="*/ f37 1 f25"/>
                  <a:gd name="f49" fmla="*/ f38 1 f24"/>
                  <a:gd name="f50" fmla="*/ f39 1 f25"/>
                  <a:gd name="f51" fmla="*/ f40 1 f24"/>
                  <a:gd name="f52" fmla="*/ f41 f15 1"/>
                  <a:gd name="f53" fmla="*/ f42 f15 1"/>
                  <a:gd name="f54" fmla="*/ f44 f16 1"/>
                  <a:gd name="f55" fmla="*/ f43 f16 1"/>
                  <a:gd name="f56" fmla="*/ f45 f15 1"/>
                  <a:gd name="f57" fmla="*/ f46 f16 1"/>
                  <a:gd name="f58" fmla="*/ f47 f15 1"/>
                  <a:gd name="f59" fmla="*/ f48 f16 1"/>
                  <a:gd name="f60" fmla="*/ f49 f15 1"/>
                  <a:gd name="f61" fmla="*/ f50 f16 1"/>
                  <a:gd name="f62" fmla="*/ f51 f15 1"/>
                </a:gdLst>
                <a:ahLst/>
                <a:cxnLst>
                  <a:cxn ang="3cd4">
                    <a:pos x="hc" y="t"/>
                  </a:cxn>
                  <a:cxn ang="0">
                    <a:pos x="r" y="vc"/>
                  </a:cxn>
                  <a:cxn ang="cd4">
                    <a:pos x="hc" y="b"/>
                  </a:cxn>
                  <a:cxn ang="cd2">
                    <a:pos x="l" y="vc"/>
                  </a:cxn>
                  <a:cxn ang="f33">
                    <a:pos x="f56" y="f57"/>
                  </a:cxn>
                  <a:cxn ang="f33">
                    <a:pos x="f58" y="f57"/>
                  </a:cxn>
                  <a:cxn ang="f33">
                    <a:pos x="f58" y="f59"/>
                  </a:cxn>
                  <a:cxn ang="f33">
                    <a:pos x="f60" y="f61"/>
                  </a:cxn>
                  <a:cxn ang="f33">
                    <a:pos x="f62" y="f61"/>
                  </a:cxn>
                  <a:cxn ang="f33">
                    <a:pos x="f56" y="f59"/>
                  </a:cxn>
                  <a:cxn ang="f33">
                    <a:pos x="f56" y="f57"/>
                  </a:cxn>
                </a:cxnLst>
                <a:rect l="f52" t="f55" r="f53" b="f54"/>
                <a:pathLst>
                  <a:path w="5340236" h="871808">
                    <a:moveTo>
                      <a:pt x="f5" y="f5"/>
                    </a:moveTo>
                    <a:lnTo>
                      <a:pt x="f6" y="f5"/>
                    </a:lnTo>
                    <a:lnTo>
                      <a:pt x="f6" y="f8"/>
                    </a:lnTo>
                    <a:cubicBezTo>
                      <a:pt x="f6" y="f9"/>
                      <a:pt x="f10" y="f7"/>
                      <a:pt x="f11" y="f7"/>
                    </a:cubicBezTo>
                    <a:lnTo>
                      <a:pt x="f12" y="f7"/>
                    </a:lnTo>
                    <a:cubicBezTo>
                      <a:pt x="f13" y="f7"/>
                      <a:pt x="f5" y="f9"/>
                      <a:pt x="f5" y="f8"/>
                    </a:cubicBezTo>
                    <a:lnTo>
                      <a:pt x="f5" y="f5"/>
                    </a:lnTo>
                    <a:close/>
                  </a:path>
                </a:pathLst>
              </a:custGeom>
              <a:solidFill>
                <a:srgbClr val="1D85B3"/>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54" name="TextBox 167">
                <a:extLst>
                  <a:ext uri="{FF2B5EF4-FFF2-40B4-BE49-F238E27FC236}">
                    <a16:creationId xmlns:a16="http://schemas.microsoft.com/office/drawing/2014/main" id="{24CBCDA9-8A61-4B3E-BAB9-79F4A476EEA6}"/>
                  </a:ext>
                </a:extLst>
              </p:cNvPr>
              <p:cNvSpPr txBox="1"/>
              <p:nvPr/>
            </p:nvSpPr>
            <p:spPr>
              <a:xfrm>
                <a:off x="7613239" y="3797256"/>
                <a:ext cx="4524624" cy="787362"/>
              </a:xfrm>
              <a:prstGeom prst="rect">
                <a:avLst/>
              </a:prstGeom>
              <a:noFill/>
              <a:ln cap="flat">
                <a:noFill/>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Integrated DR as a Service, </a:t>
                </a:r>
                <a:br>
                  <a:rPr kumimoji="0" lang="en-GB" sz="1500" b="1" i="0" u="none" strike="noStrike" kern="0" cap="none" spc="-50" normalizeH="0" baseline="0" noProof="0">
                    <a:ln>
                      <a:noFill/>
                    </a:ln>
                    <a:solidFill>
                      <a:srgbClr val="FFFFFF"/>
                    </a:solidFill>
                    <a:effectLst/>
                    <a:uLnTx/>
                    <a:uFillTx/>
                    <a:latin typeface="Helvetica" pitchFamily="2"/>
                    <a:ea typeface="+mn-ea"/>
                    <a:cs typeface="+mn-cs"/>
                  </a:rPr>
                </a:br>
                <a:r>
                  <a:rPr kumimoji="0" lang="en-GB" sz="1500" b="1" i="0" u="none" strike="noStrike" kern="0" cap="none" spc="-50" normalizeH="0" baseline="0" noProof="0">
                    <a:ln>
                      <a:noFill/>
                    </a:ln>
                    <a:solidFill>
                      <a:srgbClr val="FFFFFF"/>
                    </a:solidFill>
                    <a:effectLst/>
                    <a:uLnTx/>
                    <a:uFillTx/>
                    <a:latin typeface="Helvetica" pitchFamily="2"/>
                    <a:ea typeface="+mn-ea"/>
                    <a:cs typeface="+mn-cs"/>
                  </a:rPr>
                  <a:t>Backup as a Service, Archive as a Service</a:t>
                </a:r>
              </a:p>
            </p:txBody>
          </p:sp>
          <p:pic>
            <p:nvPicPr>
              <p:cNvPr id="55" name="Picture 145">
                <a:extLst>
                  <a:ext uri="{FF2B5EF4-FFF2-40B4-BE49-F238E27FC236}">
                    <a16:creationId xmlns:a16="http://schemas.microsoft.com/office/drawing/2014/main" id="{49974F62-A6F8-41CC-A94F-9619EA099372}"/>
                  </a:ext>
                </a:extLst>
              </p:cNvPr>
              <p:cNvPicPr>
                <a:picLocks noChangeAspect="1"/>
              </p:cNvPicPr>
              <p:nvPr/>
            </p:nvPicPr>
            <p:blipFill>
              <a:blip r:embed="rId3"/>
              <a:srcRect l="35950" t="26062" r="55362" b="58186"/>
              <a:stretch>
                <a:fillRect/>
              </a:stretch>
            </p:blipFill>
            <p:spPr>
              <a:xfrm>
                <a:off x="6942883" y="3745665"/>
                <a:ext cx="856536" cy="873553"/>
              </a:xfrm>
              <a:prstGeom prst="rect">
                <a:avLst/>
              </a:prstGeom>
              <a:noFill/>
              <a:ln cap="flat">
                <a:noFill/>
              </a:ln>
            </p:spPr>
          </p:pic>
        </p:grpSp>
        <p:grpSp>
          <p:nvGrpSpPr>
            <p:cNvPr id="56" name="Group 235">
              <a:extLst>
                <a:ext uri="{FF2B5EF4-FFF2-40B4-BE49-F238E27FC236}">
                  <a16:creationId xmlns:a16="http://schemas.microsoft.com/office/drawing/2014/main" id="{E75F09C2-BEE9-487F-94A4-31F11850635B}"/>
                </a:ext>
              </a:extLst>
            </p:cNvPr>
            <p:cNvGrpSpPr/>
            <p:nvPr/>
          </p:nvGrpSpPr>
          <p:grpSpPr>
            <a:xfrm>
              <a:off x="9568199" y="1756004"/>
              <a:ext cx="2323673" cy="1864059"/>
              <a:chOff x="9568199" y="1756004"/>
              <a:chExt cx="2323673" cy="1864059"/>
            </a:xfrm>
          </p:grpSpPr>
          <p:sp>
            <p:nvSpPr>
              <p:cNvPr id="57" name="TextBox 185">
                <a:extLst>
                  <a:ext uri="{FF2B5EF4-FFF2-40B4-BE49-F238E27FC236}">
                    <a16:creationId xmlns:a16="http://schemas.microsoft.com/office/drawing/2014/main" id="{95B5BD96-F6A0-46D1-A9E5-6D0E27175D14}"/>
                  </a:ext>
                </a:extLst>
              </p:cNvPr>
              <p:cNvSpPr txBox="1"/>
              <p:nvPr/>
            </p:nvSpPr>
            <p:spPr>
              <a:xfrm>
                <a:off x="9568199" y="3325352"/>
                <a:ext cx="2323673" cy="294711"/>
              </a:xfrm>
              <a:prstGeom prst="rect">
                <a:avLst/>
              </a:prstGeom>
              <a:solidFill>
                <a:srgbClr val="2D5A81"/>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OPERATING SYSTEM</a:t>
                </a:r>
              </a:p>
            </p:txBody>
          </p:sp>
          <p:sp>
            <p:nvSpPr>
              <p:cNvPr id="58" name="TextBox 187">
                <a:extLst>
                  <a:ext uri="{FF2B5EF4-FFF2-40B4-BE49-F238E27FC236}">
                    <a16:creationId xmlns:a16="http://schemas.microsoft.com/office/drawing/2014/main" id="{E138A684-8DE2-4A06-866C-C57A0D9924D1}"/>
                  </a:ext>
                </a:extLst>
              </p:cNvPr>
              <p:cNvSpPr txBox="1"/>
              <p:nvPr/>
            </p:nvSpPr>
            <p:spPr>
              <a:xfrm>
                <a:off x="9568199" y="3002834"/>
                <a:ext cx="2323673" cy="294711"/>
              </a:xfrm>
              <a:prstGeom prst="rect">
                <a:avLst/>
              </a:prstGeom>
              <a:solidFill>
                <a:srgbClr val="8497B0"/>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CONTAINER RUNTIME</a:t>
                </a:r>
              </a:p>
            </p:txBody>
          </p:sp>
          <p:sp>
            <p:nvSpPr>
              <p:cNvPr id="59" name="TextBox 189">
                <a:extLst>
                  <a:ext uri="{FF2B5EF4-FFF2-40B4-BE49-F238E27FC236}">
                    <a16:creationId xmlns:a16="http://schemas.microsoft.com/office/drawing/2014/main" id="{5556D095-1E5E-4135-AA18-098433B52A59}"/>
                  </a:ext>
                </a:extLst>
              </p:cNvPr>
              <p:cNvSpPr txBox="1"/>
              <p:nvPr/>
            </p:nvSpPr>
            <p:spPr>
              <a:xfrm>
                <a:off x="9568199" y="1756004"/>
                <a:ext cx="758869" cy="1219032"/>
              </a:xfrm>
              <a:prstGeom prst="rect">
                <a:avLst/>
              </a:prstGeom>
              <a:solidFill>
                <a:srgbClr val="ADB9CA"/>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800" b="1" i="0" u="none" strike="noStrike" kern="1200" cap="none" spc="-50" normalizeH="0" baseline="0" noProof="0">
                  <a:ln>
                    <a:noFill/>
                  </a:ln>
                  <a:solidFill>
                    <a:srgbClr val="000000"/>
                  </a:solidFill>
                  <a:effectLst/>
                  <a:uLnTx/>
                  <a:uFillTx/>
                  <a:latin typeface="Helvetica" pitchFamily="2"/>
                  <a:ea typeface="+mn-ea"/>
                  <a:cs typeface="+mn-cs"/>
                </a:endParaRPr>
              </a:p>
            </p:txBody>
          </p:sp>
          <p:sp>
            <p:nvSpPr>
              <p:cNvPr id="60" name="TextBox 201">
                <a:extLst>
                  <a:ext uri="{FF2B5EF4-FFF2-40B4-BE49-F238E27FC236}">
                    <a16:creationId xmlns:a16="http://schemas.microsoft.com/office/drawing/2014/main" id="{DF7AE385-4CF4-4AD8-8BB3-31C82BB3E9FC}"/>
                  </a:ext>
                </a:extLst>
              </p:cNvPr>
              <p:cNvSpPr txBox="1"/>
              <p:nvPr/>
            </p:nvSpPr>
            <p:spPr>
              <a:xfrm>
                <a:off x="10349087" y="1756004"/>
                <a:ext cx="758869" cy="1219032"/>
              </a:xfrm>
              <a:prstGeom prst="rect">
                <a:avLst/>
              </a:prstGeom>
              <a:solidFill>
                <a:srgbClr val="ADB9CA"/>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800" b="1" i="0" u="none" strike="noStrike" kern="1200" cap="none" spc="-50" normalizeH="0" baseline="0" noProof="0">
                  <a:ln>
                    <a:noFill/>
                  </a:ln>
                  <a:solidFill>
                    <a:srgbClr val="000000"/>
                  </a:solidFill>
                  <a:effectLst/>
                  <a:uLnTx/>
                  <a:uFillTx/>
                  <a:latin typeface="Helvetica" pitchFamily="2"/>
                  <a:ea typeface="+mn-ea"/>
                  <a:cs typeface="+mn-cs"/>
                </a:endParaRPr>
              </a:p>
            </p:txBody>
          </p:sp>
          <p:sp>
            <p:nvSpPr>
              <p:cNvPr id="61" name="TextBox 202">
                <a:extLst>
                  <a:ext uri="{FF2B5EF4-FFF2-40B4-BE49-F238E27FC236}">
                    <a16:creationId xmlns:a16="http://schemas.microsoft.com/office/drawing/2014/main" id="{7F9BFDA9-76F2-4E29-BB8D-3F21CE332169}"/>
                  </a:ext>
                </a:extLst>
              </p:cNvPr>
              <p:cNvSpPr txBox="1"/>
              <p:nvPr/>
            </p:nvSpPr>
            <p:spPr>
              <a:xfrm>
                <a:off x="11133002" y="1756004"/>
                <a:ext cx="758869" cy="1219032"/>
              </a:xfrm>
              <a:prstGeom prst="rect">
                <a:avLst/>
              </a:prstGeom>
              <a:solidFill>
                <a:srgbClr val="ADB9CA"/>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800" b="1" i="0" u="none" strike="noStrike" kern="1200" cap="none" spc="-50" normalizeH="0" baseline="0" noProof="0">
                  <a:ln>
                    <a:noFill/>
                  </a:ln>
                  <a:solidFill>
                    <a:srgbClr val="000000"/>
                  </a:solidFill>
                  <a:effectLst/>
                  <a:uLnTx/>
                  <a:uFillTx/>
                  <a:latin typeface="Helvetica" pitchFamily="2"/>
                  <a:ea typeface="+mn-ea"/>
                  <a:cs typeface="+mn-cs"/>
                </a:endParaRPr>
              </a:p>
            </p:txBody>
          </p:sp>
          <p:sp>
            <p:nvSpPr>
              <p:cNvPr id="62" name="TextBox 181">
                <a:extLst>
                  <a:ext uri="{FF2B5EF4-FFF2-40B4-BE49-F238E27FC236}">
                    <a16:creationId xmlns:a16="http://schemas.microsoft.com/office/drawing/2014/main" id="{54DAE6AD-A50C-46E0-A671-09A771D86FEB}"/>
                  </a:ext>
                </a:extLst>
              </p:cNvPr>
              <p:cNvSpPr txBox="1"/>
              <p:nvPr/>
            </p:nvSpPr>
            <p:spPr>
              <a:xfrm>
                <a:off x="9614294" y="2390726"/>
                <a:ext cx="651884"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BIN / LIB</a:t>
                </a:r>
              </a:p>
            </p:txBody>
          </p:sp>
          <p:sp>
            <p:nvSpPr>
              <p:cNvPr id="63" name="TextBox 183">
                <a:extLst>
                  <a:ext uri="{FF2B5EF4-FFF2-40B4-BE49-F238E27FC236}">
                    <a16:creationId xmlns:a16="http://schemas.microsoft.com/office/drawing/2014/main" id="{53361EDA-F7CD-4A2F-A343-4F46CCBE783B}"/>
                  </a:ext>
                </a:extLst>
              </p:cNvPr>
              <p:cNvSpPr txBox="1"/>
              <p:nvPr/>
            </p:nvSpPr>
            <p:spPr>
              <a:xfrm>
                <a:off x="9614294" y="2091104"/>
                <a:ext cx="651884"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sp>
            <p:nvSpPr>
              <p:cNvPr id="64" name="TextBox 191">
                <a:extLst>
                  <a:ext uri="{FF2B5EF4-FFF2-40B4-BE49-F238E27FC236}">
                    <a16:creationId xmlns:a16="http://schemas.microsoft.com/office/drawing/2014/main" id="{7B65868F-837A-4463-BC8A-1D2609BA9F47}"/>
                  </a:ext>
                </a:extLst>
              </p:cNvPr>
              <p:cNvSpPr txBox="1"/>
              <p:nvPr/>
            </p:nvSpPr>
            <p:spPr>
              <a:xfrm>
                <a:off x="10400001" y="2390726"/>
                <a:ext cx="651884"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BIN / LIB</a:t>
                </a:r>
              </a:p>
            </p:txBody>
          </p:sp>
          <p:sp>
            <p:nvSpPr>
              <p:cNvPr id="65" name="TextBox 192">
                <a:extLst>
                  <a:ext uri="{FF2B5EF4-FFF2-40B4-BE49-F238E27FC236}">
                    <a16:creationId xmlns:a16="http://schemas.microsoft.com/office/drawing/2014/main" id="{E2CDDD6B-C95C-45F6-B932-0FFC02DB9899}"/>
                  </a:ext>
                </a:extLst>
              </p:cNvPr>
              <p:cNvSpPr txBox="1"/>
              <p:nvPr/>
            </p:nvSpPr>
            <p:spPr>
              <a:xfrm>
                <a:off x="10400001" y="2091104"/>
                <a:ext cx="651884"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sp>
            <p:nvSpPr>
              <p:cNvPr id="66" name="TextBox 193">
                <a:extLst>
                  <a:ext uri="{FF2B5EF4-FFF2-40B4-BE49-F238E27FC236}">
                    <a16:creationId xmlns:a16="http://schemas.microsoft.com/office/drawing/2014/main" id="{6D0167C1-054C-4A5B-95D3-B19A07F2833F}"/>
                  </a:ext>
                </a:extLst>
              </p:cNvPr>
              <p:cNvSpPr txBox="1"/>
              <p:nvPr/>
            </p:nvSpPr>
            <p:spPr>
              <a:xfrm>
                <a:off x="11178137" y="2390726"/>
                <a:ext cx="651884"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BIN / LIB</a:t>
                </a:r>
              </a:p>
            </p:txBody>
          </p:sp>
          <p:sp>
            <p:nvSpPr>
              <p:cNvPr id="67" name="TextBox 194">
                <a:extLst>
                  <a:ext uri="{FF2B5EF4-FFF2-40B4-BE49-F238E27FC236}">
                    <a16:creationId xmlns:a16="http://schemas.microsoft.com/office/drawing/2014/main" id="{C911AB78-1BC9-43A5-955E-0F42A77E42D8}"/>
                  </a:ext>
                </a:extLst>
              </p:cNvPr>
              <p:cNvSpPr txBox="1"/>
              <p:nvPr/>
            </p:nvSpPr>
            <p:spPr>
              <a:xfrm>
                <a:off x="11178137" y="2091104"/>
                <a:ext cx="651884"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sp>
            <p:nvSpPr>
              <p:cNvPr id="68" name="TextBox 197">
                <a:extLst>
                  <a:ext uri="{FF2B5EF4-FFF2-40B4-BE49-F238E27FC236}">
                    <a16:creationId xmlns:a16="http://schemas.microsoft.com/office/drawing/2014/main" id="{16FE8C02-429F-4F49-B686-8A394C3896F3}"/>
                  </a:ext>
                </a:extLst>
              </p:cNvPr>
              <p:cNvSpPr txBox="1"/>
              <p:nvPr/>
            </p:nvSpPr>
            <p:spPr>
              <a:xfrm>
                <a:off x="9614294" y="1756004"/>
                <a:ext cx="651884" cy="258098"/>
              </a:xfrm>
              <a:prstGeom prst="rect">
                <a:avLst/>
              </a:prstGeom>
              <a:noFill/>
              <a:ln cap="flat">
                <a:noFill/>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FFFFFF"/>
                    </a:solidFill>
                    <a:effectLst/>
                    <a:uLnTx/>
                    <a:uFillTx/>
                    <a:latin typeface="Helvetica" pitchFamily="2"/>
                    <a:ea typeface="+mn-ea"/>
                    <a:cs typeface="+mn-cs"/>
                  </a:rPr>
                  <a:t>CONTAINER</a:t>
                </a:r>
              </a:p>
            </p:txBody>
          </p:sp>
          <p:sp>
            <p:nvSpPr>
              <p:cNvPr id="69" name="TextBox 198">
                <a:extLst>
                  <a:ext uri="{FF2B5EF4-FFF2-40B4-BE49-F238E27FC236}">
                    <a16:creationId xmlns:a16="http://schemas.microsoft.com/office/drawing/2014/main" id="{78AF8DBB-67B7-4DF1-A8BD-593913381450}"/>
                  </a:ext>
                </a:extLst>
              </p:cNvPr>
              <p:cNvSpPr txBox="1"/>
              <p:nvPr/>
            </p:nvSpPr>
            <p:spPr>
              <a:xfrm>
                <a:off x="10400001" y="1756004"/>
                <a:ext cx="651884" cy="258098"/>
              </a:xfrm>
              <a:prstGeom prst="rect">
                <a:avLst/>
              </a:prstGeom>
              <a:noFill/>
              <a:ln cap="flat">
                <a:noFill/>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FFFFFF"/>
                    </a:solidFill>
                    <a:effectLst/>
                    <a:uLnTx/>
                    <a:uFillTx/>
                    <a:latin typeface="Helvetica" pitchFamily="2"/>
                    <a:ea typeface="+mn-ea"/>
                    <a:cs typeface="+mn-cs"/>
                  </a:rPr>
                  <a:t>CONTAINER</a:t>
                </a:r>
              </a:p>
            </p:txBody>
          </p:sp>
          <p:sp>
            <p:nvSpPr>
              <p:cNvPr id="70" name="TextBox 199">
                <a:extLst>
                  <a:ext uri="{FF2B5EF4-FFF2-40B4-BE49-F238E27FC236}">
                    <a16:creationId xmlns:a16="http://schemas.microsoft.com/office/drawing/2014/main" id="{D277CC13-B825-495D-8DDC-20F7FA93BBBC}"/>
                  </a:ext>
                </a:extLst>
              </p:cNvPr>
              <p:cNvSpPr txBox="1"/>
              <p:nvPr/>
            </p:nvSpPr>
            <p:spPr>
              <a:xfrm>
                <a:off x="11178137" y="1756004"/>
                <a:ext cx="651884" cy="258098"/>
              </a:xfrm>
              <a:prstGeom prst="rect">
                <a:avLst/>
              </a:prstGeom>
              <a:noFill/>
              <a:ln cap="flat">
                <a:noFill/>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FFFFFF"/>
                    </a:solidFill>
                    <a:effectLst/>
                    <a:uLnTx/>
                    <a:uFillTx/>
                    <a:latin typeface="Helvetica" pitchFamily="2"/>
                    <a:ea typeface="+mn-ea"/>
                    <a:cs typeface="+mn-cs"/>
                  </a:rPr>
                  <a:t>CONTAINER</a:t>
                </a:r>
              </a:p>
            </p:txBody>
          </p:sp>
        </p:grpSp>
        <p:grpSp>
          <p:nvGrpSpPr>
            <p:cNvPr id="71" name="Group 234">
              <a:extLst>
                <a:ext uri="{FF2B5EF4-FFF2-40B4-BE49-F238E27FC236}">
                  <a16:creationId xmlns:a16="http://schemas.microsoft.com/office/drawing/2014/main" id="{5D12B856-0083-4A6A-8CF0-A89293E7BDD0}"/>
                </a:ext>
              </a:extLst>
            </p:cNvPr>
            <p:cNvGrpSpPr/>
            <p:nvPr/>
          </p:nvGrpSpPr>
          <p:grpSpPr>
            <a:xfrm>
              <a:off x="7013493" y="1756004"/>
              <a:ext cx="2323673" cy="1864059"/>
              <a:chOff x="7013493" y="1756004"/>
              <a:chExt cx="2323673" cy="1864059"/>
            </a:xfrm>
          </p:grpSpPr>
          <p:sp>
            <p:nvSpPr>
              <p:cNvPr id="72" name="TextBox 203">
                <a:extLst>
                  <a:ext uri="{FF2B5EF4-FFF2-40B4-BE49-F238E27FC236}">
                    <a16:creationId xmlns:a16="http://schemas.microsoft.com/office/drawing/2014/main" id="{DC12B8F8-B5F8-493D-AA92-22D2E201B2A0}"/>
                  </a:ext>
                </a:extLst>
              </p:cNvPr>
              <p:cNvSpPr txBox="1"/>
              <p:nvPr/>
            </p:nvSpPr>
            <p:spPr>
              <a:xfrm>
                <a:off x="7013493" y="3325352"/>
                <a:ext cx="2323673" cy="294711"/>
              </a:xfrm>
              <a:prstGeom prst="rect">
                <a:avLst/>
              </a:prstGeom>
              <a:solidFill>
                <a:srgbClr val="2D5A81"/>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OPERATING SYSTEM</a:t>
                </a:r>
              </a:p>
            </p:txBody>
          </p:sp>
          <p:sp>
            <p:nvSpPr>
              <p:cNvPr id="73" name="TextBox 204">
                <a:extLst>
                  <a:ext uri="{FF2B5EF4-FFF2-40B4-BE49-F238E27FC236}">
                    <a16:creationId xmlns:a16="http://schemas.microsoft.com/office/drawing/2014/main" id="{61387A6D-FC0F-4FAF-A6CE-C9CED0481E79}"/>
                  </a:ext>
                </a:extLst>
              </p:cNvPr>
              <p:cNvSpPr txBox="1"/>
              <p:nvPr/>
            </p:nvSpPr>
            <p:spPr>
              <a:xfrm>
                <a:off x="7013493" y="3002834"/>
                <a:ext cx="2323673" cy="294711"/>
              </a:xfrm>
              <a:prstGeom prst="rect">
                <a:avLst/>
              </a:prstGeom>
              <a:solidFill>
                <a:srgbClr val="8497B0"/>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HYPERVISOR</a:t>
                </a:r>
              </a:p>
            </p:txBody>
          </p:sp>
          <p:sp>
            <p:nvSpPr>
              <p:cNvPr id="74" name="TextBox 205">
                <a:extLst>
                  <a:ext uri="{FF2B5EF4-FFF2-40B4-BE49-F238E27FC236}">
                    <a16:creationId xmlns:a16="http://schemas.microsoft.com/office/drawing/2014/main" id="{E2EE17C2-157B-4419-9BA9-60416BE8DD6F}"/>
                  </a:ext>
                </a:extLst>
              </p:cNvPr>
              <p:cNvSpPr txBox="1"/>
              <p:nvPr/>
            </p:nvSpPr>
            <p:spPr>
              <a:xfrm>
                <a:off x="7013493" y="1756004"/>
                <a:ext cx="1157749" cy="1219032"/>
              </a:xfrm>
              <a:prstGeom prst="rect">
                <a:avLst/>
              </a:prstGeom>
              <a:solidFill>
                <a:srgbClr val="ADB9CA"/>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800" b="1" i="0" u="none" strike="noStrike" kern="1200" cap="none" spc="-50" normalizeH="0" baseline="0" noProof="0">
                  <a:ln>
                    <a:noFill/>
                  </a:ln>
                  <a:solidFill>
                    <a:srgbClr val="000000"/>
                  </a:solidFill>
                  <a:effectLst/>
                  <a:uLnTx/>
                  <a:uFillTx/>
                  <a:latin typeface="Helvetica" pitchFamily="2"/>
                  <a:ea typeface="+mn-ea"/>
                  <a:cs typeface="+mn-cs"/>
                </a:endParaRPr>
              </a:p>
            </p:txBody>
          </p:sp>
          <p:sp>
            <p:nvSpPr>
              <p:cNvPr id="75" name="TextBox 206">
                <a:extLst>
                  <a:ext uri="{FF2B5EF4-FFF2-40B4-BE49-F238E27FC236}">
                    <a16:creationId xmlns:a16="http://schemas.microsoft.com/office/drawing/2014/main" id="{E2E3C2F4-7B1D-4403-8700-BC79471F4F8F}"/>
                  </a:ext>
                </a:extLst>
              </p:cNvPr>
              <p:cNvSpPr txBox="1"/>
              <p:nvPr/>
            </p:nvSpPr>
            <p:spPr>
              <a:xfrm>
                <a:off x="8193270" y="1756004"/>
                <a:ext cx="1141664" cy="1219032"/>
              </a:xfrm>
              <a:prstGeom prst="rect">
                <a:avLst/>
              </a:prstGeom>
              <a:solidFill>
                <a:srgbClr val="ADB9CA"/>
              </a:solidFill>
              <a:ln w="9528" cap="flat">
                <a:solidFill>
                  <a:srgbClr val="FFFFFF"/>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800" b="1" i="0" u="none" strike="noStrike" kern="1200" cap="none" spc="-50" normalizeH="0" baseline="0" noProof="0">
                  <a:ln>
                    <a:noFill/>
                  </a:ln>
                  <a:solidFill>
                    <a:srgbClr val="000000"/>
                  </a:solidFill>
                  <a:effectLst/>
                  <a:uLnTx/>
                  <a:uFillTx/>
                  <a:latin typeface="Helvetica" pitchFamily="2"/>
                  <a:ea typeface="+mn-ea"/>
                  <a:cs typeface="+mn-cs"/>
                </a:endParaRPr>
              </a:p>
            </p:txBody>
          </p:sp>
          <p:grpSp>
            <p:nvGrpSpPr>
              <p:cNvPr id="76" name="Group 229">
                <a:extLst>
                  <a:ext uri="{FF2B5EF4-FFF2-40B4-BE49-F238E27FC236}">
                    <a16:creationId xmlns:a16="http://schemas.microsoft.com/office/drawing/2014/main" id="{D544507A-ADAF-4247-B5F8-06475AD10653}"/>
                  </a:ext>
                </a:extLst>
              </p:cNvPr>
              <p:cNvGrpSpPr/>
              <p:nvPr/>
            </p:nvGrpSpPr>
            <p:grpSpPr>
              <a:xfrm>
                <a:off x="7081488" y="2053175"/>
                <a:ext cx="2207178" cy="843725"/>
                <a:chOff x="7081488" y="2053175"/>
                <a:chExt cx="2207178" cy="843725"/>
              </a:xfrm>
            </p:grpSpPr>
            <p:sp>
              <p:nvSpPr>
                <p:cNvPr id="77" name="TextBox 217">
                  <a:extLst>
                    <a:ext uri="{FF2B5EF4-FFF2-40B4-BE49-F238E27FC236}">
                      <a16:creationId xmlns:a16="http://schemas.microsoft.com/office/drawing/2014/main" id="{C95B4828-9097-43C2-B5EB-B8AC13C688D1}"/>
                    </a:ext>
                  </a:extLst>
                </p:cNvPr>
                <p:cNvSpPr txBox="1"/>
                <p:nvPr/>
              </p:nvSpPr>
              <p:spPr>
                <a:xfrm>
                  <a:off x="7081488" y="2638802"/>
                  <a:ext cx="1036106"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OPERATING SYSTEM</a:t>
                  </a:r>
                </a:p>
              </p:txBody>
            </p:sp>
            <p:sp>
              <p:nvSpPr>
                <p:cNvPr id="78" name="TextBox 218">
                  <a:extLst>
                    <a:ext uri="{FF2B5EF4-FFF2-40B4-BE49-F238E27FC236}">
                      <a16:creationId xmlns:a16="http://schemas.microsoft.com/office/drawing/2014/main" id="{C1A4F1E1-01F1-4A45-87CD-1FAB773D575F}"/>
                    </a:ext>
                  </a:extLst>
                </p:cNvPr>
                <p:cNvSpPr txBox="1"/>
                <p:nvPr/>
              </p:nvSpPr>
              <p:spPr>
                <a:xfrm>
                  <a:off x="7081488" y="2342537"/>
                  <a:ext cx="1036106"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BIN / LIB</a:t>
                  </a:r>
                </a:p>
              </p:txBody>
            </p:sp>
            <p:sp>
              <p:nvSpPr>
                <p:cNvPr id="79" name="TextBox 220">
                  <a:extLst>
                    <a:ext uri="{FF2B5EF4-FFF2-40B4-BE49-F238E27FC236}">
                      <a16:creationId xmlns:a16="http://schemas.microsoft.com/office/drawing/2014/main" id="{35562BE7-095F-4AD0-A4F0-CA5955B9C826}"/>
                    </a:ext>
                  </a:extLst>
                </p:cNvPr>
                <p:cNvSpPr txBox="1"/>
                <p:nvPr/>
              </p:nvSpPr>
              <p:spPr>
                <a:xfrm>
                  <a:off x="7081488" y="2053175"/>
                  <a:ext cx="507327"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sp>
              <p:nvSpPr>
                <p:cNvPr id="80" name="TextBox 222">
                  <a:extLst>
                    <a:ext uri="{FF2B5EF4-FFF2-40B4-BE49-F238E27FC236}">
                      <a16:creationId xmlns:a16="http://schemas.microsoft.com/office/drawing/2014/main" id="{6F1B72C3-FC0F-4C61-BD9D-E44964AA3524}"/>
                    </a:ext>
                  </a:extLst>
                </p:cNvPr>
                <p:cNvSpPr txBox="1"/>
                <p:nvPr/>
              </p:nvSpPr>
              <p:spPr>
                <a:xfrm>
                  <a:off x="7633950" y="2053175"/>
                  <a:ext cx="483635"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sp>
              <p:nvSpPr>
                <p:cNvPr id="81" name="TextBox 230">
                  <a:extLst>
                    <a:ext uri="{FF2B5EF4-FFF2-40B4-BE49-F238E27FC236}">
                      <a16:creationId xmlns:a16="http://schemas.microsoft.com/office/drawing/2014/main" id="{BE3565D1-595C-4237-9254-6E085643AC02}"/>
                    </a:ext>
                  </a:extLst>
                </p:cNvPr>
                <p:cNvSpPr txBox="1"/>
                <p:nvPr/>
              </p:nvSpPr>
              <p:spPr>
                <a:xfrm>
                  <a:off x="8252560" y="2638802"/>
                  <a:ext cx="1036106"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OPERATING SYSTEM</a:t>
                  </a:r>
                </a:p>
              </p:txBody>
            </p:sp>
            <p:sp>
              <p:nvSpPr>
                <p:cNvPr id="82" name="TextBox 231">
                  <a:extLst>
                    <a:ext uri="{FF2B5EF4-FFF2-40B4-BE49-F238E27FC236}">
                      <a16:creationId xmlns:a16="http://schemas.microsoft.com/office/drawing/2014/main" id="{E76BEE12-2DFE-4D95-B1E8-299546C734A7}"/>
                    </a:ext>
                  </a:extLst>
                </p:cNvPr>
                <p:cNvSpPr txBox="1"/>
                <p:nvPr/>
              </p:nvSpPr>
              <p:spPr>
                <a:xfrm>
                  <a:off x="8252560" y="2342537"/>
                  <a:ext cx="1036106"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BIN / LIB</a:t>
                  </a:r>
                </a:p>
              </p:txBody>
            </p:sp>
            <p:sp>
              <p:nvSpPr>
                <p:cNvPr id="83" name="TextBox 232">
                  <a:extLst>
                    <a:ext uri="{FF2B5EF4-FFF2-40B4-BE49-F238E27FC236}">
                      <a16:creationId xmlns:a16="http://schemas.microsoft.com/office/drawing/2014/main" id="{E1D554BC-C204-4347-81AF-26FF3AF92CC7}"/>
                    </a:ext>
                  </a:extLst>
                </p:cNvPr>
                <p:cNvSpPr txBox="1"/>
                <p:nvPr/>
              </p:nvSpPr>
              <p:spPr>
                <a:xfrm>
                  <a:off x="8252560" y="2053175"/>
                  <a:ext cx="507327"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sp>
              <p:nvSpPr>
                <p:cNvPr id="84" name="TextBox 233">
                  <a:extLst>
                    <a:ext uri="{FF2B5EF4-FFF2-40B4-BE49-F238E27FC236}">
                      <a16:creationId xmlns:a16="http://schemas.microsoft.com/office/drawing/2014/main" id="{5EC06DE9-72C0-480E-B8D3-728B6AEBDEF1}"/>
                    </a:ext>
                  </a:extLst>
                </p:cNvPr>
                <p:cNvSpPr txBox="1"/>
                <p:nvPr/>
              </p:nvSpPr>
              <p:spPr>
                <a:xfrm>
                  <a:off x="8805031" y="2053175"/>
                  <a:ext cx="483635" cy="258098"/>
                </a:xfrm>
                <a:prstGeom prst="rect">
                  <a:avLst/>
                </a:prstGeom>
                <a:solidFill>
                  <a:srgbClr val="F2F2F2"/>
                </a:solidFill>
                <a:ln w="9528" cap="flat">
                  <a:solidFill>
                    <a:srgbClr val="2D5A81"/>
                  </a:solidFill>
                  <a:prstDash val="solid"/>
                  <a:miter/>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000000"/>
                      </a:solidFill>
                      <a:effectLst/>
                      <a:uLnTx/>
                      <a:uFillTx/>
                      <a:latin typeface="Helvetica" pitchFamily="2"/>
                      <a:ea typeface="+mn-ea"/>
                      <a:cs typeface="+mn-cs"/>
                    </a:rPr>
                    <a:t>APP</a:t>
                  </a:r>
                </a:p>
              </p:txBody>
            </p:sp>
          </p:grpSp>
          <p:sp>
            <p:nvSpPr>
              <p:cNvPr id="85" name="TextBox 227">
                <a:extLst>
                  <a:ext uri="{FF2B5EF4-FFF2-40B4-BE49-F238E27FC236}">
                    <a16:creationId xmlns:a16="http://schemas.microsoft.com/office/drawing/2014/main" id="{076691E4-3FAA-407F-98A4-10282193E41A}"/>
                  </a:ext>
                </a:extLst>
              </p:cNvPr>
              <p:cNvSpPr txBox="1"/>
              <p:nvPr/>
            </p:nvSpPr>
            <p:spPr>
              <a:xfrm>
                <a:off x="7013493" y="1762725"/>
                <a:ext cx="1154731" cy="258098"/>
              </a:xfrm>
              <a:prstGeom prst="rect">
                <a:avLst/>
              </a:prstGeom>
              <a:noFill/>
              <a:ln cap="flat">
                <a:noFill/>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FFFFFF"/>
                    </a:solidFill>
                    <a:effectLst/>
                    <a:uLnTx/>
                    <a:uFillTx/>
                    <a:latin typeface="Helvetica" pitchFamily="2"/>
                    <a:ea typeface="+mn-ea"/>
                    <a:cs typeface="+mn-cs"/>
                  </a:rPr>
                  <a:t>VIRTUAL MACHINE </a:t>
                </a:r>
              </a:p>
            </p:txBody>
          </p:sp>
          <p:sp>
            <p:nvSpPr>
              <p:cNvPr id="86" name="TextBox 228">
                <a:extLst>
                  <a:ext uri="{FF2B5EF4-FFF2-40B4-BE49-F238E27FC236}">
                    <a16:creationId xmlns:a16="http://schemas.microsoft.com/office/drawing/2014/main" id="{4CE57526-2102-4783-87E2-FFB4AAC41AEC}"/>
                  </a:ext>
                </a:extLst>
              </p:cNvPr>
              <p:cNvSpPr txBox="1"/>
              <p:nvPr/>
            </p:nvSpPr>
            <p:spPr>
              <a:xfrm>
                <a:off x="8193252" y="1762725"/>
                <a:ext cx="1141683" cy="258098"/>
              </a:xfrm>
              <a:prstGeom prst="rect">
                <a:avLst/>
              </a:prstGeom>
              <a:noFill/>
              <a:ln cap="flat">
                <a:noFill/>
              </a:ln>
            </p:spPr>
            <p:txBody>
              <a:bodyPr vert="horz" wrap="squar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0" cap="none" spc="-50" normalizeH="0" baseline="0" noProof="0">
                    <a:ln>
                      <a:noFill/>
                    </a:ln>
                    <a:solidFill>
                      <a:srgbClr val="FFFFFF"/>
                    </a:solidFill>
                    <a:effectLst/>
                    <a:uLnTx/>
                    <a:uFillTx/>
                    <a:latin typeface="Helvetica" pitchFamily="2"/>
                    <a:ea typeface="+mn-ea"/>
                    <a:cs typeface="+mn-cs"/>
                  </a:rPr>
                  <a:t>VIRTUAL MACHINE </a:t>
                </a:r>
              </a:p>
            </p:txBody>
          </p:sp>
        </p:grpSp>
      </p:grpSp>
      <p:grpSp>
        <p:nvGrpSpPr>
          <p:cNvPr id="32" name="Group 31"/>
          <p:cNvGrpSpPr/>
          <p:nvPr/>
        </p:nvGrpSpPr>
        <p:grpSpPr>
          <a:xfrm>
            <a:off x="1554989" y="3475476"/>
            <a:ext cx="1082046" cy="1082046"/>
            <a:chOff x="1596427" y="3475476"/>
            <a:chExt cx="1082046" cy="1082046"/>
          </a:xfrm>
        </p:grpSpPr>
        <p:grpSp>
          <p:nvGrpSpPr>
            <p:cNvPr id="105" name="Group 129">
              <a:extLst>
                <a:ext uri="{FF2B5EF4-FFF2-40B4-BE49-F238E27FC236}">
                  <a16:creationId xmlns:a16="http://schemas.microsoft.com/office/drawing/2014/main" id="{22430F39-C802-4367-8CF6-94BB6B97722C}"/>
                </a:ext>
              </a:extLst>
            </p:cNvPr>
            <p:cNvGrpSpPr/>
            <p:nvPr/>
          </p:nvGrpSpPr>
          <p:grpSpPr>
            <a:xfrm>
              <a:off x="1596427" y="3475476"/>
              <a:ext cx="1082046" cy="1082046"/>
              <a:chOff x="868945" y="4375275"/>
              <a:chExt cx="1082046" cy="1082046"/>
            </a:xfrm>
            <a:solidFill>
              <a:srgbClr val="138CAD"/>
            </a:solidFill>
          </p:grpSpPr>
          <p:sp>
            <p:nvSpPr>
              <p:cNvPr id="106" name="Oval 110">
                <a:extLst>
                  <a:ext uri="{FF2B5EF4-FFF2-40B4-BE49-F238E27FC236}">
                    <a16:creationId xmlns:a16="http://schemas.microsoft.com/office/drawing/2014/main" id="{428BE2EB-71CC-47D1-AF74-571A3AF14A5A}"/>
                  </a:ext>
                </a:extLst>
              </p:cNvPr>
              <p:cNvSpPr/>
              <p:nvPr/>
            </p:nvSpPr>
            <p:spPr>
              <a:xfrm>
                <a:off x="868945" y="4375275"/>
                <a:ext cx="1082046" cy="108204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pFill/>
              <a:ln cap="flat">
                <a:noFill/>
                <a:prstDash val="solid"/>
              </a:ln>
              <a:effectLst>
                <a:outerShdw dist="38103" dir="5400000" algn="tl">
                  <a:srgbClr val="000000">
                    <a:alpha val="40000"/>
                  </a:srgbClr>
                </a:outerShdw>
              </a:effectLst>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07" name="Oval 111">
                <a:extLst>
                  <a:ext uri="{FF2B5EF4-FFF2-40B4-BE49-F238E27FC236}">
                    <a16:creationId xmlns:a16="http://schemas.microsoft.com/office/drawing/2014/main" id="{3ED50675-D949-4D27-B79B-C651C3DFE7E0}"/>
                  </a:ext>
                </a:extLst>
              </p:cNvPr>
              <p:cNvSpPr/>
              <p:nvPr/>
            </p:nvSpPr>
            <p:spPr>
              <a:xfrm>
                <a:off x="1100425" y="4581015"/>
                <a:ext cx="670556" cy="67055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grp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pic>
          <p:nvPicPr>
            <p:cNvPr id="109" name="Picture 29">
              <a:extLst>
                <a:ext uri="{FF2B5EF4-FFF2-40B4-BE49-F238E27FC236}">
                  <a16:creationId xmlns:a16="http://schemas.microsoft.com/office/drawing/2014/main" id="{41F9D6D1-4A9B-4C2D-9DF3-C65D4065A59D}"/>
                </a:ext>
              </a:extLst>
            </p:cNvPr>
            <p:cNvPicPr>
              <a:picLocks noChangeAspect="1"/>
            </p:cNvPicPr>
            <p:nvPr/>
          </p:nvPicPr>
          <p:blipFill>
            <a:blip r:embed="rId3"/>
            <a:srcRect l="2321" t="67133" r="88849" b="17981"/>
            <a:stretch>
              <a:fillRect/>
            </a:stretch>
          </p:blipFill>
          <p:spPr>
            <a:xfrm>
              <a:off x="1726855" y="3630304"/>
              <a:ext cx="828592" cy="785798"/>
            </a:xfrm>
            <a:prstGeom prst="rect">
              <a:avLst/>
            </a:prstGeom>
            <a:noFill/>
            <a:ln cap="flat">
              <a:noFill/>
            </a:ln>
          </p:spPr>
        </p:pic>
      </p:grpSp>
      <p:grpSp>
        <p:nvGrpSpPr>
          <p:cNvPr id="142" name="Group 141"/>
          <p:cNvGrpSpPr/>
          <p:nvPr/>
        </p:nvGrpSpPr>
        <p:grpSpPr>
          <a:xfrm>
            <a:off x="7460088" y="1103223"/>
            <a:ext cx="4247803" cy="2470909"/>
            <a:chOff x="885948" y="3667571"/>
            <a:chExt cx="4247803" cy="2470909"/>
          </a:xfrm>
        </p:grpSpPr>
        <p:sp>
          <p:nvSpPr>
            <p:cNvPr id="141" name="Freeform 140"/>
            <p:cNvSpPr/>
            <p:nvPr/>
          </p:nvSpPr>
          <p:spPr>
            <a:xfrm rot="16200000">
              <a:off x="1774395" y="2779124"/>
              <a:ext cx="2470909" cy="4247803"/>
            </a:xfrm>
            <a:custGeom>
              <a:avLst/>
              <a:gdLst>
                <a:gd name="connsiteX0" fmla="*/ 2470909 w 2470909"/>
                <a:gd name="connsiteY0" fmla="*/ 409475 h 4247803"/>
                <a:gd name="connsiteX1" fmla="*/ 2470909 w 2470909"/>
                <a:gd name="connsiteY1" fmla="*/ 4159097 h 4247803"/>
                <a:gd name="connsiteX2" fmla="*/ 2382203 w 2470909"/>
                <a:gd name="connsiteY2" fmla="*/ 4247803 h 4247803"/>
                <a:gd name="connsiteX3" fmla="*/ 88706 w 2470909"/>
                <a:gd name="connsiteY3" fmla="*/ 4247803 h 4247803"/>
                <a:gd name="connsiteX4" fmla="*/ 0 w 2470909"/>
                <a:gd name="connsiteY4" fmla="*/ 4159096 h 4247803"/>
                <a:gd name="connsiteX5" fmla="*/ 0 w 2470909"/>
                <a:gd name="connsiteY5" fmla="*/ 409474 h 4247803"/>
                <a:gd name="connsiteX6" fmla="*/ 88706 w 2470909"/>
                <a:gd name="connsiteY6" fmla="*/ 320768 h 4247803"/>
                <a:gd name="connsiteX7" fmla="*/ 1052974 w 2470909"/>
                <a:gd name="connsiteY7" fmla="*/ 320768 h 4247803"/>
                <a:gd name="connsiteX8" fmla="*/ 1249383 w 2470909"/>
                <a:gd name="connsiteY8" fmla="*/ 0 h 4247803"/>
                <a:gd name="connsiteX9" fmla="*/ 1445792 w 2470909"/>
                <a:gd name="connsiteY9" fmla="*/ 320769 h 4247803"/>
                <a:gd name="connsiteX10" fmla="*/ 2382203 w 2470909"/>
                <a:gd name="connsiteY10" fmla="*/ 320769 h 4247803"/>
                <a:gd name="connsiteX11" fmla="*/ 2470909 w 2470909"/>
                <a:gd name="connsiteY11" fmla="*/ 409475 h 4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70909" h="4247803">
                  <a:moveTo>
                    <a:pt x="2470909" y="409475"/>
                  </a:moveTo>
                  <a:lnTo>
                    <a:pt x="2470909" y="4159097"/>
                  </a:lnTo>
                  <a:cubicBezTo>
                    <a:pt x="2470909" y="4208088"/>
                    <a:pt x="2431194" y="4247803"/>
                    <a:pt x="2382203" y="4247803"/>
                  </a:cubicBezTo>
                  <a:lnTo>
                    <a:pt x="88706" y="4247803"/>
                  </a:lnTo>
                  <a:cubicBezTo>
                    <a:pt x="39715" y="4247803"/>
                    <a:pt x="0" y="4208088"/>
                    <a:pt x="0" y="4159096"/>
                  </a:cubicBezTo>
                  <a:lnTo>
                    <a:pt x="0" y="409474"/>
                  </a:lnTo>
                  <a:cubicBezTo>
                    <a:pt x="0" y="360483"/>
                    <a:pt x="39715" y="320768"/>
                    <a:pt x="88706" y="320768"/>
                  </a:cubicBezTo>
                  <a:lnTo>
                    <a:pt x="1052974" y="320768"/>
                  </a:lnTo>
                  <a:lnTo>
                    <a:pt x="1249383" y="0"/>
                  </a:lnTo>
                  <a:lnTo>
                    <a:pt x="1445792" y="320769"/>
                  </a:lnTo>
                  <a:lnTo>
                    <a:pt x="2382203" y="320769"/>
                  </a:lnTo>
                  <a:cubicBezTo>
                    <a:pt x="2431194" y="320769"/>
                    <a:pt x="2470909" y="360484"/>
                    <a:pt x="2470909" y="409475"/>
                  </a:cubicBezTo>
                  <a:close/>
                </a:path>
              </a:pathLst>
            </a:custGeom>
            <a:solidFill>
              <a:srgbClr val="0D6EA6"/>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9" name="TextBox 286">
              <a:extLst>
                <a:ext uri="{FF2B5EF4-FFF2-40B4-BE49-F238E27FC236}">
                  <a16:creationId xmlns:a16="http://schemas.microsoft.com/office/drawing/2014/main" id="{3F46D76A-D67B-4101-A9E3-C2F871F6EAE1}"/>
                </a:ext>
              </a:extLst>
            </p:cNvPr>
            <p:cNvSpPr txBox="1"/>
            <p:nvPr/>
          </p:nvSpPr>
          <p:spPr>
            <a:xfrm>
              <a:off x="1586818" y="3807991"/>
              <a:ext cx="1509031" cy="656731"/>
            </a:xfrm>
            <a:prstGeom prst="roundRect">
              <a:avLst>
                <a:gd name="adj" fmla="val 6353"/>
              </a:avLst>
            </a:prstGeom>
            <a:solidFill>
              <a:srgbClr val="0C6596"/>
            </a:solidFill>
            <a:ln w="25402" cap="flat">
              <a:solidFill>
                <a:schemeClr val="bg1"/>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COMMISSIONING</a:t>
              </a:r>
            </a:p>
          </p:txBody>
        </p:sp>
        <p:sp>
          <p:nvSpPr>
            <p:cNvPr id="90" name="TextBox 287">
              <a:extLst>
                <a:ext uri="{FF2B5EF4-FFF2-40B4-BE49-F238E27FC236}">
                  <a16:creationId xmlns:a16="http://schemas.microsoft.com/office/drawing/2014/main" id="{5B9DFFE3-F99B-44A7-98DD-DD45E7A88707}"/>
                </a:ext>
              </a:extLst>
            </p:cNvPr>
            <p:cNvSpPr txBox="1"/>
            <p:nvPr/>
          </p:nvSpPr>
          <p:spPr>
            <a:xfrm>
              <a:off x="3212172" y="3807991"/>
              <a:ext cx="1509031" cy="656731"/>
            </a:xfrm>
            <a:prstGeom prst="roundRect">
              <a:avLst>
                <a:gd name="adj" fmla="val 6353"/>
              </a:avLst>
            </a:prstGeom>
            <a:solidFill>
              <a:srgbClr val="0C6596"/>
            </a:solidFill>
            <a:ln w="25402" cap="flat">
              <a:solidFill>
                <a:schemeClr val="bg1"/>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APPLICATION MANAGEMENT</a:t>
              </a:r>
            </a:p>
          </p:txBody>
        </p:sp>
        <p:sp>
          <p:nvSpPr>
            <p:cNvPr id="93" name="TextBox 290">
              <a:extLst>
                <a:ext uri="{FF2B5EF4-FFF2-40B4-BE49-F238E27FC236}">
                  <a16:creationId xmlns:a16="http://schemas.microsoft.com/office/drawing/2014/main" id="{B4E3FE26-56E1-4B89-A04E-9A54EE81743A}"/>
                </a:ext>
              </a:extLst>
            </p:cNvPr>
            <p:cNvSpPr txBox="1"/>
            <p:nvPr/>
          </p:nvSpPr>
          <p:spPr>
            <a:xfrm>
              <a:off x="1604251" y="5331247"/>
              <a:ext cx="1509031" cy="656731"/>
            </a:xfrm>
            <a:prstGeom prst="roundRect">
              <a:avLst>
                <a:gd name="adj" fmla="val 6353"/>
              </a:avLst>
            </a:prstGeom>
            <a:solidFill>
              <a:srgbClr val="0C6596"/>
            </a:solidFill>
            <a:ln w="25402" cap="flat">
              <a:solidFill>
                <a:schemeClr val="bg1"/>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HOSTING</a:t>
              </a:r>
            </a:p>
          </p:txBody>
        </p:sp>
        <p:sp>
          <p:nvSpPr>
            <p:cNvPr id="94" name="TextBox 291">
              <a:extLst>
                <a:ext uri="{FF2B5EF4-FFF2-40B4-BE49-F238E27FC236}">
                  <a16:creationId xmlns:a16="http://schemas.microsoft.com/office/drawing/2014/main" id="{CC8DE62C-85B2-4D6A-80A7-A97EC12F8DD7}"/>
                </a:ext>
              </a:extLst>
            </p:cNvPr>
            <p:cNvSpPr txBox="1"/>
            <p:nvPr/>
          </p:nvSpPr>
          <p:spPr>
            <a:xfrm>
              <a:off x="2376997" y="4575692"/>
              <a:ext cx="1509031" cy="656731"/>
            </a:xfrm>
            <a:prstGeom prst="roundRect">
              <a:avLst>
                <a:gd name="adj" fmla="val 6353"/>
              </a:avLst>
            </a:prstGeom>
            <a:solidFill>
              <a:srgbClr val="0C6596"/>
            </a:solidFill>
            <a:ln w="25402" cap="flat">
              <a:solidFill>
                <a:schemeClr val="bg1"/>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SERVICE MANAGEMENT</a:t>
              </a:r>
            </a:p>
          </p:txBody>
        </p:sp>
        <p:sp>
          <p:nvSpPr>
            <p:cNvPr id="97" name="TextBox 294">
              <a:extLst>
                <a:ext uri="{FF2B5EF4-FFF2-40B4-BE49-F238E27FC236}">
                  <a16:creationId xmlns:a16="http://schemas.microsoft.com/office/drawing/2014/main" id="{525EE88D-B4C5-4153-A168-7C63FC96FEC6}"/>
                </a:ext>
              </a:extLst>
            </p:cNvPr>
            <p:cNvSpPr txBox="1"/>
            <p:nvPr/>
          </p:nvSpPr>
          <p:spPr>
            <a:xfrm>
              <a:off x="3230869" y="5330640"/>
              <a:ext cx="1509031" cy="656731"/>
            </a:xfrm>
            <a:prstGeom prst="roundRect">
              <a:avLst>
                <a:gd name="adj" fmla="val 4634"/>
              </a:avLst>
            </a:prstGeom>
            <a:solidFill>
              <a:srgbClr val="0C6596"/>
            </a:solidFill>
            <a:ln w="25402" cap="flat">
              <a:solidFill>
                <a:schemeClr val="bg1"/>
              </a:solidFill>
              <a:prstDash val="solid"/>
              <a:miter/>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800" b="1" i="0" u="none" strike="noStrike" kern="1200" cap="none" spc="0" normalizeH="0" baseline="0" noProof="0">
                  <a:ln>
                    <a:noFill/>
                  </a:ln>
                  <a:solidFill>
                    <a:srgbClr val="FFFFFF"/>
                  </a:solidFill>
                  <a:effectLst/>
                  <a:uLnTx/>
                  <a:uFillTx/>
                  <a:latin typeface="Helvetica" pitchFamily="2"/>
                  <a:ea typeface="+mn-ea"/>
                  <a:cs typeface="+mn-cs"/>
                </a:rPr>
                <a:t>FULL INFRASTRUCTURE UP TO OS LAYER</a:t>
              </a:r>
            </a:p>
          </p:txBody>
        </p:sp>
      </p:grpSp>
      <p:grpSp>
        <p:nvGrpSpPr>
          <p:cNvPr id="146" name="Group 145"/>
          <p:cNvGrpSpPr/>
          <p:nvPr/>
        </p:nvGrpSpPr>
        <p:grpSpPr>
          <a:xfrm>
            <a:off x="7314137" y="854275"/>
            <a:ext cx="4394356" cy="1096262"/>
            <a:chOff x="1200623" y="5550400"/>
            <a:chExt cx="4394356" cy="1096262"/>
          </a:xfrm>
        </p:grpSpPr>
        <p:sp>
          <p:nvSpPr>
            <p:cNvPr id="145" name="Freeform 144"/>
            <p:cNvSpPr/>
            <p:nvPr/>
          </p:nvSpPr>
          <p:spPr>
            <a:xfrm rot="16200000">
              <a:off x="2850901" y="3902585"/>
              <a:ext cx="1093799" cy="4394356"/>
            </a:xfrm>
            <a:custGeom>
              <a:avLst/>
              <a:gdLst>
                <a:gd name="connsiteX0" fmla="*/ 1093799 w 1093799"/>
                <a:gd name="connsiteY0" fmla="*/ 550552 h 4394356"/>
                <a:gd name="connsiteX1" fmla="*/ 1093799 w 1093799"/>
                <a:gd name="connsiteY1" fmla="*/ 4313656 h 4394356"/>
                <a:gd name="connsiteX2" fmla="*/ 1013099 w 1093799"/>
                <a:gd name="connsiteY2" fmla="*/ 4394356 h 4394356"/>
                <a:gd name="connsiteX3" fmla="*/ 80700 w 1093799"/>
                <a:gd name="connsiteY3" fmla="*/ 4394356 h 4394356"/>
                <a:gd name="connsiteX4" fmla="*/ 0 w 1093799"/>
                <a:gd name="connsiteY4" fmla="*/ 4313656 h 4394356"/>
                <a:gd name="connsiteX5" fmla="*/ 0 w 1093799"/>
                <a:gd name="connsiteY5" fmla="*/ 550552 h 4394356"/>
                <a:gd name="connsiteX6" fmla="*/ 80700 w 1093799"/>
                <a:gd name="connsiteY6" fmla="*/ 469852 h 4394356"/>
                <a:gd name="connsiteX7" fmla="*/ 342329 w 1093799"/>
                <a:gd name="connsiteY7" fmla="*/ 469852 h 4394356"/>
                <a:gd name="connsiteX8" fmla="*/ 556619 w 1093799"/>
                <a:gd name="connsiteY8" fmla="*/ 0 h 4394356"/>
                <a:gd name="connsiteX9" fmla="*/ 770910 w 1093799"/>
                <a:gd name="connsiteY9" fmla="*/ 469852 h 4394356"/>
                <a:gd name="connsiteX10" fmla="*/ 1013099 w 1093799"/>
                <a:gd name="connsiteY10" fmla="*/ 469852 h 4394356"/>
                <a:gd name="connsiteX11" fmla="*/ 1093799 w 1093799"/>
                <a:gd name="connsiteY11" fmla="*/ 550552 h 439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3799" h="4394356">
                  <a:moveTo>
                    <a:pt x="1093799" y="550552"/>
                  </a:moveTo>
                  <a:lnTo>
                    <a:pt x="1093799" y="4313656"/>
                  </a:lnTo>
                  <a:cubicBezTo>
                    <a:pt x="1093799" y="4358225"/>
                    <a:pt x="1057668" y="4394356"/>
                    <a:pt x="1013099" y="4394356"/>
                  </a:cubicBezTo>
                  <a:lnTo>
                    <a:pt x="80700" y="4394356"/>
                  </a:lnTo>
                  <a:cubicBezTo>
                    <a:pt x="36131" y="4394356"/>
                    <a:pt x="0" y="4358225"/>
                    <a:pt x="0" y="4313656"/>
                  </a:cubicBezTo>
                  <a:lnTo>
                    <a:pt x="0" y="550552"/>
                  </a:lnTo>
                  <a:cubicBezTo>
                    <a:pt x="0" y="505983"/>
                    <a:pt x="36131" y="469852"/>
                    <a:pt x="80700" y="469852"/>
                  </a:cubicBezTo>
                  <a:lnTo>
                    <a:pt x="342329" y="469852"/>
                  </a:lnTo>
                  <a:lnTo>
                    <a:pt x="556619" y="0"/>
                  </a:lnTo>
                  <a:lnTo>
                    <a:pt x="770910" y="469852"/>
                  </a:lnTo>
                  <a:lnTo>
                    <a:pt x="1013099" y="469852"/>
                  </a:lnTo>
                  <a:cubicBezTo>
                    <a:pt x="1057668" y="469852"/>
                    <a:pt x="1093799" y="505983"/>
                    <a:pt x="1093799" y="550552"/>
                  </a:cubicBezTo>
                  <a:close/>
                </a:path>
              </a:pathLst>
            </a:custGeom>
            <a:solidFill>
              <a:srgbClr val="115A89"/>
            </a:solid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37" name="TextBox 167">
              <a:extLst>
                <a:ext uri="{FF2B5EF4-FFF2-40B4-BE49-F238E27FC236}">
                  <a16:creationId xmlns:a16="http://schemas.microsoft.com/office/drawing/2014/main" id="{24CBCDA9-8A61-4B3E-BAB9-79F4A476EEA6}"/>
                </a:ext>
              </a:extLst>
            </p:cNvPr>
            <p:cNvSpPr txBox="1"/>
            <p:nvPr/>
          </p:nvSpPr>
          <p:spPr>
            <a:xfrm>
              <a:off x="2336800" y="5550400"/>
              <a:ext cx="2689512" cy="1085530"/>
            </a:xfrm>
            <a:prstGeom prst="rect">
              <a:avLst/>
            </a:prstGeom>
            <a:noFill/>
            <a:ln cap="flat">
              <a:noFill/>
            </a:ln>
          </p:spPr>
          <p:txBody>
            <a:bodyPr vert="horz" wrap="square" lIns="179999" tIns="179999" rIns="179999" bIns="179999"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500" b="1" i="0" u="none" strike="noStrike" kern="0" cap="none" spc="-50" normalizeH="0" baseline="0" noProof="0">
                  <a:ln>
                    <a:noFill/>
                  </a:ln>
                  <a:solidFill>
                    <a:srgbClr val="FFFFFF"/>
                  </a:solidFill>
                  <a:effectLst/>
                  <a:uLnTx/>
                  <a:uFillTx/>
                  <a:latin typeface="Helvetica" pitchFamily="2"/>
                  <a:ea typeface="+mn-ea"/>
                  <a:cs typeface="+mn-cs"/>
                </a:rPr>
                <a:t>TRE / SRE / MLOPS Computation Environments and Data Anonymisation Services</a:t>
              </a:r>
            </a:p>
          </p:txBody>
        </p:sp>
      </p:grpSp>
      <p:sp>
        <p:nvSpPr>
          <p:cNvPr id="149" name="Title 1">
            <a:extLst>
              <a:ext uri="{FF2B5EF4-FFF2-40B4-BE49-F238E27FC236}">
                <a16:creationId xmlns:a16="http://schemas.microsoft.com/office/drawing/2014/main" id="{8F0F3AA4-F903-483F-9275-3C9254A0186B}"/>
              </a:ext>
            </a:extLst>
          </p:cNvPr>
          <p:cNvSpPr txBox="1"/>
          <p:nvPr/>
        </p:nvSpPr>
        <p:spPr>
          <a:xfrm>
            <a:off x="1126416" y="161132"/>
            <a:ext cx="11144269" cy="749295"/>
          </a:xfrm>
          <a:prstGeom prst="rect">
            <a:avLst/>
          </a:prstGeom>
          <a:noFill/>
          <a:ln cap="flat">
            <a:noFill/>
          </a:ln>
        </p:spPr>
        <p:txBody>
          <a:bodyPr vert="horz" wrap="square" lIns="91440" tIns="45720" rIns="91440" bIns="45720" anchor="ctr" anchorCtr="0" compatLnSpc="1">
            <a:noAutofit/>
          </a:bodyPr>
          <a:lstStyle/>
          <a:p>
            <a:pPr marL="0" marR="0" lvl="0" indent="0" algn="r" defTabSz="609584" rtl="0" eaLnBrk="1" fontAlgn="auto" latinLnBrk="0" hangingPunct="1">
              <a:lnSpc>
                <a:spcPct val="90000"/>
              </a:lnSpc>
              <a:spcBef>
                <a:spcPts val="0"/>
              </a:spcBef>
              <a:spcAft>
                <a:spcPts val="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a:ln>
                  <a:noFill/>
                </a:ln>
                <a:solidFill>
                  <a:srgbClr val="FFFFFF"/>
                </a:solidFill>
                <a:effectLst/>
                <a:uLnTx/>
                <a:uFillTx/>
                <a:latin typeface="Helvetica" pitchFamily="2"/>
                <a:ea typeface="+mn-ea"/>
                <a:cs typeface="+mn-cs"/>
              </a:rPr>
              <a:t>Imaging &amp; AI Ready Stacked Solutions</a:t>
            </a:r>
          </a:p>
        </p:txBody>
      </p:sp>
      <p:grpSp>
        <p:nvGrpSpPr>
          <p:cNvPr id="6" name="Group 5">
            <a:extLst>
              <a:ext uri="{FF2B5EF4-FFF2-40B4-BE49-F238E27FC236}">
                <a16:creationId xmlns:a16="http://schemas.microsoft.com/office/drawing/2014/main" id="{AE150445-E2EC-9C14-D092-AFB99E04C9AA}"/>
              </a:ext>
            </a:extLst>
          </p:cNvPr>
          <p:cNvGrpSpPr/>
          <p:nvPr/>
        </p:nvGrpSpPr>
        <p:grpSpPr>
          <a:xfrm>
            <a:off x="-813454" y="112278"/>
            <a:ext cx="1462837" cy="624880"/>
            <a:chOff x="-706913" y="213301"/>
            <a:chExt cx="1883896" cy="804744"/>
          </a:xfrm>
        </p:grpSpPr>
        <p:sp>
          <p:nvSpPr>
            <p:cNvPr id="9" name="Rounded Rectangle 9">
              <a:extLst>
                <a:ext uri="{FF2B5EF4-FFF2-40B4-BE49-F238E27FC236}">
                  <a16:creationId xmlns:a16="http://schemas.microsoft.com/office/drawing/2014/main" id="{4D7A40BD-FD8E-4567-F490-D98C7F7B1B49}"/>
                </a:ext>
              </a:extLst>
            </p:cNvPr>
            <p:cNvSpPr/>
            <p:nvPr userDrawn="1"/>
          </p:nvSpPr>
          <p:spPr>
            <a:xfrm>
              <a:off x="-706913" y="222445"/>
              <a:ext cx="1883896" cy="795600"/>
            </a:xfrm>
            <a:prstGeom prst="roundRect">
              <a:avLst>
                <a:gd name="adj" fmla="val 50000"/>
              </a:avLst>
            </a:prstGeom>
            <a:solidFill>
              <a:srgbClr val="105FA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D752DA-1D4C-7C65-3504-915ECFEBFAA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757" t="3110" r="90956" b="85289"/>
            <a:stretch/>
          </p:blipFill>
          <p:spPr>
            <a:xfrm>
              <a:off x="336176" y="213301"/>
              <a:ext cx="766483" cy="795600"/>
            </a:xfrm>
            <a:prstGeom prst="rect">
              <a:avLst/>
            </a:prstGeom>
          </p:spPr>
        </p:pic>
      </p:grpSp>
      <p:sp>
        <p:nvSpPr>
          <p:cNvPr id="3" name="Rounded Rectangle 9">
            <a:extLst>
              <a:ext uri="{FF2B5EF4-FFF2-40B4-BE49-F238E27FC236}">
                <a16:creationId xmlns:a16="http://schemas.microsoft.com/office/drawing/2014/main" id="{052ECD37-8880-BE59-B68D-2D1633E2CD56}"/>
              </a:ext>
            </a:extLst>
          </p:cNvPr>
          <p:cNvSpPr/>
          <p:nvPr/>
        </p:nvSpPr>
        <p:spPr>
          <a:xfrm>
            <a:off x="11038695" y="6166963"/>
            <a:ext cx="1462837" cy="617780"/>
          </a:xfrm>
          <a:prstGeom prst="roundRect">
            <a:avLst>
              <a:gd name="adj" fmla="val 50000"/>
            </a:avLst>
          </a:prstGeom>
          <a:solidFill>
            <a:srgbClr val="105FA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2925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fade">
                                      <p:cBhvr>
                                        <p:cTn id="7" dur="500"/>
                                        <p:tgtEl>
                                          <p:spTgt spid="104"/>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18"/>
                                        </p:tgtEl>
                                        <p:attrNameLst>
                                          <p:attrName>style.visibility</p:attrName>
                                        </p:attrNameLst>
                                      </p:cBhvr>
                                      <p:to>
                                        <p:strVal val="visible"/>
                                      </p:to>
                                    </p:set>
                                    <p:anim calcmode="lin" valueType="num">
                                      <p:cBhvr additive="base">
                                        <p:cTn id="11" dur="500" fill="hold"/>
                                        <p:tgtEl>
                                          <p:spTgt spid="118"/>
                                        </p:tgtEl>
                                        <p:attrNameLst>
                                          <p:attrName>ppt_x</p:attrName>
                                        </p:attrNameLst>
                                      </p:cBhvr>
                                      <p:tavLst>
                                        <p:tav tm="0">
                                          <p:val>
                                            <p:strVal val="#ppt_x"/>
                                          </p:val>
                                        </p:tav>
                                        <p:tav tm="100000">
                                          <p:val>
                                            <p:strVal val="#ppt_x"/>
                                          </p:val>
                                        </p:tav>
                                      </p:tavLst>
                                    </p:anim>
                                    <p:anim calcmode="lin" valueType="num">
                                      <p:cBhvr additive="base">
                                        <p:cTn id="12" dur="500" fill="hold"/>
                                        <p:tgtEl>
                                          <p:spTgt spid="118"/>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500" fill="hold"/>
                                        <p:tgtEl>
                                          <p:spTgt spid="30"/>
                                        </p:tgtEl>
                                        <p:attrNameLst>
                                          <p:attrName>ppt_w</p:attrName>
                                        </p:attrNameLst>
                                      </p:cBhvr>
                                      <p:tavLst>
                                        <p:tav tm="0">
                                          <p:val>
                                            <p:fltVal val="0"/>
                                          </p:val>
                                        </p:tav>
                                        <p:tav tm="100000">
                                          <p:val>
                                            <p:strVal val="#ppt_w"/>
                                          </p:val>
                                        </p:tav>
                                      </p:tavLst>
                                    </p:anim>
                                    <p:anim calcmode="lin" valueType="num">
                                      <p:cBhvr>
                                        <p:cTn id="17" dur="500" fill="hold"/>
                                        <p:tgtEl>
                                          <p:spTgt spid="30"/>
                                        </p:tgtEl>
                                        <p:attrNameLst>
                                          <p:attrName>ppt_h</p:attrName>
                                        </p:attrNameLst>
                                      </p:cBhvr>
                                      <p:tavLst>
                                        <p:tav tm="0">
                                          <p:val>
                                            <p:fltVal val="0"/>
                                          </p:val>
                                        </p:tav>
                                        <p:tav tm="100000">
                                          <p:val>
                                            <p:strVal val="#ppt_h"/>
                                          </p:val>
                                        </p:tav>
                                      </p:tavLst>
                                    </p:anim>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nodeType="clickEffect">
                                  <p:stCondLst>
                                    <p:cond delay="0"/>
                                  </p:stCondLst>
                                  <p:childTnLst>
                                    <p:set>
                                      <p:cBhvr>
                                        <p:cTn id="22" dur="1" fill="hold">
                                          <p:stCondLst>
                                            <p:cond delay="0"/>
                                          </p:stCondLst>
                                        </p:cTn>
                                        <p:tgtEl>
                                          <p:spTgt spid="119"/>
                                        </p:tgtEl>
                                        <p:attrNameLst>
                                          <p:attrName>style.visibility</p:attrName>
                                        </p:attrNameLst>
                                      </p:cBhvr>
                                      <p:to>
                                        <p:strVal val="visible"/>
                                      </p:to>
                                    </p:set>
                                    <p:anim calcmode="lin" valueType="num">
                                      <p:cBhvr additive="base">
                                        <p:cTn id="23" dur="500" fill="hold"/>
                                        <p:tgtEl>
                                          <p:spTgt spid="119"/>
                                        </p:tgtEl>
                                        <p:attrNameLst>
                                          <p:attrName>ppt_x</p:attrName>
                                        </p:attrNameLst>
                                      </p:cBhvr>
                                      <p:tavLst>
                                        <p:tav tm="0">
                                          <p:val>
                                            <p:strVal val="#ppt_x"/>
                                          </p:val>
                                        </p:tav>
                                        <p:tav tm="100000">
                                          <p:val>
                                            <p:strVal val="#ppt_x"/>
                                          </p:val>
                                        </p:tav>
                                      </p:tavLst>
                                    </p:anim>
                                    <p:anim calcmode="lin" valueType="num">
                                      <p:cBhvr additive="base">
                                        <p:cTn id="24" dur="500" fill="hold"/>
                                        <p:tgtEl>
                                          <p:spTgt spid="119"/>
                                        </p:tgtEl>
                                        <p:attrNameLst>
                                          <p:attrName>ppt_y</p:attrName>
                                        </p:attrNameLst>
                                      </p:cBhvr>
                                      <p:tavLst>
                                        <p:tav tm="0">
                                          <p:val>
                                            <p:strVal val="0-#ppt_h/2"/>
                                          </p:val>
                                        </p:tav>
                                        <p:tav tm="100000">
                                          <p:val>
                                            <p:strVal val="#ppt_y"/>
                                          </p:val>
                                        </p:tav>
                                      </p:tavLst>
                                    </p:anim>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31"/>
                                        </p:tgtEl>
                                        <p:attrNameLst>
                                          <p:attrName>style.visibility</p:attrName>
                                        </p:attrNameLst>
                                      </p:cBhvr>
                                      <p:to>
                                        <p:strVal val="visible"/>
                                      </p:to>
                                    </p:set>
                                    <p:anim calcmode="lin" valueType="num">
                                      <p:cBhvr>
                                        <p:cTn id="28" dur="500" fill="hold"/>
                                        <p:tgtEl>
                                          <p:spTgt spid="31"/>
                                        </p:tgtEl>
                                        <p:attrNameLst>
                                          <p:attrName>ppt_w</p:attrName>
                                        </p:attrNameLst>
                                      </p:cBhvr>
                                      <p:tavLst>
                                        <p:tav tm="0">
                                          <p:val>
                                            <p:fltVal val="0"/>
                                          </p:val>
                                        </p:tav>
                                        <p:tav tm="100000">
                                          <p:val>
                                            <p:strVal val="#ppt_w"/>
                                          </p:val>
                                        </p:tav>
                                      </p:tavLst>
                                    </p:anim>
                                    <p:anim calcmode="lin" valueType="num">
                                      <p:cBhvr>
                                        <p:cTn id="29" dur="500" fill="hold"/>
                                        <p:tgtEl>
                                          <p:spTgt spid="31"/>
                                        </p:tgtEl>
                                        <p:attrNameLst>
                                          <p:attrName>ppt_h</p:attrName>
                                        </p:attrNameLst>
                                      </p:cBhvr>
                                      <p:tavLst>
                                        <p:tav tm="0">
                                          <p:val>
                                            <p:fltVal val="0"/>
                                          </p:val>
                                        </p:tav>
                                        <p:tav tm="100000">
                                          <p:val>
                                            <p:strVal val="#ppt_h"/>
                                          </p:val>
                                        </p:tav>
                                      </p:tavLst>
                                    </p:anim>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20"/>
                                        </p:tgtEl>
                                        <p:attrNameLst>
                                          <p:attrName>style.visibility</p:attrName>
                                        </p:attrNameLst>
                                      </p:cBhvr>
                                      <p:to>
                                        <p:strVal val="visible"/>
                                      </p:to>
                                    </p:set>
                                    <p:anim calcmode="lin" valueType="num">
                                      <p:cBhvr additive="base">
                                        <p:cTn id="35" dur="500" fill="hold"/>
                                        <p:tgtEl>
                                          <p:spTgt spid="120"/>
                                        </p:tgtEl>
                                        <p:attrNameLst>
                                          <p:attrName>ppt_x</p:attrName>
                                        </p:attrNameLst>
                                      </p:cBhvr>
                                      <p:tavLst>
                                        <p:tav tm="0">
                                          <p:val>
                                            <p:strVal val="#ppt_x"/>
                                          </p:val>
                                        </p:tav>
                                        <p:tav tm="100000">
                                          <p:val>
                                            <p:strVal val="#ppt_x"/>
                                          </p:val>
                                        </p:tav>
                                      </p:tavLst>
                                    </p:anim>
                                    <p:anim calcmode="lin" valueType="num">
                                      <p:cBhvr additive="base">
                                        <p:cTn id="36" dur="500" fill="hold"/>
                                        <p:tgtEl>
                                          <p:spTgt spid="120"/>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121"/>
                                        </p:tgtEl>
                                        <p:attrNameLst>
                                          <p:attrName>style.visibility</p:attrName>
                                        </p:attrNameLst>
                                      </p:cBhvr>
                                      <p:to>
                                        <p:strVal val="visible"/>
                                      </p:to>
                                    </p:set>
                                    <p:anim calcmode="lin" valueType="num">
                                      <p:cBhvr additive="base">
                                        <p:cTn id="47" dur="500" fill="hold"/>
                                        <p:tgtEl>
                                          <p:spTgt spid="121"/>
                                        </p:tgtEl>
                                        <p:attrNameLst>
                                          <p:attrName>ppt_x</p:attrName>
                                        </p:attrNameLst>
                                      </p:cBhvr>
                                      <p:tavLst>
                                        <p:tav tm="0">
                                          <p:val>
                                            <p:strVal val="#ppt_x"/>
                                          </p:val>
                                        </p:tav>
                                        <p:tav tm="100000">
                                          <p:val>
                                            <p:strVal val="#ppt_x"/>
                                          </p:val>
                                        </p:tav>
                                      </p:tavLst>
                                    </p:anim>
                                    <p:anim calcmode="lin" valueType="num">
                                      <p:cBhvr additive="base">
                                        <p:cTn id="48" dur="500" fill="hold"/>
                                        <p:tgtEl>
                                          <p:spTgt spid="121"/>
                                        </p:tgtEl>
                                        <p:attrNameLst>
                                          <p:attrName>ppt_y</p:attrName>
                                        </p:attrNameLst>
                                      </p:cBhvr>
                                      <p:tavLst>
                                        <p:tav tm="0">
                                          <p:val>
                                            <p:strVal val="0-#ppt_h/2"/>
                                          </p:val>
                                        </p:tav>
                                        <p:tav tm="100000">
                                          <p:val>
                                            <p:strVal val="#ppt_y"/>
                                          </p:val>
                                        </p:tav>
                                      </p:tavLst>
                                    </p:anim>
                                  </p:childTnLst>
                                </p:cTn>
                              </p:par>
                            </p:childTnLst>
                          </p:cTn>
                        </p:par>
                        <p:par>
                          <p:cTn id="49" fill="hold">
                            <p:stCondLst>
                              <p:cond delay="500"/>
                            </p:stCondLst>
                            <p:childTnLst>
                              <p:par>
                                <p:cTn id="50" presetID="53" presetClass="entr" presetSubtype="16" fill="hold" nodeType="afterEffect">
                                  <p:stCondLst>
                                    <p:cond delay="0"/>
                                  </p:stCondLst>
                                  <p:childTnLst>
                                    <p:set>
                                      <p:cBhvr>
                                        <p:cTn id="51" dur="1" fill="hold">
                                          <p:stCondLst>
                                            <p:cond delay="0"/>
                                          </p:stCondLst>
                                        </p:cTn>
                                        <p:tgtEl>
                                          <p:spTgt spid="147"/>
                                        </p:tgtEl>
                                        <p:attrNameLst>
                                          <p:attrName>style.visibility</p:attrName>
                                        </p:attrNameLst>
                                      </p:cBhvr>
                                      <p:to>
                                        <p:strVal val="visible"/>
                                      </p:to>
                                    </p:set>
                                    <p:anim calcmode="lin" valueType="num">
                                      <p:cBhvr>
                                        <p:cTn id="52" dur="500" fill="hold"/>
                                        <p:tgtEl>
                                          <p:spTgt spid="147"/>
                                        </p:tgtEl>
                                        <p:attrNameLst>
                                          <p:attrName>ppt_w</p:attrName>
                                        </p:attrNameLst>
                                      </p:cBhvr>
                                      <p:tavLst>
                                        <p:tav tm="0">
                                          <p:val>
                                            <p:fltVal val="0"/>
                                          </p:val>
                                        </p:tav>
                                        <p:tav tm="100000">
                                          <p:val>
                                            <p:strVal val="#ppt_w"/>
                                          </p:val>
                                        </p:tav>
                                      </p:tavLst>
                                    </p:anim>
                                    <p:anim calcmode="lin" valueType="num">
                                      <p:cBhvr>
                                        <p:cTn id="53" dur="500" fill="hold"/>
                                        <p:tgtEl>
                                          <p:spTgt spid="147"/>
                                        </p:tgtEl>
                                        <p:attrNameLst>
                                          <p:attrName>ppt_h</p:attrName>
                                        </p:attrNameLst>
                                      </p:cBhvr>
                                      <p:tavLst>
                                        <p:tav tm="0">
                                          <p:val>
                                            <p:fltVal val="0"/>
                                          </p:val>
                                        </p:tav>
                                        <p:tav tm="100000">
                                          <p:val>
                                            <p:strVal val="#ppt_h"/>
                                          </p:val>
                                        </p:tav>
                                      </p:tavLst>
                                    </p:anim>
                                    <p:animEffect transition="in" filter="fade">
                                      <p:cBhvr>
                                        <p:cTn id="54" dur="500"/>
                                        <p:tgtEl>
                                          <p:spTgt spid="147"/>
                                        </p:tgtEl>
                                      </p:cBhvr>
                                    </p:animEffect>
                                  </p:childTnLst>
                                </p:cTn>
                              </p:par>
                            </p:childTnLst>
                          </p:cTn>
                        </p:par>
                        <p:par>
                          <p:cTn id="55" fill="hold">
                            <p:stCondLst>
                              <p:cond delay="1000"/>
                            </p:stCondLst>
                            <p:childTnLst>
                              <p:par>
                                <p:cTn id="56" presetID="2" presetClass="entr" presetSubtype="2" fill="hold" nodeType="afterEffect">
                                  <p:stCondLst>
                                    <p:cond delay="0"/>
                                  </p:stCondLst>
                                  <p:childTnLst>
                                    <p:set>
                                      <p:cBhvr>
                                        <p:cTn id="57" dur="1" fill="hold">
                                          <p:stCondLst>
                                            <p:cond delay="0"/>
                                          </p:stCondLst>
                                        </p:cTn>
                                        <p:tgtEl>
                                          <p:spTgt spid="50"/>
                                        </p:tgtEl>
                                        <p:attrNameLst>
                                          <p:attrName>style.visibility</p:attrName>
                                        </p:attrNameLst>
                                      </p:cBhvr>
                                      <p:to>
                                        <p:strVal val="visible"/>
                                      </p:to>
                                    </p:set>
                                    <p:anim calcmode="lin" valueType="num">
                                      <p:cBhvr additive="base">
                                        <p:cTn id="58" dur="500" fill="hold"/>
                                        <p:tgtEl>
                                          <p:spTgt spid="50"/>
                                        </p:tgtEl>
                                        <p:attrNameLst>
                                          <p:attrName>ppt_x</p:attrName>
                                        </p:attrNameLst>
                                      </p:cBhvr>
                                      <p:tavLst>
                                        <p:tav tm="0">
                                          <p:val>
                                            <p:strVal val="1+#ppt_w/2"/>
                                          </p:val>
                                        </p:tav>
                                        <p:tav tm="100000">
                                          <p:val>
                                            <p:strVal val="#ppt_x"/>
                                          </p:val>
                                        </p:tav>
                                      </p:tavLst>
                                    </p:anim>
                                    <p:anim calcmode="lin" valueType="num">
                                      <p:cBhvr additive="base">
                                        <p:cTn id="59"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nodeType="clickEffect">
                                  <p:stCondLst>
                                    <p:cond delay="0"/>
                                  </p:stCondLst>
                                  <p:childTnLst>
                                    <p:set>
                                      <p:cBhvr>
                                        <p:cTn id="63" dur="1" fill="hold">
                                          <p:stCondLst>
                                            <p:cond delay="0"/>
                                          </p:stCondLst>
                                        </p:cTn>
                                        <p:tgtEl>
                                          <p:spTgt spid="122"/>
                                        </p:tgtEl>
                                        <p:attrNameLst>
                                          <p:attrName>style.visibility</p:attrName>
                                        </p:attrNameLst>
                                      </p:cBhvr>
                                      <p:to>
                                        <p:strVal val="visible"/>
                                      </p:to>
                                    </p:set>
                                    <p:anim calcmode="lin" valueType="num">
                                      <p:cBhvr additive="base">
                                        <p:cTn id="64" dur="500" fill="hold"/>
                                        <p:tgtEl>
                                          <p:spTgt spid="122"/>
                                        </p:tgtEl>
                                        <p:attrNameLst>
                                          <p:attrName>ppt_x</p:attrName>
                                        </p:attrNameLst>
                                      </p:cBhvr>
                                      <p:tavLst>
                                        <p:tav tm="0">
                                          <p:val>
                                            <p:strVal val="#ppt_x"/>
                                          </p:val>
                                        </p:tav>
                                        <p:tav tm="100000">
                                          <p:val>
                                            <p:strVal val="#ppt_x"/>
                                          </p:val>
                                        </p:tav>
                                      </p:tavLst>
                                    </p:anim>
                                    <p:anim calcmode="lin" valueType="num">
                                      <p:cBhvr additive="base">
                                        <p:cTn id="65" dur="500" fill="hold"/>
                                        <p:tgtEl>
                                          <p:spTgt spid="122"/>
                                        </p:tgtEl>
                                        <p:attrNameLst>
                                          <p:attrName>ppt_y</p:attrName>
                                        </p:attrNameLst>
                                      </p:cBhvr>
                                      <p:tavLst>
                                        <p:tav tm="0">
                                          <p:val>
                                            <p:strVal val="0-#ppt_h/2"/>
                                          </p:val>
                                        </p:tav>
                                        <p:tav tm="100000">
                                          <p:val>
                                            <p:strVal val="#ppt_y"/>
                                          </p:val>
                                        </p:tav>
                                      </p:tavLst>
                                    </p:anim>
                                  </p:childTnLst>
                                </p:cTn>
                              </p:par>
                              <p:par>
                                <p:cTn id="66" presetID="10" presetClass="exit" presetSubtype="0" fill="hold" nodeType="withEffect">
                                  <p:stCondLst>
                                    <p:cond delay="0"/>
                                  </p:stCondLst>
                                  <p:childTnLst>
                                    <p:animEffect transition="out" filter="fade">
                                      <p:cBhvr>
                                        <p:cTn id="67" dur="500"/>
                                        <p:tgtEl>
                                          <p:spTgt spid="50"/>
                                        </p:tgtEl>
                                      </p:cBhvr>
                                    </p:animEffect>
                                    <p:set>
                                      <p:cBhvr>
                                        <p:cTn id="68" dur="1" fill="hold">
                                          <p:stCondLst>
                                            <p:cond delay="499"/>
                                          </p:stCondLst>
                                        </p:cTn>
                                        <p:tgtEl>
                                          <p:spTgt spid="50"/>
                                        </p:tgtEl>
                                        <p:attrNameLst>
                                          <p:attrName>style.visibility</p:attrName>
                                        </p:attrNameLst>
                                      </p:cBhvr>
                                      <p:to>
                                        <p:strVal val="hidden"/>
                                      </p:to>
                                    </p:set>
                                  </p:childTnLst>
                                </p:cTn>
                              </p:par>
                            </p:childTnLst>
                          </p:cTn>
                        </p:par>
                        <p:par>
                          <p:cTn id="69" fill="hold">
                            <p:stCondLst>
                              <p:cond delay="500"/>
                            </p:stCondLst>
                            <p:childTnLst>
                              <p:par>
                                <p:cTn id="70" presetID="53" presetClass="entr" presetSubtype="16" fill="hold" nodeType="afterEffect">
                                  <p:stCondLst>
                                    <p:cond delay="0"/>
                                  </p:stCondLst>
                                  <p:childTnLst>
                                    <p:set>
                                      <p:cBhvr>
                                        <p:cTn id="71" dur="1" fill="hold">
                                          <p:stCondLst>
                                            <p:cond delay="0"/>
                                          </p:stCondLst>
                                        </p:cTn>
                                        <p:tgtEl>
                                          <p:spTgt spid="116"/>
                                        </p:tgtEl>
                                        <p:attrNameLst>
                                          <p:attrName>style.visibility</p:attrName>
                                        </p:attrNameLst>
                                      </p:cBhvr>
                                      <p:to>
                                        <p:strVal val="visible"/>
                                      </p:to>
                                    </p:set>
                                    <p:anim calcmode="lin" valueType="num">
                                      <p:cBhvr>
                                        <p:cTn id="72" dur="500" fill="hold"/>
                                        <p:tgtEl>
                                          <p:spTgt spid="116"/>
                                        </p:tgtEl>
                                        <p:attrNameLst>
                                          <p:attrName>ppt_w</p:attrName>
                                        </p:attrNameLst>
                                      </p:cBhvr>
                                      <p:tavLst>
                                        <p:tav tm="0">
                                          <p:val>
                                            <p:fltVal val="0"/>
                                          </p:val>
                                        </p:tav>
                                        <p:tav tm="100000">
                                          <p:val>
                                            <p:strVal val="#ppt_w"/>
                                          </p:val>
                                        </p:tav>
                                      </p:tavLst>
                                    </p:anim>
                                    <p:anim calcmode="lin" valueType="num">
                                      <p:cBhvr>
                                        <p:cTn id="73" dur="500" fill="hold"/>
                                        <p:tgtEl>
                                          <p:spTgt spid="116"/>
                                        </p:tgtEl>
                                        <p:attrNameLst>
                                          <p:attrName>ppt_h</p:attrName>
                                        </p:attrNameLst>
                                      </p:cBhvr>
                                      <p:tavLst>
                                        <p:tav tm="0">
                                          <p:val>
                                            <p:fltVal val="0"/>
                                          </p:val>
                                        </p:tav>
                                        <p:tav tm="100000">
                                          <p:val>
                                            <p:strVal val="#ppt_h"/>
                                          </p:val>
                                        </p:tav>
                                      </p:tavLst>
                                    </p:anim>
                                    <p:animEffect transition="in" filter="fade">
                                      <p:cBhvr>
                                        <p:cTn id="74" dur="500"/>
                                        <p:tgtEl>
                                          <p:spTgt spid="116"/>
                                        </p:tgtEl>
                                      </p:cBhvr>
                                    </p:animEffect>
                                  </p:childTnLst>
                                </p:cTn>
                              </p:par>
                              <p:par>
                                <p:cTn id="75" presetID="2" presetClass="entr" presetSubtype="2" fill="hold" nodeType="withEffect">
                                  <p:stCondLst>
                                    <p:cond delay="0"/>
                                  </p:stCondLst>
                                  <p:childTnLst>
                                    <p:set>
                                      <p:cBhvr>
                                        <p:cTn id="76" dur="1" fill="hold">
                                          <p:stCondLst>
                                            <p:cond delay="0"/>
                                          </p:stCondLst>
                                        </p:cTn>
                                        <p:tgtEl>
                                          <p:spTgt spid="142"/>
                                        </p:tgtEl>
                                        <p:attrNameLst>
                                          <p:attrName>style.visibility</p:attrName>
                                        </p:attrNameLst>
                                      </p:cBhvr>
                                      <p:to>
                                        <p:strVal val="visible"/>
                                      </p:to>
                                    </p:set>
                                    <p:anim calcmode="lin" valueType="num">
                                      <p:cBhvr additive="base">
                                        <p:cTn id="77" dur="500" fill="hold"/>
                                        <p:tgtEl>
                                          <p:spTgt spid="142"/>
                                        </p:tgtEl>
                                        <p:attrNameLst>
                                          <p:attrName>ppt_x</p:attrName>
                                        </p:attrNameLst>
                                      </p:cBhvr>
                                      <p:tavLst>
                                        <p:tav tm="0">
                                          <p:val>
                                            <p:strVal val="1+#ppt_w/2"/>
                                          </p:val>
                                        </p:tav>
                                        <p:tav tm="100000">
                                          <p:val>
                                            <p:strVal val="#ppt_x"/>
                                          </p:val>
                                        </p:tav>
                                      </p:tavLst>
                                    </p:anim>
                                    <p:anim calcmode="lin" valueType="num">
                                      <p:cBhvr additive="base">
                                        <p:cTn id="78" dur="500" fill="hold"/>
                                        <p:tgtEl>
                                          <p:spTgt spid="142"/>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1" fill="hold" nodeType="clickEffect">
                                  <p:stCondLst>
                                    <p:cond delay="0"/>
                                  </p:stCondLst>
                                  <p:childTnLst>
                                    <p:set>
                                      <p:cBhvr>
                                        <p:cTn id="82" dur="1" fill="hold">
                                          <p:stCondLst>
                                            <p:cond delay="0"/>
                                          </p:stCondLst>
                                        </p:cTn>
                                        <p:tgtEl>
                                          <p:spTgt spid="123"/>
                                        </p:tgtEl>
                                        <p:attrNameLst>
                                          <p:attrName>style.visibility</p:attrName>
                                        </p:attrNameLst>
                                      </p:cBhvr>
                                      <p:to>
                                        <p:strVal val="visible"/>
                                      </p:to>
                                    </p:set>
                                    <p:anim calcmode="lin" valueType="num">
                                      <p:cBhvr additive="base">
                                        <p:cTn id="83" dur="500" fill="hold"/>
                                        <p:tgtEl>
                                          <p:spTgt spid="123"/>
                                        </p:tgtEl>
                                        <p:attrNameLst>
                                          <p:attrName>ppt_x</p:attrName>
                                        </p:attrNameLst>
                                      </p:cBhvr>
                                      <p:tavLst>
                                        <p:tav tm="0">
                                          <p:val>
                                            <p:strVal val="#ppt_x"/>
                                          </p:val>
                                        </p:tav>
                                        <p:tav tm="100000">
                                          <p:val>
                                            <p:strVal val="#ppt_x"/>
                                          </p:val>
                                        </p:tav>
                                      </p:tavLst>
                                    </p:anim>
                                    <p:anim calcmode="lin" valueType="num">
                                      <p:cBhvr additive="base">
                                        <p:cTn id="84" dur="500" fill="hold"/>
                                        <p:tgtEl>
                                          <p:spTgt spid="123"/>
                                        </p:tgtEl>
                                        <p:attrNameLst>
                                          <p:attrName>ppt_y</p:attrName>
                                        </p:attrNameLst>
                                      </p:cBhvr>
                                      <p:tavLst>
                                        <p:tav tm="0">
                                          <p:val>
                                            <p:strVal val="0-#ppt_h/2"/>
                                          </p:val>
                                        </p:tav>
                                        <p:tav tm="100000">
                                          <p:val>
                                            <p:strVal val="#ppt_y"/>
                                          </p:val>
                                        </p:tav>
                                      </p:tavLst>
                                    </p:anim>
                                  </p:childTnLst>
                                </p:cTn>
                              </p:par>
                              <p:par>
                                <p:cTn id="85" presetID="10" presetClass="entr" presetSubtype="0" fill="hold" grpId="0" nodeType="withEffect">
                                  <p:stCondLst>
                                    <p:cond delay="0"/>
                                  </p:stCondLst>
                                  <p:childTnLst>
                                    <p:set>
                                      <p:cBhvr>
                                        <p:cTn id="86" dur="1" fill="hold">
                                          <p:stCondLst>
                                            <p:cond delay="0"/>
                                          </p:stCondLst>
                                        </p:cTn>
                                        <p:tgtEl>
                                          <p:spTgt spid="149"/>
                                        </p:tgtEl>
                                        <p:attrNameLst>
                                          <p:attrName>style.visibility</p:attrName>
                                        </p:attrNameLst>
                                      </p:cBhvr>
                                      <p:to>
                                        <p:strVal val="visible"/>
                                      </p:to>
                                    </p:set>
                                    <p:animEffect transition="in" filter="fade">
                                      <p:cBhvr>
                                        <p:cTn id="87" dur="500"/>
                                        <p:tgtEl>
                                          <p:spTgt spid="149"/>
                                        </p:tgtEl>
                                      </p:cBhvr>
                                    </p:animEffect>
                                  </p:childTnLst>
                                </p:cTn>
                              </p:par>
                            </p:childTnLst>
                          </p:cTn>
                        </p:par>
                        <p:par>
                          <p:cTn id="88" fill="hold">
                            <p:stCondLst>
                              <p:cond delay="500"/>
                            </p:stCondLst>
                            <p:childTnLst>
                              <p:par>
                                <p:cTn id="89" presetID="53" presetClass="entr" presetSubtype="16" fill="hold" nodeType="afterEffect">
                                  <p:stCondLst>
                                    <p:cond delay="0"/>
                                  </p:stCondLst>
                                  <p:childTnLst>
                                    <p:set>
                                      <p:cBhvr>
                                        <p:cTn id="90" dur="1" fill="hold">
                                          <p:stCondLst>
                                            <p:cond delay="0"/>
                                          </p:stCondLst>
                                        </p:cTn>
                                        <p:tgtEl>
                                          <p:spTgt spid="117"/>
                                        </p:tgtEl>
                                        <p:attrNameLst>
                                          <p:attrName>style.visibility</p:attrName>
                                        </p:attrNameLst>
                                      </p:cBhvr>
                                      <p:to>
                                        <p:strVal val="visible"/>
                                      </p:to>
                                    </p:set>
                                    <p:anim calcmode="lin" valueType="num">
                                      <p:cBhvr>
                                        <p:cTn id="91" dur="500" fill="hold"/>
                                        <p:tgtEl>
                                          <p:spTgt spid="117"/>
                                        </p:tgtEl>
                                        <p:attrNameLst>
                                          <p:attrName>ppt_w</p:attrName>
                                        </p:attrNameLst>
                                      </p:cBhvr>
                                      <p:tavLst>
                                        <p:tav tm="0">
                                          <p:val>
                                            <p:fltVal val="0"/>
                                          </p:val>
                                        </p:tav>
                                        <p:tav tm="100000">
                                          <p:val>
                                            <p:strVal val="#ppt_w"/>
                                          </p:val>
                                        </p:tav>
                                      </p:tavLst>
                                    </p:anim>
                                    <p:anim calcmode="lin" valueType="num">
                                      <p:cBhvr>
                                        <p:cTn id="92" dur="500" fill="hold"/>
                                        <p:tgtEl>
                                          <p:spTgt spid="117"/>
                                        </p:tgtEl>
                                        <p:attrNameLst>
                                          <p:attrName>ppt_h</p:attrName>
                                        </p:attrNameLst>
                                      </p:cBhvr>
                                      <p:tavLst>
                                        <p:tav tm="0">
                                          <p:val>
                                            <p:fltVal val="0"/>
                                          </p:val>
                                        </p:tav>
                                        <p:tav tm="100000">
                                          <p:val>
                                            <p:strVal val="#ppt_h"/>
                                          </p:val>
                                        </p:tav>
                                      </p:tavLst>
                                    </p:anim>
                                    <p:animEffect transition="in" filter="fade">
                                      <p:cBhvr>
                                        <p:cTn id="93" dur="500"/>
                                        <p:tgtEl>
                                          <p:spTgt spid="117"/>
                                        </p:tgtEl>
                                      </p:cBhvr>
                                    </p:animEffect>
                                  </p:childTnLst>
                                </p:cTn>
                              </p:par>
                              <p:par>
                                <p:cTn id="94" presetID="2" presetClass="entr" presetSubtype="2" fill="hold" nodeType="withEffect">
                                  <p:stCondLst>
                                    <p:cond delay="0"/>
                                  </p:stCondLst>
                                  <p:childTnLst>
                                    <p:set>
                                      <p:cBhvr>
                                        <p:cTn id="95" dur="1" fill="hold">
                                          <p:stCondLst>
                                            <p:cond delay="0"/>
                                          </p:stCondLst>
                                        </p:cTn>
                                        <p:tgtEl>
                                          <p:spTgt spid="146"/>
                                        </p:tgtEl>
                                        <p:attrNameLst>
                                          <p:attrName>style.visibility</p:attrName>
                                        </p:attrNameLst>
                                      </p:cBhvr>
                                      <p:to>
                                        <p:strVal val="visible"/>
                                      </p:to>
                                    </p:set>
                                    <p:anim calcmode="lin" valueType="num">
                                      <p:cBhvr additive="base">
                                        <p:cTn id="96" dur="500" fill="hold"/>
                                        <p:tgtEl>
                                          <p:spTgt spid="146"/>
                                        </p:tgtEl>
                                        <p:attrNameLst>
                                          <p:attrName>ppt_x</p:attrName>
                                        </p:attrNameLst>
                                      </p:cBhvr>
                                      <p:tavLst>
                                        <p:tav tm="0">
                                          <p:val>
                                            <p:strVal val="1+#ppt_w/2"/>
                                          </p:val>
                                        </p:tav>
                                        <p:tav tm="100000">
                                          <p:val>
                                            <p:strVal val="#ppt_x"/>
                                          </p:val>
                                        </p:tav>
                                      </p:tavLst>
                                    </p:anim>
                                    <p:anim calcmode="lin" valueType="num">
                                      <p:cBhvr additive="base">
                                        <p:cTn id="97" dur="500" fill="hold"/>
                                        <p:tgtEl>
                                          <p:spTgt spid="146"/>
                                        </p:tgtEl>
                                        <p:attrNameLst>
                                          <p:attrName>ppt_y</p:attrName>
                                        </p:attrNameLst>
                                      </p:cBhvr>
                                      <p:tavLst>
                                        <p:tav tm="0">
                                          <p:val>
                                            <p:strVal val="#ppt_y"/>
                                          </p:val>
                                        </p:tav>
                                        <p:tav tm="100000">
                                          <p:val>
                                            <p:strVal val="#ppt_y"/>
                                          </p:val>
                                        </p:tav>
                                      </p:tavLst>
                                    </p:anim>
                                  </p:childTnLst>
                                </p:cTn>
                              </p:par>
                              <p:par>
                                <p:cTn id="98" presetID="10" presetClass="exit" presetSubtype="0" fill="hold" nodeType="withEffect">
                                  <p:stCondLst>
                                    <p:cond delay="0"/>
                                  </p:stCondLst>
                                  <p:childTnLst>
                                    <p:animEffect transition="out" filter="fade">
                                      <p:cBhvr>
                                        <p:cTn id="99" dur="500"/>
                                        <p:tgtEl>
                                          <p:spTgt spid="142"/>
                                        </p:tgtEl>
                                      </p:cBhvr>
                                    </p:animEffect>
                                    <p:set>
                                      <p:cBhvr>
                                        <p:cTn id="100" dur="1" fill="hold">
                                          <p:stCondLst>
                                            <p:cond delay="499"/>
                                          </p:stCondLst>
                                        </p:cTn>
                                        <p:tgtEl>
                                          <p:spTgt spid="142"/>
                                        </p:tgtEl>
                                        <p:attrNameLst>
                                          <p:attrName>style.visibility</p:attrName>
                                        </p:attrNameLst>
                                      </p:cBhvr>
                                      <p:to>
                                        <p:strVal val="hidden"/>
                                      </p:to>
                                    </p:set>
                                  </p:childTnLst>
                                </p:cTn>
                              </p:par>
                              <p:par>
                                <p:cTn id="101" presetID="10" presetClass="entr" presetSubtype="0" fill="hold" nodeType="withEffect">
                                  <p:stCondLst>
                                    <p:cond delay="0"/>
                                  </p:stCondLst>
                                  <p:childTnLst>
                                    <p:set>
                                      <p:cBhvr>
                                        <p:cTn id="102" dur="1" fill="hold">
                                          <p:stCondLst>
                                            <p:cond delay="0"/>
                                          </p:stCondLst>
                                        </p:cTn>
                                        <p:tgtEl>
                                          <p:spTgt spid="6"/>
                                        </p:tgtEl>
                                        <p:attrNameLst>
                                          <p:attrName>style.visibility</p:attrName>
                                        </p:attrNameLst>
                                      </p:cBhvr>
                                      <p:to>
                                        <p:strVal val="visible"/>
                                      </p:to>
                                    </p:set>
                                    <p:animEffect transition="in" filter="fade">
                                      <p:cBhvr>
                                        <p:cTn id="10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49"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C6103A56-9080-518B-D8C1-3EE45B037F86}"/>
              </a:ext>
            </a:extLst>
          </p:cNvPr>
          <p:cNvPicPr>
            <a:picLocks noChangeAspect="1"/>
          </p:cNvPicPr>
          <p:nvPr/>
        </p:nvPicPr>
        <p:blipFill>
          <a:blip r:embed="rId3"/>
          <a:stretch>
            <a:fillRect/>
          </a:stretch>
        </p:blipFill>
        <p:spPr>
          <a:xfrm>
            <a:off x="3313213" y="202132"/>
            <a:ext cx="2983660" cy="4242391"/>
          </a:xfrm>
          <a:prstGeom prst="rect">
            <a:avLst/>
          </a:prstGeom>
          <a:ln w="19050">
            <a:solidFill>
              <a:srgbClr val="005F73"/>
            </a:solidFill>
          </a:ln>
        </p:spPr>
      </p:pic>
      <p:sp>
        <p:nvSpPr>
          <p:cNvPr id="2" name="Title 1">
            <a:extLst>
              <a:ext uri="{FF2B5EF4-FFF2-40B4-BE49-F238E27FC236}">
                <a16:creationId xmlns:a16="http://schemas.microsoft.com/office/drawing/2014/main" id="{18514CDC-7C7A-2D43-7F88-151A41DA6920}"/>
              </a:ext>
            </a:extLst>
          </p:cNvPr>
          <p:cNvSpPr>
            <a:spLocks noGrp="1"/>
          </p:cNvSpPr>
          <p:nvPr>
            <p:ph type="title"/>
          </p:nvPr>
        </p:nvSpPr>
        <p:spPr>
          <a:noFill/>
          <a:ln cap="flat">
            <a:noFill/>
          </a:ln>
        </p:spPr>
        <p:txBody>
          <a:bodyPr vert="horz" wrap="square" lIns="91440" tIns="45720" rIns="91440" bIns="45720" anchor="ctr" anchorCtr="0" compatLnSpc="1">
            <a:noAutofit/>
          </a:bodyPr>
          <a:lstStyle/>
          <a:p>
            <a:pPr defTabSz="609584">
              <a:spcBef>
                <a:spcPts val="0"/>
              </a:spcBef>
            </a:pPr>
            <a:r>
              <a:rPr lang="en-GB">
                <a:solidFill>
                  <a:srgbClr val="FFFFFF"/>
                </a:solidFill>
                <a:latin typeface="Helvetica" pitchFamily="2"/>
                <a:ea typeface="+mn-ea"/>
                <a:cs typeface="+mn-cs"/>
              </a:rPr>
              <a:t>Documented Blueprint</a:t>
            </a:r>
          </a:p>
        </p:txBody>
      </p:sp>
      <p:pic>
        <p:nvPicPr>
          <p:cNvPr id="4" name="Picture 3">
            <a:extLst>
              <a:ext uri="{FF2B5EF4-FFF2-40B4-BE49-F238E27FC236}">
                <a16:creationId xmlns:a16="http://schemas.microsoft.com/office/drawing/2014/main" id="{F286DA6A-E0A2-319D-D10D-96DB29D781B7}"/>
              </a:ext>
            </a:extLst>
          </p:cNvPr>
          <p:cNvPicPr>
            <a:picLocks noChangeAspect="1"/>
          </p:cNvPicPr>
          <p:nvPr/>
        </p:nvPicPr>
        <p:blipFill>
          <a:blip r:embed="rId4"/>
          <a:stretch>
            <a:fillRect/>
          </a:stretch>
        </p:blipFill>
        <p:spPr>
          <a:xfrm>
            <a:off x="200872" y="967563"/>
            <a:ext cx="3260903" cy="4603898"/>
          </a:xfrm>
          <a:prstGeom prst="rect">
            <a:avLst/>
          </a:prstGeom>
        </p:spPr>
      </p:pic>
      <p:pic>
        <p:nvPicPr>
          <p:cNvPr id="32" name="Picture 31">
            <a:extLst>
              <a:ext uri="{FF2B5EF4-FFF2-40B4-BE49-F238E27FC236}">
                <a16:creationId xmlns:a16="http://schemas.microsoft.com/office/drawing/2014/main" id="{0856C631-E9A6-EF5A-9FEB-9E2BF41DBD35}"/>
              </a:ext>
            </a:extLst>
          </p:cNvPr>
          <p:cNvPicPr>
            <a:picLocks noChangeAspect="1"/>
          </p:cNvPicPr>
          <p:nvPr/>
        </p:nvPicPr>
        <p:blipFill>
          <a:blip r:embed="rId5"/>
          <a:stretch>
            <a:fillRect/>
          </a:stretch>
        </p:blipFill>
        <p:spPr>
          <a:xfrm>
            <a:off x="4504154" y="569066"/>
            <a:ext cx="2978610" cy="4242391"/>
          </a:xfrm>
          <a:prstGeom prst="rect">
            <a:avLst/>
          </a:prstGeom>
          <a:ln w="19050">
            <a:solidFill>
              <a:srgbClr val="005F73"/>
            </a:solidFill>
          </a:ln>
        </p:spPr>
      </p:pic>
      <p:pic>
        <p:nvPicPr>
          <p:cNvPr id="38" name="Picture 37">
            <a:extLst>
              <a:ext uri="{FF2B5EF4-FFF2-40B4-BE49-F238E27FC236}">
                <a16:creationId xmlns:a16="http://schemas.microsoft.com/office/drawing/2014/main" id="{83DE1D50-F121-8702-A497-D230A9785AC2}"/>
              </a:ext>
            </a:extLst>
          </p:cNvPr>
          <p:cNvPicPr>
            <a:picLocks noChangeAspect="1"/>
          </p:cNvPicPr>
          <p:nvPr/>
        </p:nvPicPr>
        <p:blipFill>
          <a:blip r:embed="rId6"/>
          <a:stretch>
            <a:fillRect/>
          </a:stretch>
        </p:blipFill>
        <p:spPr>
          <a:xfrm>
            <a:off x="5886299" y="862934"/>
            <a:ext cx="2925866" cy="4242390"/>
          </a:xfrm>
          <a:prstGeom prst="rect">
            <a:avLst/>
          </a:prstGeom>
          <a:ln w="19050">
            <a:solidFill>
              <a:srgbClr val="005F73"/>
            </a:solidFill>
          </a:ln>
        </p:spPr>
      </p:pic>
      <p:pic>
        <p:nvPicPr>
          <p:cNvPr id="36" name="Picture 35">
            <a:extLst>
              <a:ext uri="{FF2B5EF4-FFF2-40B4-BE49-F238E27FC236}">
                <a16:creationId xmlns:a16="http://schemas.microsoft.com/office/drawing/2014/main" id="{AA561E7A-831D-71D1-394F-ABB65E1892D1}"/>
              </a:ext>
            </a:extLst>
          </p:cNvPr>
          <p:cNvPicPr>
            <a:picLocks noChangeAspect="1"/>
          </p:cNvPicPr>
          <p:nvPr/>
        </p:nvPicPr>
        <p:blipFill>
          <a:blip r:embed="rId7"/>
          <a:stretch>
            <a:fillRect/>
          </a:stretch>
        </p:blipFill>
        <p:spPr>
          <a:xfrm>
            <a:off x="7323015" y="1307804"/>
            <a:ext cx="2925865" cy="4242391"/>
          </a:xfrm>
          <a:prstGeom prst="rect">
            <a:avLst/>
          </a:prstGeom>
          <a:ln w="19050">
            <a:solidFill>
              <a:srgbClr val="005F73"/>
            </a:solidFill>
          </a:ln>
        </p:spPr>
      </p:pic>
      <p:pic>
        <p:nvPicPr>
          <p:cNvPr id="34" name="Picture 33">
            <a:extLst>
              <a:ext uri="{FF2B5EF4-FFF2-40B4-BE49-F238E27FC236}">
                <a16:creationId xmlns:a16="http://schemas.microsoft.com/office/drawing/2014/main" id="{0D01528C-FD0C-E7B6-D941-AC702F9A6DF6}"/>
              </a:ext>
            </a:extLst>
          </p:cNvPr>
          <p:cNvPicPr>
            <a:picLocks noChangeAspect="1"/>
          </p:cNvPicPr>
          <p:nvPr/>
        </p:nvPicPr>
        <p:blipFill>
          <a:blip r:embed="rId8"/>
          <a:stretch>
            <a:fillRect/>
          </a:stretch>
        </p:blipFill>
        <p:spPr>
          <a:xfrm>
            <a:off x="9131972" y="1758422"/>
            <a:ext cx="2983195" cy="4242391"/>
          </a:xfrm>
          <a:prstGeom prst="rect">
            <a:avLst/>
          </a:prstGeom>
          <a:ln w="19050">
            <a:solidFill>
              <a:srgbClr val="005F73"/>
            </a:solidFill>
          </a:ln>
        </p:spPr>
      </p:pic>
    </p:spTree>
    <p:extLst>
      <p:ext uri="{BB962C8B-B14F-4D97-AF65-F5344CB8AC3E}">
        <p14:creationId xmlns:p14="http://schemas.microsoft.com/office/powerpoint/2010/main" val="418297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2"/>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8"/>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36"/>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5" name="Straight Arrow Connector 434">
            <a:extLst>
              <a:ext uri="{FF2B5EF4-FFF2-40B4-BE49-F238E27FC236}">
                <a16:creationId xmlns:a16="http://schemas.microsoft.com/office/drawing/2014/main" id="{8EF6972B-6541-7742-9059-12B4D1F9174F}"/>
              </a:ext>
            </a:extLst>
          </p:cNvPr>
          <p:cNvCxnSpPr>
            <a:cxnSpLocks/>
          </p:cNvCxnSpPr>
          <p:nvPr/>
        </p:nvCxnSpPr>
        <p:spPr>
          <a:xfrm flipH="1">
            <a:off x="7723277" y="4317847"/>
            <a:ext cx="1012117" cy="873356"/>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432" name="Straight Arrow Connector 431">
            <a:extLst>
              <a:ext uri="{FF2B5EF4-FFF2-40B4-BE49-F238E27FC236}">
                <a16:creationId xmlns:a16="http://schemas.microsoft.com/office/drawing/2014/main" id="{C8CC1687-6070-17B4-B5BA-F3A3BAC31E8E}"/>
              </a:ext>
            </a:extLst>
          </p:cNvPr>
          <p:cNvCxnSpPr>
            <a:cxnSpLocks/>
          </p:cNvCxnSpPr>
          <p:nvPr/>
        </p:nvCxnSpPr>
        <p:spPr>
          <a:xfrm flipH="1">
            <a:off x="7753321" y="4994057"/>
            <a:ext cx="1028360" cy="379777"/>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7" name="Straight Connector 6">
            <a:extLst>
              <a:ext uri="{FF2B5EF4-FFF2-40B4-BE49-F238E27FC236}">
                <a16:creationId xmlns:a16="http://schemas.microsoft.com/office/drawing/2014/main" id="{78EBEFC5-8BFC-3F28-1B93-6D61A2CB973F}"/>
              </a:ext>
            </a:extLst>
          </p:cNvPr>
          <p:cNvCxnSpPr>
            <a:cxnSpLocks/>
          </p:cNvCxnSpPr>
          <p:nvPr/>
        </p:nvCxnSpPr>
        <p:spPr>
          <a:xfrm>
            <a:off x="5965983" y="255776"/>
            <a:ext cx="0" cy="6160315"/>
          </a:xfrm>
          <a:prstGeom prst="line">
            <a:avLst/>
          </a:prstGeom>
          <a:ln w="12700">
            <a:prstDash val="sysDot"/>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62294439-0FF9-467B-8B3A-943D9A380731}"/>
              </a:ext>
            </a:extLst>
          </p:cNvPr>
          <p:cNvSpPr>
            <a:spLocks noGrp="1"/>
          </p:cNvSpPr>
          <p:nvPr>
            <p:ph type="title"/>
          </p:nvPr>
        </p:nvSpPr>
        <p:spPr/>
        <p:txBody>
          <a:bodyPr/>
          <a:lstStyle/>
          <a:p>
            <a:r>
              <a:rPr lang="en-GB"/>
              <a:t>Data Architecture</a:t>
            </a:r>
          </a:p>
        </p:txBody>
      </p:sp>
      <p:sp>
        <p:nvSpPr>
          <p:cNvPr id="9" name="Text Placeholder 8">
            <a:extLst>
              <a:ext uri="{FF2B5EF4-FFF2-40B4-BE49-F238E27FC236}">
                <a16:creationId xmlns:a16="http://schemas.microsoft.com/office/drawing/2014/main" id="{FF3764B3-EE63-9D1F-6DAC-C72E04E60FD8}"/>
              </a:ext>
            </a:extLst>
          </p:cNvPr>
          <p:cNvSpPr>
            <a:spLocks noGrp="1"/>
          </p:cNvSpPr>
          <p:nvPr>
            <p:ph type="body" sz="quarter" idx="10"/>
          </p:nvPr>
        </p:nvSpPr>
        <p:spPr/>
        <p:txBody>
          <a:bodyPr/>
          <a:lstStyle/>
          <a:p>
            <a:endParaRPr lang="en-GB"/>
          </a:p>
        </p:txBody>
      </p:sp>
      <p:pic>
        <p:nvPicPr>
          <p:cNvPr id="4" name="Picture 3">
            <a:extLst>
              <a:ext uri="{FF2B5EF4-FFF2-40B4-BE49-F238E27FC236}">
                <a16:creationId xmlns:a16="http://schemas.microsoft.com/office/drawing/2014/main" id="{B12F0910-6FBA-7AE2-4AE1-516705BA002E}"/>
              </a:ext>
            </a:extLst>
          </p:cNvPr>
          <p:cNvPicPr>
            <a:picLocks noChangeAspect="1"/>
          </p:cNvPicPr>
          <p:nvPr/>
        </p:nvPicPr>
        <p:blipFill>
          <a:blip r:embed="rId3"/>
          <a:stretch>
            <a:fillRect/>
          </a:stretch>
        </p:blipFill>
        <p:spPr>
          <a:xfrm>
            <a:off x="8586699" y="1974383"/>
            <a:ext cx="3148101" cy="3134748"/>
          </a:xfrm>
          <a:prstGeom prst="rect">
            <a:avLst/>
          </a:prstGeom>
        </p:spPr>
      </p:pic>
      <p:sp>
        <p:nvSpPr>
          <p:cNvPr id="8" name="TextBox 7">
            <a:extLst>
              <a:ext uri="{FF2B5EF4-FFF2-40B4-BE49-F238E27FC236}">
                <a16:creationId xmlns:a16="http://schemas.microsoft.com/office/drawing/2014/main" id="{8239949C-E567-2771-CA52-03967D2241FA}"/>
              </a:ext>
            </a:extLst>
          </p:cNvPr>
          <p:cNvSpPr txBox="1"/>
          <p:nvPr/>
        </p:nvSpPr>
        <p:spPr>
          <a:xfrm>
            <a:off x="5985172" y="207893"/>
            <a:ext cx="10782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1A2F"/>
                </a:solidFill>
                <a:effectLst/>
                <a:uLnTx/>
                <a:uFillTx/>
                <a:latin typeface="Calibri"/>
                <a:ea typeface="+mn-ea"/>
                <a:cs typeface="+mn-cs"/>
              </a:rPr>
              <a:t>Clinical</a:t>
            </a:r>
          </a:p>
        </p:txBody>
      </p:sp>
      <p:sp>
        <p:nvSpPr>
          <p:cNvPr id="264" name="TextBox 263">
            <a:extLst>
              <a:ext uri="{FF2B5EF4-FFF2-40B4-BE49-F238E27FC236}">
                <a16:creationId xmlns:a16="http://schemas.microsoft.com/office/drawing/2014/main" id="{7363AD7A-556D-7F2E-CFC7-4918910F3BB8}"/>
              </a:ext>
            </a:extLst>
          </p:cNvPr>
          <p:cNvSpPr txBox="1"/>
          <p:nvPr/>
        </p:nvSpPr>
        <p:spPr>
          <a:xfrm>
            <a:off x="2290241" y="204433"/>
            <a:ext cx="36661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81A2F"/>
                </a:solidFill>
                <a:effectLst/>
                <a:uLnTx/>
                <a:uFillTx/>
                <a:latin typeface="Calibri"/>
                <a:ea typeface="+mn-ea"/>
                <a:cs typeface="+mn-cs"/>
              </a:rPr>
              <a:t>Trusted Research Environments (TRE)</a:t>
            </a:r>
          </a:p>
        </p:txBody>
      </p:sp>
      <p:sp>
        <p:nvSpPr>
          <p:cNvPr id="10" name="Rectangle: Rounded Corners 9">
            <a:extLst>
              <a:ext uri="{FF2B5EF4-FFF2-40B4-BE49-F238E27FC236}">
                <a16:creationId xmlns:a16="http://schemas.microsoft.com/office/drawing/2014/main" id="{71724C49-0633-4967-0B75-A54A6E8DE1B4}"/>
              </a:ext>
            </a:extLst>
          </p:cNvPr>
          <p:cNvSpPr/>
          <p:nvPr/>
        </p:nvSpPr>
        <p:spPr>
          <a:xfrm>
            <a:off x="6326772" y="4124392"/>
            <a:ext cx="1246908" cy="1553840"/>
          </a:xfrm>
          <a:prstGeom prst="roundRect">
            <a:avLst/>
          </a:prstGeom>
          <a:solidFill>
            <a:srgbClr val="E4E4E4"/>
          </a:solidFill>
          <a:ln w="19046" cap="flat">
            <a:solidFill>
              <a:srgbClr val="1B4C75"/>
            </a:solidFill>
            <a:prstDash val="solid"/>
            <a:miter/>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1355F"/>
                </a:solidFill>
                <a:effectLst/>
                <a:uLnTx/>
                <a:uFillTx/>
                <a:latin typeface="Calibri"/>
                <a:ea typeface="+mn-ea"/>
                <a:cs typeface="+mn-cs"/>
              </a:rPr>
              <a:t>Data Index Engine </a:t>
            </a:r>
          </a:p>
        </p:txBody>
      </p:sp>
      <p:pic>
        <p:nvPicPr>
          <p:cNvPr id="266" name="Picture 265">
            <a:extLst>
              <a:ext uri="{FF2B5EF4-FFF2-40B4-BE49-F238E27FC236}">
                <a16:creationId xmlns:a16="http://schemas.microsoft.com/office/drawing/2014/main" id="{9F17F582-64D0-9ED3-0361-F1473BCA1404}"/>
              </a:ext>
            </a:extLst>
          </p:cNvPr>
          <p:cNvPicPr>
            <a:picLocks noChangeAspect="1"/>
          </p:cNvPicPr>
          <p:nvPr/>
        </p:nvPicPr>
        <p:blipFill>
          <a:blip r:embed="rId4"/>
          <a:stretch>
            <a:fillRect/>
          </a:stretch>
        </p:blipFill>
        <p:spPr>
          <a:xfrm flipH="1">
            <a:off x="6549013" y="4569158"/>
            <a:ext cx="1173362" cy="1453691"/>
          </a:xfrm>
          <a:prstGeom prst="rect">
            <a:avLst/>
          </a:prstGeom>
        </p:spPr>
      </p:pic>
      <p:cxnSp>
        <p:nvCxnSpPr>
          <p:cNvPr id="263" name="Straight Arrow Connector 262">
            <a:extLst>
              <a:ext uri="{FF2B5EF4-FFF2-40B4-BE49-F238E27FC236}">
                <a16:creationId xmlns:a16="http://schemas.microsoft.com/office/drawing/2014/main" id="{658AE8AB-3A5B-19D3-F3C4-42AF81941A21}"/>
              </a:ext>
            </a:extLst>
          </p:cNvPr>
          <p:cNvCxnSpPr>
            <a:cxnSpLocks/>
            <a:stCxn id="266" idx="1"/>
          </p:cNvCxnSpPr>
          <p:nvPr/>
        </p:nvCxnSpPr>
        <p:spPr>
          <a:xfrm flipV="1">
            <a:off x="7722375" y="4395372"/>
            <a:ext cx="1059306" cy="9006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1" name="Straight Arrow Connector 270">
            <a:extLst>
              <a:ext uri="{FF2B5EF4-FFF2-40B4-BE49-F238E27FC236}">
                <a16:creationId xmlns:a16="http://schemas.microsoft.com/office/drawing/2014/main" id="{A0E00BB5-C325-7A96-4124-40C6B6EB7FCB}"/>
              </a:ext>
            </a:extLst>
          </p:cNvPr>
          <p:cNvCxnSpPr>
            <a:cxnSpLocks/>
            <a:stCxn id="266" idx="1"/>
          </p:cNvCxnSpPr>
          <p:nvPr/>
        </p:nvCxnSpPr>
        <p:spPr>
          <a:xfrm flipV="1">
            <a:off x="7722375" y="4901312"/>
            <a:ext cx="1063538" cy="3946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88" name="Picture 287">
            <a:extLst>
              <a:ext uri="{FF2B5EF4-FFF2-40B4-BE49-F238E27FC236}">
                <a16:creationId xmlns:a16="http://schemas.microsoft.com/office/drawing/2014/main" id="{C21ADEF2-7D4D-0F1C-A0FE-3CB7851FB59C}"/>
              </a:ext>
            </a:extLst>
          </p:cNvPr>
          <p:cNvPicPr>
            <a:picLocks noChangeAspect="1"/>
          </p:cNvPicPr>
          <p:nvPr/>
        </p:nvPicPr>
        <p:blipFill>
          <a:blip r:embed="rId5"/>
          <a:stretch>
            <a:fillRect/>
          </a:stretch>
        </p:blipFill>
        <p:spPr>
          <a:xfrm>
            <a:off x="8049316" y="4633943"/>
            <a:ext cx="550548" cy="550548"/>
          </a:xfrm>
          <a:prstGeom prst="rect">
            <a:avLst/>
          </a:prstGeom>
        </p:spPr>
      </p:pic>
      <p:pic>
        <p:nvPicPr>
          <p:cNvPr id="290" name="Picture 289" descr="Icon&#10;&#10;Description automatically generated">
            <a:extLst>
              <a:ext uri="{FF2B5EF4-FFF2-40B4-BE49-F238E27FC236}">
                <a16:creationId xmlns:a16="http://schemas.microsoft.com/office/drawing/2014/main" id="{20F422AF-4A82-8FA6-9775-DED957C4D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1253" y="5455044"/>
            <a:ext cx="490557" cy="490557"/>
          </a:xfrm>
          <a:prstGeom prst="rect">
            <a:avLst/>
          </a:prstGeom>
        </p:spPr>
      </p:pic>
      <p:sp>
        <p:nvSpPr>
          <p:cNvPr id="291" name="TextBox 290">
            <a:extLst>
              <a:ext uri="{FF2B5EF4-FFF2-40B4-BE49-F238E27FC236}">
                <a16:creationId xmlns:a16="http://schemas.microsoft.com/office/drawing/2014/main" id="{BB71574A-76AE-041D-3C2C-9C9C74FB1055}"/>
              </a:ext>
            </a:extLst>
          </p:cNvPr>
          <p:cNvSpPr txBox="1"/>
          <p:nvPr/>
        </p:nvSpPr>
        <p:spPr>
          <a:xfrm>
            <a:off x="7875764" y="5524343"/>
            <a:ext cx="24064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Repeat indexation based on agreed change schedule e.g. Nightly, Weekly, Monthly </a:t>
            </a:r>
          </a:p>
        </p:txBody>
      </p:sp>
      <p:sp>
        <p:nvSpPr>
          <p:cNvPr id="292" name="TextBox 291">
            <a:extLst>
              <a:ext uri="{FF2B5EF4-FFF2-40B4-BE49-F238E27FC236}">
                <a16:creationId xmlns:a16="http://schemas.microsoft.com/office/drawing/2014/main" id="{E42CC0EC-4179-E0A4-382D-2539BB296431}"/>
              </a:ext>
            </a:extLst>
          </p:cNvPr>
          <p:cNvSpPr txBox="1"/>
          <p:nvPr/>
        </p:nvSpPr>
        <p:spPr>
          <a:xfrm>
            <a:off x="8395075" y="5154097"/>
            <a:ext cx="234841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PACS Data in phase one indexed in Data Index Engine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  Future indexation to wider data sources in unstructured Data Vault</a:t>
            </a:r>
          </a:p>
        </p:txBody>
      </p:sp>
      <p:sp>
        <p:nvSpPr>
          <p:cNvPr id="293" name="Rectangle: Rounded Corners 292">
            <a:extLst>
              <a:ext uri="{FF2B5EF4-FFF2-40B4-BE49-F238E27FC236}">
                <a16:creationId xmlns:a16="http://schemas.microsoft.com/office/drawing/2014/main" id="{46BE131D-2EE7-576F-963E-45384ED1260D}"/>
              </a:ext>
            </a:extLst>
          </p:cNvPr>
          <p:cNvSpPr/>
          <p:nvPr/>
        </p:nvSpPr>
        <p:spPr>
          <a:xfrm>
            <a:off x="2956372" y="4092422"/>
            <a:ext cx="1246908" cy="1553840"/>
          </a:xfrm>
          <a:prstGeom prst="roundRect">
            <a:avLst/>
          </a:prstGeom>
          <a:solidFill>
            <a:srgbClr val="E4E4E4"/>
          </a:solidFill>
          <a:ln w="19046" cap="flat">
            <a:solidFill>
              <a:srgbClr val="1B4C75"/>
            </a:solidFill>
            <a:prstDash val="solid"/>
            <a:miter/>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1355F"/>
                </a:solidFill>
                <a:effectLst/>
                <a:uLnTx/>
                <a:uFillTx/>
                <a:latin typeface="Calibri"/>
                <a:ea typeface="+mn-ea"/>
                <a:cs typeface="+mn-cs"/>
              </a:rPr>
              <a:t>Data Index Engine + Visualisation</a:t>
            </a:r>
          </a:p>
        </p:txBody>
      </p:sp>
      <p:pic>
        <p:nvPicPr>
          <p:cNvPr id="294" name="Picture 293">
            <a:extLst>
              <a:ext uri="{FF2B5EF4-FFF2-40B4-BE49-F238E27FC236}">
                <a16:creationId xmlns:a16="http://schemas.microsoft.com/office/drawing/2014/main" id="{4E351EB6-9A18-BFC1-0693-8BB4B32E4964}"/>
              </a:ext>
            </a:extLst>
          </p:cNvPr>
          <p:cNvPicPr>
            <a:picLocks noChangeAspect="1"/>
          </p:cNvPicPr>
          <p:nvPr/>
        </p:nvPicPr>
        <p:blipFill>
          <a:blip r:embed="rId4"/>
          <a:stretch>
            <a:fillRect/>
          </a:stretch>
        </p:blipFill>
        <p:spPr>
          <a:xfrm flipH="1">
            <a:off x="3178613" y="4537188"/>
            <a:ext cx="1173362" cy="1453691"/>
          </a:xfrm>
          <a:prstGeom prst="rect">
            <a:avLst/>
          </a:prstGeom>
        </p:spPr>
      </p:pic>
      <p:sp>
        <p:nvSpPr>
          <p:cNvPr id="298" name="TextBox 297">
            <a:extLst>
              <a:ext uri="{FF2B5EF4-FFF2-40B4-BE49-F238E27FC236}">
                <a16:creationId xmlns:a16="http://schemas.microsoft.com/office/drawing/2014/main" id="{AD91B455-B3A6-F087-1EE8-EC9639797BEB}"/>
              </a:ext>
            </a:extLst>
          </p:cNvPr>
          <p:cNvSpPr txBox="1"/>
          <p:nvPr/>
        </p:nvSpPr>
        <p:spPr>
          <a:xfrm>
            <a:off x="6169174" y="5961718"/>
            <a:ext cx="1597582"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In Clinical Production side of the service, Data Index Engine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 instance established, deployed on localised Private Infrastructure in Secondary DC </a:t>
            </a:r>
          </a:p>
        </p:txBody>
      </p:sp>
      <p:sp>
        <p:nvSpPr>
          <p:cNvPr id="299" name="Rectangle 298">
            <a:extLst>
              <a:ext uri="{FF2B5EF4-FFF2-40B4-BE49-F238E27FC236}">
                <a16:creationId xmlns:a16="http://schemas.microsoft.com/office/drawing/2014/main" id="{B139C2B8-2A79-D6BB-5F32-B9A9BAFC8263}"/>
              </a:ext>
            </a:extLst>
          </p:cNvPr>
          <p:cNvSpPr/>
          <p:nvPr/>
        </p:nvSpPr>
        <p:spPr>
          <a:xfrm>
            <a:off x="8720148" y="2172519"/>
            <a:ext cx="951159" cy="2616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50" normalizeH="0" baseline="0" noProof="0">
                <a:ln w="9525" cmpd="sng">
                  <a:solidFill>
                    <a:srgbClr val="4CA7CE"/>
                  </a:solidFill>
                  <a:prstDash val="solid"/>
                </a:ln>
                <a:solidFill>
                  <a:srgbClr val="70AD47">
                    <a:tint val="1000"/>
                  </a:srgbClr>
                </a:solidFill>
                <a:effectLst>
                  <a:glow rad="38100">
                    <a:srgbClr val="4CA7CE">
                      <a:alpha val="40000"/>
                    </a:srgbClr>
                  </a:glow>
                </a:effectLst>
                <a:uLnTx/>
                <a:uFillTx/>
                <a:latin typeface="Calibri"/>
                <a:ea typeface="+mn-ea"/>
                <a:cs typeface="+mn-cs"/>
              </a:rPr>
              <a:t>PACS</a:t>
            </a:r>
          </a:p>
        </p:txBody>
      </p:sp>
      <p:sp>
        <p:nvSpPr>
          <p:cNvPr id="300" name="Rectangle 299">
            <a:extLst>
              <a:ext uri="{FF2B5EF4-FFF2-40B4-BE49-F238E27FC236}">
                <a16:creationId xmlns:a16="http://schemas.microsoft.com/office/drawing/2014/main" id="{DC304285-DCB7-9611-4981-AC6C9E6640E9}"/>
              </a:ext>
            </a:extLst>
          </p:cNvPr>
          <p:cNvSpPr/>
          <p:nvPr/>
        </p:nvSpPr>
        <p:spPr>
          <a:xfrm>
            <a:off x="9733110" y="2172519"/>
            <a:ext cx="951159" cy="2616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50" normalizeH="0" baseline="0" noProof="0">
                <a:ln w="9525" cmpd="sng">
                  <a:solidFill>
                    <a:srgbClr val="4CA7CE"/>
                  </a:solidFill>
                  <a:prstDash val="solid"/>
                </a:ln>
                <a:solidFill>
                  <a:srgbClr val="70AD47">
                    <a:tint val="1000"/>
                  </a:srgbClr>
                </a:solidFill>
                <a:effectLst>
                  <a:glow rad="38100">
                    <a:srgbClr val="4CA7CE">
                      <a:alpha val="40000"/>
                    </a:srgbClr>
                  </a:glow>
                </a:effectLst>
                <a:uLnTx/>
                <a:uFillTx/>
                <a:latin typeface="Calibri"/>
                <a:ea typeface="+mn-ea"/>
                <a:cs typeface="+mn-cs"/>
              </a:rPr>
              <a:t>PACS</a:t>
            </a:r>
          </a:p>
        </p:txBody>
      </p:sp>
      <p:sp>
        <p:nvSpPr>
          <p:cNvPr id="301" name="Oval 300">
            <a:extLst>
              <a:ext uri="{FF2B5EF4-FFF2-40B4-BE49-F238E27FC236}">
                <a16:creationId xmlns:a16="http://schemas.microsoft.com/office/drawing/2014/main" id="{0EDF79FA-654C-5DE3-3C77-7C5731DA0697}"/>
              </a:ext>
            </a:extLst>
          </p:cNvPr>
          <p:cNvSpPr/>
          <p:nvPr/>
        </p:nvSpPr>
        <p:spPr>
          <a:xfrm>
            <a:off x="7325838" y="4082048"/>
            <a:ext cx="270831" cy="241589"/>
          </a:xfrm>
          <a:prstGeom prst="ellipse">
            <a:avLst/>
          </a:prstGeom>
          <a:solidFill>
            <a:srgbClr val="93C56E"/>
          </a:solidFill>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white"/>
                </a:solidFill>
                <a:effectLst/>
                <a:uLnTx/>
                <a:uFillTx/>
                <a:latin typeface="Calibri"/>
                <a:ea typeface="+mn-ea"/>
                <a:cs typeface="+mn-cs"/>
              </a:rPr>
              <a:t>DC2</a:t>
            </a:r>
          </a:p>
        </p:txBody>
      </p:sp>
      <p:sp>
        <p:nvSpPr>
          <p:cNvPr id="302" name="Oval 301">
            <a:extLst>
              <a:ext uri="{FF2B5EF4-FFF2-40B4-BE49-F238E27FC236}">
                <a16:creationId xmlns:a16="http://schemas.microsoft.com/office/drawing/2014/main" id="{674D4CD5-CEAC-71F9-B12B-C4F47859211C}"/>
              </a:ext>
            </a:extLst>
          </p:cNvPr>
          <p:cNvSpPr/>
          <p:nvPr/>
        </p:nvSpPr>
        <p:spPr>
          <a:xfrm>
            <a:off x="10390506" y="2081422"/>
            <a:ext cx="270831" cy="241589"/>
          </a:xfrm>
          <a:prstGeom prst="ellipse">
            <a:avLst/>
          </a:prstGeom>
          <a:solidFill>
            <a:srgbClr val="93C56E"/>
          </a:solidFill>
        </p:spPr>
        <p:style>
          <a:lnRef idx="1">
            <a:schemeClr val="accent1"/>
          </a:lnRef>
          <a:fillRef idx="3">
            <a:schemeClr val="accent1"/>
          </a:fillRef>
          <a:effectRef idx="2">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white"/>
                </a:solidFill>
                <a:effectLst/>
                <a:uLnTx/>
                <a:uFillTx/>
                <a:latin typeface="Calibri"/>
                <a:ea typeface="+mn-ea"/>
                <a:cs typeface="+mn-cs"/>
              </a:rPr>
              <a:t>DC2</a:t>
            </a:r>
          </a:p>
        </p:txBody>
      </p:sp>
      <p:sp>
        <p:nvSpPr>
          <p:cNvPr id="303" name="TextBox 302">
            <a:extLst>
              <a:ext uri="{FF2B5EF4-FFF2-40B4-BE49-F238E27FC236}">
                <a16:creationId xmlns:a16="http://schemas.microsoft.com/office/drawing/2014/main" id="{15157CED-3416-ABD0-08CC-0385BA76D77D}"/>
              </a:ext>
            </a:extLst>
          </p:cNvPr>
          <p:cNvSpPr txBox="1"/>
          <p:nvPr/>
        </p:nvSpPr>
        <p:spPr>
          <a:xfrm>
            <a:off x="8791413" y="1450618"/>
            <a:ext cx="19520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Centralised PACS and Cyber Recovery Platform distributed across 2 x DC’s and integrated to customer side scanners with dedicated WAN / HSCN Connectivity</a:t>
            </a:r>
          </a:p>
        </p:txBody>
      </p:sp>
      <p:sp>
        <p:nvSpPr>
          <p:cNvPr id="304" name="TextBox 303">
            <a:extLst>
              <a:ext uri="{FF2B5EF4-FFF2-40B4-BE49-F238E27FC236}">
                <a16:creationId xmlns:a16="http://schemas.microsoft.com/office/drawing/2014/main" id="{9CC4D1FF-8E83-B3D3-3893-319A33D52E71}"/>
              </a:ext>
            </a:extLst>
          </p:cNvPr>
          <p:cNvSpPr txBox="1"/>
          <p:nvPr/>
        </p:nvSpPr>
        <p:spPr>
          <a:xfrm>
            <a:off x="2802575" y="3527505"/>
            <a:ext cx="16132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In the New TRE side of the service, Second Data Index Engine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established, deployed on localised Private Infrastructure</a:t>
            </a:r>
          </a:p>
        </p:txBody>
      </p:sp>
      <p:cxnSp>
        <p:nvCxnSpPr>
          <p:cNvPr id="310" name="Straight Arrow Connector 309">
            <a:extLst>
              <a:ext uri="{FF2B5EF4-FFF2-40B4-BE49-F238E27FC236}">
                <a16:creationId xmlns:a16="http://schemas.microsoft.com/office/drawing/2014/main" id="{9D883D37-E451-CFF5-EF24-F323F659E225}"/>
              </a:ext>
            </a:extLst>
          </p:cNvPr>
          <p:cNvCxnSpPr>
            <a:cxnSpLocks/>
            <a:endCxn id="294" idx="1"/>
          </p:cNvCxnSpPr>
          <p:nvPr/>
        </p:nvCxnSpPr>
        <p:spPr>
          <a:xfrm flipH="1" flipV="1">
            <a:off x="4351975" y="5264034"/>
            <a:ext cx="2178334" cy="5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295" name="Group 294">
            <a:extLst>
              <a:ext uri="{FF2B5EF4-FFF2-40B4-BE49-F238E27FC236}">
                <a16:creationId xmlns:a16="http://schemas.microsoft.com/office/drawing/2014/main" id="{4598E994-42C4-C268-7148-C94B8FF169CC}"/>
              </a:ext>
            </a:extLst>
          </p:cNvPr>
          <p:cNvGrpSpPr/>
          <p:nvPr/>
        </p:nvGrpSpPr>
        <p:grpSpPr>
          <a:xfrm>
            <a:off x="4849850" y="4860185"/>
            <a:ext cx="775737" cy="807696"/>
            <a:chOff x="3277315" y="4308662"/>
            <a:chExt cx="1152368" cy="1151668"/>
          </a:xfrm>
        </p:grpSpPr>
        <p:sp>
          <p:nvSpPr>
            <p:cNvPr id="296" name="Oval 295">
              <a:extLst>
                <a:ext uri="{FF2B5EF4-FFF2-40B4-BE49-F238E27FC236}">
                  <a16:creationId xmlns:a16="http://schemas.microsoft.com/office/drawing/2014/main" id="{6DC15C71-C0C6-F09F-7CBA-4C8EFD7E5757}"/>
                </a:ext>
              </a:extLst>
            </p:cNvPr>
            <p:cNvSpPr/>
            <p:nvPr/>
          </p:nvSpPr>
          <p:spPr>
            <a:xfrm>
              <a:off x="3277315" y="4308662"/>
              <a:ext cx="1152368" cy="115166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97" name="Picture 296" descr="Icon&#10;&#10;Description automatically generated">
              <a:extLst>
                <a:ext uri="{FF2B5EF4-FFF2-40B4-BE49-F238E27FC236}">
                  <a16:creationId xmlns:a16="http://schemas.microsoft.com/office/drawing/2014/main" id="{F6324CD2-FDB2-CDEA-0689-DFFEBAF946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4649" y="4499546"/>
              <a:ext cx="776987" cy="750252"/>
            </a:xfrm>
            <a:prstGeom prst="rect">
              <a:avLst/>
            </a:prstGeom>
          </p:spPr>
        </p:pic>
      </p:grpSp>
      <p:pic>
        <p:nvPicPr>
          <p:cNvPr id="305" name="Picture 304" descr="Icon&#10;&#10;Description automatically generated">
            <a:extLst>
              <a:ext uri="{FF2B5EF4-FFF2-40B4-BE49-F238E27FC236}">
                <a16:creationId xmlns:a16="http://schemas.microsoft.com/office/drawing/2014/main" id="{5FCCD78D-E58A-B371-9DE4-6669B5168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5302" y="5466854"/>
            <a:ext cx="485242" cy="485242"/>
          </a:xfrm>
          <a:prstGeom prst="rect">
            <a:avLst/>
          </a:prstGeom>
        </p:spPr>
      </p:pic>
      <p:sp>
        <p:nvSpPr>
          <p:cNvPr id="314" name="TextBox 313">
            <a:extLst>
              <a:ext uri="{FF2B5EF4-FFF2-40B4-BE49-F238E27FC236}">
                <a16:creationId xmlns:a16="http://schemas.microsoft.com/office/drawing/2014/main" id="{3B8C1E78-78E1-A3D3-23DF-4D5F67B15F16}"/>
              </a:ext>
            </a:extLst>
          </p:cNvPr>
          <p:cNvSpPr txBox="1"/>
          <p:nvPr/>
        </p:nvSpPr>
        <p:spPr>
          <a:xfrm>
            <a:off x="4486942" y="4160055"/>
            <a:ext cx="1466624"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Batch process established on agreed change schedule e.g. Nightly, Weekly, Monthly to copy across Data but in transit, auto anonymization completed against agreed criteria </a:t>
            </a:r>
          </a:p>
        </p:txBody>
      </p:sp>
      <p:grpSp>
        <p:nvGrpSpPr>
          <p:cNvPr id="315" name="Group 314">
            <a:extLst>
              <a:ext uri="{FF2B5EF4-FFF2-40B4-BE49-F238E27FC236}">
                <a16:creationId xmlns:a16="http://schemas.microsoft.com/office/drawing/2014/main" id="{236DF4CD-62CA-2306-0F18-DDE1E316FA08}"/>
              </a:ext>
            </a:extLst>
          </p:cNvPr>
          <p:cNvGrpSpPr/>
          <p:nvPr/>
        </p:nvGrpSpPr>
        <p:grpSpPr>
          <a:xfrm>
            <a:off x="473162" y="4041665"/>
            <a:ext cx="1575056" cy="1003945"/>
            <a:chOff x="1333135" y="-48632"/>
            <a:chExt cx="2997798" cy="1907220"/>
          </a:xfrm>
        </p:grpSpPr>
        <p:sp>
          <p:nvSpPr>
            <p:cNvPr id="316" name="Rectangle: Rounded Corners 61">
              <a:extLst>
                <a:ext uri="{FF2B5EF4-FFF2-40B4-BE49-F238E27FC236}">
                  <a16:creationId xmlns:a16="http://schemas.microsoft.com/office/drawing/2014/main" id="{FC677A2C-24EB-E599-9731-8654E9021DFF}"/>
                </a:ext>
              </a:extLst>
            </p:cNvPr>
            <p:cNvSpPr/>
            <p:nvPr/>
          </p:nvSpPr>
          <p:spPr>
            <a:xfrm>
              <a:off x="1738033" y="208545"/>
              <a:ext cx="2592900" cy="1650043"/>
            </a:xfrm>
            <a:custGeom>
              <a:avLst>
                <a:gd name="f10" fmla="val 857"/>
              </a:avLst>
              <a:gdLst>
                <a:gd name="f1" fmla="val 10800000"/>
                <a:gd name="f2" fmla="val 5400000"/>
                <a:gd name="f3" fmla="val 16200000"/>
                <a:gd name="f4" fmla="val w"/>
                <a:gd name="f5" fmla="val h"/>
                <a:gd name="f6" fmla="val ss"/>
                <a:gd name="f7" fmla="val 0"/>
                <a:gd name="f8" fmla="*/ 5419351 1 1725033"/>
                <a:gd name="f9" fmla="val 45"/>
                <a:gd name="f10" fmla="val 857"/>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E4E4E4"/>
            </a:solidFill>
            <a:ln w="19046" cap="flat">
              <a:solidFill>
                <a:srgbClr val="1B4C75"/>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pic>
          <p:nvPicPr>
            <p:cNvPr id="317" name="Picture 316">
              <a:extLst>
                <a:ext uri="{FF2B5EF4-FFF2-40B4-BE49-F238E27FC236}">
                  <a16:creationId xmlns:a16="http://schemas.microsoft.com/office/drawing/2014/main" id="{FCC3D2CA-1070-B46F-C46F-D934FE87E4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3135" y="471783"/>
              <a:ext cx="1123568" cy="1123568"/>
            </a:xfrm>
            <a:prstGeom prst="flowChartConnector">
              <a:avLst/>
            </a:prstGeom>
          </p:spPr>
        </p:pic>
        <p:pic>
          <p:nvPicPr>
            <p:cNvPr id="318" name="Picture 71">
              <a:extLst>
                <a:ext uri="{FF2B5EF4-FFF2-40B4-BE49-F238E27FC236}">
                  <a16:creationId xmlns:a16="http://schemas.microsoft.com/office/drawing/2014/main" id="{D92E362D-2142-7AFF-FA79-EAF0F63176F3}"/>
                </a:ext>
              </a:extLst>
            </p:cNvPr>
            <p:cNvPicPr>
              <a:picLocks noChangeAspect="1"/>
            </p:cNvPicPr>
            <p:nvPr/>
          </p:nvPicPr>
          <p:blipFill>
            <a:blip r:embed="rId9"/>
            <a:srcRect l="51059" t="5609" r="28471" b="47806"/>
            <a:stretch>
              <a:fillRect/>
            </a:stretch>
          </p:blipFill>
          <p:spPr>
            <a:xfrm>
              <a:off x="2300759" y="-48632"/>
              <a:ext cx="1975168" cy="1850151"/>
            </a:xfrm>
            <a:prstGeom prst="rect">
              <a:avLst/>
            </a:prstGeom>
            <a:noFill/>
            <a:ln cap="flat">
              <a:noFill/>
            </a:ln>
          </p:spPr>
        </p:pic>
      </p:grpSp>
      <p:sp>
        <p:nvSpPr>
          <p:cNvPr id="319" name="TextBox 318">
            <a:extLst>
              <a:ext uri="{FF2B5EF4-FFF2-40B4-BE49-F238E27FC236}">
                <a16:creationId xmlns:a16="http://schemas.microsoft.com/office/drawing/2014/main" id="{2147F877-8263-9519-92F1-F28ECD06AA2C}"/>
              </a:ext>
            </a:extLst>
          </p:cNvPr>
          <p:cNvSpPr txBox="1"/>
          <p:nvPr/>
        </p:nvSpPr>
        <p:spPr>
          <a:xfrm>
            <a:off x="433519" y="5100192"/>
            <a:ext cx="195207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Researcher logs in via a secure Virtual Desktop Image (VDI) to Data Index Engine + Visualisation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and searches for the data that they would like to use within their TRE.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700" b="0" i="0" u="none" strike="noStrike" kern="1200" cap="none" spc="0" normalizeH="0" baseline="0" noProof="0">
              <a:ln>
                <a:noFill/>
              </a:ln>
              <a:solidFill>
                <a:srgbClr val="081A2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Added decision made on environmental size required for research AI</a:t>
            </a:r>
          </a:p>
        </p:txBody>
      </p:sp>
      <p:cxnSp>
        <p:nvCxnSpPr>
          <p:cNvPr id="320" name="Straight Arrow Connector 319">
            <a:extLst>
              <a:ext uri="{FF2B5EF4-FFF2-40B4-BE49-F238E27FC236}">
                <a16:creationId xmlns:a16="http://schemas.microsoft.com/office/drawing/2014/main" id="{DC6DA8ED-75B5-6966-EC9A-EF8DA4480F91}"/>
              </a:ext>
            </a:extLst>
          </p:cNvPr>
          <p:cNvCxnSpPr>
            <a:cxnSpLocks/>
            <a:stCxn id="316" idx="1"/>
            <a:endCxn id="294" idx="3"/>
          </p:cNvCxnSpPr>
          <p:nvPr/>
        </p:nvCxnSpPr>
        <p:spPr>
          <a:xfrm>
            <a:off x="2048218" y="4611326"/>
            <a:ext cx="1130395" cy="65270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25" name="Rectangle: Rounded Corners 61">
            <a:extLst>
              <a:ext uri="{FF2B5EF4-FFF2-40B4-BE49-F238E27FC236}">
                <a16:creationId xmlns:a16="http://schemas.microsoft.com/office/drawing/2014/main" id="{98CBB43A-6DC8-DD9E-DD2C-1EF14432AA47}"/>
              </a:ext>
            </a:extLst>
          </p:cNvPr>
          <p:cNvSpPr/>
          <p:nvPr/>
        </p:nvSpPr>
        <p:spPr>
          <a:xfrm>
            <a:off x="685897" y="2561768"/>
            <a:ext cx="1362321" cy="868569"/>
          </a:xfrm>
          <a:custGeom>
            <a:avLst>
              <a:gd name="f10" fmla="val 857"/>
            </a:avLst>
            <a:gdLst>
              <a:gd name="f1" fmla="val 10800000"/>
              <a:gd name="f2" fmla="val 5400000"/>
              <a:gd name="f3" fmla="val 16200000"/>
              <a:gd name="f4" fmla="val w"/>
              <a:gd name="f5" fmla="val h"/>
              <a:gd name="f6" fmla="val ss"/>
              <a:gd name="f7" fmla="val 0"/>
              <a:gd name="f8" fmla="*/ 5419351 1 1725033"/>
              <a:gd name="f9" fmla="val 45"/>
              <a:gd name="f10" fmla="val 857"/>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E4E4E4"/>
          </a:solidFill>
          <a:ln w="19046" cap="flat">
            <a:solidFill>
              <a:srgbClr val="1B4C75"/>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pic>
        <p:nvPicPr>
          <p:cNvPr id="324" name="Picture 323" descr="Icon&#10;&#10;Description automatically generated">
            <a:extLst>
              <a:ext uri="{FF2B5EF4-FFF2-40B4-BE49-F238E27FC236}">
                <a16:creationId xmlns:a16="http://schemas.microsoft.com/office/drawing/2014/main" id="{C4E4618E-CF90-1C87-C3CC-49F6BD7BCC4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8824" b="93945" l="10000" r="90000">
                        <a14:foregroundMark x1="40000" y1="82180" x2="40000" y2="82180"/>
                        <a14:foregroundMark x1="37857" y1="80450" x2="37857" y2="80450"/>
                        <a14:foregroundMark x1="32976" y1="80450" x2="32976" y2="80450"/>
                        <a14:foregroundMark x1="36667" y1="82872" x2="37143" y2="83218"/>
                        <a14:foregroundMark x1="42143" y1="85640" x2="42143" y2="85640"/>
                        <a14:foregroundMark x1="41548" y1="80277" x2="41548" y2="80277"/>
                        <a14:foregroundMark x1="40833" y1="77163" x2="40833" y2="77163"/>
                        <a14:foregroundMark x1="41310" y1="75260" x2="41310" y2="75260"/>
                        <a14:foregroundMark x1="43929" y1="74913" x2="43929" y2="74913"/>
                        <a14:foregroundMark x1="45952" y1="73356" x2="45952" y2="73356"/>
                        <a14:foregroundMark x1="48095" y1="73875" x2="48095" y2="73875"/>
                        <a14:foregroundMark x1="50714" y1="79758" x2="50714" y2="79758"/>
                        <a14:foregroundMark x1="50000" y1="78028" x2="50000" y2="78028"/>
                        <a14:foregroundMark x1="52738" y1="75779" x2="52738" y2="75779"/>
                        <a14:foregroundMark x1="52262" y1="73356" x2="52262" y2="73356"/>
                        <a14:foregroundMark x1="51786" y1="73183" x2="51786" y2="73183"/>
                        <a14:foregroundMark x1="51667" y1="73010" x2="51667" y2="73010"/>
                        <a14:foregroundMark x1="51667" y1="72837" x2="51667" y2="72837"/>
                        <a14:foregroundMark x1="52619" y1="73183" x2="52619" y2="73183"/>
                        <a14:foregroundMark x1="53810" y1="73010" x2="53810" y2="73010"/>
                        <a14:foregroundMark x1="54405" y1="72318" x2="54405" y2="72318"/>
                        <a14:foregroundMark x1="55119" y1="71453" x2="55119" y2="71453"/>
                        <a14:foregroundMark x1="55119" y1="71280" x2="55119" y2="71280"/>
                        <a14:foregroundMark x1="56071" y1="78893" x2="56071" y2="79239"/>
                        <a14:foregroundMark x1="55119" y1="80104" x2="54643" y2="80450"/>
                        <a14:foregroundMark x1="53214" y1="80450" x2="52500" y2="80450"/>
                        <a14:foregroundMark x1="52024" y1="78374" x2="52024" y2="78374"/>
                        <a14:foregroundMark x1="53095" y1="77509" x2="53095" y2="77509"/>
                        <a14:foregroundMark x1="53452" y1="79758" x2="53690" y2="80623"/>
                        <a14:foregroundMark x1="54524" y1="83391" x2="54881" y2="83391"/>
                        <a14:foregroundMark x1="58214" y1="83564" x2="58214" y2="83564"/>
                        <a14:foregroundMark x1="59524" y1="82526" x2="59524" y2="82526"/>
                        <a14:foregroundMark x1="61667" y1="81142" x2="62143" y2="80969"/>
                        <a14:foregroundMark x1="64643" y1="80796" x2="64643" y2="80796"/>
                        <a14:foregroundMark x1="65119" y1="80796" x2="65119" y2="80796"/>
                        <a14:foregroundMark x1="64881" y1="79758" x2="63810" y2="78893"/>
                        <a14:foregroundMark x1="62381" y1="77855" x2="62024" y2="77682"/>
                        <a14:foregroundMark x1="60714" y1="76298" x2="60238" y2="75779"/>
                        <a14:foregroundMark x1="59048" y1="73529" x2="59048" y2="73529"/>
                        <a14:foregroundMark x1="59048" y1="73529" x2="59048" y2="73529"/>
                        <a14:foregroundMark x1="60476" y1="74567" x2="60952" y2="75260"/>
                        <a14:foregroundMark x1="68452" y1="80450" x2="68452" y2="80450"/>
                        <a14:foregroundMark x1="68452" y1="80450" x2="68452" y2="80450"/>
                        <a14:foregroundMark x1="70238" y1="80796" x2="70238" y2="80796"/>
                        <a14:foregroundMark x1="70238" y1="80796" x2="70238" y2="80796"/>
                        <a14:foregroundMark x1="68333" y1="83391" x2="68333" y2="83391"/>
                        <a14:foregroundMark x1="66548" y1="84775" x2="66071" y2="85121"/>
                        <a14:foregroundMark x1="65119" y1="86159" x2="64762" y2="86505"/>
                        <a14:foregroundMark x1="63333" y1="87370" x2="62976" y2="87543"/>
                        <a14:foregroundMark x1="60952" y1="88235" x2="60952" y2="88235"/>
                        <a14:foregroundMark x1="60000" y1="89273" x2="59405" y2="89619"/>
                        <a14:foregroundMark x1="58095" y1="90311" x2="57619" y2="90657"/>
                        <a14:foregroundMark x1="57143" y1="90657" x2="56905" y2="91003"/>
                        <a14:foregroundMark x1="55714" y1="91522" x2="55714" y2="91522"/>
                        <a14:foregroundMark x1="54643" y1="92042" x2="54643" y2="92042"/>
                        <a14:foregroundMark x1="30119" y1="80450" x2="30476" y2="80796"/>
                        <a14:foregroundMark x1="34286" y1="83737" x2="34286" y2="83737"/>
                        <a14:foregroundMark x1="36190" y1="86332" x2="36190" y2="86332"/>
                        <a14:foregroundMark x1="38095" y1="87543" x2="38333" y2="87716"/>
                        <a14:foregroundMark x1="40833" y1="88927" x2="41429" y2="89273"/>
                        <a14:foregroundMark x1="42976" y1="89965" x2="42976" y2="89965"/>
                        <a14:foregroundMark x1="44405" y1="90657" x2="44643" y2="91003"/>
                        <a14:foregroundMark x1="45952" y1="91696" x2="45952" y2="91696"/>
                        <a14:foregroundMark x1="46429" y1="91869" x2="46429" y2="91869"/>
                        <a14:foregroundMark x1="50833" y1="93253" x2="50833" y2="93253"/>
                        <a14:foregroundMark x1="52500" y1="93253" x2="52500" y2="93253"/>
                        <a14:foregroundMark x1="51310" y1="93253" x2="51310" y2="93253"/>
                        <a14:foregroundMark x1="49643" y1="93253" x2="49643" y2="93253"/>
                        <a14:foregroundMark x1="49048" y1="93253" x2="49048" y2="93253"/>
                        <a14:foregroundMark x1="49048" y1="93253" x2="49048" y2="93253"/>
                        <a14:foregroundMark x1="48095" y1="93253" x2="48095" y2="93253"/>
                        <a14:foregroundMark x1="48690" y1="93253" x2="48690" y2="93253"/>
                        <a14:foregroundMark x1="50714" y1="93426" x2="50714" y2="93426"/>
                        <a14:foregroundMark x1="52024" y1="93599" x2="52024" y2="93599"/>
                        <a14:foregroundMark x1="51310" y1="93945" x2="51310" y2="93945"/>
                        <a14:foregroundMark x1="50000" y1="93945" x2="50000" y2="93945"/>
                        <a14:foregroundMark x1="39524" y1="85813" x2="39524" y2="85813"/>
                        <a14:foregroundMark x1="39405" y1="85640" x2="39167" y2="85640"/>
                        <a14:foregroundMark x1="36905" y1="84083" x2="36905" y2="84083"/>
                        <a14:foregroundMark x1="46429" y1="8824" x2="46429" y2="8824"/>
                        <a14:foregroundMark x1="45119" y1="90311" x2="45119" y2="90311"/>
                        <a14:foregroundMark x1="40357" y1="86159" x2="40119" y2="86159"/>
                        <a14:foregroundMark x1="36071" y1="84256" x2="36071" y2="84256"/>
                        <a14:foregroundMark x1="35000" y1="83391" x2="35000" y2="83391"/>
                      </a14:backgroundRemoval>
                    </a14:imgEffect>
                  </a14:imgLayer>
                </a14:imgProps>
              </a:ext>
              <a:ext uri="{28A0092B-C50C-407E-A947-70E740481C1C}">
                <a14:useLocalDpi xmlns:a14="http://schemas.microsoft.com/office/drawing/2010/main" val="0"/>
              </a:ext>
            </a:extLst>
          </a:blip>
          <a:srcRect l="21056" t="7438" r="20545" b="7626"/>
          <a:stretch/>
        </p:blipFill>
        <p:spPr>
          <a:xfrm flipH="1">
            <a:off x="497904" y="2719136"/>
            <a:ext cx="536045" cy="536459"/>
          </a:xfrm>
          <a:prstGeom prst="flowChartConnector">
            <a:avLst/>
          </a:prstGeom>
          <a:solidFill>
            <a:schemeClr val="lt1"/>
          </a:solidFill>
          <a:ln w="19050">
            <a:solidFill>
              <a:schemeClr val="bg1"/>
            </a:solidFill>
          </a:ln>
        </p:spPr>
      </p:pic>
      <p:sp>
        <p:nvSpPr>
          <p:cNvPr id="331" name="TextBox 330">
            <a:extLst>
              <a:ext uri="{FF2B5EF4-FFF2-40B4-BE49-F238E27FC236}">
                <a16:creationId xmlns:a16="http://schemas.microsoft.com/office/drawing/2014/main" id="{67BE7E14-8033-3F90-B0B1-9636011A124D}"/>
              </a:ext>
            </a:extLst>
          </p:cNvPr>
          <p:cNvSpPr txBox="1"/>
          <p:nvPr/>
        </p:nvSpPr>
        <p:spPr>
          <a:xfrm>
            <a:off x="1029671" y="2764404"/>
            <a:ext cx="9803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Data request goes via the TRE approval process to agree to data set provision</a:t>
            </a:r>
          </a:p>
        </p:txBody>
      </p:sp>
      <p:sp>
        <p:nvSpPr>
          <p:cNvPr id="337" name="Rectangle: Rounded Corners 61">
            <a:extLst>
              <a:ext uri="{FF2B5EF4-FFF2-40B4-BE49-F238E27FC236}">
                <a16:creationId xmlns:a16="http://schemas.microsoft.com/office/drawing/2014/main" id="{63FE2D6C-74BB-8067-AEDE-65B7062F0592}"/>
              </a:ext>
            </a:extLst>
          </p:cNvPr>
          <p:cNvSpPr/>
          <p:nvPr/>
        </p:nvSpPr>
        <p:spPr>
          <a:xfrm>
            <a:off x="6339321" y="2561768"/>
            <a:ext cx="1362321" cy="868569"/>
          </a:xfrm>
          <a:custGeom>
            <a:avLst>
              <a:gd name="f10" fmla="val 857"/>
            </a:avLst>
            <a:gdLst>
              <a:gd name="f1" fmla="val 10800000"/>
              <a:gd name="f2" fmla="val 5400000"/>
              <a:gd name="f3" fmla="val 16200000"/>
              <a:gd name="f4" fmla="val w"/>
              <a:gd name="f5" fmla="val h"/>
              <a:gd name="f6" fmla="val ss"/>
              <a:gd name="f7" fmla="val 0"/>
              <a:gd name="f8" fmla="*/ 5419351 1 1725033"/>
              <a:gd name="f9" fmla="val 45"/>
              <a:gd name="f10" fmla="val 857"/>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E4E4E4"/>
          </a:solidFill>
          <a:ln w="19046" cap="flat">
            <a:solidFill>
              <a:srgbClr val="1B4C75"/>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sp>
        <p:nvSpPr>
          <p:cNvPr id="339" name="TextBox 338">
            <a:extLst>
              <a:ext uri="{FF2B5EF4-FFF2-40B4-BE49-F238E27FC236}">
                <a16:creationId xmlns:a16="http://schemas.microsoft.com/office/drawing/2014/main" id="{6F238558-1756-3BE5-2DC6-8E79ACB01A7B}"/>
              </a:ext>
            </a:extLst>
          </p:cNvPr>
          <p:cNvSpPr txBox="1"/>
          <p:nvPr/>
        </p:nvSpPr>
        <p:spPr>
          <a:xfrm>
            <a:off x="6644896" y="2591256"/>
            <a:ext cx="10783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Data request goes in to </a:t>
            </a:r>
            <a:r>
              <a:rPr kumimoji="0" lang="pt-BR" sz="700" b="0" i="0" u="none" strike="noStrike" kern="1200" cap="none" spc="0" normalizeH="0" baseline="0" noProof="0">
                <a:ln>
                  <a:noFill/>
                </a:ln>
                <a:solidFill>
                  <a:srgbClr val="081A2F"/>
                </a:solidFill>
                <a:effectLst/>
                <a:uLnTx/>
                <a:uFillTx/>
                <a:latin typeface="Calibri"/>
                <a:ea typeface="+mn-ea"/>
                <a:cs typeface="+mn-cs"/>
              </a:rPr>
              <a:t>System Administrator / Image Data and Metadata Curator.  Via Clinical Omero instance data identified on Source lcoations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 </a:t>
            </a:r>
          </a:p>
        </p:txBody>
      </p:sp>
      <p:pic>
        <p:nvPicPr>
          <p:cNvPr id="341" name="Picture 340" descr="Icon&#10;&#10;Description automatically generated">
            <a:extLst>
              <a:ext uri="{FF2B5EF4-FFF2-40B4-BE49-F238E27FC236}">
                <a16:creationId xmlns:a16="http://schemas.microsoft.com/office/drawing/2014/main" id="{2AC6D0AA-C257-8AE9-4A11-70444C2C32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19877" y="2712114"/>
            <a:ext cx="568575" cy="568575"/>
          </a:xfrm>
          <a:prstGeom prst="flowChartConnector">
            <a:avLst/>
          </a:prstGeom>
          <a:solidFill>
            <a:schemeClr val="lt1"/>
          </a:solidFill>
          <a:ln w="19050">
            <a:solidFill>
              <a:schemeClr val="bg1"/>
            </a:solidFill>
          </a:ln>
        </p:spPr>
      </p:pic>
      <p:cxnSp>
        <p:nvCxnSpPr>
          <p:cNvPr id="343" name="Connector: Elbow 342">
            <a:extLst>
              <a:ext uri="{FF2B5EF4-FFF2-40B4-BE49-F238E27FC236}">
                <a16:creationId xmlns:a16="http://schemas.microsoft.com/office/drawing/2014/main" id="{689BDC39-E66A-7F3A-0E48-E7BFC5228112}"/>
              </a:ext>
            </a:extLst>
          </p:cNvPr>
          <p:cNvCxnSpPr>
            <a:stCxn id="317" idx="2"/>
            <a:endCxn id="324" idx="6"/>
          </p:cNvCxnSpPr>
          <p:nvPr/>
        </p:nvCxnSpPr>
        <p:spPr>
          <a:xfrm rot="10800000" flipH="1">
            <a:off x="473162" y="2987366"/>
            <a:ext cx="24742" cy="1623960"/>
          </a:xfrm>
          <a:prstGeom prst="bentConnector3">
            <a:avLst>
              <a:gd name="adj1" fmla="val -923935"/>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4" name="Connector: Elbow 343">
            <a:extLst>
              <a:ext uri="{FF2B5EF4-FFF2-40B4-BE49-F238E27FC236}">
                <a16:creationId xmlns:a16="http://schemas.microsoft.com/office/drawing/2014/main" id="{C848507D-9A54-AC1C-C9F0-CCAA53902670}"/>
              </a:ext>
            </a:extLst>
          </p:cNvPr>
          <p:cNvCxnSpPr>
            <a:cxnSpLocks/>
            <a:stCxn id="325" idx="1"/>
            <a:endCxn id="341" idx="2"/>
          </p:cNvCxnSpPr>
          <p:nvPr/>
        </p:nvCxnSpPr>
        <p:spPr>
          <a:xfrm>
            <a:off x="2048218" y="2996053"/>
            <a:ext cx="4071659" cy="349"/>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49" name="Straight Arrow Connector 348">
            <a:extLst>
              <a:ext uri="{FF2B5EF4-FFF2-40B4-BE49-F238E27FC236}">
                <a16:creationId xmlns:a16="http://schemas.microsoft.com/office/drawing/2014/main" id="{62473CB3-4828-62E1-D8C0-537547A6D22E}"/>
              </a:ext>
            </a:extLst>
          </p:cNvPr>
          <p:cNvCxnSpPr>
            <a:cxnSpLocks/>
          </p:cNvCxnSpPr>
          <p:nvPr/>
        </p:nvCxnSpPr>
        <p:spPr>
          <a:xfrm>
            <a:off x="6950146" y="3464032"/>
            <a:ext cx="0" cy="61463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38" name="Straight Arrow Connector 437">
            <a:extLst>
              <a:ext uri="{FF2B5EF4-FFF2-40B4-BE49-F238E27FC236}">
                <a16:creationId xmlns:a16="http://schemas.microsoft.com/office/drawing/2014/main" id="{A8491738-F8E5-50EB-662D-D8507DA1EEF6}"/>
              </a:ext>
            </a:extLst>
          </p:cNvPr>
          <p:cNvCxnSpPr>
            <a:cxnSpLocks/>
          </p:cNvCxnSpPr>
          <p:nvPr/>
        </p:nvCxnSpPr>
        <p:spPr>
          <a:xfrm flipV="1">
            <a:off x="7055654" y="3464032"/>
            <a:ext cx="0" cy="61387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441" name="Straight Arrow Connector 440">
            <a:extLst>
              <a:ext uri="{FF2B5EF4-FFF2-40B4-BE49-F238E27FC236}">
                <a16:creationId xmlns:a16="http://schemas.microsoft.com/office/drawing/2014/main" id="{BB8628EE-B52F-9763-F47D-A6EB6D2C8F31}"/>
              </a:ext>
            </a:extLst>
          </p:cNvPr>
          <p:cNvCxnSpPr>
            <a:cxnSpLocks/>
            <a:endCxn id="443" idx="1"/>
          </p:cNvCxnSpPr>
          <p:nvPr/>
        </p:nvCxnSpPr>
        <p:spPr>
          <a:xfrm flipH="1">
            <a:off x="5661774" y="2456470"/>
            <a:ext cx="1382732" cy="8497"/>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443" name="Rectangle: Rounded Corners 61">
            <a:extLst>
              <a:ext uri="{FF2B5EF4-FFF2-40B4-BE49-F238E27FC236}">
                <a16:creationId xmlns:a16="http://schemas.microsoft.com/office/drawing/2014/main" id="{425FF3AA-73B8-80F4-1056-F6AEC1CF8037}"/>
              </a:ext>
            </a:extLst>
          </p:cNvPr>
          <p:cNvSpPr/>
          <p:nvPr/>
        </p:nvSpPr>
        <p:spPr>
          <a:xfrm>
            <a:off x="4299453" y="2030682"/>
            <a:ext cx="1362321" cy="868569"/>
          </a:xfrm>
          <a:custGeom>
            <a:avLst>
              <a:gd name="f10" fmla="val 857"/>
            </a:avLst>
            <a:gdLst>
              <a:gd name="f1" fmla="val 10800000"/>
              <a:gd name="f2" fmla="val 5400000"/>
              <a:gd name="f3" fmla="val 16200000"/>
              <a:gd name="f4" fmla="val w"/>
              <a:gd name="f5" fmla="val h"/>
              <a:gd name="f6" fmla="val ss"/>
              <a:gd name="f7" fmla="val 0"/>
              <a:gd name="f8" fmla="*/ 5419351 1 1725033"/>
              <a:gd name="f9" fmla="val 45"/>
              <a:gd name="f10" fmla="val 857"/>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E4E4E4"/>
          </a:solidFill>
          <a:ln w="19046" cap="flat">
            <a:solidFill>
              <a:srgbClr val="1B4C75"/>
            </a:solidFill>
            <a:prstDash val="solid"/>
            <a:miter/>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200" b="0" i="0" u="none" strike="noStrike" kern="0" cap="none" spc="0" normalizeH="0" baseline="0" noProof="0">
                <a:ln>
                  <a:noFill/>
                </a:ln>
                <a:solidFill>
                  <a:srgbClr val="11355F"/>
                </a:solidFill>
                <a:effectLst/>
                <a:uLnTx/>
                <a:uFillTx/>
                <a:latin typeface="Calibri"/>
                <a:ea typeface="+mn-ea"/>
                <a:cs typeface="+mn-cs"/>
              </a:rPr>
              <a:t>Data Staging Area</a:t>
            </a:r>
          </a:p>
        </p:txBody>
      </p:sp>
      <p:pic>
        <p:nvPicPr>
          <p:cNvPr id="442" name="Picture 441" descr="Diagram&#10;&#10;Description automatically generated">
            <a:extLst>
              <a:ext uri="{FF2B5EF4-FFF2-40B4-BE49-F238E27FC236}">
                <a16:creationId xmlns:a16="http://schemas.microsoft.com/office/drawing/2014/main" id="{7CF1A104-6D58-A926-247B-E6AA930D457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454524" y="2404231"/>
            <a:ext cx="1058938" cy="338589"/>
          </a:xfrm>
          <a:prstGeom prst="rect">
            <a:avLst/>
          </a:prstGeom>
        </p:spPr>
      </p:pic>
      <p:grpSp>
        <p:nvGrpSpPr>
          <p:cNvPr id="426" name="Group 425">
            <a:extLst>
              <a:ext uri="{FF2B5EF4-FFF2-40B4-BE49-F238E27FC236}">
                <a16:creationId xmlns:a16="http://schemas.microsoft.com/office/drawing/2014/main" id="{B84374B2-C0F0-C6DB-D711-5A1588D00EC3}"/>
              </a:ext>
            </a:extLst>
          </p:cNvPr>
          <p:cNvGrpSpPr/>
          <p:nvPr/>
        </p:nvGrpSpPr>
        <p:grpSpPr>
          <a:xfrm>
            <a:off x="5845334" y="2244134"/>
            <a:ext cx="460106" cy="419579"/>
            <a:chOff x="3277315" y="4308662"/>
            <a:chExt cx="1152368" cy="1151668"/>
          </a:xfrm>
        </p:grpSpPr>
        <p:sp>
          <p:nvSpPr>
            <p:cNvPr id="427" name="Oval 426">
              <a:extLst>
                <a:ext uri="{FF2B5EF4-FFF2-40B4-BE49-F238E27FC236}">
                  <a16:creationId xmlns:a16="http://schemas.microsoft.com/office/drawing/2014/main" id="{02D71344-D219-8835-3520-E99101E331C9}"/>
                </a:ext>
              </a:extLst>
            </p:cNvPr>
            <p:cNvSpPr/>
            <p:nvPr/>
          </p:nvSpPr>
          <p:spPr>
            <a:xfrm>
              <a:off x="3277315" y="4308662"/>
              <a:ext cx="1152368" cy="115166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28" name="Picture 427" descr="Icon&#10;&#10;Description automatically generated">
              <a:extLst>
                <a:ext uri="{FF2B5EF4-FFF2-40B4-BE49-F238E27FC236}">
                  <a16:creationId xmlns:a16="http://schemas.microsoft.com/office/drawing/2014/main" id="{577EBF6F-BFCE-8835-4B86-73D8D033E6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4649" y="4499546"/>
              <a:ext cx="776987" cy="750252"/>
            </a:xfrm>
            <a:prstGeom prst="rect">
              <a:avLst/>
            </a:prstGeom>
          </p:spPr>
        </p:pic>
      </p:grpSp>
      <p:cxnSp>
        <p:nvCxnSpPr>
          <p:cNvPr id="447" name="Straight Connector 446">
            <a:extLst>
              <a:ext uri="{FF2B5EF4-FFF2-40B4-BE49-F238E27FC236}">
                <a16:creationId xmlns:a16="http://schemas.microsoft.com/office/drawing/2014/main" id="{BEBA3859-2C48-ABA4-F124-D40DFE5AA42E}"/>
              </a:ext>
            </a:extLst>
          </p:cNvPr>
          <p:cNvCxnSpPr>
            <a:cxnSpLocks/>
          </p:cNvCxnSpPr>
          <p:nvPr/>
        </p:nvCxnSpPr>
        <p:spPr>
          <a:xfrm>
            <a:off x="7033269" y="2441896"/>
            <a:ext cx="1" cy="119872"/>
          </a:xfrm>
          <a:prstGeom prst="line">
            <a:avLst/>
          </a:prstGeom>
        </p:spPr>
        <p:style>
          <a:lnRef idx="2">
            <a:schemeClr val="accent5"/>
          </a:lnRef>
          <a:fillRef idx="0">
            <a:schemeClr val="accent5"/>
          </a:fillRef>
          <a:effectRef idx="1">
            <a:schemeClr val="accent5"/>
          </a:effectRef>
          <a:fontRef idx="minor">
            <a:schemeClr val="tx1"/>
          </a:fontRef>
        </p:style>
      </p:cxnSp>
      <p:pic>
        <p:nvPicPr>
          <p:cNvPr id="448" name="Picture 447" descr="Icon&#10;&#10;Description automatically generated">
            <a:extLst>
              <a:ext uri="{FF2B5EF4-FFF2-40B4-BE49-F238E27FC236}">
                <a16:creationId xmlns:a16="http://schemas.microsoft.com/office/drawing/2014/main" id="{5040AB24-1C54-605E-A151-979529AF9F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0781" y="2166056"/>
            <a:ext cx="568575" cy="568575"/>
          </a:xfrm>
          <a:prstGeom prst="flowChartConnector">
            <a:avLst/>
          </a:prstGeom>
          <a:solidFill>
            <a:schemeClr val="lt1"/>
          </a:solidFill>
          <a:ln w="19050">
            <a:solidFill>
              <a:schemeClr val="bg1"/>
            </a:solidFill>
          </a:ln>
        </p:spPr>
      </p:pic>
      <p:sp>
        <p:nvSpPr>
          <p:cNvPr id="449" name="Rectangle: Rounded Corners 61">
            <a:extLst>
              <a:ext uri="{FF2B5EF4-FFF2-40B4-BE49-F238E27FC236}">
                <a16:creationId xmlns:a16="http://schemas.microsoft.com/office/drawing/2014/main" id="{6465C4AE-16D0-745F-8313-A2FDC0117432}"/>
              </a:ext>
            </a:extLst>
          </p:cNvPr>
          <p:cNvSpPr/>
          <p:nvPr/>
        </p:nvSpPr>
        <p:spPr>
          <a:xfrm>
            <a:off x="651526" y="840398"/>
            <a:ext cx="1362321" cy="868569"/>
          </a:xfrm>
          <a:custGeom>
            <a:avLst>
              <a:gd name="f10" fmla="val 857"/>
            </a:avLst>
            <a:gdLst>
              <a:gd name="f1" fmla="val 10800000"/>
              <a:gd name="f2" fmla="val 5400000"/>
              <a:gd name="f3" fmla="val 16200000"/>
              <a:gd name="f4" fmla="val w"/>
              <a:gd name="f5" fmla="val h"/>
              <a:gd name="f6" fmla="val ss"/>
              <a:gd name="f7" fmla="val 0"/>
              <a:gd name="f8" fmla="*/ 5419351 1 1725033"/>
              <a:gd name="f9" fmla="val 45"/>
              <a:gd name="f10" fmla="val 857"/>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E4E4E4"/>
          </a:solidFill>
          <a:ln w="19046" cap="flat">
            <a:solidFill>
              <a:srgbClr val="1B4C75"/>
            </a:solidFill>
            <a:prstDash val="solid"/>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200" b="0" i="0" u="none" strike="noStrike" kern="1200" cap="none" spc="0" normalizeH="0" baseline="0" noProof="0">
              <a:ln>
                <a:noFill/>
              </a:ln>
              <a:solidFill>
                <a:srgbClr val="FFFFFF"/>
              </a:solidFill>
              <a:effectLst/>
              <a:uLnTx/>
              <a:uFillTx/>
              <a:latin typeface="Calibri"/>
              <a:ea typeface="+mn-ea"/>
              <a:cs typeface="+mn-cs"/>
            </a:endParaRPr>
          </a:p>
        </p:txBody>
      </p:sp>
      <p:pic>
        <p:nvPicPr>
          <p:cNvPr id="451" name="Picture 450" descr="Icon&#10;&#10;Description automatically generated">
            <a:extLst>
              <a:ext uri="{FF2B5EF4-FFF2-40B4-BE49-F238E27FC236}">
                <a16:creationId xmlns:a16="http://schemas.microsoft.com/office/drawing/2014/main" id="{6F720B59-2CB5-F29B-B218-793AB0BB30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362" y="987079"/>
            <a:ext cx="572944" cy="572944"/>
          </a:xfrm>
          <a:prstGeom prst="flowChartConnector">
            <a:avLst/>
          </a:prstGeom>
        </p:spPr>
      </p:pic>
      <p:cxnSp>
        <p:nvCxnSpPr>
          <p:cNvPr id="452" name="Connector: Elbow 451">
            <a:extLst>
              <a:ext uri="{FF2B5EF4-FFF2-40B4-BE49-F238E27FC236}">
                <a16:creationId xmlns:a16="http://schemas.microsoft.com/office/drawing/2014/main" id="{014C3800-3628-9C3D-3B8D-98AB8084A2B8}"/>
              </a:ext>
            </a:extLst>
          </p:cNvPr>
          <p:cNvCxnSpPr>
            <a:cxnSpLocks/>
            <a:endCxn id="451" idx="2"/>
          </p:cNvCxnSpPr>
          <p:nvPr/>
        </p:nvCxnSpPr>
        <p:spPr>
          <a:xfrm flipH="1" flipV="1">
            <a:off x="458362" y="1273551"/>
            <a:ext cx="1589856" cy="1671349"/>
          </a:xfrm>
          <a:prstGeom prst="bentConnector5">
            <a:avLst>
              <a:gd name="adj1" fmla="val -14379"/>
              <a:gd name="adj2" fmla="val 54422"/>
              <a:gd name="adj3" fmla="val 114379"/>
            </a:avLst>
          </a:prstGeom>
          <a:ln>
            <a:tailEnd type="triangle"/>
          </a:ln>
        </p:spPr>
        <p:style>
          <a:lnRef idx="2">
            <a:schemeClr val="accent1"/>
          </a:lnRef>
          <a:fillRef idx="0">
            <a:schemeClr val="accent1"/>
          </a:fillRef>
          <a:effectRef idx="1">
            <a:schemeClr val="accent1"/>
          </a:effectRef>
          <a:fontRef idx="minor">
            <a:schemeClr val="tx1"/>
          </a:fontRef>
        </p:style>
      </p:cxnSp>
      <p:sp>
        <p:nvSpPr>
          <p:cNvPr id="455" name="TextBox 454">
            <a:extLst>
              <a:ext uri="{FF2B5EF4-FFF2-40B4-BE49-F238E27FC236}">
                <a16:creationId xmlns:a16="http://schemas.microsoft.com/office/drawing/2014/main" id="{510EF5B0-DC6E-727D-CDF9-8D8B668AB568}"/>
              </a:ext>
            </a:extLst>
          </p:cNvPr>
          <p:cNvSpPr txBox="1"/>
          <p:nvPr/>
        </p:nvSpPr>
        <p:spPr>
          <a:xfrm>
            <a:off x="1008528" y="915408"/>
            <a:ext cx="98034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Parallel Request Goes to TRE Environment Build team to automate the delivery of TRE workbench</a:t>
            </a:r>
          </a:p>
        </p:txBody>
      </p:sp>
      <p:sp>
        <p:nvSpPr>
          <p:cNvPr id="456" name="TextBox 455">
            <a:extLst>
              <a:ext uri="{FF2B5EF4-FFF2-40B4-BE49-F238E27FC236}">
                <a16:creationId xmlns:a16="http://schemas.microsoft.com/office/drawing/2014/main" id="{00CC63DE-7252-89C0-4349-BD5CF8881F83}"/>
              </a:ext>
            </a:extLst>
          </p:cNvPr>
          <p:cNvSpPr txBox="1"/>
          <p:nvPr/>
        </p:nvSpPr>
        <p:spPr>
          <a:xfrm>
            <a:off x="2643460" y="1997187"/>
            <a:ext cx="1186219" cy="1061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Data gets moved in to a Data Staging area to ensure segregation of TRE from Clinical production service and final validation steps completed on data to verify Anonymization measure met</a:t>
            </a:r>
          </a:p>
        </p:txBody>
      </p:sp>
      <p:pic>
        <p:nvPicPr>
          <p:cNvPr id="457" name="Picture 456">
            <a:extLst>
              <a:ext uri="{FF2B5EF4-FFF2-40B4-BE49-F238E27FC236}">
                <a16:creationId xmlns:a16="http://schemas.microsoft.com/office/drawing/2014/main" id="{BCDEDF85-AEE8-F906-1CDB-F6E6FDF4DF94}"/>
              </a:ext>
            </a:extLst>
          </p:cNvPr>
          <p:cNvPicPr>
            <a:picLocks noChangeAspect="1"/>
          </p:cNvPicPr>
          <p:nvPr/>
        </p:nvPicPr>
        <p:blipFill rotWithShape="1">
          <a:blip r:embed="rId15"/>
          <a:srcRect b="75069"/>
          <a:stretch/>
        </p:blipFill>
        <p:spPr>
          <a:xfrm>
            <a:off x="1912764" y="625564"/>
            <a:ext cx="2290516" cy="316627"/>
          </a:xfrm>
          <a:prstGeom prst="rect">
            <a:avLst/>
          </a:prstGeom>
        </p:spPr>
      </p:pic>
      <p:pic>
        <p:nvPicPr>
          <p:cNvPr id="458" name="Picture 457">
            <a:extLst>
              <a:ext uri="{FF2B5EF4-FFF2-40B4-BE49-F238E27FC236}">
                <a16:creationId xmlns:a16="http://schemas.microsoft.com/office/drawing/2014/main" id="{1166F680-2585-69FA-7CCC-0151EEC7ABEE}"/>
              </a:ext>
            </a:extLst>
          </p:cNvPr>
          <p:cNvPicPr>
            <a:picLocks noChangeAspect="1"/>
          </p:cNvPicPr>
          <p:nvPr/>
        </p:nvPicPr>
        <p:blipFill rotWithShape="1">
          <a:blip r:embed="rId15"/>
          <a:srcRect t="24510" r="66983"/>
          <a:stretch/>
        </p:blipFill>
        <p:spPr>
          <a:xfrm>
            <a:off x="2393685" y="962705"/>
            <a:ext cx="650220" cy="824317"/>
          </a:xfrm>
          <a:prstGeom prst="rect">
            <a:avLst/>
          </a:prstGeom>
        </p:spPr>
      </p:pic>
      <p:cxnSp>
        <p:nvCxnSpPr>
          <p:cNvPr id="459" name="Straight Arrow Connector 458">
            <a:extLst>
              <a:ext uri="{FF2B5EF4-FFF2-40B4-BE49-F238E27FC236}">
                <a16:creationId xmlns:a16="http://schemas.microsoft.com/office/drawing/2014/main" id="{5F53A007-E306-64D3-7708-14C720F7093F}"/>
              </a:ext>
            </a:extLst>
          </p:cNvPr>
          <p:cNvCxnSpPr>
            <a:cxnSpLocks/>
          </p:cNvCxnSpPr>
          <p:nvPr/>
        </p:nvCxnSpPr>
        <p:spPr>
          <a:xfrm flipH="1">
            <a:off x="3044596" y="1651274"/>
            <a:ext cx="1937225"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461" name="Straight Connector 460">
            <a:extLst>
              <a:ext uri="{FF2B5EF4-FFF2-40B4-BE49-F238E27FC236}">
                <a16:creationId xmlns:a16="http://schemas.microsoft.com/office/drawing/2014/main" id="{94171F29-09B5-4B70-AF5F-98FCFF3033E7}"/>
              </a:ext>
            </a:extLst>
          </p:cNvPr>
          <p:cNvCxnSpPr>
            <a:cxnSpLocks/>
          </p:cNvCxnSpPr>
          <p:nvPr/>
        </p:nvCxnSpPr>
        <p:spPr>
          <a:xfrm>
            <a:off x="4968278" y="1641251"/>
            <a:ext cx="0" cy="339621"/>
          </a:xfrm>
          <a:prstGeom prst="line">
            <a:avLst/>
          </a:prstGeom>
        </p:spPr>
        <p:style>
          <a:lnRef idx="2">
            <a:schemeClr val="accent5"/>
          </a:lnRef>
          <a:fillRef idx="0">
            <a:schemeClr val="accent5"/>
          </a:fillRef>
          <a:effectRef idx="1">
            <a:schemeClr val="accent5"/>
          </a:effectRef>
          <a:fontRef idx="minor">
            <a:schemeClr val="tx1"/>
          </a:fontRef>
        </p:style>
      </p:cxnSp>
      <p:sp>
        <p:nvSpPr>
          <p:cNvPr id="463" name="TextBox 462">
            <a:extLst>
              <a:ext uri="{FF2B5EF4-FFF2-40B4-BE49-F238E27FC236}">
                <a16:creationId xmlns:a16="http://schemas.microsoft.com/office/drawing/2014/main" id="{11A7159F-2480-2C3A-540E-46862753DA05}"/>
              </a:ext>
            </a:extLst>
          </p:cNvPr>
          <p:cNvSpPr txBox="1"/>
          <p:nvPr/>
        </p:nvSpPr>
        <p:spPr>
          <a:xfrm>
            <a:off x="3047721" y="1032484"/>
            <a:ext cx="12492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TRE Automatically deployed and data copied from staging areas to the Data Storage layer in the TRE</a:t>
            </a:r>
          </a:p>
        </p:txBody>
      </p:sp>
      <p:sp>
        <p:nvSpPr>
          <p:cNvPr id="464" name="Flowchart: Connector 463">
            <a:extLst>
              <a:ext uri="{FF2B5EF4-FFF2-40B4-BE49-F238E27FC236}">
                <a16:creationId xmlns:a16="http://schemas.microsoft.com/office/drawing/2014/main" id="{9F9466CA-2E37-1B5C-284A-D99311C37C25}"/>
              </a:ext>
            </a:extLst>
          </p:cNvPr>
          <p:cNvSpPr/>
          <p:nvPr/>
        </p:nvSpPr>
        <p:spPr>
          <a:xfrm>
            <a:off x="5417452" y="594178"/>
            <a:ext cx="1072227" cy="1118717"/>
          </a:xfrm>
          <a:prstGeom prst="flowChartConnector">
            <a:avLst/>
          </a:prstGeom>
          <a:solidFill>
            <a:srgbClr val="E4E4E4"/>
          </a:solidFill>
          <a:ln w="19046" cap="flat">
            <a:solidFill>
              <a:srgbClr val="1B4C75"/>
            </a:solidFill>
            <a:prstDash val="solid"/>
            <a:miter/>
          </a:ln>
        </p:spPr>
        <p:txBody>
          <a:bodyPr vert="horz" wrap="square" lIns="91440" tIns="45720" rIns="91440" bIns="45720" anchor="t"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a:ln>
                <a:noFill/>
              </a:ln>
              <a:solidFill>
                <a:srgbClr val="11355F"/>
              </a:solidFill>
              <a:effectLst/>
              <a:uLnTx/>
              <a:uFillTx/>
              <a:latin typeface="Calibri"/>
              <a:ea typeface="+mn-ea"/>
              <a:cs typeface="+mn-cs"/>
            </a:endParaRPr>
          </a:p>
        </p:txBody>
      </p:sp>
      <p:pic>
        <p:nvPicPr>
          <p:cNvPr id="465" name="Picture 464">
            <a:extLst>
              <a:ext uri="{FF2B5EF4-FFF2-40B4-BE49-F238E27FC236}">
                <a16:creationId xmlns:a16="http://schemas.microsoft.com/office/drawing/2014/main" id="{3BD20541-2E04-2661-CB6D-225F510E4C36}"/>
              </a:ext>
            </a:extLst>
          </p:cNvPr>
          <p:cNvPicPr>
            <a:picLocks noChangeAspect="1"/>
          </p:cNvPicPr>
          <p:nvPr/>
        </p:nvPicPr>
        <p:blipFill>
          <a:blip r:embed="rId4"/>
          <a:stretch>
            <a:fillRect/>
          </a:stretch>
        </p:blipFill>
        <p:spPr>
          <a:xfrm flipH="1">
            <a:off x="5575313" y="347031"/>
            <a:ext cx="726543" cy="900122"/>
          </a:xfrm>
          <a:prstGeom prst="rect">
            <a:avLst/>
          </a:prstGeom>
        </p:spPr>
      </p:pic>
      <p:sp>
        <p:nvSpPr>
          <p:cNvPr id="466" name="Flowchart: Connector 465">
            <a:extLst>
              <a:ext uri="{FF2B5EF4-FFF2-40B4-BE49-F238E27FC236}">
                <a16:creationId xmlns:a16="http://schemas.microsoft.com/office/drawing/2014/main" id="{4FCBE8E2-04FE-11EA-6BC3-2C5A89324BE0}"/>
              </a:ext>
            </a:extLst>
          </p:cNvPr>
          <p:cNvSpPr/>
          <p:nvPr/>
        </p:nvSpPr>
        <p:spPr>
          <a:xfrm>
            <a:off x="5698127" y="1274342"/>
            <a:ext cx="497866" cy="387966"/>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 b="0" i="0" u="none" strike="noStrike" kern="0" cap="none" spc="0" normalizeH="0" baseline="0" noProof="0">
                <a:ln>
                  <a:noFill/>
                </a:ln>
                <a:solidFill>
                  <a:srgbClr val="11355F"/>
                </a:solidFill>
                <a:effectLst/>
                <a:uLnTx/>
                <a:uFillTx/>
                <a:latin typeface="Calibri"/>
                <a:ea typeface="+mn-ea"/>
                <a:cs typeface="+mn-cs"/>
              </a:rPr>
              <a:t>Meta Data Mapping</a:t>
            </a:r>
          </a:p>
        </p:txBody>
      </p:sp>
      <p:sp>
        <p:nvSpPr>
          <p:cNvPr id="467" name="Flowchart: Connector 466">
            <a:extLst>
              <a:ext uri="{FF2B5EF4-FFF2-40B4-BE49-F238E27FC236}">
                <a16:creationId xmlns:a16="http://schemas.microsoft.com/office/drawing/2014/main" id="{21CE534C-C991-5D90-FE7C-35F2D0C5D90E}"/>
              </a:ext>
            </a:extLst>
          </p:cNvPr>
          <p:cNvSpPr/>
          <p:nvPr/>
        </p:nvSpPr>
        <p:spPr>
          <a:xfrm>
            <a:off x="5535101" y="1956594"/>
            <a:ext cx="162514" cy="178035"/>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a:ln>
                <a:noFill/>
              </a:ln>
              <a:solidFill>
                <a:srgbClr val="11355F"/>
              </a:solidFill>
              <a:effectLst/>
              <a:uLnTx/>
              <a:uFillTx/>
              <a:latin typeface="Calibri"/>
              <a:ea typeface="+mn-ea"/>
              <a:cs typeface="+mn-cs"/>
            </a:endParaRPr>
          </a:p>
        </p:txBody>
      </p:sp>
      <p:sp>
        <p:nvSpPr>
          <p:cNvPr id="468" name="Flowchart: Connector 467">
            <a:extLst>
              <a:ext uri="{FF2B5EF4-FFF2-40B4-BE49-F238E27FC236}">
                <a16:creationId xmlns:a16="http://schemas.microsoft.com/office/drawing/2014/main" id="{9CA12882-F3EC-E972-9A6E-3706C3870AF0}"/>
              </a:ext>
            </a:extLst>
          </p:cNvPr>
          <p:cNvSpPr/>
          <p:nvPr/>
        </p:nvSpPr>
        <p:spPr>
          <a:xfrm>
            <a:off x="2325789" y="958256"/>
            <a:ext cx="162514" cy="178035"/>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a:ln>
                <a:noFill/>
              </a:ln>
              <a:solidFill>
                <a:srgbClr val="11355F"/>
              </a:solidFill>
              <a:effectLst/>
              <a:uLnTx/>
              <a:uFillTx/>
              <a:latin typeface="Calibri"/>
              <a:ea typeface="+mn-ea"/>
              <a:cs typeface="+mn-cs"/>
            </a:endParaRPr>
          </a:p>
        </p:txBody>
      </p:sp>
      <p:sp>
        <p:nvSpPr>
          <p:cNvPr id="469" name="Flowchart: Connector 468">
            <a:extLst>
              <a:ext uri="{FF2B5EF4-FFF2-40B4-BE49-F238E27FC236}">
                <a16:creationId xmlns:a16="http://schemas.microsoft.com/office/drawing/2014/main" id="{D864788A-271F-3C72-8E9F-196DBCB81D23}"/>
              </a:ext>
            </a:extLst>
          </p:cNvPr>
          <p:cNvSpPr/>
          <p:nvPr/>
        </p:nvSpPr>
        <p:spPr>
          <a:xfrm>
            <a:off x="2927472" y="4092422"/>
            <a:ext cx="162514" cy="178035"/>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a:ln>
                <a:noFill/>
              </a:ln>
              <a:solidFill>
                <a:srgbClr val="11355F"/>
              </a:solidFill>
              <a:effectLst/>
              <a:uLnTx/>
              <a:uFillTx/>
              <a:latin typeface="Calibri"/>
              <a:ea typeface="+mn-ea"/>
              <a:cs typeface="+mn-cs"/>
            </a:endParaRPr>
          </a:p>
        </p:txBody>
      </p:sp>
      <p:sp>
        <p:nvSpPr>
          <p:cNvPr id="470" name="Flowchart: Connector 469">
            <a:extLst>
              <a:ext uri="{FF2B5EF4-FFF2-40B4-BE49-F238E27FC236}">
                <a16:creationId xmlns:a16="http://schemas.microsoft.com/office/drawing/2014/main" id="{9A7DB7D4-81AC-C0A1-BD32-6661994863BC}"/>
              </a:ext>
            </a:extLst>
          </p:cNvPr>
          <p:cNvSpPr/>
          <p:nvPr/>
        </p:nvSpPr>
        <p:spPr>
          <a:xfrm>
            <a:off x="6298485" y="4121765"/>
            <a:ext cx="162514" cy="178035"/>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a:ln>
                <a:noFill/>
              </a:ln>
              <a:solidFill>
                <a:srgbClr val="11355F"/>
              </a:solidFill>
              <a:effectLst/>
              <a:uLnTx/>
              <a:uFillTx/>
              <a:latin typeface="Calibri"/>
              <a:ea typeface="+mn-ea"/>
              <a:cs typeface="+mn-cs"/>
            </a:endParaRPr>
          </a:p>
        </p:txBody>
      </p:sp>
      <p:sp>
        <p:nvSpPr>
          <p:cNvPr id="471" name="Flowchart: Connector 470">
            <a:extLst>
              <a:ext uri="{FF2B5EF4-FFF2-40B4-BE49-F238E27FC236}">
                <a16:creationId xmlns:a16="http://schemas.microsoft.com/office/drawing/2014/main" id="{7CAC5737-771C-78CD-4CEC-5DD0908AC6AC}"/>
              </a:ext>
            </a:extLst>
          </p:cNvPr>
          <p:cNvSpPr/>
          <p:nvPr/>
        </p:nvSpPr>
        <p:spPr>
          <a:xfrm>
            <a:off x="10444664" y="3999006"/>
            <a:ext cx="162514" cy="178035"/>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a:ln>
                <a:noFill/>
              </a:ln>
              <a:solidFill>
                <a:srgbClr val="11355F"/>
              </a:solidFill>
              <a:effectLst/>
              <a:uLnTx/>
              <a:uFillTx/>
              <a:latin typeface="Calibri"/>
              <a:ea typeface="+mn-ea"/>
              <a:cs typeface="+mn-cs"/>
            </a:endParaRPr>
          </a:p>
        </p:txBody>
      </p:sp>
      <p:sp>
        <p:nvSpPr>
          <p:cNvPr id="472" name="Flowchart: Connector 471">
            <a:extLst>
              <a:ext uri="{FF2B5EF4-FFF2-40B4-BE49-F238E27FC236}">
                <a16:creationId xmlns:a16="http://schemas.microsoft.com/office/drawing/2014/main" id="{81F17C6E-9E5A-684B-0900-4838F8D04B0B}"/>
              </a:ext>
            </a:extLst>
          </p:cNvPr>
          <p:cNvSpPr/>
          <p:nvPr/>
        </p:nvSpPr>
        <p:spPr>
          <a:xfrm>
            <a:off x="10444664" y="4395372"/>
            <a:ext cx="162514" cy="178035"/>
          </a:xfrm>
          <a:prstGeom prst="flowChartConnector">
            <a:avLst/>
          </a:prstGeom>
          <a:solidFill>
            <a:srgbClr val="FFC000"/>
          </a:solidFill>
          <a:ln w="19046" cap="flat">
            <a:solidFill>
              <a:srgbClr val="1B4C75"/>
            </a:solidFill>
            <a:prstDash val="solid"/>
            <a:miter/>
          </a:ln>
        </p:spPr>
        <p:txBody>
          <a:bodyPr vert="horz" wrap="square" lIns="0" tIns="45720" rIns="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500" b="0" i="0" u="none" strike="noStrike" kern="0" cap="none" spc="0" normalizeH="0" baseline="0" noProof="0">
              <a:ln>
                <a:noFill/>
              </a:ln>
              <a:solidFill>
                <a:srgbClr val="11355F"/>
              </a:solidFill>
              <a:effectLst/>
              <a:uLnTx/>
              <a:uFillTx/>
              <a:latin typeface="Calibri"/>
              <a:ea typeface="+mn-ea"/>
              <a:cs typeface="+mn-cs"/>
            </a:endParaRPr>
          </a:p>
        </p:txBody>
      </p:sp>
      <p:cxnSp>
        <p:nvCxnSpPr>
          <p:cNvPr id="474" name="Straight Connector 473">
            <a:extLst>
              <a:ext uri="{FF2B5EF4-FFF2-40B4-BE49-F238E27FC236}">
                <a16:creationId xmlns:a16="http://schemas.microsoft.com/office/drawing/2014/main" id="{10FD7BD6-A19C-8F94-B316-856811000545}"/>
              </a:ext>
            </a:extLst>
          </p:cNvPr>
          <p:cNvCxnSpPr>
            <a:stCxn id="468" idx="6"/>
            <a:endCxn id="466" idx="2"/>
          </p:cNvCxnSpPr>
          <p:nvPr/>
        </p:nvCxnSpPr>
        <p:spPr>
          <a:xfrm>
            <a:off x="2488303" y="1047274"/>
            <a:ext cx="3209824" cy="421051"/>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5" name="Straight Connector 474">
            <a:extLst>
              <a:ext uri="{FF2B5EF4-FFF2-40B4-BE49-F238E27FC236}">
                <a16:creationId xmlns:a16="http://schemas.microsoft.com/office/drawing/2014/main" id="{E466E666-7320-A214-2490-E40EF17F20B9}"/>
              </a:ext>
            </a:extLst>
          </p:cNvPr>
          <p:cNvCxnSpPr>
            <a:cxnSpLocks/>
            <a:stCxn id="469" idx="7"/>
            <a:endCxn id="466" idx="3"/>
          </p:cNvCxnSpPr>
          <p:nvPr/>
        </p:nvCxnSpPr>
        <p:spPr>
          <a:xfrm flipV="1">
            <a:off x="3066186" y="1605492"/>
            <a:ext cx="2704852" cy="2513003"/>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8" name="Straight Connector 477">
            <a:extLst>
              <a:ext uri="{FF2B5EF4-FFF2-40B4-BE49-F238E27FC236}">
                <a16:creationId xmlns:a16="http://schemas.microsoft.com/office/drawing/2014/main" id="{2B25672B-0E32-26DB-CCEF-9E19E625CE1F}"/>
              </a:ext>
            </a:extLst>
          </p:cNvPr>
          <p:cNvCxnSpPr>
            <a:cxnSpLocks/>
            <a:stCxn id="467" idx="7"/>
            <a:endCxn id="466" idx="4"/>
          </p:cNvCxnSpPr>
          <p:nvPr/>
        </p:nvCxnSpPr>
        <p:spPr>
          <a:xfrm flipV="1">
            <a:off x="5673815" y="1662308"/>
            <a:ext cx="273245" cy="320359"/>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1" name="Straight Connector 480">
            <a:extLst>
              <a:ext uri="{FF2B5EF4-FFF2-40B4-BE49-F238E27FC236}">
                <a16:creationId xmlns:a16="http://schemas.microsoft.com/office/drawing/2014/main" id="{E5A2D9E5-11E5-41E1-BA6F-A88489E3617C}"/>
              </a:ext>
            </a:extLst>
          </p:cNvPr>
          <p:cNvCxnSpPr>
            <a:cxnSpLocks/>
            <a:stCxn id="471" idx="1"/>
            <a:endCxn id="466" idx="6"/>
          </p:cNvCxnSpPr>
          <p:nvPr/>
        </p:nvCxnSpPr>
        <p:spPr>
          <a:xfrm flipH="1" flipV="1">
            <a:off x="6195993" y="1468325"/>
            <a:ext cx="4272471" cy="2556754"/>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5" name="Straight Connector 484">
            <a:extLst>
              <a:ext uri="{FF2B5EF4-FFF2-40B4-BE49-F238E27FC236}">
                <a16:creationId xmlns:a16="http://schemas.microsoft.com/office/drawing/2014/main" id="{407F09A9-F183-242D-A585-E342C52D892B}"/>
              </a:ext>
            </a:extLst>
          </p:cNvPr>
          <p:cNvCxnSpPr>
            <a:cxnSpLocks/>
            <a:stCxn id="472" idx="2"/>
            <a:endCxn id="466" idx="5"/>
          </p:cNvCxnSpPr>
          <p:nvPr/>
        </p:nvCxnSpPr>
        <p:spPr>
          <a:xfrm flipH="1" flipV="1">
            <a:off x="6123082" y="1605492"/>
            <a:ext cx="4321582" cy="2878898"/>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8" name="Straight Connector 487">
            <a:extLst>
              <a:ext uri="{FF2B5EF4-FFF2-40B4-BE49-F238E27FC236}">
                <a16:creationId xmlns:a16="http://schemas.microsoft.com/office/drawing/2014/main" id="{7B3A5A7D-A56F-0448-78A0-6177FD624E42}"/>
              </a:ext>
            </a:extLst>
          </p:cNvPr>
          <p:cNvCxnSpPr>
            <a:cxnSpLocks/>
            <a:stCxn id="470" idx="0"/>
            <a:endCxn id="466" idx="4"/>
          </p:cNvCxnSpPr>
          <p:nvPr/>
        </p:nvCxnSpPr>
        <p:spPr>
          <a:xfrm flipH="1" flipV="1">
            <a:off x="5947060" y="1662308"/>
            <a:ext cx="432682" cy="2459457"/>
          </a:xfrm>
          <a:prstGeom prst="line">
            <a:avLst/>
          </a:prstGeom>
          <a:ln w="19050"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4" name="TextBox 493">
            <a:extLst>
              <a:ext uri="{FF2B5EF4-FFF2-40B4-BE49-F238E27FC236}">
                <a16:creationId xmlns:a16="http://schemas.microsoft.com/office/drawing/2014/main" id="{32FA56B7-E2A1-70CB-DE63-9CFC693F1911}"/>
              </a:ext>
            </a:extLst>
          </p:cNvPr>
          <p:cNvSpPr txBox="1"/>
          <p:nvPr/>
        </p:nvSpPr>
        <p:spPr>
          <a:xfrm>
            <a:off x="6559945" y="829876"/>
            <a:ext cx="19190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a:ln>
                  <a:noFill/>
                </a:ln>
                <a:solidFill>
                  <a:srgbClr val="081A2F"/>
                </a:solidFill>
                <a:effectLst/>
                <a:uLnTx/>
                <a:uFillTx/>
                <a:latin typeface="Calibri"/>
                <a:ea typeface="+mn-ea"/>
                <a:cs typeface="+mn-cs"/>
              </a:rPr>
              <a:t>Throughout a Meta Data Map is collated and securely stored to allow for digital tractability, audit and reconnection where required of research findings to original clinical data </a:t>
            </a:r>
          </a:p>
        </p:txBody>
      </p:sp>
      <p:sp>
        <p:nvSpPr>
          <p:cNvPr id="2" name="Parallelogram 7">
            <a:extLst>
              <a:ext uri="{FF2B5EF4-FFF2-40B4-BE49-F238E27FC236}">
                <a16:creationId xmlns:a16="http://schemas.microsoft.com/office/drawing/2014/main" id="{82C6D06A-10EA-6224-48A0-C924DD98BE9F}"/>
              </a:ext>
            </a:extLst>
          </p:cNvPr>
          <p:cNvSpPr/>
          <p:nvPr/>
        </p:nvSpPr>
        <p:spPr>
          <a:xfrm>
            <a:off x="773194" y="6343929"/>
            <a:ext cx="3523732" cy="340440"/>
          </a:xfrm>
          <a:custGeom>
            <a:avLst/>
            <a:gdLst>
              <a:gd name="connsiteX0" fmla="*/ 0 w 3523732"/>
              <a:gd name="connsiteY0" fmla="*/ 334344 h 334344"/>
              <a:gd name="connsiteX1" fmla="*/ 177797 w 3523732"/>
              <a:gd name="connsiteY1" fmla="*/ 0 h 334344"/>
              <a:gd name="connsiteX2" fmla="*/ 3523732 w 3523732"/>
              <a:gd name="connsiteY2" fmla="*/ 0 h 334344"/>
              <a:gd name="connsiteX3" fmla="*/ 3345935 w 3523732"/>
              <a:gd name="connsiteY3" fmla="*/ 334344 h 334344"/>
              <a:gd name="connsiteX4" fmla="*/ 0 w 3523732"/>
              <a:gd name="connsiteY4" fmla="*/ 334344 h 334344"/>
              <a:gd name="connsiteX0" fmla="*/ 0 w 3523732"/>
              <a:gd name="connsiteY0" fmla="*/ 334344 h 340440"/>
              <a:gd name="connsiteX1" fmla="*/ 177797 w 3523732"/>
              <a:gd name="connsiteY1" fmla="*/ 0 h 340440"/>
              <a:gd name="connsiteX2" fmla="*/ 3523732 w 3523732"/>
              <a:gd name="connsiteY2" fmla="*/ 0 h 340440"/>
              <a:gd name="connsiteX3" fmla="*/ 3443471 w 3523732"/>
              <a:gd name="connsiteY3" fmla="*/ 340440 h 340440"/>
              <a:gd name="connsiteX4" fmla="*/ 0 w 3523732"/>
              <a:gd name="connsiteY4" fmla="*/ 334344 h 340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32" h="340440">
                <a:moveTo>
                  <a:pt x="0" y="334344"/>
                </a:moveTo>
                <a:lnTo>
                  <a:pt x="177797" y="0"/>
                </a:lnTo>
                <a:lnTo>
                  <a:pt x="3523732" y="0"/>
                </a:lnTo>
                <a:lnTo>
                  <a:pt x="3443471" y="340440"/>
                </a:lnTo>
                <a:lnTo>
                  <a:pt x="0" y="334344"/>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36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236192"/>
                </a:solidFill>
                <a:effectLst/>
                <a:uLnTx/>
                <a:uFillTx/>
                <a:latin typeface="Helvetica" panose="020B0604020202030204" pitchFamily="34" charset="0"/>
                <a:ea typeface="+mn-ea"/>
                <a:cs typeface="+mn-cs"/>
              </a:rPr>
              <a:t>Public Sector BU &amp; Office of the CIO</a:t>
            </a:r>
          </a:p>
        </p:txBody>
      </p:sp>
      <p:sp>
        <p:nvSpPr>
          <p:cNvPr id="5" name="Parallelogram 8">
            <a:extLst>
              <a:ext uri="{FF2B5EF4-FFF2-40B4-BE49-F238E27FC236}">
                <a16:creationId xmlns:a16="http://schemas.microsoft.com/office/drawing/2014/main" id="{285329CD-5468-158C-73AB-6AA8B0E229FF}"/>
              </a:ext>
            </a:extLst>
          </p:cNvPr>
          <p:cNvSpPr/>
          <p:nvPr/>
        </p:nvSpPr>
        <p:spPr>
          <a:xfrm>
            <a:off x="473162" y="6022849"/>
            <a:ext cx="5162094" cy="337392"/>
          </a:xfrm>
          <a:custGeom>
            <a:avLst/>
            <a:gdLst>
              <a:gd name="connsiteX0" fmla="*/ 0 w 7154246"/>
              <a:gd name="connsiteY0" fmla="*/ 334344 h 334344"/>
              <a:gd name="connsiteX1" fmla="*/ 177797 w 7154246"/>
              <a:gd name="connsiteY1" fmla="*/ 0 h 334344"/>
              <a:gd name="connsiteX2" fmla="*/ 7154246 w 7154246"/>
              <a:gd name="connsiteY2" fmla="*/ 0 h 334344"/>
              <a:gd name="connsiteX3" fmla="*/ 6976449 w 7154246"/>
              <a:gd name="connsiteY3" fmla="*/ 334344 h 334344"/>
              <a:gd name="connsiteX4" fmla="*/ 0 w 7154246"/>
              <a:gd name="connsiteY4" fmla="*/ 334344 h 334344"/>
              <a:gd name="connsiteX0" fmla="*/ 0 w 6976449"/>
              <a:gd name="connsiteY0" fmla="*/ 337392 h 337392"/>
              <a:gd name="connsiteX1" fmla="*/ 177797 w 6976449"/>
              <a:gd name="connsiteY1" fmla="*/ 3048 h 337392"/>
              <a:gd name="connsiteX2" fmla="*/ 5864942 w 6976449"/>
              <a:gd name="connsiteY2" fmla="*/ 0 h 337392"/>
              <a:gd name="connsiteX3" fmla="*/ 6976449 w 6976449"/>
              <a:gd name="connsiteY3" fmla="*/ 337392 h 337392"/>
              <a:gd name="connsiteX4" fmla="*/ 0 w 6976449"/>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784681 w 5864942"/>
              <a:gd name="connsiteY3" fmla="*/ 325200 h 337392"/>
              <a:gd name="connsiteX4" fmla="*/ 0 w 5864942"/>
              <a:gd name="connsiteY4" fmla="*/ 337392 h 337392"/>
              <a:gd name="connsiteX0" fmla="*/ 0 w 5864942"/>
              <a:gd name="connsiteY0" fmla="*/ 337392 h 337392"/>
              <a:gd name="connsiteX1" fmla="*/ 177797 w 5864942"/>
              <a:gd name="connsiteY1" fmla="*/ 3048 h 337392"/>
              <a:gd name="connsiteX2" fmla="*/ 5864942 w 5864942"/>
              <a:gd name="connsiteY2" fmla="*/ 0 h 337392"/>
              <a:gd name="connsiteX3" fmla="*/ 5802969 w 5864942"/>
              <a:gd name="connsiteY3" fmla="*/ 319104 h 337392"/>
              <a:gd name="connsiteX4" fmla="*/ 0 w 5864942"/>
              <a:gd name="connsiteY4" fmla="*/ 337392 h 337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4942" h="337392">
                <a:moveTo>
                  <a:pt x="0" y="337392"/>
                </a:moveTo>
                <a:lnTo>
                  <a:pt x="177797" y="3048"/>
                </a:lnTo>
                <a:lnTo>
                  <a:pt x="5864942" y="0"/>
                </a:lnTo>
                <a:lnTo>
                  <a:pt x="5802969" y="319104"/>
                </a:lnTo>
                <a:lnTo>
                  <a:pt x="0" y="337392"/>
                </a:lnTo>
                <a:close/>
              </a:path>
            </a:pathLst>
          </a:custGeom>
          <a:gradFill>
            <a:gsLst>
              <a:gs pos="0">
                <a:srgbClr val="236192"/>
              </a:gs>
              <a:gs pos="100000">
                <a:srgbClr val="0378B2"/>
              </a:gs>
            </a:gsLst>
            <a:lin ang="0" scaled="0"/>
          </a:gradFill>
          <a:ln>
            <a:noFill/>
          </a:ln>
        </p:spPr>
        <p:style>
          <a:lnRef idx="1">
            <a:schemeClr val="accent1"/>
          </a:lnRef>
          <a:fillRef idx="3">
            <a:schemeClr val="accent1"/>
          </a:fillRef>
          <a:effectRef idx="2">
            <a:schemeClr val="accent1"/>
          </a:effectRef>
          <a:fontRef idx="minor">
            <a:schemeClr val="lt1"/>
          </a:fontRef>
        </p:style>
        <p:txBody>
          <a:bodyPr lIns="64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Helvetica" panose="020B0604020202030204" pitchFamily="34" charset="0"/>
                <a:ea typeface="+mn-ea"/>
                <a:cs typeface="+mn-cs"/>
              </a:rPr>
              <a:t>Healthcare and Data Services</a:t>
            </a:r>
            <a:endParaRPr kumimoji="0" lang="en-US" sz="1200" b="1" i="0" u="none" strike="noStrike" kern="1200" cap="none" spc="0" normalizeH="0" baseline="0" noProof="0">
              <a:ln>
                <a:noFill/>
              </a:ln>
              <a:solidFill>
                <a:prstClr val="white"/>
              </a:solidFill>
              <a:effectLst/>
              <a:uLnTx/>
              <a:uFillTx/>
              <a:latin typeface="Helvetica" panose="020B0604020202030204" pitchFamily="34" charset="0"/>
              <a:ea typeface="+mn-ea"/>
              <a:cs typeface="+mn-cs"/>
            </a:endParaRPr>
          </a:p>
        </p:txBody>
      </p:sp>
      <p:pic>
        <p:nvPicPr>
          <p:cNvPr id="6" name="Graphic 24">
            <a:extLst>
              <a:ext uri="{FF2B5EF4-FFF2-40B4-BE49-F238E27FC236}">
                <a16:creationId xmlns:a16="http://schemas.microsoft.com/office/drawing/2014/main" id="{03717A3C-2A18-35DD-8C9E-3D95F6612445}"/>
              </a:ext>
            </a:extLst>
          </p:cNvPr>
          <p:cNvPicPr>
            <a:picLocks noChangeAspect="1"/>
          </p:cNvPicPr>
          <p:nvPr/>
        </p:nvPicPr>
        <p:blipFill>
          <a:blip r:embed="rId16"/>
          <a:srcRect/>
          <a:stretch/>
        </p:blipFill>
        <p:spPr>
          <a:xfrm>
            <a:off x="44787" y="5901713"/>
            <a:ext cx="937627" cy="9001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8504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2"/>
                                        </p:tgtEl>
                                        <p:attrNameLst>
                                          <p:attrName>style.visibility</p:attrName>
                                        </p:attrNameLst>
                                      </p:cBhvr>
                                      <p:to>
                                        <p:strVal val="visible"/>
                                      </p:to>
                                    </p:set>
                                  </p:childTnLst>
                                </p:cTn>
                              </p:par>
                              <p:par>
                                <p:cTn id="25" presetID="9" presetClass="emph" presetSubtype="0" grpId="1" nodeType="withEffect">
                                  <p:stCondLst>
                                    <p:cond delay="0"/>
                                  </p:stCondLst>
                                  <p:childTnLst>
                                    <p:set>
                                      <p:cBhvr>
                                        <p:cTn id="26" dur="indefinite"/>
                                        <p:tgtEl>
                                          <p:spTgt spid="303"/>
                                        </p:tgtEl>
                                        <p:attrNameLst>
                                          <p:attrName>style.opacity</p:attrName>
                                        </p:attrNameLst>
                                      </p:cBhvr>
                                      <p:to>
                                        <p:strVal val="0.5"/>
                                      </p:to>
                                    </p:set>
                                    <p:animEffect filter="image" prLst="opacity: 0.5">
                                      <p:cBhvr rctx="IE">
                                        <p:cTn id="27" dur="indefinite"/>
                                        <p:tgtEl>
                                          <p:spTgt spid="30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8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6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7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92"/>
                                        </p:tgtEl>
                                        <p:attrNameLst>
                                          <p:attrName>style.visibility</p:attrName>
                                        </p:attrNameLst>
                                      </p:cBhvr>
                                      <p:to>
                                        <p:strVal val="visible"/>
                                      </p:to>
                                    </p:set>
                                  </p:childTnLst>
                                </p:cTn>
                              </p:par>
                            </p:childTnLst>
                          </p:cTn>
                        </p:par>
                        <p:par>
                          <p:cTn id="38" fill="hold">
                            <p:stCondLst>
                              <p:cond delay="0"/>
                            </p:stCondLst>
                            <p:childTnLst>
                              <p:par>
                                <p:cTn id="39" presetID="9" presetClass="emph" presetSubtype="0" grpId="1" nodeType="afterEffect">
                                  <p:stCondLst>
                                    <p:cond delay="0"/>
                                  </p:stCondLst>
                                  <p:childTnLst>
                                    <p:set>
                                      <p:cBhvr>
                                        <p:cTn id="40" dur="indefinite"/>
                                        <p:tgtEl>
                                          <p:spTgt spid="298"/>
                                        </p:tgtEl>
                                        <p:attrNameLst>
                                          <p:attrName>style.opacity</p:attrName>
                                        </p:attrNameLst>
                                      </p:cBhvr>
                                      <p:to>
                                        <p:strVal val="0.5"/>
                                      </p:to>
                                    </p:set>
                                    <p:animEffect filter="image" prLst="opacity: 0.5">
                                      <p:cBhvr rctx="IE">
                                        <p:cTn id="41" dur="indefinite"/>
                                        <p:tgtEl>
                                          <p:spTgt spid="298"/>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9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290"/>
                                        </p:tgtEl>
                                        <p:attrNameLst>
                                          <p:attrName>style.visibility</p:attrName>
                                        </p:attrNameLst>
                                      </p:cBhvr>
                                      <p:to>
                                        <p:strVal val="visible"/>
                                      </p:to>
                                    </p:set>
                                  </p:childTnLst>
                                </p:cTn>
                              </p:par>
                              <p:par>
                                <p:cTn id="48" presetID="9" presetClass="emph" presetSubtype="0" grpId="1" nodeType="withEffect">
                                  <p:stCondLst>
                                    <p:cond delay="0"/>
                                  </p:stCondLst>
                                  <p:childTnLst>
                                    <p:set>
                                      <p:cBhvr>
                                        <p:cTn id="49" dur="indefinite"/>
                                        <p:tgtEl>
                                          <p:spTgt spid="292"/>
                                        </p:tgtEl>
                                        <p:attrNameLst>
                                          <p:attrName>style.opacity</p:attrName>
                                        </p:attrNameLst>
                                      </p:cBhvr>
                                      <p:to>
                                        <p:strVal val="0.5"/>
                                      </p:to>
                                    </p:set>
                                    <p:animEffect filter="image" prLst="opacity: 0.5">
                                      <p:cBhvr rctx="IE">
                                        <p:cTn id="50" dur="indefinite"/>
                                        <p:tgtEl>
                                          <p:spTgt spid="29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9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4"/>
                                        </p:tgtEl>
                                        <p:attrNameLst>
                                          <p:attrName>style.visibility</p:attrName>
                                        </p:attrNameLst>
                                      </p:cBhvr>
                                      <p:to>
                                        <p:strVal val="visible"/>
                                      </p:to>
                                    </p:set>
                                  </p:childTnLst>
                                </p:cTn>
                              </p:par>
                            </p:childTnLst>
                          </p:cTn>
                        </p:par>
                        <p:par>
                          <p:cTn id="59" fill="hold">
                            <p:stCondLst>
                              <p:cond delay="0"/>
                            </p:stCondLst>
                            <p:childTnLst>
                              <p:par>
                                <p:cTn id="60" presetID="9" presetClass="emph" presetSubtype="0" grpId="1" nodeType="afterEffect">
                                  <p:stCondLst>
                                    <p:cond delay="0"/>
                                  </p:stCondLst>
                                  <p:childTnLst>
                                    <p:set>
                                      <p:cBhvr>
                                        <p:cTn id="61" dur="indefinite"/>
                                        <p:tgtEl>
                                          <p:spTgt spid="291"/>
                                        </p:tgtEl>
                                        <p:attrNameLst>
                                          <p:attrName>style.opacity</p:attrName>
                                        </p:attrNameLst>
                                      </p:cBhvr>
                                      <p:to>
                                        <p:strVal val="0.5"/>
                                      </p:to>
                                    </p:set>
                                    <p:animEffect filter="image" prLst="opacity: 0.5">
                                      <p:cBhvr rctx="IE">
                                        <p:cTn id="62" dur="indefinite"/>
                                        <p:tgtEl>
                                          <p:spTgt spid="29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9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05"/>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314"/>
                                        </p:tgtEl>
                                        <p:attrNameLst>
                                          <p:attrName>style.visibility</p:attrName>
                                        </p:attrNameLst>
                                      </p:cBhvr>
                                      <p:to>
                                        <p:strVal val="visible"/>
                                      </p:to>
                                    </p:set>
                                  </p:childTnLst>
                                </p:cTn>
                              </p:par>
                              <p:par>
                                <p:cTn id="73" presetID="9" presetClass="emph" presetSubtype="0" grpId="1" nodeType="withEffect">
                                  <p:stCondLst>
                                    <p:cond delay="0"/>
                                  </p:stCondLst>
                                  <p:childTnLst>
                                    <p:set>
                                      <p:cBhvr>
                                        <p:cTn id="74" dur="indefinite"/>
                                        <p:tgtEl>
                                          <p:spTgt spid="304"/>
                                        </p:tgtEl>
                                        <p:attrNameLst>
                                          <p:attrName>style.opacity</p:attrName>
                                        </p:attrNameLst>
                                      </p:cBhvr>
                                      <p:to>
                                        <p:strVal val="0.5"/>
                                      </p:to>
                                    </p:set>
                                    <p:animEffect filter="image" prLst="opacity: 0.5">
                                      <p:cBhvr rctx="IE">
                                        <p:cTn id="75" dur="indefinite"/>
                                        <p:tgtEl>
                                          <p:spTgt spid="304"/>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315"/>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19"/>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320"/>
                                        </p:tgtEl>
                                        <p:attrNameLst>
                                          <p:attrName>style.visibility</p:attrName>
                                        </p:attrNameLst>
                                      </p:cBhvr>
                                      <p:to>
                                        <p:strVal val="visible"/>
                                      </p:to>
                                    </p:set>
                                  </p:childTnLst>
                                </p:cTn>
                              </p:par>
                              <p:par>
                                <p:cTn id="84" presetID="9" presetClass="emph" presetSubtype="0" grpId="0" nodeType="withEffect">
                                  <p:stCondLst>
                                    <p:cond delay="0"/>
                                  </p:stCondLst>
                                  <p:childTnLst>
                                    <p:set>
                                      <p:cBhvr>
                                        <p:cTn id="85" dur="indefinite"/>
                                        <p:tgtEl>
                                          <p:spTgt spid="314"/>
                                        </p:tgtEl>
                                        <p:attrNameLst>
                                          <p:attrName>style.opacity</p:attrName>
                                        </p:attrNameLst>
                                      </p:cBhvr>
                                      <p:to>
                                        <p:strVal val="0.5"/>
                                      </p:to>
                                    </p:set>
                                    <p:animEffect filter="image" prLst="opacity: 0.5">
                                      <p:cBhvr rctx="IE">
                                        <p:cTn id="86" dur="indefinite"/>
                                        <p:tgtEl>
                                          <p:spTgt spid="314"/>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5"/>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2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3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343"/>
                                        </p:tgtEl>
                                        <p:attrNameLst>
                                          <p:attrName>style.visibility</p:attrName>
                                        </p:attrNameLst>
                                      </p:cBhvr>
                                      <p:to>
                                        <p:strVal val="visible"/>
                                      </p:to>
                                    </p:set>
                                  </p:childTnLst>
                                </p:cTn>
                              </p:par>
                              <p:par>
                                <p:cTn id="97" presetID="9" presetClass="emph" presetSubtype="0" grpId="1" nodeType="withEffect">
                                  <p:stCondLst>
                                    <p:cond delay="0"/>
                                  </p:stCondLst>
                                  <p:childTnLst>
                                    <p:set>
                                      <p:cBhvr>
                                        <p:cTn id="98" dur="indefinite"/>
                                        <p:tgtEl>
                                          <p:spTgt spid="319"/>
                                        </p:tgtEl>
                                        <p:attrNameLst>
                                          <p:attrName>style.opacity</p:attrName>
                                        </p:attrNameLst>
                                      </p:cBhvr>
                                      <p:to>
                                        <p:strVal val="0.5"/>
                                      </p:to>
                                    </p:set>
                                    <p:animEffect filter="image" prLst="opacity: 0.5">
                                      <p:cBhvr rctx="IE">
                                        <p:cTn id="99" dur="indefinite"/>
                                        <p:tgtEl>
                                          <p:spTgt spid="319"/>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344"/>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341"/>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337"/>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339"/>
                                        </p:tgtEl>
                                        <p:attrNameLst>
                                          <p:attrName>style.visibility</p:attrName>
                                        </p:attrNameLst>
                                      </p:cBhvr>
                                      <p:to>
                                        <p:strVal val="visible"/>
                                      </p:to>
                                    </p:set>
                                  </p:childTnLst>
                                </p:cTn>
                              </p:par>
                              <p:par>
                                <p:cTn id="110" presetID="9" presetClass="emph" presetSubtype="0" grpId="1" nodeType="withEffect">
                                  <p:stCondLst>
                                    <p:cond delay="0"/>
                                  </p:stCondLst>
                                  <p:childTnLst>
                                    <p:set>
                                      <p:cBhvr>
                                        <p:cTn id="111" dur="indefinite"/>
                                        <p:tgtEl>
                                          <p:spTgt spid="331"/>
                                        </p:tgtEl>
                                        <p:attrNameLst>
                                          <p:attrName>style.opacity</p:attrName>
                                        </p:attrNameLst>
                                      </p:cBhvr>
                                      <p:to>
                                        <p:strVal val="0.5"/>
                                      </p:to>
                                    </p:set>
                                    <p:animEffect filter="image" prLst="opacity: 0.5">
                                      <p:cBhvr rctx="IE">
                                        <p:cTn id="112" dur="indefinite"/>
                                        <p:tgtEl>
                                          <p:spTgt spid="331"/>
                                        </p:tgtEl>
                                      </p:cBhvr>
                                    </p:animEffect>
                                  </p:childTnLst>
                                </p:cTn>
                              </p:par>
                              <p:par>
                                <p:cTn id="113" presetID="1" presetClass="entr" presetSubtype="0" fill="hold" nodeType="withEffect">
                                  <p:stCondLst>
                                    <p:cond delay="0"/>
                                  </p:stCondLst>
                                  <p:childTnLst>
                                    <p:set>
                                      <p:cBhvr>
                                        <p:cTn id="114" dur="1" fill="hold">
                                          <p:stCondLst>
                                            <p:cond delay="0"/>
                                          </p:stCondLst>
                                        </p:cTn>
                                        <p:tgtEl>
                                          <p:spTgt spid="3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3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35"/>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438"/>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44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42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47"/>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4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44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4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456"/>
                                        </p:tgtEl>
                                        <p:attrNameLst>
                                          <p:attrName>style.visibility</p:attrName>
                                        </p:attrNameLst>
                                      </p:cBhvr>
                                      <p:to>
                                        <p:strVal val="visible"/>
                                      </p:to>
                                    </p:set>
                                  </p:childTnLst>
                                </p:cTn>
                              </p:par>
                              <p:par>
                                <p:cTn id="137" presetID="9" presetClass="emph" presetSubtype="0" grpId="1" nodeType="withEffect">
                                  <p:stCondLst>
                                    <p:cond delay="0"/>
                                  </p:stCondLst>
                                  <p:childTnLst>
                                    <p:set>
                                      <p:cBhvr>
                                        <p:cTn id="138" dur="indefinite"/>
                                        <p:tgtEl>
                                          <p:spTgt spid="339"/>
                                        </p:tgtEl>
                                        <p:attrNameLst>
                                          <p:attrName>style.opacity</p:attrName>
                                        </p:attrNameLst>
                                      </p:cBhvr>
                                      <p:to>
                                        <p:strVal val="0.5"/>
                                      </p:to>
                                    </p:set>
                                    <p:animEffect filter="image" prLst="opacity: 0.5">
                                      <p:cBhvr rctx="IE">
                                        <p:cTn id="139" dur="indefinite"/>
                                        <p:tgtEl>
                                          <p:spTgt spid="339"/>
                                        </p:tgtEl>
                                      </p:cBhvr>
                                    </p:animEffec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nodeType="clickEffect">
                                  <p:stCondLst>
                                    <p:cond delay="0"/>
                                  </p:stCondLst>
                                  <p:childTnLst>
                                    <p:set>
                                      <p:cBhvr>
                                        <p:cTn id="143" dur="1" fill="hold">
                                          <p:stCondLst>
                                            <p:cond delay="0"/>
                                          </p:stCondLst>
                                        </p:cTn>
                                        <p:tgtEl>
                                          <p:spTgt spid="451"/>
                                        </p:tgtEl>
                                        <p:attrNameLst>
                                          <p:attrName>style.visibility</p:attrName>
                                        </p:attrNameLst>
                                      </p:cBhvr>
                                      <p:to>
                                        <p:strVal val="visible"/>
                                      </p:to>
                                    </p:set>
                                  </p:childTnLst>
                                </p:cTn>
                              </p:par>
                              <p:par>
                                <p:cTn id="144" presetID="1" presetClass="entr" presetSubtype="0" fill="hold" grpId="0" nodeType="withEffect">
                                  <p:stCondLst>
                                    <p:cond delay="0"/>
                                  </p:stCondLst>
                                  <p:childTnLst>
                                    <p:set>
                                      <p:cBhvr>
                                        <p:cTn id="145" dur="1" fill="hold">
                                          <p:stCondLst>
                                            <p:cond delay="0"/>
                                          </p:stCondLst>
                                        </p:cTn>
                                        <p:tgtEl>
                                          <p:spTgt spid="449"/>
                                        </p:tgtEl>
                                        <p:attrNameLst>
                                          <p:attrName>style.visibility</p:attrName>
                                        </p:attrNameLst>
                                      </p:cBhvr>
                                      <p:to>
                                        <p:strVal val="visible"/>
                                      </p:to>
                                    </p:set>
                                  </p:childTnLst>
                                </p:cTn>
                              </p:par>
                              <p:par>
                                <p:cTn id="146" presetID="1" presetClass="entr" presetSubtype="0" fill="hold" grpId="0" nodeType="withEffect">
                                  <p:stCondLst>
                                    <p:cond delay="0"/>
                                  </p:stCondLst>
                                  <p:childTnLst>
                                    <p:set>
                                      <p:cBhvr>
                                        <p:cTn id="147" dur="1" fill="hold">
                                          <p:stCondLst>
                                            <p:cond delay="0"/>
                                          </p:stCondLst>
                                        </p:cTn>
                                        <p:tgtEl>
                                          <p:spTgt spid="455"/>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452"/>
                                        </p:tgtEl>
                                        <p:attrNameLst>
                                          <p:attrName>style.visibility</p:attrName>
                                        </p:attrNameLst>
                                      </p:cBhvr>
                                      <p:to>
                                        <p:strVal val="visible"/>
                                      </p:to>
                                    </p:set>
                                  </p:childTnLst>
                                </p:cTn>
                              </p:par>
                              <p:par>
                                <p:cTn id="150" presetID="1" presetClass="entr" presetSubtype="0" fill="hold" nodeType="withEffect">
                                  <p:stCondLst>
                                    <p:cond delay="0"/>
                                  </p:stCondLst>
                                  <p:childTnLst>
                                    <p:set>
                                      <p:cBhvr>
                                        <p:cTn id="151" dur="1" fill="hold">
                                          <p:stCondLst>
                                            <p:cond delay="0"/>
                                          </p:stCondLst>
                                        </p:cTn>
                                        <p:tgtEl>
                                          <p:spTgt spid="457"/>
                                        </p:tgtEl>
                                        <p:attrNameLst>
                                          <p:attrName>style.visibility</p:attrName>
                                        </p:attrNameLst>
                                      </p:cBhvr>
                                      <p:to>
                                        <p:strVal val="visible"/>
                                      </p:to>
                                    </p:set>
                                  </p:childTnLst>
                                </p:cTn>
                              </p:par>
                              <p:par>
                                <p:cTn id="152" presetID="9" presetClass="emph" presetSubtype="0" grpId="1" nodeType="withEffect">
                                  <p:stCondLst>
                                    <p:cond delay="0"/>
                                  </p:stCondLst>
                                  <p:childTnLst>
                                    <p:set>
                                      <p:cBhvr>
                                        <p:cTn id="153" dur="indefinite"/>
                                        <p:tgtEl>
                                          <p:spTgt spid="456"/>
                                        </p:tgtEl>
                                        <p:attrNameLst>
                                          <p:attrName>style.opacity</p:attrName>
                                        </p:attrNameLst>
                                      </p:cBhvr>
                                      <p:to>
                                        <p:strVal val="0.5"/>
                                      </p:to>
                                    </p:set>
                                    <p:animEffect filter="image" prLst="opacity: 0.5">
                                      <p:cBhvr rctx="IE">
                                        <p:cTn id="154" dur="indefinite"/>
                                        <p:tgtEl>
                                          <p:spTgt spid="456"/>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459"/>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461"/>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458"/>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463"/>
                                        </p:tgtEl>
                                        <p:attrNameLst>
                                          <p:attrName>style.visibility</p:attrName>
                                        </p:attrNameLst>
                                      </p:cBhvr>
                                      <p:to>
                                        <p:strVal val="visible"/>
                                      </p:to>
                                    </p:set>
                                  </p:childTnLst>
                                </p:cTn>
                              </p:par>
                              <p:par>
                                <p:cTn id="165" presetID="9" presetClass="emph" presetSubtype="0" grpId="1" nodeType="withEffect">
                                  <p:stCondLst>
                                    <p:cond delay="0"/>
                                  </p:stCondLst>
                                  <p:childTnLst>
                                    <p:set>
                                      <p:cBhvr>
                                        <p:cTn id="166" dur="indefinite"/>
                                        <p:tgtEl>
                                          <p:spTgt spid="455"/>
                                        </p:tgtEl>
                                        <p:attrNameLst>
                                          <p:attrName>style.opacity</p:attrName>
                                        </p:attrNameLst>
                                      </p:cBhvr>
                                      <p:to>
                                        <p:strVal val="0.5"/>
                                      </p:to>
                                    </p:set>
                                    <p:animEffect filter="image" prLst="opacity: 0.5">
                                      <p:cBhvr rctx="IE">
                                        <p:cTn id="167" dur="indefinite"/>
                                        <p:tgtEl>
                                          <p:spTgt spid="455"/>
                                        </p:tgtEl>
                                      </p:cBhvr>
                                    </p:animEffect>
                                  </p:childTnLst>
                                </p:cTn>
                              </p:par>
                            </p:childTnLst>
                          </p:cTn>
                        </p:par>
                      </p:childTnLst>
                    </p:cTn>
                  </p:par>
                  <p:par>
                    <p:cTn id="168" fill="hold">
                      <p:stCondLst>
                        <p:cond delay="indefinite"/>
                      </p:stCondLst>
                      <p:childTnLst>
                        <p:par>
                          <p:cTn id="169" fill="hold">
                            <p:stCondLst>
                              <p:cond delay="0"/>
                            </p:stCondLst>
                            <p:childTnLst>
                              <p:par>
                                <p:cTn id="170" presetID="1" presetClass="entr" presetSubtype="0" fill="hold" grpId="0" nodeType="clickEffect">
                                  <p:stCondLst>
                                    <p:cond delay="0"/>
                                  </p:stCondLst>
                                  <p:childTnLst>
                                    <p:set>
                                      <p:cBhvr>
                                        <p:cTn id="171" dur="1" fill="hold">
                                          <p:stCondLst>
                                            <p:cond delay="0"/>
                                          </p:stCondLst>
                                        </p:cTn>
                                        <p:tgtEl>
                                          <p:spTgt spid="468"/>
                                        </p:tgtEl>
                                        <p:attrNameLst>
                                          <p:attrName>style.visibility</p:attrName>
                                        </p:attrNameLst>
                                      </p:cBhvr>
                                      <p:to>
                                        <p:strVal val="visible"/>
                                      </p:to>
                                    </p:set>
                                  </p:childTnLst>
                                </p:cTn>
                              </p:par>
                              <p:par>
                                <p:cTn id="172" presetID="1" presetClass="entr" presetSubtype="0" fill="hold" grpId="0" nodeType="withEffect">
                                  <p:stCondLst>
                                    <p:cond delay="0"/>
                                  </p:stCondLst>
                                  <p:childTnLst>
                                    <p:set>
                                      <p:cBhvr>
                                        <p:cTn id="173" dur="1" fill="hold">
                                          <p:stCondLst>
                                            <p:cond delay="0"/>
                                          </p:stCondLst>
                                        </p:cTn>
                                        <p:tgtEl>
                                          <p:spTgt spid="469"/>
                                        </p:tgtEl>
                                        <p:attrNameLst>
                                          <p:attrName>style.visibility</p:attrName>
                                        </p:attrNameLst>
                                      </p:cBhvr>
                                      <p:to>
                                        <p:strVal val="visible"/>
                                      </p:to>
                                    </p:set>
                                  </p:childTnLst>
                                </p:cTn>
                              </p:par>
                              <p:par>
                                <p:cTn id="174" presetID="1" presetClass="entr" presetSubtype="0" fill="hold" nodeType="withEffect">
                                  <p:stCondLst>
                                    <p:cond delay="0"/>
                                  </p:stCondLst>
                                  <p:childTnLst>
                                    <p:set>
                                      <p:cBhvr>
                                        <p:cTn id="175" dur="1" fill="hold">
                                          <p:stCondLst>
                                            <p:cond delay="0"/>
                                          </p:stCondLst>
                                        </p:cTn>
                                        <p:tgtEl>
                                          <p:spTgt spid="475"/>
                                        </p:tgtEl>
                                        <p:attrNameLst>
                                          <p:attrName>style.visibility</p:attrName>
                                        </p:attrNameLst>
                                      </p:cBhvr>
                                      <p:to>
                                        <p:strVal val="visible"/>
                                      </p:to>
                                    </p:set>
                                  </p:childTnLst>
                                </p:cTn>
                              </p:par>
                              <p:par>
                                <p:cTn id="176" presetID="1" presetClass="entr" presetSubtype="0" fill="hold" nodeType="withEffect">
                                  <p:stCondLst>
                                    <p:cond delay="0"/>
                                  </p:stCondLst>
                                  <p:childTnLst>
                                    <p:set>
                                      <p:cBhvr>
                                        <p:cTn id="177" dur="1" fill="hold">
                                          <p:stCondLst>
                                            <p:cond delay="0"/>
                                          </p:stCondLst>
                                        </p:cTn>
                                        <p:tgtEl>
                                          <p:spTgt spid="474"/>
                                        </p:tgtEl>
                                        <p:attrNameLst>
                                          <p:attrName>style.visibility</p:attrName>
                                        </p:attrNameLst>
                                      </p:cBhvr>
                                      <p:to>
                                        <p:strVal val="visible"/>
                                      </p:to>
                                    </p:set>
                                  </p:childTnLst>
                                </p:cTn>
                              </p:par>
                              <p:par>
                                <p:cTn id="178" presetID="1" presetClass="entr" presetSubtype="0" fill="hold" grpId="0" nodeType="withEffect">
                                  <p:stCondLst>
                                    <p:cond delay="0"/>
                                  </p:stCondLst>
                                  <p:childTnLst>
                                    <p:set>
                                      <p:cBhvr>
                                        <p:cTn id="179" dur="1" fill="hold">
                                          <p:stCondLst>
                                            <p:cond delay="0"/>
                                          </p:stCondLst>
                                        </p:cTn>
                                        <p:tgtEl>
                                          <p:spTgt spid="464"/>
                                        </p:tgtEl>
                                        <p:attrNameLst>
                                          <p:attrName>style.visibility</p:attrName>
                                        </p:attrNameLst>
                                      </p:cBhvr>
                                      <p:to>
                                        <p:strVal val="visible"/>
                                      </p:to>
                                    </p:set>
                                  </p:childTnLst>
                                </p:cTn>
                              </p:par>
                              <p:par>
                                <p:cTn id="180" presetID="1" presetClass="entr" presetSubtype="0" fill="hold" nodeType="withEffect">
                                  <p:stCondLst>
                                    <p:cond delay="0"/>
                                  </p:stCondLst>
                                  <p:childTnLst>
                                    <p:set>
                                      <p:cBhvr>
                                        <p:cTn id="181" dur="1" fill="hold">
                                          <p:stCondLst>
                                            <p:cond delay="0"/>
                                          </p:stCondLst>
                                        </p:cTn>
                                        <p:tgtEl>
                                          <p:spTgt spid="465"/>
                                        </p:tgtEl>
                                        <p:attrNameLst>
                                          <p:attrName>style.visibility</p:attrName>
                                        </p:attrNameLst>
                                      </p:cBhvr>
                                      <p:to>
                                        <p:strVal val="visible"/>
                                      </p:to>
                                    </p:set>
                                  </p:childTnLst>
                                </p:cTn>
                              </p:par>
                              <p:par>
                                <p:cTn id="182" presetID="1" presetClass="entr" presetSubtype="0" fill="hold" grpId="0" nodeType="withEffect">
                                  <p:stCondLst>
                                    <p:cond delay="0"/>
                                  </p:stCondLst>
                                  <p:childTnLst>
                                    <p:set>
                                      <p:cBhvr>
                                        <p:cTn id="183" dur="1" fill="hold">
                                          <p:stCondLst>
                                            <p:cond delay="0"/>
                                          </p:stCondLst>
                                        </p:cTn>
                                        <p:tgtEl>
                                          <p:spTgt spid="466"/>
                                        </p:tgtEl>
                                        <p:attrNameLst>
                                          <p:attrName>style.visibility</p:attrName>
                                        </p:attrNameLst>
                                      </p:cBhvr>
                                      <p:to>
                                        <p:strVal val="visible"/>
                                      </p:to>
                                    </p:set>
                                  </p:childTnLst>
                                </p:cTn>
                              </p:par>
                              <p:par>
                                <p:cTn id="184" presetID="1" presetClass="entr" presetSubtype="0" fill="hold" nodeType="withEffect">
                                  <p:stCondLst>
                                    <p:cond delay="0"/>
                                  </p:stCondLst>
                                  <p:childTnLst>
                                    <p:set>
                                      <p:cBhvr>
                                        <p:cTn id="185" dur="1" fill="hold">
                                          <p:stCondLst>
                                            <p:cond delay="0"/>
                                          </p:stCondLst>
                                        </p:cTn>
                                        <p:tgtEl>
                                          <p:spTgt spid="478"/>
                                        </p:tgtEl>
                                        <p:attrNameLst>
                                          <p:attrName>style.visibility</p:attrName>
                                        </p:attrNameLst>
                                      </p:cBhvr>
                                      <p:to>
                                        <p:strVal val="visible"/>
                                      </p:to>
                                    </p:set>
                                  </p:childTnLst>
                                </p:cTn>
                              </p:par>
                              <p:par>
                                <p:cTn id="186" presetID="1" presetClass="entr" presetSubtype="0" fill="hold" nodeType="withEffect">
                                  <p:stCondLst>
                                    <p:cond delay="0"/>
                                  </p:stCondLst>
                                  <p:childTnLst>
                                    <p:set>
                                      <p:cBhvr>
                                        <p:cTn id="187" dur="1" fill="hold">
                                          <p:stCondLst>
                                            <p:cond delay="0"/>
                                          </p:stCondLst>
                                        </p:cTn>
                                        <p:tgtEl>
                                          <p:spTgt spid="488"/>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467"/>
                                        </p:tgtEl>
                                        <p:attrNameLst>
                                          <p:attrName>style.visibility</p:attrName>
                                        </p:attrNameLst>
                                      </p:cBhvr>
                                      <p:to>
                                        <p:strVal val="visible"/>
                                      </p:to>
                                    </p:set>
                                  </p:childTnLst>
                                </p:cTn>
                              </p:par>
                              <p:par>
                                <p:cTn id="190" presetID="1" presetClass="entr" presetSubtype="0" fill="hold" grpId="0" nodeType="withEffect">
                                  <p:stCondLst>
                                    <p:cond delay="0"/>
                                  </p:stCondLst>
                                  <p:childTnLst>
                                    <p:set>
                                      <p:cBhvr>
                                        <p:cTn id="191" dur="1" fill="hold">
                                          <p:stCondLst>
                                            <p:cond delay="0"/>
                                          </p:stCondLst>
                                        </p:cTn>
                                        <p:tgtEl>
                                          <p:spTgt spid="470"/>
                                        </p:tgtEl>
                                        <p:attrNameLst>
                                          <p:attrName>style.visibility</p:attrName>
                                        </p:attrNameLst>
                                      </p:cBhvr>
                                      <p:to>
                                        <p:strVal val="visible"/>
                                      </p:to>
                                    </p:set>
                                  </p:childTnLst>
                                </p:cTn>
                              </p:par>
                              <p:par>
                                <p:cTn id="192" presetID="1" presetClass="entr" presetSubtype="0" fill="hold" nodeType="withEffect">
                                  <p:stCondLst>
                                    <p:cond delay="0"/>
                                  </p:stCondLst>
                                  <p:childTnLst>
                                    <p:set>
                                      <p:cBhvr>
                                        <p:cTn id="193" dur="1" fill="hold">
                                          <p:stCondLst>
                                            <p:cond delay="0"/>
                                          </p:stCondLst>
                                        </p:cTn>
                                        <p:tgtEl>
                                          <p:spTgt spid="485"/>
                                        </p:tgtEl>
                                        <p:attrNameLst>
                                          <p:attrName>style.visibility</p:attrName>
                                        </p:attrNameLst>
                                      </p:cBhvr>
                                      <p:to>
                                        <p:strVal val="visible"/>
                                      </p:to>
                                    </p:set>
                                  </p:childTnLst>
                                </p:cTn>
                              </p:par>
                              <p:par>
                                <p:cTn id="194" presetID="1" presetClass="entr" presetSubtype="0" fill="hold" nodeType="withEffect">
                                  <p:stCondLst>
                                    <p:cond delay="0"/>
                                  </p:stCondLst>
                                  <p:childTnLst>
                                    <p:set>
                                      <p:cBhvr>
                                        <p:cTn id="195" dur="1" fill="hold">
                                          <p:stCondLst>
                                            <p:cond delay="0"/>
                                          </p:stCondLst>
                                        </p:cTn>
                                        <p:tgtEl>
                                          <p:spTgt spid="481"/>
                                        </p:tgtEl>
                                        <p:attrNameLst>
                                          <p:attrName>style.visibility</p:attrName>
                                        </p:attrNameLst>
                                      </p:cBhvr>
                                      <p:to>
                                        <p:strVal val="visible"/>
                                      </p:to>
                                    </p:set>
                                  </p:childTnLst>
                                </p:cTn>
                              </p:par>
                              <p:par>
                                <p:cTn id="196" presetID="1" presetClass="entr" presetSubtype="0" fill="hold" grpId="0" nodeType="withEffect">
                                  <p:stCondLst>
                                    <p:cond delay="0"/>
                                  </p:stCondLst>
                                  <p:childTnLst>
                                    <p:set>
                                      <p:cBhvr>
                                        <p:cTn id="197" dur="1" fill="hold">
                                          <p:stCondLst>
                                            <p:cond delay="0"/>
                                          </p:stCondLst>
                                        </p:cTn>
                                        <p:tgtEl>
                                          <p:spTgt spid="472"/>
                                        </p:tgtEl>
                                        <p:attrNameLst>
                                          <p:attrName>style.visibility</p:attrName>
                                        </p:attrNameLst>
                                      </p:cBhvr>
                                      <p:to>
                                        <p:strVal val="visible"/>
                                      </p:to>
                                    </p:set>
                                  </p:childTnLst>
                                </p:cTn>
                              </p:par>
                              <p:par>
                                <p:cTn id="198" presetID="1" presetClass="entr" presetSubtype="0" fill="hold" grpId="0" nodeType="withEffect">
                                  <p:stCondLst>
                                    <p:cond delay="0"/>
                                  </p:stCondLst>
                                  <p:childTnLst>
                                    <p:set>
                                      <p:cBhvr>
                                        <p:cTn id="199" dur="1" fill="hold">
                                          <p:stCondLst>
                                            <p:cond delay="0"/>
                                          </p:stCondLst>
                                        </p:cTn>
                                        <p:tgtEl>
                                          <p:spTgt spid="471"/>
                                        </p:tgtEl>
                                        <p:attrNameLst>
                                          <p:attrName>style.visibility</p:attrName>
                                        </p:attrNameLst>
                                      </p:cBhvr>
                                      <p:to>
                                        <p:strVal val="visible"/>
                                      </p:to>
                                    </p:set>
                                  </p:childTnLst>
                                </p:cTn>
                              </p:par>
                              <p:par>
                                <p:cTn id="200" presetID="9" presetClass="emph" presetSubtype="0" grpId="1" nodeType="withEffect">
                                  <p:stCondLst>
                                    <p:cond delay="0"/>
                                  </p:stCondLst>
                                  <p:childTnLst>
                                    <p:set>
                                      <p:cBhvr>
                                        <p:cTn id="201" dur="indefinite"/>
                                        <p:tgtEl>
                                          <p:spTgt spid="463"/>
                                        </p:tgtEl>
                                        <p:attrNameLst>
                                          <p:attrName>style.opacity</p:attrName>
                                        </p:attrNameLst>
                                      </p:cBhvr>
                                      <p:to>
                                        <p:strVal val="0.5"/>
                                      </p:to>
                                    </p:set>
                                    <p:animEffect filter="image" prLst="opacity: 0.5">
                                      <p:cBhvr rctx="IE">
                                        <p:cTn id="202" dur="indefinite"/>
                                        <p:tgtEl>
                                          <p:spTgt spid="463"/>
                                        </p:tgtEl>
                                      </p:cBhvr>
                                    </p:animEffect>
                                  </p:childTnLst>
                                </p:cTn>
                              </p:par>
                              <p:par>
                                <p:cTn id="203" presetID="1" presetClass="entr" presetSubtype="0" fill="hold" grpId="0" nodeType="withEffect">
                                  <p:stCondLst>
                                    <p:cond delay="0"/>
                                  </p:stCondLst>
                                  <p:childTnLst>
                                    <p:set>
                                      <p:cBhvr>
                                        <p:cTn id="204" dur="1" fill="hold">
                                          <p:stCondLst>
                                            <p:cond delay="0"/>
                                          </p:stCondLst>
                                        </p:cTn>
                                        <p:tgtEl>
                                          <p:spTgt spid="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91" grpId="0"/>
      <p:bldP spid="291" grpId="1"/>
      <p:bldP spid="292" grpId="0"/>
      <p:bldP spid="292" grpId="1"/>
      <p:bldP spid="293" grpId="0" animBg="1"/>
      <p:bldP spid="298" grpId="0"/>
      <p:bldP spid="298" grpId="1"/>
      <p:bldP spid="299" grpId="0"/>
      <p:bldP spid="300" grpId="0"/>
      <p:bldP spid="301" grpId="0" animBg="1"/>
      <p:bldP spid="302" grpId="0" animBg="1"/>
      <p:bldP spid="303" grpId="0"/>
      <p:bldP spid="303" grpId="1"/>
      <p:bldP spid="304" grpId="0"/>
      <p:bldP spid="304" grpId="1"/>
      <p:bldP spid="314" grpId="0"/>
      <p:bldP spid="314" grpId="1"/>
      <p:bldP spid="319" grpId="0"/>
      <p:bldP spid="319" grpId="1"/>
      <p:bldP spid="325" grpId="0" animBg="1"/>
      <p:bldP spid="331" grpId="0"/>
      <p:bldP spid="331" grpId="1"/>
      <p:bldP spid="337" grpId="0" animBg="1"/>
      <p:bldP spid="339" grpId="0"/>
      <p:bldP spid="339" grpId="1"/>
      <p:bldP spid="443" grpId="0" animBg="1"/>
      <p:bldP spid="449" grpId="0" animBg="1"/>
      <p:bldP spid="455" grpId="0"/>
      <p:bldP spid="455" grpId="1"/>
      <p:bldP spid="456" grpId="0"/>
      <p:bldP spid="456" grpId="1"/>
      <p:bldP spid="463" grpId="0"/>
      <p:bldP spid="463" grpId="1"/>
      <p:bldP spid="464" grpId="0" animBg="1"/>
      <p:bldP spid="466" grpId="0" animBg="1"/>
      <p:bldP spid="467" grpId="0" animBg="1"/>
      <p:bldP spid="468" grpId="0" animBg="1"/>
      <p:bldP spid="469" grpId="0" animBg="1"/>
      <p:bldP spid="470" grpId="0" animBg="1"/>
      <p:bldP spid="471" grpId="0" animBg="1"/>
      <p:bldP spid="472" grpId="0" animBg="1"/>
      <p:bldP spid="494"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IMING" val="|60.4"/>
</p:tagLst>
</file>

<file path=ppt/tags/tag3.xml><?xml version="1.0" encoding="utf-8"?>
<p:tagLst xmlns:a="http://schemas.openxmlformats.org/drawingml/2006/main" xmlns:r="http://schemas.openxmlformats.org/officeDocument/2006/relationships" xmlns:p="http://schemas.openxmlformats.org/presentationml/2006/main">
  <p:tag name="TIMING" val="|60.4"/>
</p:tagLst>
</file>

<file path=ppt/theme/theme1.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Public Sector_2">
  <a:themeElements>
    <a:clrScheme name="Public Sector July 21">
      <a:dk1>
        <a:srgbClr val="282B2C"/>
      </a:dk1>
      <a:lt1>
        <a:sysClr val="window" lastClr="FFFFFF"/>
      </a:lt1>
      <a:dk2>
        <a:srgbClr val="282B2C"/>
      </a:dk2>
      <a:lt2>
        <a:srgbClr val="F2F2F2"/>
      </a:lt2>
      <a:accent1>
        <a:srgbClr val="1F5E8F"/>
      </a:accent1>
      <a:accent2>
        <a:srgbClr val="3A92B6"/>
      </a:accent2>
      <a:accent3>
        <a:srgbClr val="93C56E"/>
      </a:accent3>
      <a:accent4>
        <a:srgbClr val="00CCD7"/>
      </a:accent4>
      <a:accent5>
        <a:srgbClr val="00AFD2"/>
      </a:accent5>
      <a:accent6>
        <a:srgbClr val="0092C3"/>
      </a:accent6>
      <a:hlink>
        <a:srgbClr val="00486C"/>
      </a:hlink>
      <a:folHlink>
        <a:srgbClr val="93C5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Light Backing - Main">
  <a:themeElements>
    <a:clrScheme name="Public Sector July 21">
      <a:dk1>
        <a:srgbClr val="282B2C"/>
      </a:dk1>
      <a:lt1>
        <a:sysClr val="window" lastClr="FFFFFF"/>
      </a:lt1>
      <a:dk2>
        <a:srgbClr val="282B2C"/>
      </a:dk2>
      <a:lt2>
        <a:srgbClr val="F2F2F2"/>
      </a:lt2>
      <a:accent1>
        <a:srgbClr val="1F5E8F"/>
      </a:accent1>
      <a:accent2>
        <a:srgbClr val="3A92B6"/>
      </a:accent2>
      <a:accent3>
        <a:srgbClr val="93C56E"/>
      </a:accent3>
      <a:accent4>
        <a:srgbClr val="00CCD7"/>
      </a:accent4>
      <a:accent5>
        <a:srgbClr val="00AFD2"/>
      </a:accent5>
      <a:accent6>
        <a:srgbClr val="0092C3"/>
      </a:accent6>
      <a:hlink>
        <a:srgbClr val="00486C"/>
      </a:hlink>
      <a:folHlink>
        <a:srgbClr val="93C5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ata-Platform-Solution_JWB.pptx" id="{F977F052-F96B-4DA6-89D1-A950CDF6C897}" vid="{F31985FC-AAFF-4724-A67F-4F3E8DBF2EF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KHP PPT Template">
  <a:themeElements>
    <a:clrScheme name="Custom 4">
      <a:dk1>
        <a:srgbClr val="00A499"/>
      </a:dk1>
      <a:lt1>
        <a:sysClr val="window" lastClr="FFFFFF"/>
      </a:lt1>
      <a:dk2>
        <a:srgbClr val="444648"/>
      </a:dk2>
      <a:lt2>
        <a:srgbClr val="FFFFFF"/>
      </a:lt2>
      <a:accent1>
        <a:srgbClr val="00A499"/>
      </a:accent1>
      <a:accent2>
        <a:srgbClr val="7F3F98"/>
      </a:accent2>
      <a:accent3>
        <a:srgbClr val="32308D"/>
      </a:accent3>
      <a:accent4>
        <a:srgbClr val="005EB8"/>
      </a:accent4>
      <a:accent5>
        <a:srgbClr val="00A5E0"/>
      </a:accent5>
      <a:accent6>
        <a:srgbClr val="007840"/>
      </a:accent6>
      <a:hlink>
        <a:srgbClr val="00A5E0"/>
      </a:hlink>
      <a:folHlink>
        <a:srgbClr val="7F3F98"/>
      </a:folHlink>
    </a:clrScheme>
    <a:fontScheme name="9_KHP PPT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9_KHP PPT Template 1">
        <a:dk1>
          <a:srgbClr val="414141"/>
        </a:dk1>
        <a:lt1>
          <a:srgbClr val="FFFFFF"/>
        </a:lt1>
        <a:dk2>
          <a:srgbClr val="808285"/>
        </a:dk2>
        <a:lt2>
          <a:srgbClr val="E7E8E9"/>
        </a:lt2>
        <a:accent1>
          <a:srgbClr val="D81E05"/>
        </a:accent1>
        <a:accent2>
          <a:srgbClr val="E46250"/>
        </a:accent2>
        <a:accent3>
          <a:srgbClr val="FFFFFF"/>
        </a:accent3>
        <a:accent4>
          <a:srgbClr val="363636"/>
        </a:accent4>
        <a:accent5>
          <a:srgbClr val="E9ABAA"/>
        </a:accent5>
        <a:accent6>
          <a:srgbClr val="CF5848"/>
        </a:accent6>
        <a:hlink>
          <a:srgbClr val="EB8E82"/>
        </a:hlink>
        <a:folHlink>
          <a:srgbClr val="F7D2C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Lambeth and SOuthwark Virtual Wards UEC Update 20230406" id="{1B633929-7FBE-4078-B906-C562F9C3D9C2}" vid="{2A8C25BB-061E-4E96-A965-FA2638DFEFD6}"/>
    </a:ext>
  </a:extLst>
</a:theme>
</file>

<file path=ppt/theme/theme3.xml><?xml version="1.0" encoding="utf-8"?>
<a:theme xmlns:a="http://schemas.openxmlformats.org/drawingml/2006/main" name="Office Theme">
  <a:themeElements>
    <a:clrScheme name="Custom 204">
      <a:dk1>
        <a:sysClr val="windowText" lastClr="000000"/>
      </a:dk1>
      <a:lt1>
        <a:sysClr val="window" lastClr="FFFFFF"/>
      </a:lt1>
      <a:dk2>
        <a:srgbClr val="44546A"/>
      </a:dk2>
      <a:lt2>
        <a:srgbClr val="E7E6E6"/>
      </a:lt2>
      <a:accent1>
        <a:srgbClr val="22A5DE"/>
      </a:accent1>
      <a:accent2>
        <a:srgbClr val="6682C1"/>
      </a:accent2>
      <a:accent3>
        <a:srgbClr val="88D3E0"/>
      </a:accent3>
      <a:accent4>
        <a:srgbClr val="CEEBF0"/>
      </a:accent4>
      <a:accent5>
        <a:srgbClr val="FFFFFF"/>
      </a:accent5>
      <a:accent6>
        <a:srgbClr val="FFFFFF"/>
      </a:accent6>
      <a:hlink>
        <a:srgbClr val="22A5DE"/>
      </a:hlink>
      <a:folHlink>
        <a:srgbClr val="88D3E0"/>
      </a:folHlink>
    </a:clrScheme>
    <a:fontScheme name="Custom 34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9525" cap="flat">
          <a:noFill/>
          <a:prstDash val="solid"/>
          <a:miter/>
        </a:ln>
      </a:spPr>
      <a:bodyPr rtlCol="0" anchor="ctr"/>
      <a:lstStyle>
        <a:defPPr algn="l">
          <a:defRPr dirty="0">
            <a:solidFill>
              <a:schemeClr val="tx1"/>
            </a:solidFill>
          </a:defRPr>
        </a:defPPr>
      </a:lstStyle>
    </a:spDef>
    <a:lnDef>
      <a:spPr>
        <a:ln>
          <a:solidFill>
            <a:schemeClr val="bg1">
              <a:lumMod val="7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26_FeatureStory">
  <a:themeElements>
    <a:clrScheme name="26_FeatureStory">
      <a:dk1>
        <a:srgbClr val="4A4A4A"/>
      </a:dk1>
      <a:lt1>
        <a:srgbClr val="F0EBE0"/>
      </a:lt1>
      <a:dk2>
        <a:srgbClr val="4A4A4B"/>
      </a:dk2>
      <a:lt2>
        <a:srgbClr val="C2C3C6"/>
      </a:lt2>
      <a:accent1>
        <a:srgbClr val="53BBE0"/>
      </a:accent1>
      <a:accent2>
        <a:srgbClr val="6DCFB9"/>
      </a:accent2>
      <a:accent3>
        <a:srgbClr val="90BF72"/>
      </a:accent3>
      <a:accent4>
        <a:srgbClr val="F2C449"/>
      </a:accent4>
      <a:accent5>
        <a:srgbClr val="FF4741"/>
      </a:accent5>
      <a:accent6>
        <a:srgbClr val="FF87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7_FeatureStory">
  <a:themeElements>
    <a:clrScheme name="26_FeatureStory">
      <a:dk1>
        <a:srgbClr val="4A4A4A"/>
      </a:dk1>
      <a:lt1>
        <a:srgbClr val="F0EBE0"/>
      </a:lt1>
      <a:dk2>
        <a:srgbClr val="4A4A4B"/>
      </a:dk2>
      <a:lt2>
        <a:srgbClr val="C2C3C6"/>
      </a:lt2>
      <a:accent1>
        <a:srgbClr val="53BBE0"/>
      </a:accent1>
      <a:accent2>
        <a:srgbClr val="6DCFB9"/>
      </a:accent2>
      <a:accent3>
        <a:srgbClr val="90BF72"/>
      </a:accent3>
      <a:accent4>
        <a:srgbClr val="F2C449"/>
      </a:accent4>
      <a:accent5>
        <a:srgbClr val="FF4741"/>
      </a:accent5>
      <a:accent6>
        <a:srgbClr val="FF87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tl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2384</Words>
  <Application>Microsoft Office PowerPoint</Application>
  <PresentationFormat>Widescreen</PresentationFormat>
  <Paragraphs>350</Paragraphs>
  <Slides>201</Slides>
  <Notes>128</Notes>
  <HiddenSlides>2</HiddenSlides>
  <MMClips>0</MMClips>
  <ScaleCrop>false</ScaleCrop>
  <HeadingPairs>
    <vt:vector size="4" baseType="variant">
      <vt:variant>
        <vt:lpstr>Theme</vt:lpstr>
      </vt:variant>
      <vt:variant>
        <vt:i4>13</vt:i4>
      </vt:variant>
      <vt:variant>
        <vt:lpstr>Slide Titles</vt:lpstr>
      </vt:variant>
      <vt:variant>
        <vt:i4>201</vt:i4>
      </vt:variant>
    </vt:vector>
  </HeadingPairs>
  <TitlesOfParts>
    <vt:vector size="214" baseType="lpstr">
      <vt:lpstr>1_Office Theme</vt:lpstr>
      <vt:lpstr>9_KHP PPT Template</vt:lpstr>
      <vt:lpstr>Office Theme</vt:lpstr>
      <vt:lpstr>Office Theme</vt:lpstr>
      <vt:lpstr>Office Theme</vt:lpstr>
      <vt:lpstr>26_FeatureStory</vt:lpstr>
      <vt:lpstr>27_FeatureStory</vt:lpstr>
      <vt:lpstr>Office Theme</vt:lpstr>
      <vt:lpstr>Title Slides</vt:lpstr>
      <vt:lpstr>1_Public Sector_2</vt:lpstr>
      <vt:lpstr>16_Office Theme</vt:lpstr>
      <vt:lpstr>1_Title Slides</vt:lpstr>
      <vt:lpstr>3_Light Backing - 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The Challenge</vt:lpstr>
      <vt:lpstr>The Opportunity </vt:lpstr>
      <vt:lpstr>Data Challenges…and Opportunities</vt:lpstr>
      <vt:lpstr>Why Public Cloud isn’t always the answer</vt:lpstr>
      <vt:lpstr>PowerPoint Presentation</vt:lpstr>
      <vt:lpstr>PowerPoint Presentation</vt:lpstr>
      <vt:lpstr>Core Service Offerings For Health</vt:lpstr>
      <vt:lpstr>PowerPoint Presentation</vt:lpstr>
      <vt:lpstr>Documented Blueprint</vt:lpstr>
      <vt:lpstr>Data Architecture</vt:lpstr>
      <vt:lpstr>Example Customers / Use Cases</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The Challenge</vt:lpstr>
      <vt:lpstr>The Opportunity </vt:lpstr>
      <vt:lpstr>Data Challenges…and Opportunities</vt:lpstr>
      <vt:lpstr>Why Public Cloud isn’t always the answer</vt:lpstr>
      <vt:lpstr>PowerPoint Presentation</vt:lpstr>
      <vt:lpstr>PowerPoint Presentation</vt:lpstr>
      <vt:lpstr>Core Service Offerings For Health</vt:lpstr>
      <vt:lpstr>PowerPoint Presentation</vt:lpstr>
      <vt:lpstr>Documented Blueprint</vt:lpstr>
      <vt:lpstr>Data Architecture</vt:lpstr>
      <vt:lpstr>Example Customers / Use Cases</vt:lpstr>
      <vt:lpstr>Summary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Kerry Hughes</dc:creator>
  <cp:lastModifiedBy>Kerry Hughes</cp:lastModifiedBy>
  <cp:revision>42</cp:revision>
  <dcterms:created xsi:type="dcterms:W3CDTF">2023-11-01T15:40:09Z</dcterms:created>
  <dcterms:modified xsi:type="dcterms:W3CDTF">2024-10-10T19:46:04Z</dcterms:modified>
</cp:coreProperties>
</file>