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7" r:id="rId3"/>
    <p:sldMasterId id="2147483679" r:id="rId4"/>
    <p:sldMasterId id="2147483684" r:id="rId5"/>
    <p:sldMasterId id="2147483703" r:id="rId6"/>
    <p:sldMasterId id="2147483711" r:id="rId7"/>
    <p:sldMasterId id="2147483719" r:id="rId8"/>
    <p:sldMasterId id="2147483733" r:id="rId9"/>
    <p:sldMasterId id="2147483751" r:id="rId10"/>
  </p:sldMasterIdLst>
  <p:notesMasterIdLst>
    <p:notesMasterId r:id="rId171"/>
  </p:notesMasterIdLst>
  <p:sldIdLst>
    <p:sldId id="256" r:id="rId11"/>
    <p:sldId id="257" r:id="rId12"/>
    <p:sldId id="258" r:id="rId13"/>
    <p:sldId id="259" r:id="rId14"/>
    <p:sldId id="260"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146847893" r:id="rId61"/>
    <p:sldId id="2146847894" r:id="rId62"/>
    <p:sldId id="1572" r:id="rId63"/>
    <p:sldId id="2146847895" r:id="rId64"/>
    <p:sldId id="2146847896" r:id="rId65"/>
    <p:sldId id="1907" r:id="rId66"/>
    <p:sldId id="1501" r:id="rId67"/>
    <p:sldId id="1503" r:id="rId68"/>
    <p:sldId id="1505" r:id="rId69"/>
    <p:sldId id="1507" r:id="rId70"/>
    <p:sldId id="2146847897" r:id="rId71"/>
    <p:sldId id="1908" r:id="rId72"/>
    <p:sldId id="291" r:id="rId73"/>
    <p:sldId id="292" r:id="rId74"/>
    <p:sldId id="293" r:id="rId75"/>
    <p:sldId id="294" r:id="rId76"/>
    <p:sldId id="295" r:id="rId77"/>
    <p:sldId id="296"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721" r:id="rId94"/>
    <p:sldId id="722" r:id="rId95"/>
    <p:sldId id="297" r:id="rId96"/>
    <p:sldId id="298" r:id="rId97"/>
    <p:sldId id="299" r:id="rId98"/>
    <p:sldId id="2145705514" r:id="rId99"/>
    <p:sldId id="2145705518" r:id="rId100"/>
    <p:sldId id="2146847884" r:id="rId101"/>
    <p:sldId id="2146847885" r:id="rId102"/>
    <p:sldId id="2145705520" r:id="rId103"/>
    <p:sldId id="2145705521" r:id="rId104"/>
    <p:sldId id="2146847887" r:id="rId105"/>
    <p:sldId id="2146847874" r:id="rId106"/>
    <p:sldId id="2145705525" r:id="rId107"/>
    <p:sldId id="2146847886" r:id="rId108"/>
    <p:sldId id="2145705516" r:id="rId109"/>
    <p:sldId id="2146847891" r:id="rId110"/>
    <p:sldId id="2146847881" r:id="rId111"/>
    <p:sldId id="2146847883" r:id="rId112"/>
    <p:sldId id="2146847879" r:id="rId113"/>
    <p:sldId id="561" r:id="rId114"/>
    <p:sldId id="2145705523" r:id="rId115"/>
    <p:sldId id="2146847892" r:id="rId116"/>
    <p:sldId id="2146847890" r:id="rId117"/>
    <p:sldId id="300" r:id="rId118"/>
    <p:sldId id="2344" r:id="rId119"/>
    <p:sldId id="302" r:id="rId120"/>
    <p:sldId id="303" r:id="rId121"/>
    <p:sldId id="304" r:id="rId122"/>
    <p:sldId id="305" r:id="rId123"/>
    <p:sldId id="988" r:id="rId124"/>
    <p:sldId id="1017" r:id="rId125"/>
    <p:sldId id="1013" r:id="rId126"/>
    <p:sldId id="1014" r:id="rId127"/>
    <p:sldId id="1016" r:id="rId128"/>
    <p:sldId id="1015" r:id="rId129"/>
    <p:sldId id="978" r:id="rId130"/>
    <p:sldId id="979" r:id="rId131"/>
    <p:sldId id="980" r:id="rId132"/>
    <p:sldId id="1046" r:id="rId133"/>
    <p:sldId id="991" r:id="rId134"/>
    <p:sldId id="992" r:id="rId135"/>
    <p:sldId id="993" r:id="rId136"/>
    <p:sldId id="998" r:id="rId137"/>
    <p:sldId id="1031" r:id="rId138"/>
    <p:sldId id="2146847898" r:id="rId139"/>
    <p:sldId id="875" r:id="rId140"/>
    <p:sldId id="876" r:id="rId141"/>
    <p:sldId id="1036" r:id="rId142"/>
    <p:sldId id="1029" r:id="rId143"/>
    <p:sldId id="1028" r:id="rId144"/>
    <p:sldId id="1030" r:id="rId145"/>
    <p:sldId id="1045" r:id="rId146"/>
    <p:sldId id="1042" r:id="rId147"/>
    <p:sldId id="2146847899" r:id="rId148"/>
    <p:sldId id="2146847900" r:id="rId149"/>
    <p:sldId id="306" r:id="rId150"/>
    <p:sldId id="308" r:id="rId151"/>
    <p:sldId id="309" r:id="rId152"/>
    <p:sldId id="310" r:id="rId153"/>
    <p:sldId id="311" r:id="rId154"/>
    <p:sldId id="312" r:id="rId155"/>
    <p:sldId id="313" r:id="rId156"/>
    <p:sldId id="314" r:id="rId157"/>
    <p:sldId id="315" r:id="rId158"/>
    <p:sldId id="316" r:id="rId159"/>
    <p:sldId id="317" r:id="rId160"/>
    <p:sldId id="318" r:id="rId161"/>
    <p:sldId id="319" r:id="rId162"/>
    <p:sldId id="320" r:id="rId163"/>
    <p:sldId id="321" r:id="rId164"/>
    <p:sldId id="322" r:id="rId165"/>
    <p:sldId id="323" r:id="rId166"/>
    <p:sldId id="324" r:id="rId167"/>
    <p:sldId id="325" r:id="rId168"/>
    <p:sldId id="326" r:id="rId169"/>
    <p:sldId id="328" r:id="rId170"/>
  </p:sldIdLst>
  <p:sldSz cx="12192000" cy="6858000"/>
  <p:notesSz cx="6858000" cy="9144000"/>
  <p:embeddedFontLst>
    <p:embeddedFont>
      <p:font typeface="Calibri" panose="020F0502020204030204" pitchFamily="34" charset="0"/>
      <p:regular r:id="rId172"/>
      <p:bold r:id="rId173"/>
      <p:italic r:id="rId174"/>
      <p:boldItalic r:id="rId175"/>
    </p:embeddedFont>
    <p:embeddedFont>
      <p:font typeface="Cavolini" panose="03000502040302020204" pitchFamily="66" charset="0"/>
      <p:regular r:id="rId176"/>
      <p:bold r:id="rId177"/>
      <p:italic r:id="rId178"/>
      <p:boldItalic r:id="rId179"/>
    </p:embeddedFont>
    <p:embeddedFont>
      <p:font typeface="Century Gothic" panose="020B0502020202020204" pitchFamily="34" charset="0"/>
      <p:regular r:id="rId180"/>
      <p:bold r:id="rId181"/>
      <p:italic r:id="rId182"/>
      <p:boldItalic r:id="rId183"/>
    </p:embeddedFont>
    <p:embeddedFont>
      <p:font typeface="Franklin Gothic Book" panose="020B0503020102020204" pitchFamily="34" charset="0"/>
      <p:regular r:id="rId184"/>
      <p:italic r:id="rId185"/>
    </p:embeddedFont>
    <p:embeddedFont>
      <p:font typeface="Franklin Gothic Medium" panose="020B0603020102020204" pitchFamily="34" charset="0"/>
      <p:regular r:id="rId186"/>
      <p:italic r:id="rId187"/>
    </p:embeddedFont>
    <p:embeddedFont>
      <p:font typeface="Georgia" panose="02040502050405020303" pitchFamily="18" charset="0"/>
      <p:regular r:id="rId188"/>
      <p:bold r:id="rId189"/>
      <p:italic r:id="rId190"/>
      <p:boldItalic r:id="rId191"/>
    </p:embeddedFont>
    <p:embeddedFont>
      <p:font typeface="Gill Sans MT" panose="020B0502020104020203" pitchFamily="34" charset="0"/>
      <p:regular r:id="rId192"/>
      <p:bold r:id="rId193"/>
      <p:italic r:id="rId194"/>
      <p:boldItalic r:id="rId195"/>
    </p:embeddedFont>
    <p:embeddedFont>
      <p:font typeface="Helvetica" panose="020B0604020202020204" pitchFamily="34" charset="0"/>
      <p:regular r:id="rId196"/>
      <p:bold r:id="rId197"/>
      <p:italic r:id="rId198"/>
      <p:boldItalic r:id="rId199"/>
    </p:embeddedFont>
    <p:embeddedFont>
      <p:font typeface="Mate" panose="020B0604020202020204" charset="0"/>
      <p:regular r:id="rId200"/>
      <p:italic r:id="rId201"/>
    </p:embeddedFont>
    <p:embeddedFont>
      <p:font typeface="Noto Sans" panose="020B0502040504020204" pitchFamily="34" charset="0"/>
      <p:regular r:id="rId202"/>
      <p:bold r:id="rId203"/>
      <p:italic r:id="rId204"/>
      <p:boldItalic r:id="rId205"/>
    </p:embeddedFont>
    <p:embeddedFont>
      <p:font typeface="Roboto" panose="02000000000000000000" pitchFamily="2" charset="0"/>
      <p:regular r:id="rId206"/>
      <p:bold r:id="rId207"/>
      <p:italic r:id="rId208"/>
      <p:boldItalic r:id="rId209"/>
    </p:embeddedFont>
    <p:embeddedFont>
      <p:font typeface="Segoe UI" panose="020B0502040204020203" pitchFamily="34" charset="0"/>
      <p:regular r:id="rId210"/>
      <p:bold r:id="rId211"/>
      <p:italic r:id="rId212"/>
      <p:boldItalic r:id="rId213"/>
    </p:embeddedFont>
    <p:embeddedFont>
      <p:font typeface="Tahoma" panose="020B0604030504040204" pitchFamily="34" charset="0"/>
      <p:regular r:id="rId214"/>
      <p:bold r:id="rId215"/>
    </p:embeddedFont>
    <p:embeddedFont>
      <p:font typeface="Work Sans" pitchFamily="2" charset="0"/>
      <p:regular r:id="rId216"/>
      <p:bold r:id="rId217"/>
      <p:italic r:id="rId218"/>
      <p:boldItalic r:id="rId2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0" roundtripDataSignature="AMtx7mh+D5oHUtxrXvirZxefA0glayfq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snapToGrid="0">
      <p:cViewPr varScale="1">
        <p:scale>
          <a:sx n="85" d="100"/>
          <a:sy n="85" d="100"/>
        </p:scale>
        <p:origin x="7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font" Target="fonts/font20.fntdata"/><Relationship Id="rId205" Type="http://schemas.openxmlformats.org/officeDocument/2006/relationships/font" Target="fonts/font34.fntdata"/><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font" Target="fonts/font10.fntdata"/><Relationship Id="rId216" Type="http://schemas.openxmlformats.org/officeDocument/2006/relationships/font" Target="fonts/font45.fntdata"/><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notesMaster" Target="notesMasters/notesMaster1.xml"/><Relationship Id="rId192" Type="http://schemas.openxmlformats.org/officeDocument/2006/relationships/font" Target="fonts/font21.fntdata"/><Relationship Id="rId206" Type="http://schemas.openxmlformats.org/officeDocument/2006/relationships/font" Target="fonts/font35.fntdata"/><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font" Target="fonts/font11.fntdata"/><Relationship Id="rId217" Type="http://schemas.openxmlformats.org/officeDocument/2006/relationships/font" Target="fonts/font46.fntdata"/><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font" Target="fonts/font1.fntdata"/><Relationship Id="rId193" Type="http://schemas.openxmlformats.org/officeDocument/2006/relationships/font" Target="fonts/font22.fntdata"/><Relationship Id="rId207" Type="http://schemas.openxmlformats.org/officeDocument/2006/relationships/font" Target="fonts/font36.fntdata"/><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font" Target="fonts/font12.fntdata"/><Relationship Id="rId218" Type="http://schemas.openxmlformats.org/officeDocument/2006/relationships/font" Target="fonts/font47.fntdata"/><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152" Type="http://schemas.openxmlformats.org/officeDocument/2006/relationships/slide" Target="slides/slide142.xml"/><Relationship Id="rId173" Type="http://schemas.openxmlformats.org/officeDocument/2006/relationships/font" Target="fonts/font2.fntdata"/><Relationship Id="rId194" Type="http://schemas.openxmlformats.org/officeDocument/2006/relationships/font" Target="fonts/font23.fntdata"/><Relationship Id="rId208" Type="http://schemas.openxmlformats.org/officeDocument/2006/relationships/font" Target="fonts/font37.fntdata"/><Relationship Id="rId14" Type="http://schemas.openxmlformats.org/officeDocument/2006/relationships/slide" Target="slides/slide4.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font" Target="fonts/font13.fntdata"/><Relationship Id="rId189" Type="http://schemas.openxmlformats.org/officeDocument/2006/relationships/font" Target="fonts/font18.fntdata"/><Relationship Id="rId219" Type="http://schemas.openxmlformats.org/officeDocument/2006/relationships/font" Target="fonts/font48.fntdata"/><Relationship Id="rId3" Type="http://schemas.openxmlformats.org/officeDocument/2006/relationships/slideMaster" Target="slideMasters/slideMaster3.xml"/><Relationship Id="rId214" Type="http://schemas.openxmlformats.org/officeDocument/2006/relationships/font" Target="fonts/font43.fntdata"/><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font" Target="fonts/font3.fntdata"/><Relationship Id="rId179" Type="http://schemas.openxmlformats.org/officeDocument/2006/relationships/font" Target="fonts/font8.fntdata"/><Relationship Id="rId195" Type="http://schemas.openxmlformats.org/officeDocument/2006/relationships/font" Target="fonts/font24.fntdata"/><Relationship Id="rId209" Type="http://schemas.openxmlformats.org/officeDocument/2006/relationships/font" Target="fonts/font38.fntdata"/><Relationship Id="rId190" Type="http://schemas.openxmlformats.org/officeDocument/2006/relationships/font" Target="fonts/font19.fntdata"/><Relationship Id="rId204" Type="http://schemas.openxmlformats.org/officeDocument/2006/relationships/font" Target="fonts/font33.fntdata"/><Relationship Id="rId220" Type="http://customschemas.google.com/relationships/presentationmetadata" Target="meta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9.fntdata"/><Relationship Id="rId210" Type="http://schemas.openxmlformats.org/officeDocument/2006/relationships/font" Target="fonts/font39.fntdata"/><Relationship Id="rId215" Type="http://schemas.openxmlformats.org/officeDocument/2006/relationships/font" Target="fonts/font44.fntdata"/><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font" Target="fonts/font4.fntdata"/><Relationship Id="rId196" Type="http://schemas.openxmlformats.org/officeDocument/2006/relationships/font" Target="fonts/font25.fntdata"/><Relationship Id="rId200" Type="http://schemas.openxmlformats.org/officeDocument/2006/relationships/font" Target="fonts/font29.fntdata"/><Relationship Id="rId16" Type="http://schemas.openxmlformats.org/officeDocument/2006/relationships/slide" Target="slides/slide6.xml"/><Relationship Id="rId221" Type="http://schemas.openxmlformats.org/officeDocument/2006/relationships/presProps" Target="presProps.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font" Target="fonts/font15.fntdata"/><Relationship Id="rId211" Type="http://schemas.openxmlformats.org/officeDocument/2006/relationships/font" Target="fonts/font40.fntdata"/><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font" Target="fonts/font5.fntdata"/><Relationship Id="rId197" Type="http://schemas.openxmlformats.org/officeDocument/2006/relationships/font" Target="fonts/font26.fntdata"/><Relationship Id="rId201" Type="http://schemas.openxmlformats.org/officeDocument/2006/relationships/font" Target="fonts/font30.fntdata"/><Relationship Id="rId222" Type="http://schemas.openxmlformats.org/officeDocument/2006/relationships/viewProps" Target="viewProps.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font" Target="fonts/font16.fntdata"/><Relationship Id="rId1" Type="http://schemas.openxmlformats.org/officeDocument/2006/relationships/slideMaster" Target="slideMasters/slideMaster1.xml"/><Relationship Id="rId212" Type="http://schemas.openxmlformats.org/officeDocument/2006/relationships/font" Target="fonts/font41.fntdata"/><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font" Target="fonts/font6.fntdata"/><Relationship Id="rId198" Type="http://schemas.openxmlformats.org/officeDocument/2006/relationships/font" Target="fonts/font27.fntdata"/><Relationship Id="rId202" Type="http://schemas.openxmlformats.org/officeDocument/2006/relationships/font" Target="fonts/font31.fntdata"/><Relationship Id="rId223" Type="http://schemas.openxmlformats.org/officeDocument/2006/relationships/theme" Target="theme/theme1.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font" Target="fonts/font17.fntdata"/><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font" Target="fonts/font42.fntdata"/><Relationship Id="rId2" Type="http://schemas.openxmlformats.org/officeDocument/2006/relationships/slideMaster" Target="slideMasters/slideMaster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font" Target="fonts/font7.fntdata"/><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font" Target="fonts/font28.fntdata"/><Relationship Id="rId203" Type="http://schemas.openxmlformats.org/officeDocument/2006/relationships/font" Target="fonts/font32.fntdata"/><Relationship Id="rId19" Type="http://schemas.openxmlformats.org/officeDocument/2006/relationships/slide" Target="slides/slide9.xml"/><Relationship Id="rId224" Type="http://schemas.openxmlformats.org/officeDocument/2006/relationships/tableStyles" Target="tableStyles.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8598-48B7-9C3A-F272F4A594F4}"/>
              </c:ext>
            </c:extLst>
          </c:dPt>
          <c:dPt>
            <c:idx val="1"/>
            <c:bubble3D val="0"/>
            <c:spPr>
              <a:solidFill>
                <a:srgbClr val="969696"/>
              </a:solidFill>
              <a:ln w="19050">
                <a:solidFill>
                  <a:schemeClr val="lt1"/>
                </a:solidFill>
              </a:ln>
              <a:effectLst/>
            </c:spPr>
            <c:extLst>
              <c:ext xmlns:c16="http://schemas.microsoft.com/office/drawing/2014/chart" uri="{C3380CC4-5D6E-409C-BE32-E72D297353CC}">
                <c16:uniqueId val="{00000002-8598-48B7-9C3A-F272F4A594F4}"/>
              </c:ext>
            </c:extLst>
          </c:dPt>
          <c:dPt>
            <c:idx val="2"/>
            <c:bubble3D val="0"/>
            <c:spPr>
              <a:solidFill>
                <a:srgbClr val="B0B0B0"/>
              </a:solidFill>
              <a:ln w="19050">
                <a:solidFill>
                  <a:schemeClr val="lt1"/>
                </a:solidFill>
              </a:ln>
              <a:effectLst/>
            </c:spPr>
            <c:extLst>
              <c:ext xmlns:c16="http://schemas.microsoft.com/office/drawing/2014/chart" uri="{C3380CC4-5D6E-409C-BE32-E72D297353CC}">
                <c16:uniqueId val="{00000003-8598-48B7-9C3A-F272F4A594F4}"/>
              </c:ext>
            </c:extLst>
          </c:dPt>
          <c:dPt>
            <c:idx val="3"/>
            <c:bubble3D val="0"/>
            <c:spPr>
              <a:solidFill>
                <a:srgbClr val="D1D1D1"/>
              </a:solidFill>
              <a:ln w="19050">
                <a:solidFill>
                  <a:schemeClr val="lt1"/>
                </a:solidFill>
              </a:ln>
              <a:effectLst/>
            </c:spPr>
            <c:extLst>
              <c:ext xmlns:c16="http://schemas.microsoft.com/office/drawing/2014/chart" uri="{C3380CC4-5D6E-409C-BE32-E72D297353CC}">
                <c16:uniqueId val="{00000004-8598-48B7-9C3A-F272F4A594F4}"/>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5-8598-48B7-9C3A-F272F4A594F4}"/>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17.899999999999999</c:v>
                </c:pt>
                <c:pt idx="1">
                  <c:v>9</c:v>
                </c:pt>
                <c:pt idx="2">
                  <c:v>3.8</c:v>
                </c:pt>
                <c:pt idx="3">
                  <c:v>1.6</c:v>
                </c:pt>
                <c:pt idx="4">
                  <c:v>8.1999999999999993</c:v>
                </c:pt>
              </c:numCache>
            </c:numRef>
          </c:val>
          <c:extLst>
            <c:ext xmlns:c16="http://schemas.microsoft.com/office/drawing/2014/chart" uri="{C3380CC4-5D6E-409C-BE32-E72D297353CC}">
              <c16:uniqueId val="{00000000-8598-48B7-9C3A-F272F4A594F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Category 1</c:v>
                </c:pt>
                <c:pt idx="1">
                  <c:v>Category 2</c:v>
                </c:pt>
                <c:pt idx="2">
                  <c:v>Category 3</c:v>
                </c:pt>
                <c:pt idx="3">
                  <c:v>Category 4</c:v>
                </c:pt>
              </c:strCache>
            </c:strRef>
          </c:cat>
          <c:val>
            <c:numRef>
              <c:f>Sheet1!$B$2:$B$6</c:f>
              <c:numCache>
                <c:formatCode>General</c:formatCode>
                <c:ptCount val="5"/>
                <c:pt idx="0">
                  <c:v>633.5</c:v>
                </c:pt>
                <c:pt idx="1">
                  <c:v>416.6</c:v>
                </c:pt>
                <c:pt idx="2">
                  <c:v>302.2</c:v>
                </c:pt>
                <c:pt idx="3">
                  <c:v>226.4</c:v>
                </c:pt>
                <c:pt idx="4">
                  <c:v>162</c:v>
                </c:pt>
              </c:numCache>
            </c:numRef>
          </c:val>
          <c:extLst>
            <c:ext xmlns:c16="http://schemas.microsoft.com/office/drawing/2014/chart" uri="{C3380CC4-5D6E-409C-BE32-E72D297353CC}">
              <c16:uniqueId val="{00000000-B77B-49E1-BAD2-312CE474F412}"/>
            </c:ext>
          </c:extLst>
        </c:ser>
        <c:dLbls>
          <c:showLegendKey val="0"/>
          <c:showVal val="0"/>
          <c:showCatName val="0"/>
          <c:showSerName val="0"/>
          <c:showPercent val="0"/>
          <c:showBubbleSize val="0"/>
        </c:dLbls>
        <c:gapWidth val="38"/>
        <c:overlap val="-27"/>
        <c:axId val="216267872"/>
        <c:axId val="216270368"/>
      </c:barChart>
      <c:catAx>
        <c:axId val="216267872"/>
        <c:scaling>
          <c:orientation val="minMax"/>
        </c:scaling>
        <c:delete val="1"/>
        <c:axPos val="b"/>
        <c:numFmt formatCode="General" sourceLinked="1"/>
        <c:majorTickMark val="none"/>
        <c:minorTickMark val="none"/>
        <c:tickLblPos val="nextTo"/>
        <c:crossAx val="216270368"/>
        <c:crosses val="autoZero"/>
        <c:auto val="1"/>
        <c:lblAlgn val="ctr"/>
        <c:lblOffset val="100"/>
        <c:noMultiLvlLbl val="0"/>
      </c:catAx>
      <c:valAx>
        <c:axId val="216270368"/>
        <c:scaling>
          <c:orientation val="minMax"/>
        </c:scaling>
        <c:delete val="1"/>
        <c:axPos val="l"/>
        <c:numFmt formatCode="General" sourceLinked="1"/>
        <c:majorTickMark val="none"/>
        <c:minorTickMark val="none"/>
        <c:tickLblPos val="nextTo"/>
        <c:crossAx val="216267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3600" b="0" i="0" u="none" strike="noStrike" kern="1200" spc="0" baseline="0">
                <a:solidFill>
                  <a:srgbClr val="FFFFFF"/>
                </a:solidFill>
                <a:latin typeface="+mn-lt"/>
                <a:ea typeface="+mn-ea"/>
                <a:cs typeface="+mn-cs"/>
              </a:defRPr>
            </a:pPr>
            <a:r>
              <a:rPr lang="en-GB" sz="3600" dirty="0">
                <a:solidFill>
                  <a:schemeClr val="bg1"/>
                </a:solidFill>
              </a:rPr>
              <a:t>Modifiable health determinants</a:t>
            </a:r>
          </a:p>
        </c:rich>
      </c:tx>
      <c:layout>
        <c:manualLayout>
          <c:xMode val="edge"/>
          <c:yMode val="edge"/>
          <c:x val="0.19102961344960973"/>
          <c:y val="4.6517347203072552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3600" b="0" i="0" u="none" strike="noStrike" kern="1200" spc="0" baseline="0">
              <a:solidFill>
                <a:srgbClr val="FFFFFF"/>
              </a:solidFill>
              <a:latin typeface="+mn-lt"/>
              <a:ea typeface="+mn-ea"/>
              <a:cs typeface="+mn-cs"/>
            </a:defRPr>
          </a:pPr>
          <a:endParaRPr lang="en-US"/>
        </a:p>
      </c:txPr>
    </c:title>
    <c:autoTitleDeleted val="0"/>
    <c:plotArea>
      <c:layout/>
      <c:pieChart>
        <c:varyColors val="1"/>
        <c:ser>
          <c:idx val="0"/>
          <c:order val="0"/>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205F-9541-9647-9A9BBDD36996}"/>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205F-9541-9647-9A9BBDD36996}"/>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205F-9541-9647-9A9BBDD36996}"/>
              </c:ext>
            </c:extLst>
          </c:dPt>
          <c:dPt>
            <c:idx val="3"/>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7-205F-9541-9647-9A9BBDD3699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5F-9541-9647-9A9BBDD3699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5F-9541-9647-9A9BBDD3699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5F-9541-9647-9A9BBDD3699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5F-9541-9647-9A9BBDD3699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Sheet1!$D$8:$D$11</c:f>
              <c:strCache>
                <c:ptCount val="4"/>
                <c:pt idx="0">
                  <c:v>health behaviors</c:v>
                </c:pt>
                <c:pt idx="1">
                  <c:v>social and economic factors</c:v>
                </c:pt>
                <c:pt idx="2">
                  <c:v>physical environment</c:v>
                </c:pt>
                <c:pt idx="3">
                  <c:v>clinical care</c:v>
                </c:pt>
              </c:strCache>
            </c:strRef>
          </c:cat>
          <c:val>
            <c:numRef>
              <c:f>Sheet1!$E$8:$E$11</c:f>
              <c:numCache>
                <c:formatCode>0%</c:formatCode>
                <c:ptCount val="4"/>
                <c:pt idx="0">
                  <c:v>0.3</c:v>
                </c:pt>
                <c:pt idx="1">
                  <c:v>0.4</c:v>
                </c:pt>
                <c:pt idx="2">
                  <c:v>0.1</c:v>
                </c:pt>
                <c:pt idx="3">
                  <c:v>0.2</c:v>
                </c:pt>
              </c:numCache>
            </c:numRef>
          </c:val>
          <c:extLst>
            <c:ext xmlns:c16="http://schemas.microsoft.com/office/drawing/2014/chart" uri="{C3380CC4-5D6E-409C-BE32-E72D297353CC}">
              <c16:uniqueId val="{00000008-205F-9541-9647-9A9BBDD3699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5505779627160094E-2"/>
          <c:y val="0.88610463981258536"/>
          <c:w val="0.96336651523619277"/>
          <c:h val="0.1014986659725385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37845E-80CE-4D2F-BAD7-50EFD989D25B}"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A42C3FD8-4CC5-4A5D-92A0-630B63B59FEB}">
      <dgm:prSet phldrT="[Text]"/>
      <dgm:spPr/>
      <dgm:t>
        <a:bodyPr/>
        <a:lstStyle/>
        <a:p>
          <a:r>
            <a:rPr lang="en-GB">
              <a:solidFill>
                <a:schemeClr val="accent1"/>
              </a:solidFill>
            </a:rPr>
            <a:t>Risk stratification</a:t>
          </a:r>
        </a:p>
      </dgm:t>
    </dgm:pt>
    <dgm:pt modelId="{1A976C04-2757-450E-B73A-938305BB2FF3}" type="parTrans" cxnId="{A6A0F111-52FD-40ED-A4D0-43AF30789F7F}">
      <dgm:prSet/>
      <dgm:spPr/>
      <dgm:t>
        <a:bodyPr/>
        <a:lstStyle/>
        <a:p>
          <a:endParaRPr lang="en-GB"/>
        </a:p>
      </dgm:t>
    </dgm:pt>
    <dgm:pt modelId="{9030B414-B776-4FB1-95E3-F3718A99F8A5}" type="sibTrans" cxnId="{A6A0F111-52FD-40ED-A4D0-43AF30789F7F}">
      <dgm:prSet/>
      <dgm:spPr/>
      <dgm:t>
        <a:bodyPr/>
        <a:lstStyle/>
        <a:p>
          <a:endParaRPr lang="en-GB"/>
        </a:p>
      </dgm:t>
    </dgm:pt>
    <dgm:pt modelId="{784C280D-0EA4-438C-A552-F485BBCA8269}">
      <dgm:prSet phldrT="[Text]"/>
      <dgm:spPr/>
      <dgm:t>
        <a:bodyPr/>
        <a:lstStyle/>
        <a:p>
          <a:r>
            <a:rPr lang="en-GB">
              <a:solidFill>
                <a:schemeClr val="accent1"/>
              </a:solidFill>
            </a:rPr>
            <a:t>Patient cohort identification</a:t>
          </a:r>
        </a:p>
      </dgm:t>
    </dgm:pt>
    <dgm:pt modelId="{B8AB1DDA-BEFB-43B5-A8D1-4A65A75535F3}" type="parTrans" cxnId="{7550811C-BFBC-42DF-9024-6F14C41C0C03}">
      <dgm:prSet/>
      <dgm:spPr/>
      <dgm:t>
        <a:bodyPr/>
        <a:lstStyle/>
        <a:p>
          <a:endParaRPr lang="en-GB"/>
        </a:p>
      </dgm:t>
    </dgm:pt>
    <dgm:pt modelId="{B73E5CA9-00EF-4F3C-8F59-50D00FB5352D}" type="sibTrans" cxnId="{7550811C-BFBC-42DF-9024-6F14C41C0C03}">
      <dgm:prSet/>
      <dgm:spPr/>
      <dgm:t>
        <a:bodyPr/>
        <a:lstStyle/>
        <a:p>
          <a:endParaRPr lang="en-GB"/>
        </a:p>
      </dgm:t>
    </dgm:pt>
    <dgm:pt modelId="{9AB410C9-2D76-4BBD-8001-A3F9D334C2E9}">
      <dgm:prSet phldrT="[Text]"/>
      <dgm:spPr/>
      <dgm:t>
        <a:bodyPr/>
        <a:lstStyle/>
        <a:p>
          <a:r>
            <a:rPr lang="en-GB" err="1">
              <a:solidFill>
                <a:schemeClr val="accent1"/>
              </a:solidFill>
            </a:rPr>
            <a:t>Impactability</a:t>
          </a:r>
          <a:r>
            <a:rPr lang="en-GB">
              <a:solidFill>
                <a:schemeClr val="accent1"/>
              </a:solidFill>
            </a:rPr>
            <a:t> modelling</a:t>
          </a:r>
        </a:p>
      </dgm:t>
    </dgm:pt>
    <dgm:pt modelId="{B1A23F03-9AE4-4E56-9584-D08B91F80C2B}" type="parTrans" cxnId="{6EAD738A-D8C2-48E6-8740-89FD9531139E}">
      <dgm:prSet/>
      <dgm:spPr/>
      <dgm:t>
        <a:bodyPr/>
        <a:lstStyle/>
        <a:p>
          <a:endParaRPr lang="en-GB"/>
        </a:p>
      </dgm:t>
    </dgm:pt>
    <dgm:pt modelId="{4E8A7E04-518B-4EC0-B606-6A14854062E2}" type="sibTrans" cxnId="{6EAD738A-D8C2-48E6-8740-89FD9531139E}">
      <dgm:prSet/>
      <dgm:spPr/>
      <dgm:t>
        <a:bodyPr/>
        <a:lstStyle/>
        <a:p>
          <a:endParaRPr lang="en-GB"/>
        </a:p>
      </dgm:t>
    </dgm:pt>
    <dgm:pt modelId="{B7F9BACE-E65F-4FE4-9095-BEACC24180B7}" type="pres">
      <dgm:prSet presAssocID="{9D37845E-80CE-4D2F-BAD7-50EFD989D25B}" presName="Name0" presStyleCnt="0">
        <dgm:presLayoutVars>
          <dgm:chMax val="7"/>
          <dgm:chPref val="7"/>
          <dgm:dir/>
          <dgm:animLvl val="lvl"/>
        </dgm:presLayoutVars>
      </dgm:prSet>
      <dgm:spPr/>
    </dgm:pt>
    <dgm:pt modelId="{EA09F6FA-4043-49C5-9F09-BB2B3B4C8B09}" type="pres">
      <dgm:prSet presAssocID="{A42C3FD8-4CC5-4A5D-92A0-630B63B59FEB}" presName="Accent1" presStyleCnt="0"/>
      <dgm:spPr/>
    </dgm:pt>
    <dgm:pt modelId="{C7F406E1-C61B-4535-B94F-0D2AF823BEE5}" type="pres">
      <dgm:prSet presAssocID="{A42C3FD8-4CC5-4A5D-92A0-630B63B59FEB}" presName="Accent" presStyleLbl="node1" presStyleIdx="0" presStyleCnt="3"/>
      <dgm:spPr>
        <a:xfrm>
          <a:off x="1252015" y="894971"/>
          <a:ext cx="2166714" cy="2167044"/>
        </a:xfrm>
        <a:prstGeom prst="circularArrow">
          <a:avLst>
            <a:gd name="adj1" fmla="val 10980"/>
            <a:gd name="adj2" fmla="val 1142322"/>
            <a:gd name="adj3" fmla="val 4500000"/>
            <a:gd name="adj4" fmla="val 10800000"/>
            <a:gd name="adj5" fmla="val 12500"/>
          </a:avLst>
        </a:prstGeom>
        <a:solidFill>
          <a:srgbClr val="00AFAA">
            <a:hueOff val="0"/>
            <a:satOff val="0"/>
            <a:lumOff val="0"/>
            <a:alphaOff val="0"/>
          </a:srgbClr>
        </a:solidFill>
        <a:ln w="76200" cap="flat" cmpd="sng" algn="ctr">
          <a:solidFill>
            <a:prstClr val="white"/>
          </a:solidFill>
          <a:prstDash val="solid"/>
          <a:miter lim="800000"/>
        </a:ln>
        <a:effectLst/>
      </dgm:spPr>
    </dgm:pt>
    <dgm:pt modelId="{F2CE5311-45B6-4221-9C44-549FF1067322}" type="pres">
      <dgm:prSet presAssocID="{A42C3FD8-4CC5-4A5D-92A0-630B63B59FEB}" presName="Parent1" presStyleLbl="revTx" presStyleIdx="0" presStyleCnt="3">
        <dgm:presLayoutVars>
          <dgm:chMax val="1"/>
          <dgm:chPref val="1"/>
          <dgm:bulletEnabled val="1"/>
        </dgm:presLayoutVars>
      </dgm:prSet>
      <dgm:spPr/>
    </dgm:pt>
    <dgm:pt modelId="{7603FD5C-3813-4856-ABE7-3999445B45AC}" type="pres">
      <dgm:prSet presAssocID="{784C280D-0EA4-438C-A552-F485BBCA8269}" presName="Accent2" presStyleCnt="0"/>
      <dgm:spPr/>
    </dgm:pt>
    <dgm:pt modelId="{633F2D0A-E3B2-48ED-8484-C18A12AD11AE}" type="pres">
      <dgm:prSet presAssocID="{784C280D-0EA4-438C-A552-F485BBCA8269}" presName="Accent" presStyleLbl="node1" presStyleIdx="1" presStyleCnt="3"/>
      <dgm:spPr>
        <a:xfrm>
          <a:off x="650217" y="2140099"/>
          <a:ext cx="2166714" cy="2167044"/>
        </a:xfrm>
        <a:prstGeom prst="leftCircularArrow">
          <a:avLst>
            <a:gd name="adj1" fmla="val 10980"/>
            <a:gd name="adj2" fmla="val 1142322"/>
            <a:gd name="adj3" fmla="val 6300000"/>
            <a:gd name="adj4" fmla="val 18900000"/>
            <a:gd name="adj5" fmla="val 12500"/>
          </a:avLst>
        </a:prstGeom>
        <a:solidFill>
          <a:srgbClr val="00AFAA">
            <a:hueOff val="0"/>
            <a:satOff val="0"/>
            <a:lumOff val="0"/>
            <a:alphaOff val="0"/>
          </a:srgbClr>
        </a:solidFill>
        <a:ln w="76200" cap="flat" cmpd="sng" algn="ctr">
          <a:solidFill>
            <a:prstClr val="white"/>
          </a:solidFill>
          <a:prstDash val="solid"/>
          <a:miter lim="800000"/>
        </a:ln>
        <a:effectLst/>
      </dgm:spPr>
    </dgm:pt>
    <dgm:pt modelId="{AE1144D4-D352-4E28-B37B-9CBA7C368098}" type="pres">
      <dgm:prSet presAssocID="{784C280D-0EA4-438C-A552-F485BBCA8269}" presName="Parent2" presStyleLbl="revTx" presStyleIdx="1" presStyleCnt="3">
        <dgm:presLayoutVars>
          <dgm:chMax val="1"/>
          <dgm:chPref val="1"/>
          <dgm:bulletEnabled val="1"/>
        </dgm:presLayoutVars>
      </dgm:prSet>
      <dgm:spPr/>
    </dgm:pt>
    <dgm:pt modelId="{59B218F7-5030-4B51-9C5D-C78623ED5762}" type="pres">
      <dgm:prSet presAssocID="{9AB410C9-2D76-4BBD-8001-A3F9D334C2E9}" presName="Accent3" presStyleCnt="0"/>
      <dgm:spPr/>
    </dgm:pt>
    <dgm:pt modelId="{7FAAC678-04BC-45B0-8B8B-5EFE4ABC7B01}" type="pres">
      <dgm:prSet presAssocID="{9AB410C9-2D76-4BBD-8001-A3F9D334C2E9}" presName="Accent" presStyleLbl="node1" presStyleIdx="2" presStyleCnt="3"/>
      <dgm:spPr>
        <a:ln w="76200">
          <a:solidFill>
            <a:schemeClr val="bg1"/>
          </a:solidFill>
        </a:ln>
      </dgm:spPr>
    </dgm:pt>
    <dgm:pt modelId="{895EF802-B1AA-4927-B2C8-4B168F4AAF6F}" type="pres">
      <dgm:prSet presAssocID="{9AB410C9-2D76-4BBD-8001-A3F9D334C2E9}" presName="Parent3" presStyleLbl="revTx" presStyleIdx="2" presStyleCnt="3">
        <dgm:presLayoutVars>
          <dgm:chMax val="1"/>
          <dgm:chPref val="1"/>
          <dgm:bulletEnabled val="1"/>
        </dgm:presLayoutVars>
      </dgm:prSet>
      <dgm:spPr/>
    </dgm:pt>
  </dgm:ptLst>
  <dgm:cxnLst>
    <dgm:cxn modelId="{A6A0F111-52FD-40ED-A4D0-43AF30789F7F}" srcId="{9D37845E-80CE-4D2F-BAD7-50EFD989D25B}" destId="{A42C3FD8-4CC5-4A5D-92A0-630B63B59FEB}" srcOrd="0" destOrd="0" parTransId="{1A976C04-2757-450E-B73A-938305BB2FF3}" sibTransId="{9030B414-B776-4FB1-95E3-F3718A99F8A5}"/>
    <dgm:cxn modelId="{7550811C-BFBC-42DF-9024-6F14C41C0C03}" srcId="{9D37845E-80CE-4D2F-BAD7-50EFD989D25B}" destId="{784C280D-0EA4-438C-A552-F485BBCA8269}" srcOrd="1" destOrd="0" parTransId="{B8AB1DDA-BEFB-43B5-A8D1-4A65A75535F3}" sibTransId="{B73E5CA9-00EF-4F3C-8F59-50D00FB5352D}"/>
    <dgm:cxn modelId="{7FCE6F3A-76AF-4B99-BAE6-DA54E57CA142}" type="presOf" srcId="{9AB410C9-2D76-4BBD-8001-A3F9D334C2E9}" destId="{895EF802-B1AA-4927-B2C8-4B168F4AAF6F}" srcOrd="0" destOrd="0" presId="urn:microsoft.com/office/officeart/2009/layout/CircleArrowProcess"/>
    <dgm:cxn modelId="{DC039261-2969-477C-AB7E-DAFB095561CD}" type="presOf" srcId="{9D37845E-80CE-4D2F-BAD7-50EFD989D25B}" destId="{B7F9BACE-E65F-4FE4-9095-BEACC24180B7}" srcOrd="0" destOrd="0" presId="urn:microsoft.com/office/officeart/2009/layout/CircleArrowProcess"/>
    <dgm:cxn modelId="{7021FD47-3EC9-4342-ACF4-4976701D49B7}" type="presOf" srcId="{784C280D-0EA4-438C-A552-F485BBCA8269}" destId="{AE1144D4-D352-4E28-B37B-9CBA7C368098}" srcOrd="0" destOrd="0" presId="urn:microsoft.com/office/officeart/2009/layout/CircleArrowProcess"/>
    <dgm:cxn modelId="{6EAD738A-D8C2-48E6-8740-89FD9531139E}" srcId="{9D37845E-80CE-4D2F-BAD7-50EFD989D25B}" destId="{9AB410C9-2D76-4BBD-8001-A3F9D334C2E9}" srcOrd="2" destOrd="0" parTransId="{B1A23F03-9AE4-4E56-9584-D08B91F80C2B}" sibTransId="{4E8A7E04-518B-4EC0-B606-6A14854062E2}"/>
    <dgm:cxn modelId="{0A2F62E1-BF57-4E6D-89AD-FAD1C0BEB228}" type="presOf" srcId="{A42C3FD8-4CC5-4A5D-92A0-630B63B59FEB}" destId="{F2CE5311-45B6-4221-9C44-549FF1067322}" srcOrd="0" destOrd="0" presId="urn:microsoft.com/office/officeart/2009/layout/CircleArrowProcess"/>
    <dgm:cxn modelId="{9BC5699E-B57B-4B99-A900-DDE442A1D968}" type="presParOf" srcId="{B7F9BACE-E65F-4FE4-9095-BEACC24180B7}" destId="{EA09F6FA-4043-49C5-9F09-BB2B3B4C8B09}" srcOrd="0" destOrd="0" presId="urn:microsoft.com/office/officeart/2009/layout/CircleArrowProcess"/>
    <dgm:cxn modelId="{3FFC1657-90D7-4205-8185-6EC6F274BC44}" type="presParOf" srcId="{EA09F6FA-4043-49C5-9F09-BB2B3B4C8B09}" destId="{C7F406E1-C61B-4535-B94F-0D2AF823BEE5}" srcOrd="0" destOrd="0" presId="urn:microsoft.com/office/officeart/2009/layout/CircleArrowProcess"/>
    <dgm:cxn modelId="{442EF630-C3F3-4139-B023-FC3989FB5F27}" type="presParOf" srcId="{B7F9BACE-E65F-4FE4-9095-BEACC24180B7}" destId="{F2CE5311-45B6-4221-9C44-549FF1067322}" srcOrd="1" destOrd="0" presId="urn:microsoft.com/office/officeart/2009/layout/CircleArrowProcess"/>
    <dgm:cxn modelId="{45C04880-687C-4A46-89BA-59730B8A5C3F}" type="presParOf" srcId="{B7F9BACE-E65F-4FE4-9095-BEACC24180B7}" destId="{7603FD5C-3813-4856-ABE7-3999445B45AC}" srcOrd="2" destOrd="0" presId="urn:microsoft.com/office/officeart/2009/layout/CircleArrowProcess"/>
    <dgm:cxn modelId="{0088ADC0-E4EE-41D2-BF66-C04FBF9E47EC}" type="presParOf" srcId="{7603FD5C-3813-4856-ABE7-3999445B45AC}" destId="{633F2D0A-E3B2-48ED-8484-C18A12AD11AE}" srcOrd="0" destOrd="0" presId="urn:microsoft.com/office/officeart/2009/layout/CircleArrowProcess"/>
    <dgm:cxn modelId="{4952D9AA-C678-41D3-9C97-3371B3C71ACE}" type="presParOf" srcId="{B7F9BACE-E65F-4FE4-9095-BEACC24180B7}" destId="{AE1144D4-D352-4E28-B37B-9CBA7C368098}" srcOrd="3" destOrd="0" presId="urn:microsoft.com/office/officeart/2009/layout/CircleArrowProcess"/>
    <dgm:cxn modelId="{FE536803-DF0C-483E-AB40-A82B9541D519}" type="presParOf" srcId="{B7F9BACE-E65F-4FE4-9095-BEACC24180B7}" destId="{59B218F7-5030-4B51-9C5D-C78623ED5762}" srcOrd="4" destOrd="0" presId="urn:microsoft.com/office/officeart/2009/layout/CircleArrowProcess"/>
    <dgm:cxn modelId="{3B08D86E-A3B1-49D2-B62A-3967C4D51D6F}" type="presParOf" srcId="{59B218F7-5030-4B51-9C5D-C78623ED5762}" destId="{7FAAC678-04BC-45B0-8B8B-5EFE4ABC7B01}" srcOrd="0" destOrd="0" presId="urn:microsoft.com/office/officeart/2009/layout/CircleArrowProcess"/>
    <dgm:cxn modelId="{C087FD0B-45F2-417E-8644-1D2D5E9F2506}" type="presParOf" srcId="{B7F9BACE-E65F-4FE4-9095-BEACC24180B7}" destId="{895EF802-B1AA-4927-B2C8-4B168F4AAF6F}"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406E1-C61B-4535-B94F-0D2AF823BEE5}">
      <dsp:nvSpPr>
        <dsp:cNvPr id="0" name=""/>
        <dsp:cNvSpPr/>
      </dsp:nvSpPr>
      <dsp:spPr>
        <a:xfrm>
          <a:off x="1252015" y="894971"/>
          <a:ext cx="2166714" cy="2167044"/>
        </a:xfrm>
        <a:prstGeom prst="circularArrow">
          <a:avLst>
            <a:gd name="adj1" fmla="val 10980"/>
            <a:gd name="adj2" fmla="val 1142322"/>
            <a:gd name="adj3" fmla="val 4500000"/>
            <a:gd name="adj4" fmla="val 10800000"/>
            <a:gd name="adj5" fmla="val 12500"/>
          </a:avLst>
        </a:prstGeom>
        <a:solidFill>
          <a:srgbClr val="00AFAA">
            <a:hueOff val="0"/>
            <a:satOff val="0"/>
            <a:lumOff val="0"/>
            <a:alphaOff val="0"/>
          </a:srgbClr>
        </a:solidFill>
        <a:ln w="762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E5311-45B6-4221-9C44-549FF1067322}">
      <dsp:nvSpPr>
        <dsp:cNvPr id="0" name=""/>
        <dsp:cNvSpPr/>
      </dsp:nvSpPr>
      <dsp:spPr>
        <a:xfrm>
          <a:off x="1730930" y="1677340"/>
          <a:ext cx="1204001" cy="601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accent1"/>
              </a:solidFill>
            </a:rPr>
            <a:t>Risk stratification</a:t>
          </a:r>
        </a:p>
      </dsp:txBody>
      <dsp:txXfrm>
        <a:off x="1730930" y="1677340"/>
        <a:ext cx="1204001" cy="601856"/>
      </dsp:txXfrm>
    </dsp:sp>
    <dsp:sp modelId="{633F2D0A-E3B2-48ED-8484-C18A12AD11AE}">
      <dsp:nvSpPr>
        <dsp:cNvPr id="0" name=""/>
        <dsp:cNvSpPr/>
      </dsp:nvSpPr>
      <dsp:spPr>
        <a:xfrm>
          <a:off x="650217" y="2140099"/>
          <a:ext cx="2166714" cy="2167044"/>
        </a:xfrm>
        <a:prstGeom prst="leftCircularArrow">
          <a:avLst>
            <a:gd name="adj1" fmla="val 10980"/>
            <a:gd name="adj2" fmla="val 1142322"/>
            <a:gd name="adj3" fmla="val 6300000"/>
            <a:gd name="adj4" fmla="val 18900000"/>
            <a:gd name="adj5" fmla="val 12500"/>
          </a:avLst>
        </a:prstGeom>
        <a:solidFill>
          <a:srgbClr val="00AFAA">
            <a:hueOff val="0"/>
            <a:satOff val="0"/>
            <a:lumOff val="0"/>
            <a:alphaOff val="0"/>
          </a:srgbClr>
        </a:solidFill>
        <a:ln w="76200" cap="flat" cmpd="sng" algn="ctr">
          <a:solidFill>
            <a:prstClr val="white"/>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1144D4-D352-4E28-B37B-9CBA7C368098}">
      <dsp:nvSpPr>
        <dsp:cNvPr id="0" name=""/>
        <dsp:cNvSpPr/>
      </dsp:nvSpPr>
      <dsp:spPr>
        <a:xfrm>
          <a:off x="1131574" y="2929670"/>
          <a:ext cx="1204001" cy="601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accent1"/>
              </a:solidFill>
            </a:rPr>
            <a:t>Patient cohort identification</a:t>
          </a:r>
        </a:p>
      </dsp:txBody>
      <dsp:txXfrm>
        <a:off x="1131574" y="2929670"/>
        <a:ext cx="1204001" cy="601856"/>
      </dsp:txXfrm>
    </dsp:sp>
    <dsp:sp modelId="{7FAAC678-04BC-45B0-8B8B-5EFE4ABC7B01}">
      <dsp:nvSpPr>
        <dsp:cNvPr id="0" name=""/>
        <dsp:cNvSpPr/>
      </dsp:nvSpPr>
      <dsp:spPr>
        <a:xfrm>
          <a:off x="1406228" y="3534228"/>
          <a:ext cx="1861543" cy="1862289"/>
        </a:xfrm>
        <a:prstGeom prst="blockArc">
          <a:avLst>
            <a:gd name="adj1" fmla="val 13500000"/>
            <a:gd name="adj2" fmla="val 10800000"/>
            <a:gd name="adj3" fmla="val 12740"/>
          </a:avLst>
        </a:prstGeom>
        <a:solidFill>
          <a:schemeClr val="accent1">
            <a:hueOff val="0"/>
            <a:satOff val="0"/>
            <a:lumOff val="0"/>
            <a:alphaOff val="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EF802-B1AA-4927-B2C8-4B168F4AAF6F}">
      <dsp:nvSpPr>
        <dsp:cNvPr id="0" name=""/>
        <dsp:cNvSpPr/>
      </dsp:nvSpPr>
      <dsp:spPr>
        <a:xfrm>
          <a:off x="1733778" y="4183801"/>
          <a:ext cx="1204001" cy="601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err="1">
              <a:solidFill>
                <a:schemeClr val="accent1"/>
              </a:solidFill>
            </a:rPr>
            <a:t>Impactability</a:t>
          </a:r>
          <a:r>
            <a:rPr lang="en-GB" sz="1500" kern="1200">
              <a:solidFill>
                <a:schemeClr val="accent1"/>
              </a:solidFill>
            </a:rPr>
            <a:t> modelling</a:t>
          </a:r>
        </a:p>
      </dsp:txBody>
      <dsp:txXfrm>
        <a:off x="1733778" y="4183801"/>
        <a:ext cx="1204001" cy="60185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who.int/news-room/fact-sheets/detail/noncommunicable-diseases"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7a82692b34_2_31: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17a82692b34_2_31: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endParaRPr sz="1400"/>
          </a:p>
        </p:txBody>
      </p:sp>
      <p:sp>
        <p:nvSpPr>
          <p:cNvPr id="522" name="Google Shape;522;g17a82692b34_2_31: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23</a:t>
            </a:fld>
            <a:endParaRPr sz="14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17a82692b34_7_2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1" name="Google Shape;1361;g17a82692b34_7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17a82692b34_7_2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4" name="Google Shape;1374;g17a82692b34_7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17a82692b34_7_2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2" name="Google Shape;1382;g17a82692b34_7_2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17a82692b34_7_2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4" name="Google Shape;1394;g17a82692b34_7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17a82692b34_7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7" name="Google Shape;1407;g17a82692b34_7_2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3" name="Google Shape;14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17a82692b34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6" name="Google Shape;1426;g17a82692b34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9" name="Google Shape;149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7a82692b34_2_39: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17a82692b34_2_39: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Introductions – 1 min</a:t>
            </a:r>
            <a:endParaRPr sz="1400"/>
          </a:p>
        </p:txBody>
      </p:sp>
      <p:sp>
        <p:nvSpPr>
          <p:cNvPr id="530" name="Google Shape;530;g17a82692b34_2_39: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24</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7a82692b34_2_48: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17a82692b34_2_48: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DAVID – 2 mins</a:t>
            </a:r>
            <a:endParaRPr sz="1400"/>
          </a:p>
          <a:p>
            <a:pPr marL="0" lvl="0" indent="0" algn="l" rtl="0">
              <a:lnSpc>
                <a:spcPct val="100000"/>
              </a:lnSpc>
              <a:spcBef>
                <a:spcPts val="0"/>
              </a:spcBef>
              <a:spcAft>
                <a:spcPts val="0"/>
              </a:spcAft>
              <a:buSzPts val="1400"/>
              <a:buNone/>
            </a:pPr>
            <a:r>
              <a:rPr lang="en-GB" sz="1400"/>
              <a:t>Mention at this point that populations do not stand still. They are constantly changing</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GB" sz="1400"/>
              <a:t>The problems that this results in is lack of confidence to invest to save.</a:t>
            </a:r>
            <a:endParaRPr sz="1400"/>
          </a:p>
          <a:p>
            <a:pPr marL="0" lvl="0" indent="0" algn="l" rtl="0">
              <a:lnSpc>
                <a:spcPct val="100000"/>
              </a:lnSpc>
              <a:spcBef>
                <a:spcPts val="0"/>
              </a:spcBef>
              <a:spcAft>
                <a:spcPts val="0"/>
              </a:spcAft>
              <a:buSzPts val="1400"/>
              <a:buNone/>
            </a:pPr>
            <a:endParaRPr sz="1400"/>
          </a:p>
          <a:p>
            <a:pPr marL="177800" lvl="0" indent="-177800" algn="l" rtl="0">
              <a:lnSpc>
                <a:spcPct val="100000"/>
              </a:lnSpc>
              <a:spcBef>
                <a:spcPts val="0"/>
              </a:spcBef>
              <a:spcAft>
                <a:spcPts val="0"/>
              </a:spcAft>
              <a:buClr>
                <a:schemeClr val="dk1"/>
              </a:buClr>
              <a:buSzPts val="1200"/>
              <a:buFont typeface="Arial"/>
              <a:buChar char="•"/>
            </a:pPr>
            <a:r>
              <a:rPr lang="en-GB" sz="1400"/>
              <a:t>Usually based on QIPP/CIF targets – and our population sizes do not stand still, they are constantly changing.</a:t>
            </a:r>
            <a:endParaRPr sz="1400"/>
          </a:p>
          <a:p>
            <a:pPr marL="177800" lvl="0" indent="-177800" algn="l" rtl="0">
              <a:lnSpc>
                <a:spcPct val="100000"/>
              </a:lnSpc>
              <a:spcBef>
                <a:spcPts val="0"/>
              </a:spcBef>
              <a:spcAft>
                <a:spcPts val="0"/>
              </a:spcAft>
              <a:buClr>
                <a:schemeClr val="dk1"/>
              </a:buClr>
              <a:buSzPts val="1200"/>
              <a:buFont typeface="Arial"/>
              <a:buChar char="•"/>
            </a:pPr>
            <a:r>
              <a:rPr lang="en-GB" sz="1400"/>
              <a:t>Tend to target a generic condition, there is no stratification of the identified cohort</a:t>
            </a:r>
            <a:endParaRPr sz="1400"/>
          </a:p>
          <a:p>
            <a:pPr marL="177800" lvl="0" indent="-177800" algn="l" rtl="0">
              <a:lnSpc>
                <a:spcPct val="100000"/>
              </a:lnSpc>
              <a:spcBef>
                <a:spcPts val="0"/>
              </a:spcBef>
              <a:spcAft>
                <a:spcPts val="0"/>
              </a:spcAft>
              <a:buClr>
                <a:schemeClr val="dk1"/>
              </a:buClr>
              <a:buSzPts val="1200"/>
              <a:buFont typeface="Arial"/>
              <a:buChar char="•"/>
            </a:pPr>
            <a:r>
              <a:rPr lang="en-GB" sz="1400"/>
              <a:t>Because we are not considering the wider picture</a:t>
            </a:r>
            <a:endParaRPr sz="1400"/>
          </a:p>
          <a:p>
            <a:pPr marL="177800" lvl="0" indent="-177800" algn="l" rtl="0">
              <a:lnSpc>
                <a:spcPct val="100000"/>
              </a:lnSpc>
              <a:spcBef>
                <a:spcPts val="0"/>
              </a:spcBef>
              <a:spcAft>
                <a:spcPts val="0"/>
              </a:spcAft>
              <a:buClr>
                <a:schemeClr val="dk1"/>
              </a:buClr>
              <a:buSzPts val="1200"/>
              <a:buFont typeface="Arial"/>
              <a:buChar char="•"/>
            </a:pPr>
            <a:r>
              <a:rPr lang="en-GB" sz="1400"/>
              <a:t>Reactive to situations we already know about – e.g. frailty and diabetes.  We need to look more at preventative measures</a:t>
            </a:r>
            <a:endParaRPr sz="1400"/>
          </a:p>
          <a:p>
            <a:pPr marL="177800" lvl="0" indent="-177800" algn="l" rtl="0">
              <a:lnSpc>
                <a:spcPct val="100000"/>
              </a:lnSpc>
              <a:spcBef>
                <a:spcPts val="0"/>
              </a:spcBef>
              <a:spcAft>
                <a:spcPts val="0"/>
              </a:spcAft>
              <a:buClr>
                <a:schemeClr val="dk1"/>
              </a:buClr>
              <a:buSzPts val="1200"/>
              <a:buFont typeface="Arial"/>
              <a:buChar char="•"/>
            </a:pPr>
            <a:r>
              <a:rPr lang="en-GB" sz="1400"/>
              <a:t>Trend analysis or linear regression used to evaluate – no evaluation of individuals – we don’t have controls, we often don’t take into account regression to the mean</a:t>
            </a:r>
            <a:endParaRPr sz="1400"/>
          </a:p>
          <a:p>
            <a:pPr marL="177800" lvl="0" indent="-101600" algn="l" rtl="0">
              <a:lnSpc>
                <a:spcPct val="100000"/>
              </a:lnSpc>
              <a:spcBef>
                <a:spcPts val="0"/>
              </a:spcBef>
              <a:spcAft>
                <a:spcPts val="0"/>
              </a:spcAft>
              <a:buClr>
                <a:schemeClr val="dk1"/>
              </a:buClr>
              <a:buSzPts val="1200"/>
              <a:buFont typeface="Arial"/>
              <a:buNone/>
            </a:pPr>
            <a:endParaRPr sz="1400"/>
          </a:p>
        </p:txBody>
      </p:sp>
      <p:sp>
        <p:nvSpPr>
          <p:cNvPr id="540" name="Google Shape;540;g17a82692b34_2_48: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25</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7a82692b34_2_54: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17a82692b34_2_54: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177800" lvl="0" indent="-177800" algn="l" rtl="0">
              <a:lnSpc>
                <a:spcPct val="100000"/>
              </a:lnSpc>
              <a:spcBef>
                <a:spcPts val="0"/>
              </a:spcBef>
              <a:spcAft>
                <a:spcPts val="0"/>
              </a:spcAft>
              <a:buClr>
                <a:schemeClr val="dk1"/>
              </a:buClr>
              <a:buSzPts val="1200"/>
              <a:buFont typeface="Arial"/>
              <a:buChar char="•"/>
            </a:pPr>
            <a:r>
              <a:rPr lang="en-GB" sz="1400"/>
              <a:t>DAVID – 2 mins</a:t>
            </a:r>
            <a:endParaRPr sz="1400"/>
          </a:p>
          <a:p>
            <a:pPr marL="177800" lvl="0" indent="-177800" algn="l" rtl="0">
              <a:lnSpc>
                <a:spcPct val="100000"/>
              </a:lnSpc>
              <a:spcBef>
                <a:spcPts val="0"/>
              </a:spcBef>
              <a:spcAft>
                <a:spcPts val="0"/>
              </a:spcAft>
              <a:buClr>
                <a:schemeClr val="dk1"/>
              </a:buClr>
              <a:buSzPts val="1200"/>
              <a:buFont typeface="Arial"/>
              <a:buChar char="•"/>
            </a:pPr>
            <a:r>
              <a:rPr lang="en-GB" sz="1400"/>
              <a:t>Difficulty </a:t>
            </a:r>
            <a:endParaRPr sz="1400"/>
          </a:p>
          <a:p>
            <a:pPr marL="647700" lvl="1" indent="-177800" algn="l" rtl="0">
              <a:lnSpc>
                <a:spcPct val="100000"/>
              </a:lnSpc>
              <a:spcBef>
                <a:spcPts val="0"/>
              </a:spcBef>
              <a:spcAft>
                <a:spcPts val="0"/>
              </a:spcAft>
              <a:buClr>
                <a:schemeClr val="dk1"/>
              </a:buClr>
              <a:buSzPts val="1200"/>
              <a:buFont typeface="Arial"/>
              <a:buChar char="•"/>
            </a:pPr>
            <a:r>
              <a:rPr lang="en-GB" sz="1400"/>
              <a:t>A waiting list initiative might give an inflated picture of Service usage so future evaluation may give a skewed picture of the efficacy of an intervention </a:t>
            </a:r>
            <a:endParaRPr sz="1400"/>
          </a:p>
          <a:p>
            <a:pPr marL="647700" lvl="1" indent="-177800" algn="l" rtl="0">
              <a:lnSpc>
                <a:spcPct val="100000"/>
              </a:lnSpc>
              <a:spcBef>
                <a:spcPts val="0"/>
              </a:spcBef>
              <a:spcAft>
                <a:spcPts val="0"/>
              </a:spcAft>
              <a:buClr>
                <a:schemeClr val="dk1"/>
              </a:buClr>
              <a:buSzPts val="1200"/>
              <a:buFont typeface="Arial"/>
              <a:buChar char="•"/>
            </a:pPr>
            <a:r>
              <a:rPr lang="en-GB" sz="1400"/>
              <a:t>Target population Is constantly changing and by the time an initiative has been embedded within the system it might be too late for it to have any demonstrable effect </a:t>
            </a:r>
            <a:endParaRPr sz="1400"/>
          </a:p>
          <a:p>
            <a:pPr marL="647700" lvl="1" indent="-101600" algn="l" rtl="0">
              <a:lnSpc>
                <a:spcPct val="100000"/>
              </a:lnSpc>
              <a:spcBef>
                <a:spcPts val="0"/>
              </a:spcBef>
              <a:spcAft>
                <a:spcPts val="0"/>
              </a:spcAft>
              <a:buClr>
                <a:schemeClr val="dk1"/>
              </a:buClr>
              <a:buSzPts val="1200"/>
              <a:buFont typeface="Arial"/>
              <a:buNone/>
            </a:pPr>
            <a:endParaRPr sz="1400"/>
          </a:p>
          <a:p>
            <a:pPr marL="177800" lvl="0" indent="-177800" algn="l" rtl="0">
              <a:lnSpc>
                <a:spcPct val="100000"/>
              </a:lnSpc>
              <a:spcBef>
                <a:spcPts val="0"/>
              </a:spcBef>
              <a:spcAft>
                <a:spcPts val="0"/>
              </a:spcAft>
              <a:buClr>
                <a:schemeClr val="dk1"/>
              </a:buClr>
              <a:buSzPts val="1200"/>
              <a:buFont typeface="Arial"/>
              <a:buChar char="•"/>
            </a:pPr>
            <a:r>
              <a:rPr lang="en-GB" sz="1400"/>
              <a:t>We also turned to just do our analysis based on one part of the system e.g. healthcare and do not take into consideration that the costs may shift within the system </a:t>
            </a:r>
            <a:endParaRPr sz="1400"/>
          </a:p>
          <a:p>
            <a:pPr marL="177800" lvl="0" indent="-101600" algn="l" rtl="0">
              <a:lnSpc>
                <a:spcPct val="100000"/>
              </a:lnSpc>
              <a:spcBef>
                <a:spcPts val="0"/>
              </a:spcBef>
              <a:spcAft>
                <a:spcPts val="0"/>
              </a:spcAft>
              <a:buClr>
                <a:schemeClr val="dk1"/>
              </a:buClr>
              <a:buSzPts val="1200"/>
              <a:buFont typeface="Arial"/>
              <a:buNone/>
            </a:pPr>
            <a:endParaRPr sz="1400"/>
          </a:p>
          <a:p>
            <a:pPr marL="177800" lvl="0" indent="-177800" algn="l" rtl="0">
              <a:lnSpc>
                <a:spcPct val="100000"/>
              </a:lnSpc>
              <a:spcBef>
                <a:spcPts val="0"/>
              </a:spcBef>
              <a:spcAft>
                <a:spcPts val="0"/>
              </a:spcAft>
              <a:buClr>
                <a:schemeClr val="dk1"/>
              </a:buClr>
              <a:buSzPts val="1200"/>
              <a:buFont typeface="Arial"/>
              <a:buChar char="•"/>
            </a:pPr>
            <a:r>
              <a:rPr lang="en-GB" sz="1400"/>
              <a:t>All of the above then leads to a lack of confidence to invest to save in the future and subsequently…..</a:t>
            </a:r>
            <a:endParaRPr sz="1400"/>
          </a:p>
          <a:p>
            <a:pPr marL="177800" lvl="0" indent="-101600" algn="l" rtl="0">
              <a:lnSpc>
                <a:spcPct val="100000"/>
              </a:lnSpc>
              <a:spcBef>
                <a:spcPts val="0"/>
              </a:spcBef>
              <a:spcAft>
                <a:spcPts val="0"/>
              </a:spcAft>
              <a:buClr>
                <a:schemeClr val="dk1"/>
              </a:buClr>
              <a:buSzPts val="1200"/>
              <a:buFont typeface="Arial"/>
              <a:buNone/>
            </a:pPr>
            <a:endParaRPr sz="1400"/>
          </a:p>
          <a:p>
            <a:pPr marL="177800" lvl="0" indent="-177800" algn="l" rtl="0">
              <a:lnSpc>
                <a:spcPct val="100000"/>
              </a:lnSpc>
              <a:spcBef>
                <a:spcPts val="0"/>
              </a:spcBef>
              <a:spcAft>
                <a:spcPts val="0"/>
              </a:spcAft>
              <a:buClr>
                <a:schemeClr val="dk1"/>
              </a:buClr>
              <a:buSzPts val="1200"/>
              <a:buFont typeface="Arial"/>
              <a:buChar char="•"/>
            </a:pPr>
            <a:r>
              <a:rPr lang="en-GB" sz="1400"/>
              <a:t>Can result in money not being invested in the right areas – And actually all too often the problem is being used as a starting point rather than the cause </a:t>
            </a:r>
            <a:endParaRPr sz="1400"/>
          </a:p>
          <a:p>
            <a:pPr marL="0" lvl="0" indent="0" algn="l" rtl="0">
              <a:lnSpc>
                <a:spcPct val="100000"/>
              </a:lnSpc>
              <a:spcBef>
                <a:spcPts val="0"/>
              </a:spcBef>
              <a:spcAft>
                <a:spcPts val="0"/>
              </a:spcAft>
              <a:buSzPts val="1400"/>
              <a:buNone/>
            </a:pPr>
            <a:r>
              <a:rPr lang="en-GB" sz="1400"/>
              <a:t>However we have increased our complexity by working beyond health now and have started to widen the data sources that we use through initiatives such as population health management</a:t>
            </a:r>
            <a:endParaRPr sz="1400"/>
          </a:p>
        </p:txBody>
      </p:sp>
      <p:sp>
        <p:nvSpPr>
          <p:cNvPr id="547" name="Google Shape;547;g17a82692b34_2_54: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26</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7a82692b34_2_60: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17a82692b34_2_60: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Jane to talk through  (1.5 mins) (12 mins total)</a:t>
            </a:r>
            <a:endParaRPr sz="1400"/>
          </a:p>
          <a:p>
            <a:pPr marL="0" lvl="0" indent="0" algn="l" rtl="0">
              <a:lnSpc>
                <a:spcPct val="100000"/>
              </a:lnSpc>
              <a:spcBef>
                <a:spcPts val="0"/>
              </a:spcBef>
              <a:spcAft>
                <a:spcPts val="0"/>
              </a:spcAft>
              <a:buSzPts val="1400"/>
              <a:buNone/>
            </a:pPr>
            <a:r>
              <a:rPr lang="en-GB" sz="1400"/>
              <a:t>Pop health = the goal</a:t>
            </a:r>
            <a:endParaRPr sz="1400"/>
          </a:p>
          <a:p>
            <a:pPr marL="0" lvl="0" indent="0" algn="l" rtl="0">
              <a:lnSpc>
                <a:spcPct val="100000"/>
              </a:lnSpc>
              <a:spcBef>
                <a:spcPts val="0"/>
              </a:spcBef>
              <a:spcAft>
                <a:spcPts val="0"/>
              </a:spcAft>
              <a:buSzPts val="1400"/>
              <a:buNone/>
            </a:pPr>
            <a:r>
              <a:rPr lang="en-GB" sz="1400"/>
              <a:t>Pop health management = the tool using data driven insights evidenced base practice, wider determinants – push the qualitative as well as the quantitative</a:t>
            </a:r>
            <a:endParaRPr sz="1400"/>
          </a:p>
          <a:p>
            <a:pPr marL="0" lvl="0" indent="0" algn="l" rtl="0">
              <a:lnSpc>
                <a:spcPct val="100000"/>
              </a:lnSpc>
              <a:spcBef>
                <a:spcPts val="0"/>
              </a:spcBef>
              <a:spcAft>
                <a:spcPts val="0"/>
              </a:spcAft>
              <a:buSzPts val="1400"/>
              <a:buNone/>
            </a:pPr>
            <a:r>
              <a:rPr lang="en-GB" sz="1400"/>
              <a:t>Data essential for pop health, but cultural change needed to fully embed and deliver</a:t>
            </a:r>
            <a:endParaRPr sz="1400"/>
          </a:p>
          <a:p>
            <a:pPr marL="0" lvl="0" indent="0" algn="l" rtl="0">
              <a:lnSpc>
                <a:spcPct val="100000"/>
              </a:lnSpc>
              <a:spcBef>
                <a:spcPts val="0"/>
              </a:spcBef>
              <a:spcAft>
                <a:spcPts val="0"/>
              </a:spcAft>
              <a:buSzPts val="1400"/>
              <a:buNone/>
            </a:pPr>
            <a:r>
              <a:rPr lang="en-GB" sz="1400"/>
              <a:t>Not just data driven approach – building trust – a collaboration.  </a:t>
            </a:r>
            <a:endParaRPr sz="1400"/>
          </a:p>
          <a:p>
            <a:pPr marL="0" lvl="0" indent="0" algn="l" rtl="0">
              <a:lnSpc>
                <a:spcPct val="100000"/>
              </a:lnSpc>
              <a:spcBef>
                <a:spcPts val="0"/>
              </a:spcBef>
              <a:spcAft>
                <a:spcPts val="0"/>
              </a:spcAft>
              <a:buSzPts val="1400"/>
              <a:buNone/>
            </a:pPr>
            <a:br>
              <a:rPr lang="en-GB" sz="1400"/>
            </a:br>
            <a:r>
              <a:rPr lang="en-GB" sz="1400"/>
              <a:t>need to get intelligent about how we use data to data driven interventions, test and learn – more time for reflecting and learning</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GB" sz="1400"/>
              <a:t>Incentives not always financial – consider service providers and users.</a:t>
            </a:r>
            <a:endParaRPr sz="1400"/>
          </a:p>
          <a:p>
            <a:pPr marL="0" lvl="0" indent="0" algn="l" rtl="0">
              <a:lnSpc>
                <a:spcPct val="100000"/>
              </a:lnSpc>
              <a:spcBef>
                <a:spcPts val="0"/>
              </a:spcBef>
              <a:spcAft>
                <a:spcPts val="0"/>
              </a:spcAft>
              <a:buSzPts val="1400"/>
              <a:buNone/>
            </a:pPr>
            <a:endParaRPr sz="1400"/>
          </a:p>
        </p:txBody>
      </p:sp>
      <p:sp>
        <p:nvSpPr>
          <p:cNvPr id="554" name="Google Shape;554;g17a82692b34_2_60: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27</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7a82692b34_2_71: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17a82692b34_2_71: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000">
                <a:latin typeface="Calibri"/>
                <a:ea typeface="Calibri"/>
                <a:cs typeface="Calibri"/>
                <a:sym typeface="Calibri"/>
              </a:rPr>
              <a:t>Jane to talk through this slide – 3 mins – I can maybe cut this down (15 mins running total)</a:t>
            </a:r>
            <a:endParaRPr sz="1400"/>
          </a:p>
          <a:p>
            <a:pPr marL="0" lvl="0" indent="0" algn="l" rtl="0">
              <a:lnSpc>
                <a:spcPct val="100000"/>
              </a:lnSpc>
              <a:spcBef>
                <a:spcPts val="0"/>
              </a:spcBef>
              <a:spcAft>
                <a:spcPts val="0"/>
              </a:spcAft>
              <a:buSzPts val="1400"/>
              <a:buNone/>
            </a:pPr>
            <a:r>
              <a:rPr lang="en-GB" sz="1000">
                <a:latin typeface="Calibri"/>
                <a:ea typeface="Calibri"/>
                <a:cs typeface="Calibri"/>
                <a:sym typeface="Calibri"/>
              </a:rPr>
              <a:t>Not just about direct patient care. This is just one level , a very important aspect of PHM, but in order to become a thriving system with shared budgets we must be able to ultimately do economic modelling and strategic commissioning </a:t>
            </a:r>
            <a:endParaRPr sz="1400"/>
          </a:p>
          <a:p>
            <a:pPr marL="0" lvl="0" indent="0" algn="l" rtl="0">
              <a:lnSpc>
                <a:spcPct val="100000"/>
              </a:lnSpc>
              <a:spcBef>
                <a:spcPts val="0"/>
              </a:spcBef>
              <a:spcAft>
                <a:spcPts val="0"/>
              </a:spcAft>
              <a:buSzPts val="1400"/>
              <a:buNone/>
            </a:pPr>
            <a:endParaRPr sz="1000">
              <a:latin typeface="Calibri"/>
              <a:ea typeface="Calibri"/>
              <a:cs typeface="Calibri"/>
              <a:sym typeface="Calibri"/>
            </a:endParaRPr>
          </a:p>
          <a:p>
            <a:pPr marL="0" lvl="0" indent="0" algn="l" rtl="0">
              <a:lnSpc>
                <a:spcPct val="100000"/>
              </a:lnSpc>
              <a:spcBef>
                <a:spcPts val="0"/>
              </a:spcBef>
              <a:spcAft>
                <a:spcPts val="0"/>
              </a:spcAft>
              <a:buSzPts val="1400"/>
              <a:buNone/>
            </a:pPr>
            <a:r>
              <a:rPr lang="en-GB" sz="1000">
                <a:latin typeface="Calibri"/>
                <a:ea typeface="Calibri"/>
                <a:cs typeface="Calibri"/>
                <a:sym typeface="Calibri"/>
              </a:rPr>
              <a:t>From a financial management perspective population health management will only work if you have genuine meaningful budget delegation at place. </a:t>
            </a:r>
            <a:endParaRPr sz="1400"/>
          </a:p>
          <a:p>
            <a:pPr marL="0" lvl="0" indent="0" algn="l" rtl="0">
              <a:lnSpc>
                <a:spcPct val="100000"/>
              </a:lnSpc>
              <a:spcBef>
                <a:spcPts val="0"/>
              </a:spcBef>
              <a:spcAft>
                <a:spcPts val="0"/>
              </a:spcAft>
              <a:buSzPts val="1400"/>
              <a:buNone/>
            </a:pPr>
            <a:r>
              <a:rPr lang="en-GB" sz="1000">
                <a:latin typeface="Calibri"/>
                <a:ea typeface="Calibri"/>
                <a:cs typeface="Calibri"/>
                <a:sym typeface="Calibri"/>
              </a:rPr>
              <a:t>The funding must be cascaded down to place whether it be ICP or PCN or LA for them to manage. </a:t>
            </a:r>
            <a:endParaRPr sz="1400"/>
          </a:p>
          <a:p>
            <a:pPr marL="0" lvl="0" indent="0" algn="l" rtl="0">
              <a:lnSpc>
                <a:spcPct val="100000"/>
              </a:lnSpc>
              <a:spcBef>
                <a:spcPts val="0"/>
              </a:spcBef>
              <a:spcAft>
                <a:spcPts val="0"/>
              </a:spcAft>
              <a:buSzPts val="1400"/>
              <a:buNone/>
            </a:pPr>
            <a:r>
              <a:rPr lang="en-GB" sz="1000">
                <a:latin typeface="Calibri"/>
                <a:ea typeface="Calibri"/>
                <a:cs typeface="Calibri"/>
                <a:sym typeface="Calibri"/>
              </a:rPr>
              <a:t>We need to consider every citizens touch point within the system as a use of resource with an associated cost . </a:t>
            </a:r>
            <a:endParaRPr sz="1400"/>
          </a:p>
          <a:p>
            <a:pPr marL="0" lvl="0" indent="0" algn="l" rtl="0">
              <a:lnSpc>
                <a:spcPct val="100000"/>
              </a:lnSpc>
              <a:spcBef>
                <a:spcPts val="0"/>
              </a:spcBef>
              <a:spcAft>
                <a:spcPts val="0"/>
              </a:spcAft>
              <a:buSzPts val="1400"/>
              <a:buNone/>
            </a:pPr>
            <a:r>
              <a:rPr lang="en-GB" sz="1000">
                <a:latin typeface="Calibri"/>
                <a:ea typeface="Calibri"/>
                <a:cs typeface="Calibri"/>
                <a:sym typeface="Calibri"/>
              </a:rPr>
              <a:t>If we're going to manage financially using a horizontal lens, i.e. a linked longitudinal record, then it is only ever going to work if all the budgets for all those touchpoints are in one place and managed jointly because then you can start to create genuine incentives within a system . </a:t>
            </a:r>
            <a:endParaRPr sz="1400"/>
          </a:p>
          <a:p>
            <a:pPr marL="0" lvl="0" indent="0" algn="l" rtl="0">
              <a:lnSpc>
                <a:spcPct val="100000"/>
              </a:lnSpc>
              <a:spcBef>
                <a:spcPts val="0"/>
              </a:spcBef>
              <a:spcAft>
                <a:spcPts val="0"/>
              </a:spcAft>
              <a:buSzPts val="1400"/>
              <a:buNone/>
            </a:pPr>
            <a:r>
              <a:rPr lang="en-GB" sz="1000">
                <a:latin typeface="Calibri"/>
                <a:ea typeface="Calibri"/>
                <a:cs typeface="Calibri"/>
                <a:sym typeface="Calibri"/>
              </a:rPr>
              <a:t>If you can do something more efficiently that has a better financial outcome you can reinvest that money and close the circle.  It’s a bit of a road to travel to really make population health management one of the primary tools in how we manage our business.</a:t>
            </a:r>
            <a:endParaRPr sz="1400"/>
          </a:p>
          <a:p>
            <a:pPr marL="0" lvl="0" indent="0" algn="l" rtl="0">
              <a:lnSpc>
                <a:spcPct val="100000"/>
              </a:lnSpc>
              <a:spcBef>
                <a:spcPts val="0"/>
              </a:spcBef>
              <a:spcAft>
                <a:spcPts val="0"/>
              </a:spcAft>
              <a:buSzPts val="1400"/>
              <a:buNone/>
            </a:pPr>
            <a:endParaRPr sz="1400"/>
          </a:p>
        </p:txBody>
      </p:sp>
      <p:sp>
        <p:nvSpPr>
          <p:cNvPr id="566" name="Google Shape;566;g17a82692b34_2_71: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28</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7a82692b34_2_241: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17a82692b34_2_241: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JANE (1 mins) (10.5 mins total)</a:t>
            </a:r>
            <a:endParaRPr sz="1400"/>
          </a:p>
          <a:p>
            <a:pPr marL="0" lvl="0" indent="0" algn="l" rtl="0">
              <a:lnSpc>
                <a:spcPct val="100000"/>
              </a:lnSpc>
              <a:spcBef>
                <a:spcPts val="0"/>
              </a:spcBef>
              <a:spcAft>
                <a:spcPts val="0"/>
              </a:spcAft>
              <a:buSzPts val="1400"/>
              <a:buNone/>
            </a:pPr>
            <a:r>
              <a:rPr lang="en-GB" sz="1400"/>
              <a:t>So population health management is a key component of a long term plan it's about developing integrated systems to provide the right care at the right place at the right time and also at the right cost </a:t>
            </a:r>
            <a:br>
              <a:rPr lang="en-GB" sz="1400"/>
            </a:br>
            <a:br>
              <a:rPr lang="en-GB" sz="1400"/>
            </a:br>
            <a:r>
              <a:rPr lang="en-GB" sz="1400"/>
              <a:t>We need to look at developing interventions tailored two local at risk populations aiming for improved outcomes but also bearing in mind we want to reduce unwarranted variation between the cohorts.   </a:t>
            </a:r>
            <a:br>
              <a:rPr lang="en-GB" sz="1400"/>
            </a:br>
            <a:br>
              <a:rPr lang="en-GB" sz="1400"/>
            </a:br>
            <a:r>
              <a:rPr lang="en-GB" sz="1400"/>
              <a:t>But it's not just healthcare the systemwide data can be used to support any part of the system for example the police service may find that certain cohorts within healthcare dependent on how they are progress through the healthcare system could ultimately lead to have an impact on the prevalence of crime </a:t>
            </a:r>
            <a:endParaRPr sz="1400"/>
          </a:p>
        </p:txBody>
      </p:sp>
      <p:sp>
        <p:nvSpPr>
          <p:cNvPr id="737" name="Google Shape;737;g17a82692b34_2_241: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29</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7a82692b34_2_247: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17a82692b34_2_247: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Jane 1 min (6 mins running total)</a:t>
            </a:r>
            <a:endParaRPr sz="1400"/>
          </a:p>
          <a:p>
            <a:pPr marL="0" lvl="0" indent="0" algn="l" rtl="0">
              <a:lnSpc>
                <a:spcPct val="100000"/>
              </a:lnSpc>
              <a:spcBef>
                <a:spcPts val="0"/>
              </a:spcBef>
              <a:spcAft>
                <a:spcPts val="0"/>
              </a:spcAft>
              <a:buSzPts val="1400"/>
              <a:buNone/>
            </a:pPr>
            <a:r>
              <a:rPr lang="en-GB" sz="1400"/>
              <a:t>Impactability – what is the aim, is it financially viable? Not just economic forecasting which calculates a cost saving using an average tariff for a percentage reduction. This is far more specific, mitigation of risk</a:t>
            </a:r>
            <a:endParaRPr sz="1400"/>
          </a:p>
          <a:p>
            <a:pPr marL="0" lvl="0" indent="0" algn="l" rtl="0">
              <a:lnSpc>
                <a:spcPct val="100000"/>
              </a:lnSpc>
              <a:spcBef>
                <a:spcPts val="0"/>
              </a:spcBef>
              <a:spcAft>
                <a:spcPts val="0"/>
              </a:spcAft>
              <a:buSzPts val="1400"/>
              <a:buNone/>
            </a:pPr>
            <a:endParaRPr sz="1800">
              <a:latin typeface="Arial"/>
              <a:ea typeface="Arial"/>
              <a:cs typeface="Arial"/>
              <a:sym typeface="Arial"/>
            </a:endParaRPr>
          </a:p>
          <a:p>
            <a:pPr marL="0" lvl="0" indent="0" algn="l" rtl="0">
              <a:lnSpc>
                <a:spcPct val="100000"/>
              </a:lnSpc>
              <a:spcBef>
                <a:spcPts val="0"/>
              </a:spcBef>
              <a:spcAft>
                <a:spcPts val="0"/>
              </a:spcAft>
              <a:buSzPts val="1400"/>
              <a:buNone/>
            </a:pPr>
            <a:r>
              <a:rPr lang="en-GB" sz="1800">
                <a:latin typeface="Arial"/>
                <a:ea typeface="Arial"/>
                <a:cs typeface="Arial"/>
                <a:sym typeface="Arial"/>
              </a:rPr>
              <a:t>PHM uses data to inform the development of interventions tailored to local at-risk population cohorts, aiming for improved outcomes with reduced unwarranted variation between cohorts.  Tackling inequalities</a:t>
            </a:r>
            <a:endParaRPr sz="1400"/>
          </a:p>
        </p:txBody>
      </p:sp>
      <p:sp>
        <p:nvSpPr>
          <p:cNvPr id="744" name="Google Shape;744;g17a82692b34_2_247: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30</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7a82692b34_2_254: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g17a82692b34_2_254: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JANE (1.5 mins) – 7.5 mins total</a:t>
            </a:r>
            <a:endParaRPr sz="1400"/>
          </a:p>
          <a:p>
            <a:pPr marL="0" lvl="0" indent="0" algn="l" rtl="0">
              <a:lnSpc>
                <a:spcPct val="100000"/>
              </a:lnSpc>
              <a:spcBef>
                <a:spcPts val="0"/>
              </a:spcBef>
              <a:spcAft>
                <a:spcPts val="0"/>
              </a:spcAft>
              <a:buSzPts val="1400"/>
              <a:buNone/>
            </a:pPr>
            <a:r>
              <a:rPr lang="en-GB" sz="1400"/>
              <a:t>Data gets you so far but  doesn’t show lived experience – co-creation, health &amp; care provider local/ instinctive knowledge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GB" sz="1400"/>
              <a:t>We need targets but need to keep focus open and not labelled or may miss impactable cohorts – e.g. the 5 clinical priorities in core 20 plus 5 gives focus, evidence based greatest disparity, but same populations probably also at risk of diabetes, obesity etc.  </a:t>
            </a:r>
            <a:endParaRPr sz="1400"/>
          </a:p>
        </p:txBody>
      </p:sp>
      <p:sp>
        <p:nvSpPr>
          <p:cNvPr id="752" name="Google Shape;752;g17a82692b34_2_254: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31</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7a82692b34_2_260: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17a82692b34_2_260: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DAVID 2 mins (9.5 mins total)</a:t>
            </a:r>
            <a:endParaRPr sz="1400"/>
          </a:p>
          <a:p>
            <a:pPr marL="0" lvl="0" indent="0" algn="l" rtl="0">
              <a:lnSpc>
                <a:spcPct val="100000"/>
              </a:lnSpc>
              <a:spcBef>
                <a:spcPts val="0"/>
              </a:spcBef>
              <a:spcAft>
                <a:spcPts val="0"/>
              </a:spcAft>
              <a:buSzPts val="1400"/>
              <a:buNone/>
            </a:pPr>
            <a:r>
              <a:rPr lang="en-GB" sz="1400"/>
              <a:t>Some of the key components are…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GB" sz="1400"/>
              <a:t>So what do we need to do to put this into practise </a:t>
            </a:r>
            <a:endParaRPr sz="1400"/>
          </a:p>
          <a:p>
            <a:pPr marL="165100" lvl="0" indent="-165100" algn="l" rtl="0">
              <a:lnSpc>
                <a:spcPct val="100000"/>
              </a:lnSpc>
              <a:spcBef>
                <a:spcPts val="0"/>
              </a:spcBef>
              <a:spcAft>
                <a:spcPts val="0"/>
              </a:spcAft>
              <a:buClr>
                <a:schemeClr val="dk1"/>
              </a:buClr>
              <a:buSzPts val="1200"/>
              <a:buFont typeface="Arial"/>
              <a:buChar char="•"/>
            </a:pPr>
            <a:r>
              <a:rPr lang="en-GB" sz="1400"/>
              <a:t>we need to start at the bottom from a patient citizen level and work upwards we can't get meaningful targeted interventions using aggregated data</a:t>
            </a:r>
            <a:br>
              <a:rPr lang="en-GB" sz="1400"/>
            </a:br>
            <a:r>
              <a:rPr lang="en-GB" sz="1400"/>
              <a:t>We need to make sure we start to integrate our health and care data bringing wider determinant such as police housing education so we can understand patient behaviours citizen behaviours</a:t>
            </a:r>
            <a:endParaRPr sz="1400"/>
          </a:p>
          <a:p>
            <a:pPr marL="165100" lvl="0" indent="-165100" algn="l" rtl="0">
              <a:lnSpc>
                <a:spcPct val="100000"/>
              </a:lnSpc>
              <a:spcBef>
                <a:spcPts val="0"/>
              </a:spcBef>
              <a:spcAft>
                <a:spcPts val="0"/>
              </a:spcAft>
              <a:buClr>
                <a:schemeClr val="dk1"/>
              </a:buClr>
              <a:buSzPts val="1200"/>
              <a:buFont typeface="Arial"/>
              <a:buChar char="•"/>
            </a:pPr>
            <a:r>
              <a:rPr lang="en-GB" sz="1400"/>
              <a:t>We want to move to more predictive and prescriptive analytics, Using our collected data to come up with future outcomes and then taking that data and going even deeper into the potential results of certain actions and that is moving towards impactability modelling </a:t>
            </a:r>
            <a:br>
              <a:rPr lang="en-GB" sz="1400"/>
            </a:br>
            <a:br>
              <a:rPr lang="en-GB" sz="1400"/>
            </a:br>
            <a:r>
              <a:rPr lang="en-GB" sz="1400"/>
              <a:t>We need an infrastructure that's fit for the purpose is flexible for us to be able to cut and slice the data.  we need our analysts across the systems to be able to access this rich data to support more complex actuarial modelling </a:t>
            </a:r>
            <a:endParaRPr sz="1400"/>
          </a:p>
          <a:p>
            <a:pPr marL="0" lvl="0" indent="0" algn="l" rtl="0">
              <a:lnSpc>
                <a:spcPct val="100000"/>
              </a:lnSpc>
              <a:spcBef>
                <a:spcPts val="0"/>
              </a:spcBef>
              <a:spcAft>
                <a:spcPts val="0"/>
              </a:spcAft>
              <a:buSzPts val="1400"/>
              <a:buNone/>
            </a:pPr>
            <a:r>
              <a:rPr lang="en-GB" sz="1400"/>
              <a:t> </a:t>
            </a:r>
            <a:endParaRPr sz="1400"/>
          </a:p>
          <a:p>
            <a:pPr marL="0" lvl="0" indent="0" algn="l" rtl="0">
              <a:lnSpc>
                <a:spcPct val="100000"/>
              </a:lnSpc>
              <a:spcBef>
                <a:spcPts val="0"/>
              </a:spcBef>
              <a:spcAft>
                <a:spcPts val="0"/>
              </a:spcAft>
              <a:buSzPts val="1400"/>
              <a:buNone/>
            </a:pPr>
            <a:r>
              <a:rPr lang="en-GB" sz="1400"/>
              <a:t>…Helpfully there is already a major programme of work aiming to achieve this called Population Health management…</a:t>
            </a:r>
            <a:endParaRPr sz="1400"/>
          </a:p>
        </p:txBody>
      </p:sp>
      <p:sp>
        <p:nvSpPr>
          <p:cNvPr id="759" name="Google Shape;759;g17a82692b34_2_260: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32</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7a82692b34_2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17a82692b34_2_267: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David this slide onwards</a:t>
            </a:r>
            <a:endParaRPr sz="1400"/>
          </a:p>
          <a:p>
            <a:pPr marL="0" lvl="0" indent="0" algn="l" rtl="0">
              <a:lnSpc>
                <a:spcPct val="100000"/>
              </a:lnSpc>
              <a:spcBef>
                <a:spcPts val="0"/>
              </a:spcBef>
              <a:spcAft>
                <a:spcPts val="0"/>
              </a:spcAft>
              <a:buSzPts val="1400"/>
              <a:buNone/>
            </a:pPr>
            <a:r>
              <a:rPr lang="en-GB" sz="1400"/>
              <a:t>2 mins – 17 mins total</a:t>
            </a:r>
            <a:endParaRPr sz="1400"/>
          </a:p>
        </p:txBody>
      </p:sp>
      <p:sp>
        <p:nvSpPr>
          <p:cNvPr id="767" name="Google Shape;767;g17a82692b34_2_267: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33</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7a82692b34_2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g17a82692b34_2_282: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David – 2 mins – 19 mins total</a:t>
            </a:r>
            <a:endParaRPr sz="1400"/>
          </a:p>
        </p:txBody>
      </p:sp>
      <p:sp>
        <p:nvSpPr>
          <p:cNvPr id="783" name="Google Shape;783;g17a82692b34_2_282: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34</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7a82692b34_2_298:notes"/>
          <p:cNvSpPr>
            <a:spLocks noGrp="1" noRot="1" noChangeAspect="1"/>
          </p:cNvSpPr>
          <p:nvPr>
            <p:ph type="sldImg" idx="2"/>
          </p:nvPr>
        </p:nvSpPr>
        <p:spPr>
          <a:xfrm>
            <a:off x="436232" y="1142821"/>
            <a:ext cx="5985549"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7a82692b34_2_298:notes"/>
          <p:cNvSpPr txBox="1">
            <a:spLocks noGrp="1"/>
          </p:cNvSpPr>
          <p:nvPr>
            <p:ph type="body" idx="1"/>
          </p:nvPr>
        </p:nvSpPr>
        <p:spPr>
          <a:xfrm>
            <a:off x="685802" y="4400556"/>
            <a:ext cx="5486410" cy="3600454"/>
          </a:xfrm>
          <a:prstGeom prst="rect">
            <a:avLst/>
          </a:prstGeom>
          <a:noFill/>
          <a:ln>
            <a:noFill/>
          </a:ln>
        </p:spPr>
        <p:txBody>
          <a:bodyPr spcFirstLastPara="1" wrap="square" lIns="93525" tIns="46750" rIns="93525" bIns="46750" anchor="t" anchorCtr="0">
            <a:noAutofit/>
          </a:bodyPr>
          <a:lstStyle/>
          <a:p>
            <a:pPr marL="0" lvl="0" indent="0" algn="l" rtl="0">
              <a:lnSpc>
                <a:spcPct val="100000"/>
              </a:lnSpc>
              <a:spcBef>
                <a:spcPts val="0"/>
              </a:spcBef>
              <a:spcAft>
                <a:spcPts val="0"/>
              </a:spcAft>
              <a:buSzPts val="1400"/>
              <a:buNone/>
            </a:pPr>
            <a:r>
              <a:rPr lang="en-GB" sz="1400"/>
              <a:t>Leaves 1 min for questions!!</a:t>
            </a:r>
            <a:endParaRPr sz="1400"/>
          </a:p>
        </p:txBody>
      </p:sp>
      <p:sp>
        <p:nvSpPr>
          <p:cNvPr id="800" name="Google Shape;800;g17a82692b34_2_298:notes"/>
          <p:cNvSpPr txBox="1">
            <a:spLocks noGrp="1"/>
          </p:cNvSpPr>
          <p:nvPr>
            <p:ph type="sldNum" idx="12"/>
          </p:nvPr>
        </p:nvSpPr>
        <p:spPr>
          <a:xfrm>
            <a:off x="3884620" y="8685225"/>
            <a:ext cx="2971806" cy="458788"/>
          </a:xfrm>
          <a:prstGeom prst="rect">
            <a:avLst/>
          </a:prstGeom>
          <a:noFill/>
          <a:ln>
            <a:noFill/>
          </a:ln>
        </p:spPr>
        <p:txBody>
          <a:bodyPr spcFirstLastPara="1" wrap="square" lIns="93525" tIns="46750" rIns="93525" bIns="46750" anchor="b" anchorCtr="0">
            <a:noAutofit/>
          </a:bodyPr>
          <a:lstStyle/>
          <a:p>
            <a:pPr marL="0" lvl="0" indent="0" algn="r" rtl="0">
              <a:lnSpc>
                <a:spcPct val="100000"/>
              </a:lnSpc>
              <a:spcBef>
                <a:spcPts val="0"/>
              </a:spcBef>
              <a:spcAft>
                <a:spcPts val="0"/>
              </a:spcAft>
              <a:buSzPts val="1400"/>
              <a:buNone/>
            </a:pPr>
            <a:fld id="{00000000-1234-1234-1234-123412341234}" type="slidenum">
              <a:rPr lang="en-GB" sz="1400"/>
              <a:t>35</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7a82692b34_0_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17a82692b34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7a82692b34_12_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4" name="Google Shape;834;g17a82692b34_12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7a82692b34_12_2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4" name="Google Shape;844;g17a82692b34_12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7a82692b34_12_2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8" name="Google Shape;858;g17a82692b34_12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17a82692b34_12_2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g17a82692b34_12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7a82692b34_12_2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7" name="Google Shape;877;g17a82692b34_12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7a82692b34_12_2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6" name="Google Shape;886;g17a82692b34_12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7a82692b34_12_2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4" name="Google Shape;894;g17a82692b34_12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7a82692b34_12_2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g17a82692b34_12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7a82692b34_12_3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4" name="Google Shape;924;g17a82692b34_12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7a82692b34_12_3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3" name="Google Shape;933;g17a82692b34_12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7a82692b34_0_2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3" name="Google Shape;943;g17a82692b34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7a82692b3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g17a82692b3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background of shape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pcn</a:t>
            </a:r>
            <a:r>
              <a:rPr lang="en-GB" sz="1800" dirty="0">
                <a:effectLst/>
                <a:latin typeface="Calibri" panose="020F0502020204030204" pitchFamily="34" charset="0"/>
                <a:ea typeface="Calibri" panose="020F0502020204030204" pitchFamily="34" charset="0"/>
                <a:cs typeface="Times New Roman" panose="02020603050405020304" pitchFamily="18" charset="0"/>
              </a:rPr>
              <a:t>, size, care home beds,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area – transient population, ethnic, deprivation, immigrant hub</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Ragstone, - not fit for purpose,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qof</a:t>
            </a:r>
            <a:r>
              <a:rPr lang="en-GB" sz="1800" dirty="0">
                <a:effectLst/>
                <a:latin typeface="Calibri" panose="020F0502020204030204" pitchFamily="34" charset="0"/>
                <a:ea typeface="Calibri" panose="020F0502020204030204" pitchFamily="34" charset="0"/>
                <a:cs typeface="Times New Roman" panose="02020603050405020304" pitchFamily="18" charset="0"/>
              </a:rPr>
              <a:t> calling, exception reporting, resources calling,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cqc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9BBD4-3D56-4103-AF16-AF2962E61F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94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Slide 3 – bp.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E-consult and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BP What did you do? Why?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9BBD4-3D56-4103-AF16-AF2962E61F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18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Slide 4 – creation of a metabolic pharmacist, roll out 22, sustainability,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9BBD4-3D56-4103-AF16-AF2962E61F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064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Slide 5 – results and case study </a:t>
            </a:r>
          </a:p>
          <a:p>
            <a:endParaRPr lang="en-GB" dirty="0"/>
          </a:p>
          <a:p>
            <a:r>
              <a:rPr lang="en-GB" sz="1400" b="1" dirty="0"/>
              <a:t>We’ve got to learn to live with Covid. We’re just not going to see the same footfall in to our practices – so we’ve got to reach people in a new, novel ways. </a:t>
            </a:r>
          </a:p>
          <a:p>
            <a:endParaRPr lang="en-GB" sz="1400" b="1" i="1" dirty="0"/>
          </a:p>
          <a:p>
            <a:r>
              <a:rPr lang="en-GB" sz="1400" dirty="0"/>
              <a:t>Combining the power of </a:t>
            </a:r>
            <a:r>
              <a:rPr lang="en-GB" sz="1400" dirty="0" err="1"/>
              <a:t>accuRx</a:t>
            </a:r>
            <a:r>
              <a:rPr lang="en-GB" sz="1400" dirty="0"/>
              <a:t> Plus (bulk messaging and targeted questionnaires) with e-consulting enabling the uploading and sharing of photo – all these things are changing the way we deliver General Practice.</a:t>
            </a:r>
          </a:p>
          <a:p>
            <a:endParaRPr lang="en-GB" sz="1200" dirty="0"/>
          </a:p>
          <a:p>
            <a:pPr marL="171450" indent="-171450">
              <a:buFont typeface="Wingdings" panose="05000000000000000000" pitchFamily="2" charset="2"/>
              <a:buChar char="ü"/>
            </a:pPr>
            <a:r>
              <a:rPr lang="en-GB" sz="1200" dirty="0"/>
              <a:t>We’ve so much more information at our hands to make decisions</a:t>
            </a:r>
          </a:p>
          <a:p>
            <a:pPr marL="171450" indent="-171450">
              <a:buFont typeface="Wingdings" panose="05000000000000000000" pitchFamily="2" charset="2"/>
              <a:buChar char="ü"/>
            </a:pPr>
            <a:r>
              <a:rPr lang="en-GB" sz="1200" dirty="0"/>
              <a:t>We’ve more capacity to call in and spend more time with people who really need to be seen</a:t>
            </a:r>
          </a:p>
          <a:p>
            <a:pPr marL="171450" indent="-171450">
              <a:buFont typeface="Wingdings" panose="05000000000000000000" pitchFamily="2" charset="2"/>
              <a:buChar char="ü"/>
            </a:pPr>
            <a:r>
              <a:rPr lang="en-GB" sz="1200" dirty="0"/>
              <a:t>It’s more cost effective for both us and our patients</a:t>
            </a:r>
          </a:p>
          <a:p>
            <a:pPr marL="171450" indent="-171450">
              <a:buFont typeface="Wingdings" panose="05000000000000000000" pitchFamily="2" charset="2"/>
              <a:buChar char="ü"/>
            </a:pPr>
            <a:r>
              <a:rPr lang="en-GB" sz="1200" dirty="0"/>
              <a:t>It results in better outcomes for our patients</a:t>
            </a:r>
          </a:p>
          <a:p>
            <a:pPr marL="171450" indent="-171450">
              <a:buFont typeface="Wingdings" panose="05000000000000000000" pitchFamily="2" charset="2"/>
              <a:buChar char="ü"/>
            </a:pPr>
            <a:r>
              <a:rPr lang="en-GB" sz="1200" dirty="0"/>
              <a:t>And is far more satisfying for me/us as clinicians</a:t>
            </a:r>
          </a:p>
          <a:p>
            <a:endParaRPr lang="en-GB" sz="1200" dirty="0"/>
          </a:p>
          <a:p>
            <a:endParaRPr lang="en-GB" sz="1200" dirty="0"/>
          </a:p>
          <a:p>
            <a:pPr algn="ctr"/>
            <a:r>
              <a:rPr lang="en-GB" sz="1200" b="1" dirty="0"/>
              <a:t>The NHS needs to get to the state where we’re seeing the right people at the right time by the right clinician.</a:t>
            </a:r>
          </a:p>
          <a:p>
            <a:endParaRPr lang="en-GB" sz="1200" dirty="0"/>
          </a:p>
          <a:p>
            <a:r>
              <a:rPr lang="en-GB" sz="1200" dirty="0"/>
              <a:t>You do this by doing exactly what we did - gathering the data, triaging, gathering more focussed data to enable better decisions, better planning.</a:t>
            </a:r>
          </a:p>
          <a:p>
            <a:endParaRPr lang="en-GB" sz="1200" dirty="0"/>
          </a:p>
          <a:p>
            <a:r>
              <a:rPr lang="en-GB" sz="1200" dirty="0"/>
              <a:t>It’s not for everyone – but for those who can use it, it gives you the opportunity to manage them well; remotely and safely.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9BBD4-3D56-4103-AF16-AF2962E61F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560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7a82692b34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g17a82692b34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3" name="Google Shape;10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7a82692b34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g17a82692b34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17a82692b34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g17a82692b34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DF20E-BE94-8D40-91B9-08DB7DAC4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287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DF20E-BE94-8D40-91B9-08DB7DAC4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5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DF20E-BE94-8D40-91B9-08DB7DAC4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400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DF20E-BE94-8D40-91B9-08DB7DAC4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897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DF20E-BE94-8D40-91B9-08DB7DAC43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44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Key points:</a:t>
            </a:r>
          </a:p>
          <a:p>
            <a:pPr marL="171450" indent="-171450">
              <a:buFontTx/>
              <a:buChar char="-"/>
            </a:pPr>
            <a:r>
              <a:rPr lang="en-GB"/>
              <a:t>Messages are GP &amp; NHS endorsed</a:t>
            </a:r>
          </a:p>
          <a:p>
            <a:pPr marL="171450" indent="-171450">
              <a:buFontTx/>
              <a:buChar char="-"/>
            </a:pPr>
            <a:r>
              <a:rPr lang="en-GB"/>
              <a:t>Complements &amp; will be integrated within the national bowel screening programme</a:t>
            </a:r>
          </a:p>
          <a:p>
            <a:pPr marL="171450" indent="-171450">
              <a:buFontTx/>
              <a:buChar char="-"/>
            </a:pPr>
            <a:r>
              <a:rPr lang="en-GB"/>
              <a:t>Integrated to the patient’s clinical record</a:t>
            </a:r>
          </a:p>
          <a:p>
            <a:pPr marL="171450" indent="-171450">
              <a:buFontTx/>
              <a:buChar char="-"/>
            </a:pPr>
            <a:endParaRPr lang="en-GB"/>
          </a:p>
          <a:p>
            <a:pPr marL="0" indent="0">
              <a:buFontTx/>
              <a:buNone/>
            </a:pPr>
            <a:r>
              <a:rPr lang="en-GB"/>
              <a:t>Evidence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iPLATO’s London-wide text reminder programme for cervical screening resulted in an increase of 4.8% in women aged 25-49 and 5.9% in women aged 50-64 attending their cervical screening appointment, equating to an extra 13,000 women being screened. Improving uptake across all age ranges and deprivation scales, this solution has also decreased the time between first invitation and screening by 17 days on average. Recent data shows that uptake has increased further to 6.3%. We have extended the London-wide cervical screening invitation process with a further follow-up targeted SMS for non-responder patients in North Central London CCG. It achieved an 11% increase in uptake in women who did not previously attend their cervical screening appointment, with 3,435 women screened over a 6-month period.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t>A randomised controlled trial across London, supported by iPLATO, found that GP-endorsed text message reminders to non-responders improved the uptake of bowel screening among first-time invitees by 5.6%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a:solidFill>
                  <a:schemeClr val="tx1"/>
                </a:solidFill>
                <a:effectLst/>
                <a:latin typeface="+mn-lt"/>
                <a:ea typeface="+mn-ea"/>
                <a:cs typeface="+mn-cs"/>
              </a:rPr>
              <a:t>A study in Australia investigated the behavioural patterns among patients who received a bowel screening test kit (Myers et al, 2021). It found that there were distinct subgroups of non-responders, which suggests that different interventions are required to encourage participation, e.g. information awareness and clearer instructions. Furthermore, enhanced reminders to restate the screening offer and general practice endorsement have both already been shown to significantly reduce the socioeconomic gradient in bowel screening uptake (Wardle et al, 2016) </a:t>
            </a:r>
            <a:endParaRPr lang="en-GB"/>
          </a:p>
          <a:p>
            <a:endParaRPr lang="en-GB"/>
          </a:p>
          <a:p>
            <a:r>
              <a:rPr lang="en-GB"/>
              <a:t>Myth busting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Fears of digital exclusion are not justified by the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 We don’t hold patient data</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07B22-7849-4947-8311-943DA62FFA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78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8" name="Google Shape;10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What’s the best way to make decisions about interventions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355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focus on quantifying….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273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Ref: </a:t>
            </a:r>
            <a:r>
              <a:rPr lang="en-GB" sz="1200" b="0" i="0">
                <a:solidFill>
                  <a:srgbClr val="333333"/>
                </a:solidFill>
                <a:effectLst/>
              </a:rPr>
              <a:t>World Health Organization: Noncommunicable Diseases: Key Facts (2018). </a:t>
            </a:r>
            <a:r>
              <a:rPr lang="en-GB" sz="1200" b="0" i="0">
                <a:solidFill>
                  <a:srgbClr val="004B83"/>
                </a:solidFill>
                <a:effectLst/>
                <a:hlinkClick r:id="rId3"/>
              </a:rPr>
              <a:t>https://www.who.int/news-room/fact-sheets/detail/noncommunicable-diseases</a:t>
            </a:r>
            <a:r>
              <a:rPr lang="en-GB" sz="1200" b="0" i="0">
                <a:solidFill>
                  <a:srgbClr val="333333"/>
                </a:solidFill>
                <a:effectLst/>
              </a:rPr>
              <a:t>.</a:t>
            </a:r>
          </a:p>
          <a:p>
            <a:endParaRPr lang="en-GB" sz="1200" b="0" i="0">
              <a:solidFill>
                <a:srgbClr val="333333"/>
              </a:solidFill>
              <a:effectLst/>
            </a:endParaRPr>
          </a:p>
          <a:p>
            <a:r>
              <a:rPr lang="en-GB" sz="1200" b="0" i="0">
                <a:solidFill>
                  <a:srgbClr val="333333"/>
                </a:solidFill>
                <a:effectLst/>
              </a:rPr>
              <a:t>Give you some context</a:t>
            </a:r>
          </a:p>
          <a:p>
            <a:r>
              <a:rPr lang="en-GB" sz="1200" b="0" i="0">
                <a:solidFill>
                  <a:srgbClr val="333333"/>
                </a:solidFill>
                <a:effectLst/>
              </a:rPr>
              <a:t>NCDs are a huge problem worldwide – (don’t read the numbers)</a:t>
            </a:r>
          </a:p>
          <a:p>
            <a:r>
              <a:rPr lang="en-GB" sz="1200" b="0" i="0">
                <a:solidFill>
                  <a:srgbClr val="333333"/>
                </a:solidFill>
                <a:effectLst/>
              </a:rPr>
              <a:t>Common risk factors</a:t>
            </a:r>
          </a:p>
          <a:p>
            <a:r>
              <a:rPr lang="en-GB" sz="1200" b="0" i="0">
                <a:solidFill>
                  <a:srgbClr val="333333"/>
                </a:solidFill>
                <a:effectLst/>
              </a:rPr>
              <a:t>Most of interventions are targeted at these risk factors</a:t>
            </a:r>
          </a:p>
          <a:p>
            <a:endParaRPr lang="en-GB" sz="1200" b="0" i="0">
              <a:solidFill>
                <a:srgbClr val="333333"/>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16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12DAF3C2-AD99-4AEA-9194-087BDA8E19AC}" type="slidenum">
              <a:rPr lang="en-GB" smtClean="0"/>
              <a:t>7</a:t>
            </a:fld>
            <a:endParaRPr lang="en-GB"/>
          </a:p>
        </p:txBody>
      </p:sp>
    </p:spTree>
    <p:extLst>
      <p:ext uri="{BB962C8B-B14F-4D97-AF65-F5344CB8AC3E}">
        <p14:creationId xmlns:p14="http://schemas.microsoft.com/office/powerpoint/2010/main" val="3996622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Bring a couple of thing to attention</a:t>
            </a:r>
          </a:p>
          <a:p>
            <a:r>
              <a:rPr lang="en-GB"/>
              <a:t>Costing billions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3522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Massive problem with health inequalities, high on the political agenda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440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Segoe UI" panose="020B0502040204020203" pitchFamily="34" charset="0"/>
              </a:rPr>
              <a:t>SO what impact does this have on the NHS?</a:t>
            </a:r>
          </a:p>
          <a:p>
            <a:endParaRPr lang="en-GB" sz="1800">
              <a:effectLst/>
              <a:latin typeface="Segoe UI" panose="020B0502040204020203" pitchFamily="34" charset="0"/>
            </a:endParaRPr>
          </a:p>
          <a:p>
            <a:endParaRPr lang="en-GB" sz="1800">
              <a:effectLst/>
              <a:latin typeface="Segoe UI" panose="020B0502040204020203" pitchFamily="34" charset="0"/>
            </a:endParaRPr>
          </a:p>
          <a:p>
            <a:r>
              <a:rPr lang="en-GB" sz="1800">
                <a:effectLst/>
                <a:latin typeface="Segoe UI" panose="020B0502040204020203" pitchFamily="34" charset="0"/>
              </a:rPr>
              <a:t>If the number really is 40% (last bullet point) and the NHS budget is now £157Bn a year; that means that over £60Bn of that spending is avoidable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359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 can we do about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567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Challenge is – how do you know which interventions have maximum impact? – you’re being bombarded with lots of digital solutions which ones shall we choose. How do I decide? </a:t>
            </a:r>
          </a:p>
          <a:p>
            <a:r>
              <a:rPr lang="en-GB"/>
              <a:t>It’s really difficult. </a:t>
            </a:r>
          </a:p>
          <a:p>
            <a:endParaRPr lang="en-GB"/>
          </a:p>
          <a:p>
            <a:r>
              <a:rPr lang="en-GB"/>
              <a:t>Which one has the lowest carbon footprint?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7310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rPr>
              <a:t>How do we decide? Summarise here to the best of our knowledge, there are a range of considerations e.g. what do you peer think? Is the vendor already on the framework? What is the cost? Can I afford it?</a:t>
            </a:r>
          </a:p>
          <a:p>
            <a:endParaRPr lang="en-GB" sz="1800">
              <a:effectLst/>
              <a:latin typeface="Calibri" panose="020F0502020204030204" pitchFamily="34" charset="0"/>
              <a:ea typeface="Calibri" panose="020F0502020204030204" pitchFamily="34" charset="0"/>
            </a:endParaRPr>
          </a:p>
          <a:p>
            <a:endParaRPr lang="en-GB" sz="1800">
              <a:effectLst/>
              <a:latin typeface="Calibri" panose="020F0502020204030204" pitchFamily="34" charset="0"/>
              <a:ea typeface="Calibri" panose="020F0502020204030204" pitchFamily="34" charset="0"/>
            </a:endParaRPr>
          </a:p>
          <a:p>
            <a:r>
              <a:rPr lang="en-GB" sz="1800">
                <a:effectLst/>
                <a:latin typeface="Calibri" panose="020F0502020204030204" pitchFamily="34" charset="0"/>
                <a:ea typeface="Calibri" panose="020F0502020204030204" pitchFamily="34" charset="0"/>
              </a:rPr>
              <a:t>Political expediency – political pressures to use one solution over another – it’s being used in neighbouring trust</a:t>
            </a:r>
          </a:p>
          <a:p>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Quality of relationship – it could be that they are mates, it could be that they’ve supplied other solutions in the past and so are known to that NHS organisation. It may be (heaven forfend) that one of the NHS clinicians actually has a commercial interest in that supplier.</a:t>
            </a:r>
          </a:p>
          <a:p>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Price point – worked out on an absolute basis. If this patient monitoring solution costs me £10/ patient/ month, and the other one costs me £20/ patient/ month, I (as the NHS org) may go for the first one as it is cheaper, even if the second one has more than twice the functionality. I have a limited budget, I need to spend my money on some other solution too, and taking the first option will give be the budgetary headroom to do that. Even though it is better, option 2 will use up all my money so I can’t do anything else. </a:t>
            </a:r>
            <a:r>
              <a:rPr lang="en-GB" sz="1800">
                <a:effectLst/>
                <a:highlight>
                  <a:srgbClr val="FFFF00"/>
                </a:highlight>
                <a:latin typeface="Calibri" panose="020F0502020204030204" pitchFamily="34" charset="0"/>
                <a:ea typeface="Calibri" panose="020F0502020204030204" pitchFamily="34" charset="0"/>
              </a:rPr>
              <a:t>looking at value per n£ will also have to be able to balance various other input criteria. Those criteria might include “I want to be able to treat x patients over y months with an improvement/ </a:t>
            </a:r>
            <a:r>
              <a:rPr lang="en-GB" sz="1800" err="1">
                <a:effectLst/>
                <a:highlight>
                  <a:srgbClr val="FFFF00"/>
                </a:highlight>
                <a:latin typeface="Calibri" panose="020F0502020204030204" pitchFamily="34" charset="0"/>
                <a:ea typeface="Calibri" panose="020F0502020204030204" pitchFamily="34" charset="0"/>
              </a:rPr>
              <a:t>impactability</a:t>
            </a:r>
            <a:r>
              <a:rPr lang="en-GB" sz="1800">
                <a:effectLst/>
                <a:highlight>
                  <a:srgbClr val="FFFF00"/>
                </a:highlight>
                <a:latin typeface="Calibri" panose="020F0502020204030204" pitchFamily="34" charset="0"/>
                <a:ea typeface="Calibri" panose="020F0502020204030204" pitchFamily="34" charset="0"/>
              </a:rPr>
              <a:t> score of at least z%</a:t>
            </a:r>
          </a:p>
          <a:p>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Procurement </a:t>
            </a:r>
            <a:r>
              <a:rPr lang="en-GB" sz="1800" err="1">
                <a:effectLst/>
                <a:latin typeface="Calibri" panose="020F0502020204030204" pitchFamily="34" charset="0"/>
                <a:ea typeface="Calibri" panose="020F0502020204030204" pitchFamily="34" charset="0"/>
              </a:rPr>
              <a:t>fwk</a:t>
            </a:r>
            <a:r>
              <a:rPr lang="en-GB" sz="1800">
                <a:effectLst/>
                <a:latin typeface="Calibri" panose="020F0502020204030204" pitchFamily="34" charset="0"/>
                <a:ea typeface="Calibri" panose="020F0502020204030204" pitchFamily="34" charset="0"/>
              </a:rPr>
              <a:t> – the solution/ vendor is listed on the </a:t>
            </a:r>
            <a:r>
              <a:rPr lang="en-GB" sz="1800" err="1">
                <a:effectLst/>
                <a:latin typeface="Calibri" panose="020F0502020204030204" pitchFamily="34" charset="0"/>
                <a:ea typeface="Calibri" panose="020F0502020204030204" pitchFamily="34" charset="0"/>
              </a:rPr>
              <a:t>fwk</a:t>
            </a:r>
            <a:r>
              <a:rPr lang="en-GB" sz="1800">
                <a:effectLst/>
                <a:latin typeface="Calibri" panose="020F0502020204030204" pitchFamily="34" charset="0"/>
                <a:ea typeface="Calibri" panose="020F0502020204030204" pitchFamily="34" charset="0"/>
              </a:rPr>
              <a:t> and it is therefore straightforward to procure it.</a:t>
            </a:r>
          </a:p>
          <a:p>
            <a:r>
              <a:rPr lang="en-GB" sz="1800">
                <a:effectLst/>
                <a:latin typeface="Calibri" panose="020F0502020204030204" pitchFamily="34" charset="0"/>
                <a:ea typeface="Calibri" panose="020F0502020204030204" pitchFamily="34" charset="0"/>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4780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you some background about what we mean about modelling here. </a:t>
            </a:r>
          </a:p>
          <a:p>
            <a:r>
              <a:rPr lang="en-GB"/>
              <a:t>Refer to </a:t>
            </a:r>
            <a:r>
              <a:rPr lang="en-GB" err="1"/>
              <a:t>impactablity</a:t>
            </a:r>
            <a:r>
              <a:rPr lang="en-GB"/>
              <a:t> report – institute and faculty of actuaries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6448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Use visual – carry out intervention in these people here in your ICS/Trust – may take months/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they which of a range of interventions that have been carried out compare.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Do need RCT – but is complementary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1. Baseline current interventions around a specific NCD.</a:t>
            </a:r>
            <a:br>
              <a:rPr lang="en-GB" sz="1800">
                <a:effectLst/>
                <a:latin typeface="Segoe UI" panose="020B0502040204020203" pitchFamily="34" charset="0"/>
              </a:rPr>
            </a:br>
            <a:r>
              <a:rPr lang="en-GB" sz="1800">
                <a:effectLst/>
                <a:latin typeface="Segoe UI" panose="020B0502040204020203" pitchFamily="34" charset="0"/>
              </a:rPr>
              <a:t>2. Add in current risk stratification and any target populations</a:t>
            </a:r>
            <a:br>
              <a:rPr lang="en-GB" sz="1800">
                <a:effectLst/>
                <a:latin typeface="Segoe UI" panose="020B0502040204020203" pitchFamily="34" charset="0"/>
              </a:rPr>
            </a:br>
            <a:r>
              <a:rPr lang="en-GB" sz="1800">
                <a:effectLst/>
                <a:latin typeface="Segoe UI" panose="020B0502040204020203" pitchFamily="34" charset="0"/>
              </a:rPr>
              <a:t>3. Gather potential new interventions and test them against this baseline - impact of new intervention compared to existing one(s) for target population(s) with a defined available budget over a specified period of time.</a:t>
            </a:r>
            <a:endParaRPr lang="en-GB" sz="1800">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511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principle of the process</a:t>
            </a:r>
          </a:p>
          <a:p>
            <a:endParaRPr lang="en-GB"/>
          </a:p>
          <a:p>
            <a:r>
              <a:rPr lang="en-GB"/>
              <a:t>Baseline – in the absence of change</a:t>
            </a:r>
          </a:p>
          <a:p>
            <a:r>
              <a:rPr lang="en-GB"/>
              <a:t>Understand the risk profile of our pop</a:t>
            </a:r>
          </a:p>
          <a:p>
            <a:r>
              <a:rPr lang="en-GB"/>
              <a:t>Introduce an intervention amongst a range.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711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examples of how modelling can help decision makers – to support the case for change</a:t>
            </a:r>
          </a:p>
          <a:p>
            <a:endParaRPr lang="en-GB"/>
          </a:p>
          <a:p>
            <a:r>
              <a:rPr lang="en-GB"/>
              <a:t>How effective is 3 different type of very brief intervention for smoking cessation.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C35914-1693-1144-9887-F3137DA32060}" type="slidenum">
              <a:rPr lang="en-US" smtClean="0"/>
              <a:t>12</a:t>
            </a:fld>
            <a:endParaRPr lang="en-US"/>
          </a:p>
        </p:txBody>
      </p:sp>
    </p:spTree>
    <p:extLst>
      <p:ext uri="{BB962C8B-B14F-4D97-AF65-F5344CB8AC3E}">
        <p14:creationId xmlns:p14="http://schemas.microsoft.com/office/powerpoint/2010/main" val="3226921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Huge problem – RRT – is screening and earlier management effective.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834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Decision not done within the NHS but illustrates the principle. LES was expanded. Showed decision makers that this policy was effective.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700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do a complete replication of reality is very difficult.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6942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7A793-8905-451C-B869-F3C8F87DC6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2244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7a82692b34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2" name="Google Shape;1112;g17a82692b34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2C445-00AB-0B4E-9E72-7707E4221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2414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17a82692b34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8" name="Google Shape;1158;g17a82692b34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0" name="Google Shape;117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3" name="Google Shape;11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7a82692b34_0_2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17a82692b34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Medical care accounts for only 20 per cent of modifiable contributors to population health.</a:t>
            </a:r>
            <a:r>
              <a:rPr lang="en-GB" sz="1200" kern="1200" baseline="30000" dirty="0">
                <a:solidFill>
                  <a:schemeClr val="tx1"/>
                </a:solidFill>
                <a:effectLst/>
                <a:latin typeface="+mn-lt"/>
                <a:ea typeface="+mn-ea"/>
                <a:cs typeface="+mn-cs"/>
              </a:rPr>
              <a:t>4</a:t>
            </a:r>
            <a:r>
              <a:rPr lang="en-GB" sz="1200" kern="1200" dirty="0">
                <a:solidFill>
                  <a:schemeClr val="tx1"/>
                </a:solidFill>
                <a:effectLst/>
                <a:latin typeface="+mn-lt"/>
                <a:ea typeface="+mn-ea"/>
                <a:cs typeface="+mn-cs"/>
              </a:rPr>
              <a:t> These social determinants of health (SDH) ‒ the conditions in which people are born, grow, live, work and age ‒ also contribute. Individual health behaviours contribute around 30 per cent of modifiable factors, socioeconomic factors roughly 40 per cent, and physical environment around 10 per cent.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Hood CM, </a:t>
            </a:r>
            <a:r>
              <a:rPr lang="en-GB" sz="1200" kern="1200" dirty="0" err="1">
                <a:solidFill>
                  <a:schemeClr val="tx1"/>
                </a:solidFill>
                <a:effectLst/>
                <a:latin typeface="+mn-lt"/>
                <a:ea typeface="+mn-ea"/>
                <a:cs typeface="+mn-cs"/>
              </a:rPr>
              <a:t>Gennuso</a:t>
            </a:r>
            <a:r>
              <a:rPr lang="en-GB" sz="1200" kern="1200" dirty="0">
                <a:solidFill>
                  <a:schemeClr val="tx1"/>
                </a:solidFill>
                <a:effectLst/>
                <a:latin typeface="+mn-lt"/>
                <a:ea typeface="+mn-ea"/>
                <a:cs typeface="+mn-cs"/>
              </a:rPr>
              <a:t> KP, Swain GR, Catlin BB. County health rankings: relationships between determinant factors and health outcomes. </a:t>
            </a:r>
            <a:r>
              <a:rPr lang="en-GB" sz="1200" i="1" kern="1200" dirty="0">
                <a:solidFill>
                  <a:schemeClr val="tx1"/>
                </a:solidFill>
                <a:effectLst/>
                <a:latin typeface="+mn-lt"/>
                <a:ea typeface="+mn-ea"/>
                <a:cs typeface="+mn-cs"/>
              </a:rPr>
              <a:t>Am J </a:t>
            </a:r>
            <a:r>
              <a:rPr lang="en-GB" sz="1200" i="1" kern="1200" dirty="0" err="1">
                <a:solidFill>
                  <a:schemeClr val="tx1"/>
                </a:solidFill>
                <a:effectLst/>
                <a:latin typeface="+mn-lt"/>
                <a:ea typeface="+mn-ea"/>
                <a:cs typeface="+mn-cs"/>
              </a:rPr>
              <a:t>Prev</a:t>
            </a:r>
            <a:r>
              <a:rPr lang="en-GB" sz="1200" i="1" kern="1200" dirty="0">
                <a:solidFill>
                  <a:schemeClr val="tx1"/>
                </a:solidFill>
                <a:effectLst/>
                <a:latin typeface="+mn-lt"/>
                <a:ea typeface="+mn-ea"/>
                <a:cs typeface="+mn-cs"/>
              </a:rPr>
              <a:t> Med</a:t>
            </a:r>
            <a:r>
              <a:rPr lang="en-GB" sz="1200" kern="1200" dirty="0">
                <a:solidFill>
                  <a:schemeClr val="tx1"/>
                </a:solidFill>
                <a:effectLst/>
                <a:latin typeface="+mn-lt"/>
                <a:ea typeface="+mn-ea"/>
                <a:cs typeface="+mn-cs"/>
              </a:rPr>
              <a:t> 2016; </a:t>
            </a:r>
            <a:r>
              <a:rPr lang="en-GB" sz="1200" b="1" kern="1200" dirty="0">
                <a:solidFill>
                  <a:schemeClr val="tx1"/>
                </a:solidFill>
                <a:effectLst/>
                <a:latin typeface="+mn-lt"/>
                <a:ea typeface="+mn-ea"/>
                <a:cs typeface="+mn-cs"/>
              </a:rPr>
              <a:t>50:</a:t>
            </a:r>
            <a:r>
              <a:rPr lang="en-GB" sz="1200" kern="1200" dirty="0">
                <a:solidFill>
                  <a:schemeClr val="tx1"/>
                </a:solidFill>
                <a:effectLst/>
                <a:latin typeface="+mn-lt"/>
                <a:ea typeface="+mn-ea"/>
                <a:cs typeface="+mn-cs"/>
              </a:rPr>
              <a:t> 129‒135. https://</a:t>
            </a:r>
            <a:r>
              <a:rPr lang="en-GB" sz="1200" kern="1200" dirty="0" err="1">
                <a:solidFill>
                  <a:schemeClr val="tx1"/>
                </a:solidFill>
                <a:effectLst/>
                <a:latin typeface="+mn-lt"/>
                <a:ea typeface="+mn-ea"/>
                <a:cs typeface="+mn-cs"/>
              </a:rPr>
              <a:t>doi.org</a:t>
            </a:r>
            <a:r>
              <a:rPr lang="en-GB" sz="1200" kern="1200" dirty="0">
                <a:solidFill>
                  <a:schemeClr val="tx1"/>
                </a:solidFill>
                <a:effectLst/>
                <a:latin typeface="+mn-lt"/>
                <a:ea typeface="+mn-ea"/>
                <a:cs typeface="+mn-cs"/>
              </a:rPr>
              <a:t>/10.1016/j.amepre.2015.08.024.</a:t>
            </a:r>
            <a:r>
              <a:rPr lang="en-GB" dirty="0">
                <a:effectLst/>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55DAC-C524-184D-ADD2-1809F206D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114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www.health.org.uk</a:t>
            </a:r>
            <a:r>
              <a:rPr lang="en-US" dirty="0"/>
              <a:t>/publications/reports/the-marmot-review-10-years-on?gclid=Cj0KCQjwppSEBhCGARIsANIs4p4nVCcdS0PiX95rtP9jf1xFK1ulwxESqp6QfZUH1Y0KWZR1jvy8cj4aAtkCEALw_wcB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55DAC-C524-184D-ADD2-1809F206D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8748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www.health.org.uk</a:t>
            </a:r>
            <a:r>
              <a:rPr lang="en-US" dirty="0"/>
              <a:t>/publications/reports/the-marmot-review-10-years-on?gclid=Cj0KCQjwppSEBhCGARIsANIs4p4nVCcdS0PiX95rtP9jf1xFK1ulwxESqp6QfZUH1Y0KWZR1jvy8cj4aAtkCEALw_wcB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55DAC-C524-184D-ADD2-1809F206D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0075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55DAC-C524-184D-ADD2-1809F206D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2605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Alderwick</a:t>
            </a:r>
            <a:r>
              <a:rPr lang="en-GB" sz="1200" b="0" i="0" kern="1200" dirty="0">
                <a:solidFill>
                  <a:schemeClr val="tx1"/>
                </a:solidFill>
                <a:effectLst/>
                <a:latin typeface="+mn-lt"/>
                <a:ea typeface="+mn-ea"/>
                <a:cs typeface="+mn-cs"/>
              </a:rPr>
              <a:t>, H., Hutchings, A., Briggs, A. </a:t>
            </a:r>
            <a:r>
              <a:rPr lang="en-GB" sz="1200" b="0" i="1" kern="1200" dirty="0">
                <a:solidFill>
                  <a:schemeClr val="tx1"/>
                </a:solidFill>
                <a:effectLst/>
                <a:latin typeface="+mn-lt"/>
                <a:ea typeface="+mn-ea"/>
                <a:cs typeface="+mn-cs"/>
              </a:rPr>
              <a:t>et al.</a:t>
            </a:r>
            <a:r>
              <a:rPr lang="en-GB" sz="1200" b="0" i="0" kern="1200" dirty="0">
                <a:solidFill>
                  <a:schemeClr val="tx1"/>
                </a:solidFill>
                <a:effectLst/>
                <a:latin typeface="+mn-lt"/>
                <a:ea typeface="+mn-ea"/>
                <a:cs typeface="+mn-cs"/>
              </a:rPr>
              <a:t> The impacts of collaboration between local health care and non-health care organizations and factors shaping how they work: a systematic review of reviews. </a:t>
            </a:r>
            <a:r>
              <a:rPr lang="en-GB" sz="1200" b="0" i="1" kern="1200" dirty="0">
                <a:solidFill>
                  <a:schemeClr val="tx1"/>
                </a:solidFill>
                <a:effectLst/>
                <a:latin typeface="+mn-lt"/>
                <a:ea typeface="+mn-ea"/>
                <a:cs typeface="+mn-cs"/>
              </a:rPr>
              <a:t>BMC Public Health</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21, </a:t>
            </a:r>
            <a:r>
              <a:rPr lang="en-GB" sz="1200" b="0" i="0" kern="1200" dirty="0">
                <a:solidFill>
                  <a:schemeClr val="tx1"/>
                </a:solidFill>
                <a:effectLst/>
                <a:latin typeface="+mn-lt"/>
                <a:ea typeface="+mn-ea"/>
                <a:cs typeface="+mn-cs"/>
              </a:rPr>
              <a:t>753 (2021). https://</a:t>
            </a:r>
            <a:r>
              <a:rPr lang="en-GB" sz="1200" b="0" i="0" kern="1200" dirty="0" err="1">
                <a:solidFill>
                  <a:schemeClr val="tx1"/>
                </a:solidFill>
                <a:effectLst/>
                <a:latin typeface="+mn-lt"/>
                <a:ea typeface="+mn-ea"/>
                <a:cs typeface="+mn-cs"/>
              </a:rPr>
              <a:t>doi.org</a:t>
            </a:r>
            <a:r>
              <a:rPr lang="en-GB" sz="1200" b="0" i="0" kern="1200" dirty="0">
                <a:solidFill>
                  <a:schemeClr val="tx1"/>
                </a:solidFill>
                <a:effectLst/>
                <a:latin typeface="+mn-lt"/>
                <a:ea typeface="+mn-ea"/>
                <a:cs typeface="+mn-cs"/>
              </a:rPr>
              <a:t>/10.1186/s12889-021-10630-1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Aunger</a:t>
            </a:r>
            <a:r>
              <a:rPr lang="en-GB" sz="1200" b="0" i="0" kern="1200" dirty="0">
                <a:solidFill>
                  <a:schemeClr val="tx1"/>
                </a:solidFill>
                <a:effectLst/>
                <a:latin typeface="+mn-lt"/>
                <a:ea typeface="+mn-ea"/>
                <a:cs typeface="+mn-cs"/>
              </a:rPr>
              <a:t>, J.A., Millar, R., Greenhalgh, J. </a:t>
            </a:r>
            <a:r>
              <a:rPr lang="en-GB" sz="1200" b="0" i="1" kern="1200" dirty="0">
                <a:solidFill>
                  <a:schemeClr val="tx1"/>
                </a:solidFill>
                <a:effectLst/>
                <a:latin typeface="+mn-lt"/>
                <a:ea typeface="+mn-ea"/>
                <a:cs typeface="+mn-cs"/>
              </a:rPr>
              <a:t>et al.</a:t>
            </a:r>
            <a:r>
              <a:rPr lang="en-GB" sz="1200" b="0" i="0" kern="1200" dirty="0">
                <a:solidFill>
                  <a:schemeClr val="tx1"/>
                </a:solidFill>
                <a:effectLst/>
                <a:latin typeface="+mn-lt"/>
                <a:ea typeface="+mn-ea"/>
                <a:cs typeface="+mn-cs"/>
              </a:rPr>
              <a:t> Why do some inter-organisational collaborations in healthcare work when others do not? A realist review. </a:t>
            </a:r>
            <a:r>
              <a:rPr lang="en-GB" sz="1200" b="0" i="1" kern="1200" dirty="0" err="1">
                <a:solidFill>
                  <a:schemeClr val="tx1"/>
                </a:solidFill>
                <a:effectLst/>
                <a:latin typeface="+mn-lt"/>
                <a:ea typeface="+mn-ea"/>
                <a:cs typeface="+mn-cs"/>
              </a:rPr>
              <a:t>Syst</a:t>
            </a:r>
            <a:r>
              <a:rPr lang="en-GB" sz="1200" b="0" i="1" kern="1200" dirty="0">
                <a:solidFill>
                  <a:schemeClr val="tx1"/>
                </a:solidFill>
                <a:effectLst/>
                <a:latin typeface="+mn-lt"/>
                <a:ea typeface="+mn-ea"/>
                <a:cs typeface="+mn-cs"/>
              </a:rPr>
              <a:t> Rev</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10, </a:t>
            </a:r>
            <a:r>
              <a:rPr lang="en-GB" sz="1200" b="0" i="0" kern="1200" dirty="0">
                <a:solidFill>
                  <a:schemeClr val="tx1"/>
                </a:solidFill>
                <a:effectLst/>
                <a:latin typeface="+mn-lt"/>
                <a:ea typeface="+mn-ea"/>
                <a:cs typeface="+mn-cs"/>
              </a:rPr>
              <a:t>82 (2021). https://</a:t>
            </a:r>
            <a:r>
              <a:rPr lang="en-GB" sz="1200" b="0" i="0" kern="1200" dirty="0" err="1">
                <a:solidFill>
                  <a:schemeClr val="tx1"/>
                </a:solidFill>
                <a:effectLst/>
                <a:latin typeface="+mn-lt"/>
                <a:ea typeface="+mn-ea"/>
                <a:cs typeface="+mn-cs"/>
              </a:rPr>
              <a:t>doi.org</a:t>
            </a:r>
            <a:r>
              <a:rPr lang="en-GB" sz="1200" b="0" i="0" kern="1200" dirty="0">
                <a:solidFill>
                  <a:schemeClr val="tx1"/>
                </a:solidFill>
                <a:effectLst/>
                <a:latin typeface="+mn-lt"/>
                <a:ea typeface="+mn-ea"/>
                <a:cs typeface="+mn-cs"/>
              </a:rPr>
              <a:t>/10.1186/s13643-021-01630-8</a:t>
            </a:r>
          </a:p>
          <a:p>
            <a:endParaRPr lang="en-US" dirty="0"/>
          </a:p>
          <a:p>
            <a:r>
              <a:rPr lang="en-US" dirty="0"/>
              <a:t>https://</a:t>
            </a:r>
            <a:r>
              <a:rPr lang="en-US" dirty="0" err="1"/>
              <a:t>assets.publishing.service.gov.uk</a:t>
            </a:r>
            <a:r>
              <a:rPr lang="en-US" dirty="0"/>
              <a:t>/government/uploads/system/uploads/</a:t>
            </a:r>
            <a:r>
              <a:rPr lang="en-US" dirty="0" err="1"/>
              <a:t>attachment_data</a:t>
            </a:r>
            <a:r>
              <a:rPr lang="en-US" dirty="0"/>
              <a:t>/file/265503/</a:t>
            </a:r>
            <a:r>
              <a:rPr lang="en-US" dirty="0" err="1"/>
              <a:t>ih.pdf</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55DAC-C524-184D-ADD2-1809F206D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764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Alderwick</a:t>
            </a:r>
            <a:r>
              <a:rPr lang="en-GB" sz="1200" b="0" i="0" kern="1200" dirty="0">
                <a:solidFill>
                  <a:schemeClr val="tx1"/>
                </a:solidFill>
                <a:effectLst/>
                <a:latin typeface="+mn-lt"/>
                <a:ea typeface="+mn-ea"/>
                <a:cs typeface="+mn-cs"/>
              </a:rPr>
              <a:t>, H., Hutchings, A., Briggs, A. </a:t>
            </a:r>
            <a:r>
              <a:rPr lang="en-GB" sz="1200" b="0" i="1" kern="1200" dirty="0">
                <a:solidFill>
                  <a:schemeClr val="tx1"/>
                </a:solidFill>
                <a:effectLst/>
                <a:latin typeface="+mn-lt"/>
                <a:ea typeface="+mn-ea"/>
                <a:cs typeface="+mn-cs"/>
              </a:rPr>
              <a:t>et al.</a:t>
            </a:r>
            <a:r>
              <a:rPr lang="en-GB" sz="1200" b="0" i="0" kern="1200" dirty="0">
                <a:solidFill>
                  <a:schemeClr val="tx1"/>
                </a:solidFill>
                <a:effectLst/>
                <a:latin typeface="+mn-lt"/>
                <a:ea typeface="+mn-ea"/>
                <a:cs typeface="+mn-cs"/>
              </a:rPr>
              <a:t> The impacts of collaboration between local health care and non-health care organizations and factors shaping how they work: a systematic review of reviews. </a:t>
            </a:r>
            <a:r>
              <a:rPr lang="en-GB" sz="1200" b="0" i="1" kern="1200" dirty="0">
                <a:solidFill>
                  <a:schemeClr val="tx1"/>
                </a:solidFill>
                <a:effectLst/>
                <a:latin typeface="+mn-lt"/>
                <a:ea typeface="+mn-ea"/>
                <a:cs typeface="+mn-cs"/>
              </a:rPr>
              <a:t>BMC Public Health</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21, </a:t>
            </a:r>
            <a:r>
              <a:rPr lang="en-GB" sz="1200" b="0" i="0" kern="1200" dirty="0">
                <a:solidFill>
                  <a:schemeClr val="tx1"/>
                </a:solidFill>
                <a:effectLst/>
                <a:latin typeface="+mn-lt"/>
                <a:ea typeface="+mn-ea"/>
                <a:cs typeface="+mn-cs"/>
              </a:rPr>
              <a:t>753 (2021). https://</a:t>
            </a:r>
            <a:r>
              <a:rPr lang="en-GB" sz="1200" b="0" i="0" kern="1200" dirty="0" err="1">
                <a:solidFill>
                  <a:schemeClr val="tx1"/>
                </a:solidFill>
                <a:effectLst/>
                <a:latin typeface="+mn-lt"/>
                <a:ea typeface="+mn-ea"/>
                <a:cs typeface="+mn-cs"/>
              </a:rPr>
              <a:t>doi.org</a:t>
            </a:r>
            <a:r>
              <a:rPr lang="en-GB" sz="1200" b="0" i="0" kern="1200" dirty="0">
                <a:solidFill>
                  <a:schemeClr val="tx1"/>
                </a:solidFill>
                <a:effectLst/>
                <a:latin typeface="+mn-lt"/>
                <a:ea typeface="+mn-ea"/>
                <a:cs typeface="+mn-cs"/>
              </a:rPr>
              <a:t>/10.1186/s12889-021-10630-1</a:t>
            </a:r>
          </a:p>
          <a:p>
            <a:pPr fontAlgn="base"/>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Factors influencing collaboration functioning and example interactions between </a:t>
            </a:r>
            <a:r>
              <a:rPr lang="en-GB" sz="1200" b="0" i="0" kern="1200" dirty="0" err="1">
                <a:solidFill>
                  <a:schemeClr val="tx1"/>
                </a:solidFill>
                <a:effectLst/>
                <a:latin typeface="+mn-lt"/>
                <a:ea typeface="+mn-ea"/>
                <a:cs typeface="+mn-cs"/>
              </a:rPr>
              <a:t>themNotes</a:t>
            </a:r>
            <a:r>
              <a:rPr lang="en-GB" sz="1200" b="0" i="0" kern="1200" dirty="0">
                <a:solidFill>
                  <a:schemeClr val="tx1"/>
                </a:solidFill>
                <a:effectLst/>
                <a:latin typeface="+mn-lt"/>
                <a:ea typeface="+mn-ea"/>
                <a:cs typeface="+mn-cs"/>
              </a:rPr>
              <a:t>: The interactions between factors are examples identified in the studies reviewed. They are not an exhaustive list of all </a:t>
            </a:r>
            <a:r>
              <a:rPr lang="en-GB" sz="1200" b="0" i="0" kern="1200" dirty="0" err="1">
                <a:solidFill>
                  <a:schemeClr val="tx1"/>
                </a:solidFill>
                <a:effectLst/>
                <a:latin typeface="+mn-lt"/>
                <a:ea typeface="+mn-ea"/>
                <a:cs typeface="+mn-cs"/>
              </a:rPr>
              <a:t>interactionsbetween</a:t>
            </a:r>
            <a:r>
              <a:rPr lang="en-GB" sz="1200" b="0" i="0" kern="1200" dirty="0">
                <a:solidFill>
                  <a:schemeClr val="tx1"/>
                </a:solidFill>
                <a:effectLst/>
                <a:latin typeface="+mn-lt"/>
                <a:ea typeface="+mn-ea"/>
                <a:cs typeface="+mn-cs"/>
              </a:rPr>
              <a:t> the factors identified. The relationships may move in both directions (</a:t>
            </a:r>
            <a:r>
              <a:rPr lang="en-GB" sz="1200" b="0" i="0" kern="1200" dirty="0" err="1">
                <a:solidFill>
                  <a:schemeClr val="tx1"/>
                </a:solidFill>
                <a:effectLst/>
                <a:latin typeface="+mn-lt"/>
                <a:ea typeface="+mn-ea"/>
                <a:cs typeface="+mn-cs"/>
              </a:rPr>
              <a:t>eg</a:t>
            </a:r>
            <a:r>
              <a:rPr lang="en-GB" sz="1200" b="0" i="0" kern="1200" dirty="0">
                <a:solidFill>
                  <a:schemeClr val="tx1"/>
                </a:solidFill>
                <a:effectLst/>
                <a:latin typeface="+mn-lt"/>
                <a:ea typeface="+mn-ea"/>
                <a:cs typeface="+mn-cs"/>
              </a:rPr>
              <a:t> involving staff may help create a shared vision, while having </a:t>
            </a:r>
            <a:r>
              <a:rPr lang="en-GB" sz="1200" b="0" i="0" kern="1200" dirty="0" err="1">
                <a:solidFill>
                  <a:schemeClr val="tx1"/>
                </a:solidFill>
                <a:effectLst/>
                <a:latin typeface="+mn-lt"/>
                <a:ea typeface="+mn-ea"/>
                <a:cs typeface="+mn-cs"/>
              </a:rPr>
              <a:t>ashared</a:t>
            </a:r>
            <a:r>
              <a:rPr lang="en-GB" sz="1200" b="0" i="0" kern="1200" dirty="0">
                <a:solidFill>
                  <a:schemeClr val="tx1"/>
                </a:solidFill>
                <a:effectLst/>
                <a:latin typeface="+mn-lt"/>
                <a:ea typeface="+mn-ea"/>
                <a:cs typeface="+mn-cs"/>
              </a:rPr>
              <a:t> vision may help with the task of engaging other partners), and may support or constrain collaboration in different contexts (</a:t>
            </a:r>
            <a:r>
              <a:rPr lang="en-GB" sz="1200" b="0" i="0" kern="1200" dirty="0" err="1">
                <a:solidFill>
                  <a:schemeClr val="tx1"/>
                </a:solidFill>
                <a:effectLst/>
                <a:latin typeface="+mn-lt"/>
                <a:ea typeface="+mn-ea"/>
                <a:cs typeface="+mn-cs"/>
              </a:rPr>
              <a:t>eg</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nationalpolicies</a:t>
            </a:r>
            <a:r>
              <a:rPr lang="en-GB" sz="1200" b="0" i="0" kern="1200" dirty="0">
                <a:solidFill>
                  <a:schemeClr val="tx1"/>
                </a:solidFill>
                <a:effectLst/>
                <a:latin typeface="+mn-lt"/>
                <a:ea typeface="+mn-ea"/>
                <a:cs typeface="+mn-cs"/>
              </a:rPr>
              <a:t> can help or hinder) </a:t>
            </a:r>
          </a:p>
          <a:p>
            <a:pPr fontAlgn="base"/>
            <a:r>
              <a:rPr lang="en-GB" sz="1200" b="0" i="0" kern="1200" dirty="0" err="1">
                <a:solidFill>
                  <a:schemeClr val="tx1"/>
                </a:solidFill>
                <a:effectLst/>
                <a:latin typeface="+mn-lt"/>
                <a:ea typeface="+mn-ea"/>
                <a:cs typeface="+mn-cs"/>
              </a:rPr>
              <a:t>Alderwicket</a:t>
            </a:r>
            <a:r>
              <a:rPr lang="en-GB" sz="1200" b="0" i="0" kern="1200" dirty="0">
                <a:solidFill>
                  <a:schemeClr val="tx1"/>
                </a:solidFill>
                <a:effectLst/>
                <a:latin typeface="+mn-lt"/>
                <a:ea typeface="+mn-ea"/>
                <a:cs typeface="+mn-cs"/>
              </a:rPr>
              <a:t> al. BMC Public Health (2021) 21:753</a:t>
            </a: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55DAC-C524-184D-ADD2-1809F206D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1758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Aunger</a:t>
            </a:r>
            <a:r>
              <a:rPr lang="en-GB" sz="1200" b="0" i="0" kern="1200" dirty="0">
                <a:solidFill>
                  <a:schemeClr val="tx1"/>
                </a:solidFill>
                <a:effectLst/>
                <a:latin typeface="+mn-lt"/>
                <a:ea typeface="+mn-ea"/>
                <a:cs typeface="+mn-cs"/>
              </a:rPr>
              <a:t>, J.A., Millar, R., Greenhalgh, J. </a:t>
            </a:r>
            <a:r>
              <a:rPr lang="en-GB" sz="1200" b="0" i="1" kern="1200" dirty="0">
                <a:solidFill>
                  <a:schemeClr val="tx1"/>
                </a:solidFill>
                <a:effectLst/>
                <a:latin typeface="+mn-lt"/>
                <a:ea typeface="+mn-ea"/>
                <a:cs typeface="+mn-cs"/>
              </a:rPr>
              <a:t>et al.</a:t>
            </a:r>
            <a:r>
              <a:rPr lang="en-GB" sz="1200" b="0" i="0" kern="1200" dirty="0">
                <a:solidFill>
                  <a:schemeClr val="tx1"/>
                </a:solidFill>
                <a:effectLst/>
                <a:latin typeface="+mn-lt"/>
                <a:ea typeface="+mn-ea"/>
                <a:cs typeface="+mn-cs"/>
              </a:rPr>
              <a:t> Why do some inter-organisational collaborations in healthcare work when others do not? A realist review. </a:t>
            </a:r>
            <a:r>
              <a:rPr lang="en-GB" sz="1200" b="0" i="1" kern="1200" dirty="0" err="1">
                <a:solidFill>
                  <a:schemeClr val="tx1"/>
                </a:solidFill>
                <a:effectLst/>
                <a:latin typeface="+mn-lt"/>
                <a:ea typeface="+mn-ea"/>
                <a:cs typeface="+mn-cs"/>
              </a:rPr>
              <a:t>Syst</a:t>
            </a:r>
            <a:r>
              <a:rPr lang="en-GB" sz="1200" b="0" i="1" kern="1200" dirty="0">
                <a:solidFill>
                  <a:schemeClr val="tx1"/>
                </a:solidFill>
                <a:effectLst/>
                <a:latin typeface="+mn-lt"/>
                <a:ea typeface="+mn-ea"/>
                <a:cs typeface="+mn-cs"/>
              </a:rPr>
              <a:t> Rev</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10, </a:t>
            </a:r>
            <a:r>
              <a:rPr lang="en-GB" sz="1200" b="0" i="0" kern="1200" dirty="0">
                <a:solidFill>
                  <a:schemeClr val="tx1"/>
                </a:solidFill>
                <a:effectLst/>
                <a:latin typeface="+mn-lt"/>
                <a:ea typeface="+mn-ea"/>
                <a:cs typeface="+mn-cs"/>
              </a:rPr>
              <a:t>82 (2021). https://</a:t>
            </a:r>
            <a:r>
              <a:rPr lang="en-GB" sz="1200" b="0" i="0" kern="1200" dirty="0" err="1">
                <a:solidFill>
                  <a:schemeClr val="tx1"/>
                </a:solidFill>
                <a:effectLst/>
                <a:latin typeface="+mn-lt"/>
                <a:ea typeface="+mn-ea"/>
                <a:cs typeface="+mn-cs"/>
              </a:rPr>
              <a:t>doi.org</a:t>
            </a:r>
            <a:r>
              <a:rPr lang="en-GB" sz="1200" b="0" i="0" kern="1200" dirty="0">
                <a:solidFill>
                  <a:schemeClr val="tx1"/>
                </a:solidFill>
                <a:effectLst/>
                <a:latin typeface="+mn-lt"/>
                <a:ea typeface="+mn-ea"/>
                <a:cs typeface="+mn-cs"/>
              </a:rPr>
              <a:t>/10.1186/s13643-021-01630-8</a:t>
            </a:r>
          </a:p>
          <a:p>
            <a:pPr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55DAC-C524-184D-ADD2-1809F206D0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9118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17a82692b34_0_2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8" name="Google Shape;1198;g17a82692b34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9" name="Google Shape;12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7a82692b34_7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4" name="Google Shape;1234;g17a82692b34_7_8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17a82692b34_7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8" name="Google Shape;1248;g17a82692b34_7_10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17a82692b34_7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g17a82692b34_7_1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17a82692b34_7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8" name="Google Shape;1268;g17a82692b34_7_1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17a82692b34_7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g17a82692b34_7_1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7a82692b34_7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3" name="Google Shape;1283;g17a82692b34_7_1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17a82692b34_7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3" name="Google Shape;1293;g17a82692b34_7_1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17a82692b34_7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0" name="Google Shape;1310;g17a82692b34_7_1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17a82692b34_7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5" name="Google Shape;1325;g17a82692b34_7_17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17a82692b34_7_1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3" name="Google Shape;1333;g17a82692b34_7_1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17a82692b34_7_1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0" name="Google Shape;1350;g17a82692b34_7_1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5" Type="http://schemas.openxmlformats.org/officeDocument/2006/relationships/hyperlink" Target="http://www.clinithink.com/" TargetMode="External"/><Relationship Id="rId4" Type="http://schemas.openxmlformats.org/officeDocument/2006/relationships/hyperlink" Target="mailto:info@clinithink.com" TargetMode="Externa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g"/><Relationship Id="rId1" Type="http://schemas.openxmlformats.org/officeDocument/2006/relationships/slideMaster" Target="../slideMasters/slideMaster9.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2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4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0.xml"/><Relationship Id="rId4" Type="http://schemas.openxmlformats.org/officeDocument/2006/relationships/image" Target="../media/image43.svg"/></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0.xml"/><Relationship Id="rId5" Type="http://schemas.openxmlformats.org/officeDocument/2006/relationships/image" Target="../media/image39.svg"/><Relationship Id="rId4" Type="http://schemas.openxmlformats.org/officeDocument/2006/relationships/image" Target="../media/image3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352B5-B72E-4F9E-A5B2-95380BA8BC77}"/>
              </a:ext>
            </a:extLst>
          </p:cNvPr>
          <p:cNvSpPr>
            <a:spLocks noGrp="1"/>
          </p:cNvSpPr>
          <p:nvPr>
            <p:ph idx="1"/>
          </p:nvPr>
        </p:nvSpPr>
        <p:spPr>
          <a:xfrm>
            <a:off x="696701" y="1701800"/>
            <a:ext cx="10799974" cy="437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1FC94169-EFD7-490F-93D0-467FD22CDD13}"/>
              </a:ext>
            </a:extLst>
          </p:cNvPr>
          <p:cNvSpPr>
            <a:spLocks noGrp="1"/>
          </p:cNvSpPr>
          <p:nvPr>
            <p:ph type="body" sz="quarter" idx="10"/>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4" name="Title 3">
            <a:extLst>
              <a:ext uri="{FF2B5EF4-FFF2-40B4-BE49-F238E27FC236}">
                <a16:creationId xmlns:a16="http://schemas.microsoft.com/office/drawing/2014/main" id="{4F7A7CB0-E97B-4A83-8523-89300F0246AD}"/>
              </a:ext>
            </a:extLst>
          </p:cNvPr>
          <p:cNvSpPr>
            <a:spLocks noGrp="1"/>
          </p:cNvSpPr>
          <p:nvPr>
            <p:ph type="title"/>
          </p:nvPr>
        </p:nvSpPr>
        <p:spPr/>
        <p:txBody>
          <a:bodyPr/>
          <a:lstStyle/>
          <a:p>
            <a:r>
              <a:rPr lang="en-US"/>
              <a:t>Click to edit Master title style</a:t>
            </a:r>
            <a:endParaRPr lang="en-GB"/>
          </a:p>
        </p:txBody>
      </p:sp>
      <p:sp>
        <p:nvSpPr>
          <p:cNvPr id="13" name="Footer Placeholder 4">
            <a:extLst>
              <a:ext uri="{FF2B5EF4-FFF2-40B4-BE49-F238E27FC236}">
                <a16:creationId xmlns:a16="http://schemas.microsoft.com/office/drawing/2014/main" id="{CFF66AB4-C473-4DE9-B120-A7B78A3189B5}"/>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16" name="Slide Number Placeholder 2">
            <a:extLst>
              <a:ext uri="{FF2B5EF4-FFF2-40B4-BE49-F238E27FC236}">
                <a16:creationId xmlns:a16="http://schemas.microsoft.com/office/drawing/2014/main" id="{F660A956-0E52-40BD-9DAB-9E764BC878E1}"/>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7" name="Date Placeholder 1">
            <a:extLst>
              <a:ext uri="{FF2B5EF4-FFF2-40B4-BE49-F238E27FC236}">
                <a16:creationId xmlns:a16="http://schemas.microsoft.com/office/drawing/2014/main" id="{1F1F1687-D148-438E-B6D1-E1082FEE481F}"/>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71BDF800-9008-49B0-90C7-997E3A91C288}" type="datetime4">
              <a:rPr lang="en-GB" smtClean="0"/>
              <a:t>02 November 2022</a:t>
            </a:fld>
            <a:endParaRPr lang="en-GB"/>
          </a:p>
        </p:txBody>
      </p:sp>
    </p:spTree>
    <p:extLst>
      <p:ext uri="{BB962C8B-B14F-4D97-AF65-F5344CB8AC3E}">
        <p14:creationId xmlns:p14="http://schemas.microsoft.com/office/powerpoint/2010/main" val="26400956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C9D7-746F-43EB-B904-8854192B8E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B352B5-B72E-4F9E-A5B2-95380BA8BC77}"/>
              </a:ext>
            </a:extLst>
          </p:cNvPr>
          <p:cNvSpPr>
            <a:spLocks noGrp="1"/>
          </p:cNvSpPr>
          <p:nvPr>
            <p:ph idx="1"/>
          </p:nvPr>
        </p:nvSpPr>
        <p:spPr>
          <a:xfrm>
            <a:off x="696701" y="1701800"/>
            <a:ext cx="5090447" cy="437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6DE510F5-3343-4FE2-B611-9F26FB6A15A1}"/>
              </a:ext>
            </a:extLst>
          </p:cNvPr>
          <p:cNvSpPr>
            <a:spLocks noGrp="1"/>
          </p:cNvSpPr>
          <p:nvPr>
            <p:ph idx="10"/>
          </p:nvPr>
        </p:nvSpPr>
        <p:spPr>
          <a:xfrm>
            <a:off x="6406227" y="1701800"/>
            <a:ext cx="5090447" cy="437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41AC8D5F-8120-40B7-AE19-28B63694788F}"/>
              </a:ext>
            </a:extLst>
          </p:cNvPr>
          <p:cNvSpPr>
            <a:spLocks noGrp="1"/>
          </p:cNvSpPr>
          <p:nvPr>
            <p:ph type="body" sz="quarter" idx="11"/>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21" name="Footer Placeholder 4">
            <a:extLst>
              <a:ext uri="{FF2B5EF4-FFF2-40B4-BE49-F238E27FC236}">
                <a16:creationId xmlns:a16="http://schemas.microsoft.com/office/drawing/2014/main" id="{794BC972-8499-4E13-AB10-0E191898E75B}"/>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24" name="Slide Number Placeholder 2">
            <a:extLst>
              <a:ext uri="{FF2B5EF4-FFF2-40B4-BE49-F238E27FC236}">
                <a16:creationId xmlns:a16="http://schemas.microsoft.com/office/drawing/2014/main" id="{F3AFF0FA-525A-4126-B574-7E341D47429D}"/>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25" name="Date Placeholder 1">
            <a:extLst>
              <a:ext uri="{FF2B5EF4-FFF2-40B4-BE49-F238E27FC236}">
                <a16:creationId xmlns:a16="http://schemas.microsoft.com/office/drawing/2014/main" id="{800C56B5-C222-4F6D-8396-2B4E7222A2FC}"/>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E1D69267-5468-4874-9F30-6B4137FD0ABD}" type="datetime4">
              <a:rPr lang="en-GB" smtClean="0"/>
              <a:t>02 November 2022</a:t>
            </a:fld>
            <a:endParaRPr lang="en-GB"/>
          </a:p>
        </p:txBody>
      </p:sp>
    </p:spTree>
    <p:extLst>
      <p:ext uri="{BB962C8B-B14F-4D97-AF65-F5344CB8AC3E}">
        <p14:creationId xmlns:p14="http://schemas.microsoft.com/office/powerpoint/2010/main" val="33390170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1E3C5-C9DB-41B2-9774-66D8949CD8DC}"/>
              </a:ext>
            </a:extLst>
          </p:cNvPr>
          <p:cNvSpPr/>
          <p:nvPr userDrawn="1"/>
        </p:nvSpPr>
        <p:spPr>
          <a:xfrm>
            <a:off x="0" y="6338599"/>
            <a:ext cx="12192000" cy="124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2D5EA09-EA19-425A-B8A9-4046E669DBFA}"/>
              </a:ext>
            </a:extLst>
          </p:cNvPr>
          <p:cNvSpPr/>
          <p:nvPr userDrawn="1"/>
        </p:nvSpPr>
        <p:spPr>
          <a:xfrm>
            <a:off x="0" y="6338598"/>
            <a:ext cx="12192000" cy="1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9795D272-9741-4EC4-A17B-C9DF098A8A9F}"/>
              </a:ext>
            </a:extLst>
          </p:cNvPr>
          <p:cNvCxnSpPr>
            <a:cxnSpLocks/>
          </p:cNvCxnSpPr>
          <p:nvPr userDrawn="1"/>
        </p:nvCxnSpPr>
        <p:spPr>
          <a:xfrm>
            <a:off x="695325" y="6338598"/>
            <a:ext cx="108013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51C9D7-746F-43EB-B904-8854192B8E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B352B5-B72E-4F9E-A5B2-95380BA8BC77}"/>
              </a:ext>
            </a:extLst>
          </p:cNvPr>
          <p:cNvSpPr>
            <a:spLocks noGrp="1"/>
          </p:cNvSpPr>
          <p:nvPr>
            <p:ph idx="1"/>
          </p:nvPr>
        </p:nvSpPr>
        <p:spPr>
          <a:xfrm>
            <a:off x="696701" y="1701800"/>
            <a:ext cx="5090447" cy="437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9">
            <a:extLst>
              <a:ext uri="{FF2B5EF4-FFF2-40B4-BE49-F238E27FC236}">
                <a16:creationId xmlns:a16="http://schemas.microsoft.com/office/drawing/2014/main" id="{31E53212-EE21-4C76-9499-8AFD105146FA}"/>
              </a:ext>
            </a:extLst>
          </p:cNvPr>
          <p:cNvSpPr>
            <a:spLocks noGrp="1"/>
          </p:cNvSpPr>
          <p:nvPr>
            <p:ph type="body" sz="quarter" idx="11"/>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21" name="Footer Placeholder 4">
            <a:extLst>
              <a:ext uri="{FF2B5EF4-FFF2-40B4-BE49-F238E27FC236}">
                <a16:creationId xmlns:a16="http://schemas.microsoft.com/office/drawing/2014/main" id="{18A07048-EBF4-4BBB-819C-2A49F027C883}"/>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26" name="Slide Number Placeholder 2">
            <a:extLst>
              <a:ext uri="{FF2B5EF4-FFF2-40B4-BE49-F238E27FC236}">
                <a16:creationId xmlns:a16="http://schemas.microsoft.com/office/drawing/2014/main" id="{57AEE2B8-EB38-411B-8E13-A45B9D37717A}"/>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27" name="Date Placeholder 1">
            <a:extLst>
              <a:ext uri="{FF2B5EF4-FFF2-40B4-BE49-F238E27FC236}">
                <a16:creationId xmlns:a16="http://schemas.microsoft.com/office/drawing/2014/main" id="{3073FCB8-2863-46A6-8F5A-48FBF02FB9F9}"/>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E1DFD9C2-31F9-458F-ACD3-77A34F5A74CE}" type="datetime4">
              <a:rPr lang="en-GB" smtClean="0"/>
              <a:t>02 November 2022</a:t>
            </a:fld>
            <a:endParaRPr lang="en-GB"/>
          </a:p>
        </p:txBody>
      </p:sp>
      <p:sp>
        <p:nvSpPr>
          <p:cNvPr id="28" name="Picture Placeholder 4">
            <a:extLst>
              <a:ext uri="{FF2B5EF4-FFF2-40B4-BE49-F238E27FC236}">
                <a16:creationId xmlns:a16="http://schemas.microsoft.com/office/drawing/2014/main" id="{80505B08-5B36-42DF-AD52-79B39A7D28F7}"/>
              </a:ext>
            </a:extLst>
          </p:cNvPr>
          <p:cNvSpPr>
            <a:spLocks noGrp="1"/>
          </p:cNvSpPr>
          <p:nvPr>
            <p:ph type="pic" sz="quarter" idx="12"/>
          </p:nvPr>
        </p:nvSpPr>
        <p:spPr>
          <a:xfrm>
            <a:off x="6405563" y="1701800"/>
            <a:ext cx="5091112" cy="4375150"/>
          </a:xfrm>
        </p:spPr>
        <p:txBody>
          <a:bodyPr/>
          <a:lstStyle/>
          <a:p>
            <a:endParaRPr lang="en-GB"/>
          </a:p>
        </p:txBody>
      </p:sp>
    </p:spTree>
    <p:extLst>
      <p:ext uri="{BB962C8B-B14F-4D97-AF65-F5344CB8AC3E}">
        <p14:creationId xmlns:p14="http://schemas.microsoft.com/office/powerpoint/2010/main" val="27246508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Content in a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1E3C5-C9DB-41B2-9774-66D8949CD8DC}"/>
              </a:ext>
            </a:extLst>
          </p:cNvPr>
          <p:cNvSpPr/>
          <p:nvPr userDrawn="1"/>
        </p:nvSpPr>
        <p:spPr>
          <a:xfrm>
            <a:off x="0" y="6338599"/>
            <a:ext cx="12192000" cy="124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Top Corners Rounded 6">
            <a:extLst>
              <a:ext uri="{FF2B5EF4-FFF2-40B4-BE49-F238E27FC236}">
                <a16:creationId xmlns:a16="http://schemas.microsoft.com/office/drawing/2014/main" id="{59BEC27A-FB6E-4C57-8297-5A7278CEBB48}"/>
              </a:ext>
            </a:extLst>
          </p:cNvPr>
          <p:cNvSpPr/>
          <p:nvPr userDrawn="1"/>
        </p:nvSpPr>
        <p:spPr>
          <a:xfrm>
            <a:off x="6237499" y="1701801"/>
            <a:ext cx="5257800" cy="4632324"/>
          </a:xfrm>
          <a:prstGeom prst="round2SameRect">
            <a:avLst>
              <a:gd name="adj1" fmla="val 7729"/>
              <a:gd name="adj2" fmla="val 0"/>
            </a:avLst>
          </a:prstGeom>
          <a:solidFill>
            <a:schemeClr val="bg1"/>
          </a:solidFill>
          <a:effectLst>
            <a:outerShdw blurRad="152400" dist="38100" dir="2700000" sx="99000" sy="99000" algn="tl" rotWithShape="0">
              <a:schemeClr val="accent4">
                <a:alpha val="40000"/>
              </a:schemeClr>
            </a:outerShdw>
          </a:effectLst>
        </p:spPr>
        <p:txBody>
          <a:bodyPr lIns="90000" tIns="90000" rIns="90000" bIns="90000" anchor="ctr">
            <a:noAutofit/>
          </a:bodyPr>
          <a:lstStyle/>
          <a:p>
            <a:pPr algn="ctr"/>
            <a:endParaRPr lang="en-GB" sz="1600"/>
          </a:p>
        </p:txBody>
      </p:sp>
      <p:sp>
        <p:nvSpPr>
          <p:cNvPr id="24" name="Rectangle 23">
            <a:extLst>
              <a:ext uri="{FF2B5EF4-FFF2-40B4-BE49-F238E27FC236}">
                <a16:creationId xmlns:a16="http://schemas.microsoft.com/office/drawing/2014/main" id="{12D5EA09-EA19-425A-B8A9-4046E669DBFA}"/>
              </a:ext>
            </a:extLst>
          </p:cNvPr>
          <p:cNvSpPr/>
          <p:nvPr userDrawn="1"/>
        </p:nvSpPr>
        <p:spPr>
          <a:xfrm>
            <a:off x="0" y="6338598"/>
            <a:ext cx="12192000" cy="1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9795D272-9741-4EC4-A17B-C9DF098A8A9F}"/>
              </a:ext>
            </a:extLst>
          </p:cNvPr>
          <p:cNvCxnSpPr>
            <a:cxnSpLocks/>
          </p:cNvCxnSpPr>
          <p:nvPr userDrawn="1"/>
        </p:nvCxnSpPr>
        <p:spPr>
          <a:xfrm>
            <a:off x="695325" y="6338598"/>
            <a:ext cx="108013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51C9D7-746F-43EB-B904-8854192B8E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B352B5-B72E-4F9E-A5B2-95380BA8BC77}"/>
              </a:ext>
            </a:extLst>
          </p:cNvPr>
          <p:cNvSpPr>
            <a:spLocks noGrp="1"/>
          </p:cNvSpPr>
          <p:nvPr>
            <p:ph idx="1"/>
          </p:nvPr>
        </p:nvSpPr>
        <p:spPr>
          <a:xfrm>
            <a:off x="696701" y="1701800"/>
            <a:ext cx="5090447" cy="437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860740FF-0B05-4A94-B1B3-740D53C0FB5C}"/>
              </a:ext>
            </a:extLst>
          </p:cNvPr>
          <p:cNvSpPr>
            <a:spLocks noGrp="1"/>
          </p:cNvSpPr>
          <p:nvPr>
            <p:ph idx="10"/>
          </p:nvPr>
        </p:nvSpPr>
        <p:spPr>
          <a:xfrm>
            <a:off x="6456907" y="2400300"/>
            <a:ext cx="4818984" cy="36766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9">
            <a:extLst>
              <a:ext uri="{FF2B5EF4-FFF2-40B4-BE49-F238E27FC236}">
                <a16:creationId xmlns:a16="http://schemas.microsoft.com/office/drawing/2014/main" id="{31E53212-EE21-4C76-9499-8AFD105146FA}"/>
              </a:ext>
            </a:extLst>
          </p:cNvPr>
          <p:cNvSpPr>
            <a:spLocks noGrp="1"/>
          </p:cNvSpPr>
          <p:nvPr>
            <p:ph type="body" sz="quarter" idx="11"/>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21" name="Footer Placeholder 4">
            <a:extLst>
              <a:ext uri="{FF2B5EF4-FFF2-40B4-BE49-F238E27FC236}">
                <a16:creationId xmlns:a16="http://schemas.microsoft.com/office/drawing/2014/main" id="{18A07048-EBF4-4BBB-819C-2A49F027C883}"/>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26" name="Slide Number Placeholder 2">
            <a:extLst>
              <a:ext uri="{FF2B5EF4-FFF2-40B4-BE49-F238E27FC236}">
                <a16:creationId xmlns:a16="http://schemas.microsoft.com/office/drawing/2014/main" id="{57AEE2B8-EB38-411B-8E13-A45B9D37717A}"/>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27" name="Date Placeholder 1">
            <a:extLst>
              <a:ext uri="{FF2B5EF4-FFF2-40B4-BE49-F238E27FC236}">
                <a16:creationId xmlns:a16="http://schemas.microsoft.com/office/drawing/2014/main" id="{3073FCB8-2863-46A6-8F5A-48FBF02FB9F9}"/>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DCC31ADC-42A2-47C3-BB8B-3D8E4602CE00}" type="datetime4">
              <a:rPr lang="en-GB" smtClean="0"/>
              <a:t>02 November 2022</a:t>
            </a:fld>
            <a:endParaRPr lang="en-GB"/>
          </a:p>
        </p:txBody>
      </p:sp>
    </p:spTree>
    <p:extLst>
      <p:ext uri="{BB962C8B-B14F-4D97-AF65-F5344CB8AC3E}">
        <p14:creationId xmlns:p14="http://schemas.microsoft.com/office/powerpoint/2010/main" val="1846317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Right Content in a Box">
    <p:spTree>
      <p:nvGrpSpPr>
        <p:cNvPr id="1" name=""/>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59BEC27A-FB6E-4C57-8297-5A7278CEBB48}"/>
              </a:ext>
            </a:extLst>
          </p:cNvPr>
          <p:cNvSpPr/>
          <p:nvPr userDrawn="1"/>
        </p:nvSpPr>
        <p:spPr>
          <a:xfrm>
            <a:off x="6237499" y="1701801"/>
            <a:ext cx="5257800" cy="4632324"/>
          </a:xfrm>
          <a:prstGeom prst="round2SameRect">
            <a:avLst>
              <a:gd name="adj1" fmla="val 7729"/>
              <a:gd name="adj2" fmla="val 0"/>
            </a:avLst>
          </a:prstGeom>
          <a:solidFill>
            <a:schemeClr val="bg1"/>
          </a:solidFill>
          <a:effectLst>
            <a:outerShdw blurRad="152400" dist="38100" dir="2700000" sx="99000" sy="99000" algn="tl" rotWithShape="0">
              <a:schemeClr val="accent4">
                <a:alpha val="40000"/>
              </a:schemeClr>
            </a:outerShdw>
          </a:effectLst>
        </p:spPr>
        <p:txBody>
          <a:bodyPr lIns="90000" tIns="90000" rIns="90000" bIns="90000" anchor="ctr">
            <a:noAutofit/>
          </a:bodyPr>
          <a:lstStyle/>
          <a:p>
            <a:pPr algn="ctr"/>
            <a:endParaRPr lang="en-GB" sz="1600"/>
          </a:p>
        </p:txBody>
      </p:sp>
      <p:sp>
        <p:nvSpPr>
          <p:cNvPr id="2" name="Title 1">
            <a:extLst>
              <a:ext uri="{FF2B5EF4-FFF2-40B4-BE49-F238E27FC236}">
                <a16:creationId xmlns:a16="http://schemas.microsoft.com/office/drawing/2014/main" id="{CC51C9D7-746F-43EB-B904-8854192B8E72}"/>
              </a:ext>
            </a:extLst>
          </p:cNvPr>
          <p:cNvSpPr>
            <a:spLocks noGrp="1"/>
          </p:cNvSpPr>
          <p:nvPr>
            <p:ph type="title"/>
          </p:nvPr>
        </p:nvSpPr>
        <p:spPr/>
        <p:txBody>
          <a:bodyPr/>
          <a:lstStyle/>
          <a:p>
            <a:r>
              <a:rPr lang="en-US"/>
              <a:t>Click to edit Master title style</a:t>
            </a:r>
            <a:endParaRPr lang="en-GB"/>
          </a:p>
        </p:txBody>
      </p:sp>
      <p:sp>
        <p:nvSpPr>
          <p:cNvPr id="37" name="Text Placeholder 9">
            <a:extLst>
              <a:ext uri="{FF2B5EF4-FFF2-40B4-BE49-F238E27FC236}">
                <a16:creationId xmlns:a16="http://schemas.microsoft.com/office/drawing/2014/main" id="{3A234C49-29FB-49FF-B057-FBFDA3C1CC80}"/>
              </a:ext>
            </a:extLst>
          </p:cNvPr>
          <p:cNvSpPr>
            <a:spLocks noGrp="1"/>
          </p:cNvSpPr>
          <p:nvPr>
            <p:ph type="body" sz="quarter" idx="11"/>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39" name="Content Placeholder 2">
            <a:extLst>
              <a:ext uri="{FF2B5EF4-FFF2-40B4-BE49-F238E27FC236}">
                <a16:creationId xmlns:a16="http://schemas.microsoft.com/office/drawing/2014/main" id="{402C1F6D-4722-4823-B347-05CE6E03F224}"/>
              </a:ext>
            </a:extLst>
          </p:cNvPr>
          <p:cNvSpPr>
            <a:spLocks noGrp="1"/>
          </p:cNvSpPr>
          <p:nvPr>
            <p:ph idx="10"/>
          </p:nvPr>
        </p:nvSpPr>
        <p:spPr>
          <a:xfrm>
            <a:off x="6456907" y="2400300"/>
            <a:ext cx="4818984" cy="36766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76C6E56D-6D32-403E-B190-6EF985F6B8DC}"/>
              </a:ext>
            </a:extLst>
          </p:cNvPr>
          <p:cNvSpPr/>
          <p:nvPr userDrawn="1"/>
        </p:nvSpPr>
        <p:spPr>
          <a:xfrm>
            <a:off x="0" y="6338599"/>
            <a:ext cx="12192000" cy="124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1AADFF2-2CC1-4DC8-91F9-BFFA503899D0}"/>
              </a:ext>
            </a:extLst>
          </p:cNvPr>
          <p:cNvSpPr/>
          <p:nvPr userDrawn="1"/>
        </p:nvSpPr>
        <p:spPr>
          <a:xfrm>
            <a:off x="0" y="6338598"/>
            <a:ext cx="12192000" cy="1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34B28AB9-8033-4FB1-B005-0C2188380185}"/>
              </a:ext>
            </a:extLst>
          </p:cNvPr>
          <p:cNvCxnSpPr>
            <a:cxnSpLocks/>
          </p:cNvCxnSpPr>
          <p:nvPr userDrawn="1"/>
        </p:nvCxnSpPr>
        <p:spPr>
          <a:xfrm>
            <a:off x="695325" y="6338598"/>
            <a:ext cx="108013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B2C289B-93EF-49FA-9F41-29DF4A6D3F4E}"/>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18" name="Slide Number Placeholder 2">
            <a:extLst>
              <a:ext uri="{FF2B5EF4-FFF2-40B4-BE49-F238E27FC236}">
                <a16:creationId xmlns:a16="http://schemas.microsoft.com/office/drawing/2014/main" id="{80865FCE-2029-494C-B730-D7F9A6F231D2}"/>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9" name="Date Placeholder 1">
            <a:extLst>
              <a:ext uri="{FF2B5EF4-FFF2-40B4-BE49-F238E27FC236}">
                <a16:creationId xmlns:a16="http://schemas.microsoft.com/office/drawing/2014/main" id="{F16F79B4-66D5-4213-9EF5-77BD0668CE36}"/>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F452D947-B1A9-46EC-A165-F91251BFCC67}" type="datetime4">
              <a:rPr lang="en-GB" smtClean="0"/>
              <a:t>02 November 2022</a:t>
            </a:fld>
            <a:endParaRPr lang="en-GB"/>
          </a:p>
        </p:txBody>
      </p:sp>
    </p:spTree>
    <p:extLst>
      <p:ext uri="{BB962C8B-B14F-4D97-AF65-F5344CB8AC3E}">
        <p14:creationId xmlns:p14="http://schemas.microsoft.com/office/powerpoint/2010/main" val="4285835247"/>
      </p:ext>
    </p:extLst>
  </p:cSld>
  <p:clrMapOvr>
    <a:masterClrMapping/>
  </p:clrMapOvr>
  <p:extLst>
    <p:ext uri="{DCECCB84-F9BA-43D5-87BE-67443E8EF086}">
      <p15:sldGuideLst xmlns:p15="http://schemas.microsoft.com/office/powerpoint/2012/main">
        <p15:guide id="1" pos="99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C9D7-746F-43EB-B904-8854192B8E72}"/>
              </a:ext>
            </a:extLst>
          </p:cNvPr>
          <p:cNvSpPr>
            <a:spLocks noGrp="1"/>
          </p:cNvSpPr>
          <p:nvPr>
            <p:ph type="title"/>
          </p:nvPr>
        </p:nvSpPr>
        <p:spPr/>
        <p:txBody>
          <a:bodyPr/>
          <a:lstStyle/>
          <a:p>
            <a:r>
              <a:rPr lang="en-US"/>
              <a:t>Click to edit Master title style</a:t>
            </a:r>
            <a:endParaRPr lang="en-GB"/>
          </a:p>
        </p:txBody>
      </p:sp>
      <p:sp>
        <p:nvSpPr>
          <p:cNvPr id="37" name="Text Placeholder 9">
            <a:extLst>
              <a:ext uri="{FF2B5EF4-FFF2-40B4-BE49-F238E27FC236}">
                <a16:creationId xmlns:a16="http://schemas.microsoft.com/office/drawing/2014/main" id="{3A234C49-29FB-49FF-B057-FBFDA3C1CC80}"/>
              </a:ext>
            </a:extLst>
          </p:cNvPr>
          <p:cNvSpPr>
            <a:spLocks noGrp="1"/>
          </p:cNvSpPr>
          <p:nvPr>
            <p:ph type="body" sz="quarter" idx="11"/>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2296CBAD-E2E9-454B-A053-EDB23B8C7753}"/>
              </a:ext>
            </a:extLst>
          </p:cNvPr>
          <p:cNvSpPr>
            <a:spLocks noGrp="1"/>
          </p:cNvSpPr>
          <p:nvPr>
            <p:ph type="pic" sz="quarter" idx="12"/>
          </p:nvPr>
        </p:nvSpPr>
        <p:spPr>
          <a:xfrm>
            <a:off x="695325" y="2552553"/>
            <a:ext cx="1938164" cy="1961759"/>
          </a:xfrm>
          <a:solidFill>
            <a:schemeClr val="bg2"/>
          </a:solidFill>
        </p:spPr>
        <p:txBody>
          <a:bodyPr/>
          <a:lstStyle/>
          <a:p>
            <a:endParaRPr lang="en-GB"/>
          </a:p>
        </p:txBody>
      </p:sp>
      <p:sp>
        <p:nvSpPr>
          <p:cNvPr id="10" name="Text Placeholder 9">
            <a:extLst>
              <a:ext uri="{FF2B5EF4-FFF2-40B4-BE49-F238E27FC236}">
                <a16:creationId xmlns:a16="http://schemas.microsoft.com/office/drawing/2014/main" id="{AFBDEB31-D10E-434C-8C38-7F38ABBFC9C6}"/>
              </a:ext>
            </a:extLst>
          </p:cNvPr>
          <p:cNvSpPr>
            <a:spLocks noGrp="1"/>
          </p:cNvSpPr>
          <p:nvPr>
            <p:ph type="body" sz="quarter" idx="14"/>
          </p:nvPr>
        </p:nvSpPr>
        <p:spPr>
          <a:xfrm>
            <a:off x="2857352" y="2552554"/>
            <a:ext cx="2610694" cy="1954870"/>
          </a:xfrm>
        </p:spPr>
        <p:txBody>
          <a:bodyPr>
            <a:normAutofit/>
          </a:bodyPr>
          <a:lstStyle>
            <a:lvl1pPr>
              <a:defRPr sz="1600">
                <a:solidFill>
                  <a:schemeClr val="tx1"/>
                </a:solidFill>
              </a:defRPr>
            </a:lvl1pPr>
            <a:lvl2pPr>
              <a:spcBef>
                <a:spcPts val="0"/>
              </a:spcBef>
              <a:spcAft>
                <a:spcPts val="1200"/>
              </a:spcAft>
              <a:defRPr sz="1400" b="1">
                <a:solidFill>
                  <a:schemeClr val="tx1"/>
                </a:solidFill>
              </a:defRPr>
            </a:lvl2pPr>
            <a:lvl3pPr marL="0" indent="0">
              <a:spcBef>
                <a:spcPts val="0"/>
              </a:spcBef>
              <a:buNone/>
              <a:defRPr sz="1400">
                <a:solidFill>
                  <a:schemeClr val="tx1"/>
                </a:solidFill>
              </a:defRPr>
            </a:lvl3pPr>
          </a:lstStyle>
          <a:p>
            <a:pPr lvl="0"/>
            <a:r>
              <a:rPr lang="en-US"/>
              <a:t>Click to edit Master</a:t>
            </a:r>
          </a:p>
          <a:p>
            <a:pPr lvl="1"/>
            <a:r>
              <a:rPr lang="en-US"/>
              <a:t>Second level</a:t>
            </a:r>
          </a:p>
          <a:p>
            <a:pPr lvl="2"/>
            <a:r>
              <a:rPr lang="en-US"/>
              <a:t>Third level</a:t>
            </a:r>
          </a:p>
        </p:txBody>
      </p:sp>
      <p:sp>
        <p:nvSpPr>
          <p:cNvPr id="16" name="Picture Placeholder 4">
            <a:extLst>
              <a:ext uri="{FF2B5EF4-FFF2-40B4-BE49-F238E27FC236}">
                <a16:creationId xmlns:a16="http://schemas.microsoft.com/office/drawing/2014/main" id="{47594447-26F9-4583-8439-9EBE938D2612}"/>
              </a:ext>
            </a:extLst>
          </p:cNvPr>
          <p:cNvSpPr>
            <a:spLocks noGrp="1"/>
          </p:cNvSpPr>
          <p:nvPr>
            <p:ph type="pic" sz="quarter" idx="15"/>
          </p:nvPr>
        </p:nvSpPr>
        <p:spPr>
          <a:xfrm>
            <a:off x="6096000" y="2552553"/>
            <a:ext cx="1938164" cy="1961759"/>
          </a:xfrm>
          <a:solidFill>
            <a:schemeClr val="bg2"/>
          </a:solidFill>
        </p:spPr>
        <p:txBody>
          <a:bodyPr/>
          <a:lstStyle/>
          <a:p>
            <a:endParaRPr lang="en-GB"/>
          </a:p>
        </p:txBody>
      </p:sp>
      <p:sp>
        <p:nvSpPr>
          <p:cNvPr id="17" name="Text Placeholder 9">
            <a:extLst>
              <a:ext uri="{FF2B5EF4-FFF2-40B4-BE49-F238E27FC236}">
                <a16:creationId xmlns:a16="http://schemas.microsoft.com/office/drawing/2014/main" id="{A4CF4FD0-A756-44F7-ADFB-2B5C6CB6227D}"/>
              </a:ext>
            </a:extLst>
          </p:cNvPr>
          <p:cNvSpPr>
            <a:spLocks noGrp="1"/>
          </p:cNvSpPr>
          <p:nvPr>
            <p:ph type="body" sz="quarter" idx="16"/>
          </p:nvPr>
        </p:nvSpPr>
        <p:spPr>
          <a:xfrm>
            <a:off x="8258027" y="2552554"/>
            <a:ext cx="2610694" cy="1954870"/>
          </a:xfrm>
        </p:spPr>
        <p:txBody>
          <a:bodyPr>
            <a:normAutofit/>
          </a:bodyPr>
          <a:lstStyle>
            <a:lvl1pPr>
              <a:defRPr sz="1600">
                <a:solidFill>
                  <a:schemeClr val="tx1"/>
                </a:solidFill>
              </a:defRPr>
            </a:lvl1pPr>
            <a:lvl2pPr>
              <a:spcBef>
                <a:spcPts val="0"/>
              </a:spcBef>
              <a:spcAft>
                <a:spcPts val="1200"/>
              </a:spcAft>
              <a:defRPr sz="1400" b="1">
                <a:solidFill>
                  <a:schemeClr val="tx1"/>
                </a:solidFill>
              </a:defRPr>
            </a:lvl2pPr>
            <a:lvl3pPr marL="0" indent="0">
              <a:spcBef>
                <a:spcPts val="0"/>
              </a:spcBef>
              <a:buNone/>
              <a:defRPr sz="1400">
                <a:solidFill>
                  <a:schemeClr val="tx1"/>
                </a:solidFill>
              </a:defRPr>
            </a:lvl3pPr>
          </a:lstStyle>
          <a:p>
            <a:pPr lvl="0"/>
            <a:r>
              <a:rPr lang="en-US"/>
              <a:t>Click to edit Master</a:t>
            </a:r>
          </a:p>
          <a:p>
            <a:pPr lvl="1"/>
            <a:r>
              <a:rPr lang="en-US"/>
              <a:t>Second level</a:t>
            </a:r>
          </a:p>
          <a:p>
            <a:pPr lvl="2"/>
            <a:r>
              <a:rPr lang="en-US"/>
              <a:t>Third level</a:t>
            </a:r>
          </a:p>
        </p:txBody>
      </p:sp>
      <p:sp>
        <p:nvSpPr>
          <p:cNvPr id="28" name="Footer Placeholder 4">
            <a:extLst>
              <a:ext uri="{FF2B5EF4-FFF2-40B4-BE49-F238E27FC236}">
                <a16:creationId xmlns:a16="http://schemas.microsoft.com/office/drawing/2014/main" id="{C5F6B7E3-BAC5-47E2-9C56-A38A16845CFC}"/>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31" name="Slide Number Placeholder 2">
            <a:extLst>
              <a:ext uri="{FF2B5EF4-FFF2-40B4-BE49-F238E27FC236}">
                <a16:creationId xmlns:a16="http://schemas.microsoft.com/office/drawing/2014/main" id="{BD7F44AC-945D-423F-B1D9-E4B2AD583039}"/>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32" name="Date Placeholder 1">
            <a:extLst>
              <a:ext uri="{FF2B5EF4-FFF2-40B4-BE49-F238E27FC236}">
                <a16:creationId xmlns:a16="http://schemas.microsoft.com/office/drawing/2014/main" id="{5682AC48-9229-41D3-A242-4FF60C77CE70}"/>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059B6C2A-62D5-4042-8319-47FCAD670BA9}" type="datetime4">
              <a:rPr lang="en-GB" smtClean="0"/>
              <a:t>02 November 2022</a:t>
            </a:fld>
            <a:endParaRPr lang="en-GB"/>
          </a:p>
        </p:txBody>
      </p:sp>
    </p:spTree>
    <p:extLst>
      <p:ext uri="{BB962C8B-B14F-4D97-AF65-F5344CB8AC3E}">
        <p14:creationId xmlns:p14="http://schemas.microsoft.com/office/powerpoint/2010/main" val="3685655980"/>
      </p:ext>
    </p:extLst>
  </p:cSld>
  <p:clrMapOvr>
    <a:masterClrMapping/>
  </p:clrMapOvr>
  <p:extLst>
    <p:ext uri="{DCECCB84-F9BA-43D5-87BE-67443E8EF086}">
      <p15:sldGuideLst xmlns:p15="http://schemas.microsoft.com/office/powerpoint/2012/main">
        <p15:guide id="1" pos="99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C9D7-746F-43EB-B904-8854192B8E72}"/>
              </a:ext>
            </a:extLst>
          </p:cNvPr>
          <p:cNvSpPr>
            <a:spLocks noGrp="1"/>
          </p:cNvSpPr>
          <p:nvPr>
            <p:ph type="title"/>
          </p:nvPr>
        </p:nvSpPr>
        <p:spPr/>
        <p:txBody>
          <a:bodyPr/>
          <a:lstStyle/>
          <a:p>
            <a:r>
              <a:rPr lang="en-US"/>
              <a:t>Click to edit Master title style</a:t>
            </a:r>
            <a:endParaRPr lang="en-GB"/>
          </a:p>
        </p:txBody>
      </p:sp>
      <p:sp>
        <p:nvSpPr>
          <p:cNvPr id="37" name="Text Placeholder 9">
            <a:extLst>
              <a:ext uri="{FF2B5EF4-FFF2-40B4-BE49-F238E27FC236}">
                <a16:creationId xmlns:a16="http://schemas.microsoft.com/office/drawing/2014/main" id="{3A234C49-29FB-49FF-B057-FBFDA3C1CC80}"/>
              </a:ext>
            </a:extLst>
          </p:cNvPr>
          <p:cNvSpPr>
            <a:spLocks noGrp="1"/>
          </p:cNvSpPr>
          <p:nvPr>
            <p:ph type="body" sz="quarter" idx="11"/>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2296CBAD-E2E9-454B-A053-EDB23B8C7753}"/>
              </a:ext>
            </a:extLst>
          </p:cNvPr>
          <p:cNvSpPr>
            <a:spLocks noGrp="1"/>
          </p:cNvSpPr>
          <p:nvPr>
            <p:ph type="pic" sz="quarter" idx="12"/>
          </p:nvPr>
        </p:nvSpPr>
        <p:spPr>
          <a:xfrm>
            <a:off x="695326" y="2171554"/>
            <a:ext cx="1387998" cy="1404895"/>
          </a:xfrm>
          <a:solidFill>
            <a:schemeClr val="bg2"/>
          </a:solidFill>
        </p:spPr>
        <p:txBody>
          <a:bodyPr/>
          <a:lstStyle/>
          <a:p>
            <a:endParaRPr lang="en-GB"/>
          </a:p>
        </p:txBody>
      </p:sp>
      <p:sp>
        <p:nvSpPr>
          <p:cNvPr id="10" name="Text Placeholder 9">
            <a:extLst>
              <a:ext uri="{FF2B5EF4-FFF2-40B4-BE49-F238E27FC236}">
                <a16:creationId xmlns:a16="http://schemas.microsoft.com/office/drawing/2014/main" id="{AFBDEB31-D10E-434C-8C38-7F38ABBFC9C6}"/>
              </a:ext>
            </a:extLst>
          </p:cNvPr>
          <p:cNvSpPr>
            <a:spLocks noGrp="1"/>
          </p:cNvSpPr>
          <p:nvPr>
            <p:ph type="body" sz="quarter" idx="14"/>
          </p:nvPr>
        </p:nvSpPr>
        <p:spPr>
          <a:xfrm>
            <a:off x="2209652" y="2171554"/>
            <a:ext cx="1876212" cy="1404895"/>
          </a:xfrm>
        </p:spPr>
        <p:txBody>
          <a:bodyPr>
            <a:normAutofit/>
          </a:bodyPr>
          <a:lstStyle>
            <a:lvl1pPr>
              <a:defRPr sz="1200">
                <a:solidFill>
                  <a:schemeClr val="tx1"/>
                </a:solidFill>
              </a:defRPr>
            </a:lvl1pPr>
            <a:lvl2pPr>
              <a:spcBef>
                <a:spcPts val="0"/>
              </a:spcBef>
              <a:spcAft>
                <a:spcPts val="1200"/>
              </a:spcAft>
              <a:defRPr sz="1100" b="1">
                <a:solidFill>
                  <a:schemeClr val="tx1"/>
                </a:solidFill>
              </a:defRPr>
            </a:lvl2pPr>
            <a:lvl3pPr marL="0" indent="0">
              <a:spcBef>
                <a:spcPts val="0"/>
              </a:spcBef>
              <a:buNone/>
              <a:defRPr sz="1100">
                <a:solidFill>
                  <a:schemeClr val="tx1"/>
                </a:solidFill>
              </a:defRPr>
            </a:lvl3pPr>
          </a:lstStyle>
          <a:p>
            <a:pPr lvl="0"/>
            <a:r>
              <a:rPr lang="en-US"/>
              <a:t>Click to edit Master</a:t>
            </a:r>
          </a:p>
          <a:p>
            <a:pPr lvl="1"/>
            <a:r>
              <a:rPr lang="en-US"/>
              <a:t>Second level</a:t>
            </a:r>
          </a:p>
          <a:p>
            <a:pPr lvl="2"/>
            <a:r>
              <a:rPr lang="en-US"/>
              <a:t>Third level</a:t>
            </a:r>
          </a:p>
        </p:txBody>
      </p:sp>
      <p:sp>
        <p:nvSpPr>
          <p:cNvPr id="16" name="Picture Placeholder 4">
            <a:extLst>
              <a:ext uri="{FF2B5EF4-FFF2-40B4-BE49-F238E27FC236}">
                <a16:creationId xmlns:a16="http://schemas.microsoft.com/office/drawing/2014/main" id="{47594447-26F9-4583-8439-9EBE938D2612}"/>
              </a:ext>
            </a:extLst>
          </p:cNvPr>
          <p:cNvSpPr>
            <a:spLocks noGrp="1"/>
          </p:cNvSpPr>
          <p:nvPr>
            <p:ph type="pic" sz="quarter" idx="15"/>
          </p:nvPr>
        </p:nvSpPr>
        <p:spPr>
          <a:xfrm>
            <a:off x="4400732" y="2171554"/>
            <a:ext cx="1387998" cy="1404895"/>
          </a:xfrm>
          <a:solidFill>
            <a:schemeClr val="bg2"/>
          </a:solidFill>
        </p:spPr>
        <p:txBody>
          <a:bodyPr/>
          <a:lstStyle/>
          <a:p>
            <a:endParaRPr lang="en-GB"/>
          </a:p>
        </p:txBody>
      </p:sp>
      <p:sp>
        <p:nvSpPr>
          <p:cNvPr id="17" name="Text Placeholder 9">
            <a:extLst>
              <a:ext uri="{FF2B5EF4-FFF2-40B4-BE49-F238E27FC236}">
                <a16:creationId xmlns:a16="http://schemas.microsoft.com/office/drawing/2014/main" id="{A4CF4FD0-A756-44F7-ADFB-2B5C6CB6227D}"/>
              </a:ext>
            </a:extLst>
          </p:cNvPr>
          <p:cNvSpPr>
            <a:spLocks noGrp="1"/>
          </p:cNvSpPr>
          <p:nvPr>
            <p:ph type="body" sz="quarter" idx="16"/>
          </p:nvPr>
        </p:nvSpPr>
        <p:spPr>
          <a:xfrm>
            <a:off x="5915058" y="2171554"/>
            <a:ext cx="1876212" cy="1404895"/>
          </a:xfrm>
        </p:spPr>
        <p:txBody>
          <a:bodyPr>
            <a:normAutofit/>
          </a:bodyPr>
          <a:lstStyle>
            <a:lvl1pPr>
              <a:defRPr sz="1200">
                <a:solidFill>
                  <a:schemeClr val="tx1"/>
                </a:solidFill>
              </a:defRPr>
            </a:lvl1pPr>
            <a:lvl2pPr>
              <a:spcBef>
                <a:spcPts val="0"/>
              </a:spcBef>
              <a:spcAft>
                <a:spcPts val="1200"/>
              </a:spcAft>
              <a:defRPr sz="1100" b="1">
                <a:solidFill>
                  <a:schemeClr val="tx1"/>
                </a:solidFill>
              </a:defRPr>
            </a:lvl2pPr>
            <a:lvl3pPr marL="0" indent="0">
              <a:spcBef>
                <a:spcPts val="0"/>
              </a:spcBef>
              <a:buNone/>
              <a:defRPr sz="1100">
                <a:solidFill>
                  <a:schemeClr val="tx1"/>
                </a:solidFill>
              </a:defRPr>
            </a:lvl3pPr>
          </a:lstStyle>
          <a:p>
            <a:pPr lvl="0"/>
            <a:r>
              <a:rPr lang="en-US"/>
              <a:t>Click to edit Master</a:t>
            </a:r>
          </a:p>
          <a:p>
            <a:pPr lvl="1"/>
            <a:r>
              <a:rPr lang="en-US"/>
              <a:t>Second level</a:t>
            </a:r>
          </a:p>
          <a:p>
            <a:pPr lvl="2"/>
            <a:r>
              <a:rPr lang="en-US"/>
              <a:t>Third level</a:t>
            </a:r>
          </a:p>
        </p:txBody>
      </p:sp>
      <p:sp>
        <p:nvSpPr>
          <p:cNvPr id="18" name="Picture Placeholder 4">
            <a:extLst>
              <a:ext uri="{FF2B5EF4-FFF2-40B4-BE49-F238E27FC236}">
                <a16:creationId xmlns:a16="http://schemas.microsoft.com/office/drawing/2014/main" id="{0D250AA2-2EB0-41E0-8DC9-2DFF2973F97F}"/>
              </a:ext>
            </a:extLst>
          </p:cNvPr>
          <p:cNvSpPr>
            <a:spLocks noGrp="1"/>
          </p:cNvSpPr>
          <p:nvPr>
            <p:ph type="pic" sz="quarter" idx="17"/>
          </p:nvPr>
        </p:nvSpPr>
        <p:spPr>
          <a:xfrm>
            <a:off x="8106138" y="2171554"/>
            <a:ext cx="1387998" cy="1404895"/>
          </a:xfrm>
          <a:solidFill>
            <a:schemeClr val="bg2"/>
          </a:solidFill>
        </p:spPr>
        <p:txBody>
          <a:bodyPr/>
          <a:lstStyle/>
          <a:p>
            <a:endParaRPr lang="en-GB"/>
          </a:p>
        </p:txBody>
      </p:sp>
      <p:sp>
        <p:nvSpPr>
          <p:cNvPr id="19" name="Text Placeholder 9">
            <a:extLst>
              <a:ext uri="{FF2B5EF4-FFF2-40B4-BE49-F238E27FC236}">
                <a16:creationId xmlns:a16="http://schemas.microsoft.com/office/drawing/2014/main" id="{D022BEEF-2482-4778-AFB6-8AC5B34A9286}"/>
              </a:ext>
            </a:extLst>
          </p:cNvPr>
          <p:cNvSpPr>
            <a:spLocks noGrp="1"/>
          </p:cNvSpPr>
          <p:nvPr>
            <p:ph type="body" sz="quarter" idx="18"/>
          </p:nvPr>
        </p:nvSpPr>
        <p:spPr>
          <a:xfrm>
            <a:off x="9620463" y="2171554"/>
            <a:ext cx="1876212" cy="1404895"/>
          </a:xfrm>
        </p:spPr>
        <p:txBody>
          <a:bodyPr>
            <a:normAutofit/>
          </a:bodyPr>
          <a:lstStyle>
            <a:lvl1pPr>
              <a:defRPr sz="1200">
                <a:solidFill>
                  <a:schemeClr val="tx1"/>
                </a:solidFill>
              </a:defRPr>
            </a:lvl1pPr>
            <a:lvl2pPr>
              <a:spcBef>
                <a:spcPts val="0"/>
              </a:spcBef>
              <a:spcAft>
                <a:spcPts val="1200"/>
              </a:spcAft>
              <a:defRPr sz="1100" b="1">
                <a:solidFill>
                  <a:schemeClr val="tx1"/>
                </a:solidFill>
              </a:defRPr>
            </a:lvl2pPr>
            <a:lvl3pPr marL="0" indent="0">
              <a:spcBef>
                <a:spcPts val="0"/>
              </a:spcBef>
              <a:buNone/>
              <a:defRPr sz="1100">
                <a:solidFill>
                  <a:schemeClr val="tx1"/>
                </a:solidFill>
              </a:defRPr>
            </a:lvl3pPr>
          </a:lstStyle>
          <a:p>
            <a:pPr lvl="0"/>
            <a:r>
              <a:rPr lang="en-US"/>
              <a:t>Click to edit Master</a:t>
            </a:r>
          </a:p>
          <a:p>
            <a:pPr lvl="1"/>
            <a:r>
              <a:rPr lang="en-US"/>
              <a:t>Second level</a:t>
            </a:r>
          </a:p>
          <a:p>
            <a:pPr lvl="2"/>
            <a:r>
              <a:rPr lang="en-US"/>
              <a:t>Third level</a:t>
            </a:r>
          </a:p>
        </p:txBody>
      </p:sp>
      <p:sp>
        <p:nvSpPr>
          <p:cNvPr id="20" name="Picture Placeholder 4">
            <a:extLst>
              <a:ext uri="{FF2B5EF4-FFF2-40B4-BE49-F238E27FC236}">
                <a16:creationId xmlns:a16="http://schemas.microsoft.com/office/drawing/2014/main" id="{B78BFC06-9AD8-4680-8A97-63597DCEEB59}"/>
              </a:ext>
            </a:extLst>
          </p:cNvPr>
          <p:cNvSpPr>
            <a:spLocks noGrp="1"/>
          </p:cNvSpPr>
          <p:nvPr>
            <p:ph type="pic" sz="quarter" idx="19"/>
          </p:nvPr>
        </p:nvSpPr>
        <p:spPr>
          <a:xfrm>
            <a:off x="695326" y="4124474"/>
            <a:ext cx="1387998" cy="1404895"/>
          </a:xfrm>
          <a:solidFill>
            <a:schemeClr val="bg2"/>
          </a:solidFill>
        </p:spPr>
        <p:txBody>
          <a:bodyPr/>
          <a:lstStyle/>
          <a:p>
            <a:endParaRPr lang="en-GB"/>
          </a:p>
        </p:txBody>
      </p:sp>
      <p:sp>
        <p:nvSpPr>
          <p:cNvPr id="21" name="Text Placeholder 9">
            <a:extLst>
              <a:ext uri="{FF2B5EF4-FFF2-40B4-BE49-F238E27FC236}">
                <a16:creationId xmlns:a16="http://schemas.microsoft.com/office/drawing/2014/main" id="{9D60FEF3-BA63-4116-85B0-4075DC6B7F67}"/>
              </a:ext>
            </a:extLst>
          </p:cNvPr>
          <p:cNvSpPr>
            <a:spLocks noGrp="1"/>
          </p:cNvSpPr>
          <p:nvPr>
            <p:ph type="body" sz="quarter" idx="20"/>
          </p:nvPr>
        </p:nvSpPr>
        <p:spPr>
          <a:xfrm>
            <a:off x="2209652" y="4124474"/>
            <a:ext cx="1876212" cy="1404895"/>
          </a:xfrm>
        </p:spPr>
        <p:txBody>
          <a:bodyPr>
            <a:normAutofit/>
          </a:bodyPr>
          <a:lstStyle>
            <a:lvl1pPr>
              <a:defRPr sz="1200">
                <a:solidFill>
                  <a:schemeClr val="tx1"/>
                </a:solidFill>
              </a:defRPr>
            </a:lvl1pPr>
            <a:lvl2pPr>
              <a:spcBef>
                <a:spcPts val="0"/>
              </a:spcBef>
              <a:spcAft>
                <a:spcPts val="1200"/>
              </a:spcAft>
              <a:defRPr sz="1100" b="1">
                <a:solidFill>
                  <a:schemeClr val="tx1"/>
                </a:solidFill>
              </a:defRPr>
            </a:lvl2pPr>
            <a:lvl3pPr marL="0" indent="0">
              <a:spcBef>
                <a:spcPts val="0"/>
              </a:spcBef>
              <a:buNone/>
              <a:defRPr sz="1100">
                <a:solidFill>
                  <a:schemeClr val="tx1"/>
                </a:solidFill>
              </a:defRPr>
            </a:lvl3pPr>
          </a:lstStyle>
          <a:p>
            <a:pPr lvl="0"/>
            <a:r>
              <a:rPr lang="en-US"/>
              <a:t>Click to edit Master</a:t>
            </a:r>
          </a:p>
          <a:p>
            <a:pPr lvl="1"/>
            <a:r>
              <a:rPr lang="en-US"/>
              <a:t>Second level</a:t>
            </a:r>
          </a:p>
          <a:p>
            <a:pPr lvl="2"/>
            <a:r>
              <a:rPr lang="en-US"/>
              <a:t>Third level</a:t>
            </a:r>
          </a:p>
        </p:txBody>
      </p:sp>
      <p:sp>
        <p:nvSpPr>
          <p:cNvPr id="22" name="Picture Placeholder 4">
            <a:extLst>
              <a:ext uri="{FF2B5EF4-FFF2-40B4-BE49-F238E27FC236}">
                <a16:creationId xmlns:a16="http://schemas.microsoft.com/office/drawing/2014/main" id="{89E0B899-7736-4E15-984A-698C1F1BBA55}"/>
              </a:ext>
            </a:extLst>
          </p:cNvPr>
          <p:cNvSpPr>
            <a:spLocks noGrp="1"/>
          </p:cNvSpPr>
          <p:nvPr>
            <p:ph type="pic" sz="quarter" idx="21"/>
          </p:nvPr>
        </p:nvSpPr>
        <p:spPr>
          <a:xfrm>
            <a:off x="4400732" y="4124474"/>
            <a:ext cx="1387998" cy="1404895"/>
          </a:xfrm>
          <a:solidFill>
            <a:schemeClr val="bg2"/>
          </a:solidFill>
        </p:spPr>
        <p:txBody>
          <a:bodyPr/>
          <a:lstStyle/>
          <a:p>
            <a:endParaRPr lang="en-GB"/>
          </a:p>
        </p:txBody>
      </p:sp>
      <p:sp>
        <p:nvSpPr>
          <p:cNvPr id="23" name="Text Placeholder 9">
            <a:extLst>
              <a:ext uri="{FF2B5EF4-FFF2-40B4-BE49-F238E27FC236}">
                <a16:creationId xmlns:a16="http://schemas.microsoft.com/office/drawing/2014/main" id="{CE0258A8-F92B-4375-85B1-66C19C2486C4}"/>
              </a:ext>
            </a:extLst>
          </p:cNvPr>
          <p:cNvSpPr>
            <a:spLocks noGrp="1"/>
          </p:cNvSpPr>
          <p:nvPr>
            <p:ph type="body" sz="quarter" idx="22"/>
          </p:nvPr>
        </p:nvSpPr>
        <p:spPr>
          <a:xfrm>
            <a:off x="5915058" y="4124474"/>
            <a:ext cx="1876212" cy="1404895"/>
          </a:xfrm>
        </p:spPr>
        <p:txBody>
          <a:bodyPr>
            <a:normAutofit/>
          </a:bodyPr>
          <a:lstStyle>
            <a:lvl1pPr>
              <a:defRPr sz="1200">
                <a:solidFill>
                  <a:schemeClr val="tx1"/>
                </a:solidFill>
              </a:defRPr>
            </a:lvl1pPr>
            <a:lvl2pPr>
              <a:spcBef>
                <a:spcPts val="0"/>
              </a:spcBef>
              <a:spcAft>
                <a:spcPts val="1200"/>
              </a:spcAft>
              <a:defRPr sz="1100" b="1">
                <a:solidFill>
                  <a:schemeClr val="tx1"/>
                </a:solidFill>
              </a:defRPr>
            </a:lvl2pPr>
            <a:lvl3pPr marL="0" indent="0">
              <a:spcBef>
                <a:spcPts val="0"/>
              </a:spcBef>
              <a:buNone/>
              <a:defRPr sz="1100">
                <a:solidFill>
                  <a:schemeClr val="tx1"/>
                </a:solidFill>
              </a:defRPr>
            </a:lvl3pPr>
          </a:lstStyle>
          <a:p>
            <a:pPr lvl="0"/>
            <a:r>
              <a:rPr lang="en-US"/>
              <a:t>Click to edit Master</a:t>
            </a:r>
          </a:p>
          <a:p>
            <a:pPr lvl="1"/>
            <a:r>
              <a:rPr lang="en-US"/>
              <a:t>Second level</a:t>
            </a:r>
          </a:p>
          <a:p>
            <a:pPr lvl="2"/>
            <a:r>
              <a:rPr lang="en-US"/>
              <a:t>Third level</a:t>
            </a:r>
          </a:p>
        </p:txBody>
      </p:sp>
      <p:sp>
        <p:nvSpPr>
          <p:cNvPr id="24" name="Picture Placeholder 4">
            <a:extLst>
              <a:ext uri="{FF2B5EF4-FFF2-40B4-BE49-F238E27FC236}">
                <a16:creationId xmlns:a16="http://schemas.microsoft.com/office/drawing/2014/main" id="{168F08DB-B76B-4781-8448-B1A6F2390D8D}"/>
              </a:ext>
            </a:extLst>
          </p:cNvPr>
          <p:cNvSpPr>
            <a:spLocks noGrp="1"/>
          </p:cNvSpPr>
          <p:nvPr>
            <p:ph type="pic" sz="quarter" idx="23"/>
          </p:nvPr>
        </p:nvSpPr>
        <p:spPr>
          <a:xfrm>
            <a:off x="8106138" y="4124474"/>
            <a:ext cx="1387998" cy="1404895"/>
          </a:xfrm>
          <a:solidFill>
            <a:schemeClr val="bg2"/>
          </a:solidFill>
        </p:spPr>
        <p:txBody>
          <a:bodyPr/>
          <a:lstStyle/>
          <a:p>
            <a:endParaRPr lang="en-GB"/>
          </a:p>
        </p:txBody>
      </p:sp>
      <p:sp>
        <p:nvSpPr>
          <p:cNvPr id="25" name="Text Placeholder 9">
            <a:extLst>
              <a:ext uri="{FF2B5EF4-FFF2-40B4-BE49-F238E27FC236}">
                <a16:creationId xmlns:a16="http://schemas.microsoft.com/office/drawing/2014/main" id="{782EB5A4-F03D-4931-A29C-58906DBC72D2}"/>
              </a:ext>
            </a:extLst>
          </p:cNvPr>
          <p:cNvSpPr>
            <a:spLocks noGrp="1"/>
          </p:cNvSpPr>
          <p:nvPr>
            <p:ph type="body" sz="quarter" idx="24"/>
          </p:nvPr>
        </p:nvSpPr>
        <p:spPr>
          <a:xfrm>
            <a:off x="9620463" y="4124474"/>
            <a:ext cx="1876212" cy="1404895"/>
          </a:xfrm>
        </p:spPr>
        <p:txBody>
          <a:bodyPr>
            <a:normAutofit/>
          </a:bodyPr>
          <a:lstStyle>
            <a:lvl1pPr>
              <a:defRPr sz="1200">
                <a:solidFill>
                  <a:schemeClr val="tx1"/>
                </a:solidFill>
              </a:defRPr>
            </a:lvl1pPr>
            <a:lvl2pPr>
              <a:spcBef>
                <a:spcPts val="0"/>
              </a:spcBef>
              <a:spcAft>
                <a:spcPts val="1200"/>
              </a:spcAft>
              <a:defRPr sz="1100" b="1">
                <a:solidFill>
                  <a:schemeClr val="tx1"/>
                </a:solidFill>
              </a:defRPr>
            </a:lvl2pPr>
            <a:lvl3pPr marL="0" indent="0">
              <a:spcBef>
                <a:spcPts val="0"/>
              </a:spcBef>
              <a:buNone/>
              <a:defRPr sz="1100">
                <a:solidFill>
                  <a:schemeClr val="tx1"/>
                </a:solidFill>
              </a:defRPr>
            </a:lvl3pPr>
          </a:lstStyle>
          <a:p>
            <a:pPr lvl="0"/>
            <a:r>
              <a:rPr lang="en-US"/>
              <a:t>Click to edit Master</a:t>
            </a:r>
          </a:p>
          <a:p>
            <a:pPr lvl="1"/>
            <a:r>
              <a:rPr lang="en-US"/>
              <a:t>Second level</a:t>
            </a:r>
          </a:p>
          <a:p>
            <a:pPr lvl="2"/>
            <a:r>
              <a:rPr lang="en-US"/>
              <a:t>Third level</a:t>
            </a:r>
          </a:p>
        </p:txBody>
      </p:sp>
      <p:sp>
        <p:nvSpPr>
          <p:cNvPr id="28" name="Footer Placeholder 4">
            <a:extLst>
              <a:ext uri="{FF2B5EF4-FFF2-40B4-BE49-F238E27FC236}">
                <a16:creationId xmlns:a16="http://schemas.microsoft.com/office/drawing/2014/main" id="{C5F6B7E3-BAC5-47E2-9C56-A38A16845CFC}"/>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31" name="Slide Number Placeholder 2">
            <a:extLst>
              <a:ext uri="{FF2B5EF4-FFF2-40B4-BE49-F238E27FC236}">
                <a16:creationId xmlns:a16="http://schemas.microsoft.com/office/drawing/2014/main" id="{BD7F44AC-945D-423F-B1D9-E4B2AD583039}"/>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32" name="Date Placeholder 1">
            <a:extLst>
              <a:ext uri="{FF2B5EF4-FFF2-40B4-BE49-F238E27FC236}">
                <a16:creationId xmlns:a16="http://schemas.microsoft.com/office/drawing/2014/main" id="{5682AC48-9229-41D3-A242-4FF60C77CE70}"/>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F4921452-C6B4-4D33-B80D-B990E6A7AE5E}" type="datetime4">
              <a:rPr lang="en-GB" smtClean="0"/>
              <a:t>02 November 2022</a:t>
            </a:fld>
            <a:endParaRPr lang="en-GB"/>
          </a:p>
        </p:txBody>
      </p:sp>
    </p:spTree>
    <p:extLst>
      <p:ext uri="{BB962C8B-B14F-4D97-AF65-F5344CB8AC3E}">
        <p14:creationId xmlns:p14="http://schemas.microsoft.com/office/powerpoint/2010/main" val="2832685897"/>
      </p:ext>
    </p:extLst>
  </p:cSld>
  <p:clrMapOvr>
    <a:masterClrMapping/>
  </p:clrMapOvr>
  <p:extLst>
    <p:ext uri="{DCECCB84-F9BA-43D5-87BE-67443E8EF086}">
      <p15:sldGuideLst xmlns:p15="http://schemas.microsoft.com/office/powerpoint/2012/main">
        <p15:guide id="1" pos="99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B437-52FF-4AF6-8306-0C31CF540FA7}"/>
              </a:ext>
            </a:extLst>
          </p:cNvPr>
          <p:cNvSpPr>
            <a:spLocks noGrp="1"/>
          </p:cNvSpPr>
          <p:nvPr>
            <p:ph type="title"/>
          </p:nvPr>
        </p:nvSpPr>
        <p:spPr/>
        <p:txBody>
          <a:bodyPr/>
          <a:lstStyle/>
          <a:p>
            <a:r>
              <a:rPr lang="en-US"/>
              <a:t>Click to edit Master title style</a:t>
            </a:r>
            <a:endParaRPr lang="en-GB"/>
          </a:p>
        </p:txBody>
      </p:sp>
      <p:sp>
        <p:nvSpPr>
          <p:cNvPr id="8" name="Text Placeholder 9">
            <a:extLst>
              <a:ext uri="{FF2B5EF4-FFF2-40B4-BE49-F238E27FC236}">
                <a16:creationId xmlns:a16="http://schemas.microsoft.com/office/drawing/2014/main" id="{10111F27-22C6-4071-AFE5-0519D98F8C31}"/>
              </a:ext>
            </a:extLst>
          </p:cNvPr>
          <p:cNvSpPr>
            <a:spLocks noGrp="1"/>
          </p:cNvSpPr>
          <p:nvPr>
            <p:ph type="body" sz="quarter" idx="10"/>
          </p:nvPr>
        </p:nvSpPr>
        <p:spPr>
          <a:xfrm>
            <a:off x="695325" y="1253888"/>
            <a:ext cx="10799763" cy="319162"/>
          </a:xfrm>
        </p:spPr>
        <p:txBody>
          <a:bodyPr anchor="t">
            <a:normAutofit/>
          </a:bodyPr>
          <a:lstStyle>
            <a:lvl1pPr>
              <a:defRPr sz="1800" b="0">
                <a:solidFill>
                  <a:schemeClr val="tx2"/>
                </a:solidFill>
              </a:defRPr>
            </a:lvl1pPr>
          </a:lstStyle>
          <a:p>
            <a:pPr lvl="0"/>
            <a:r>
              <a:rPr lang="en-US"/>
              <a:t>Click to edit Master text styles</a:t>
            </a:r>
          </a:p>
        </p:txBody>
      </p:sp>
      <p:sp>
        <p:nvSpPr>
          <p:cNvPr id="6" name="Footer Placeholder 4">
            <a:extLst>
              <a:ext uri="{FF2B5EF4-FFF2-40B4-BE49-F238E27FC236}">
                <a16:creationId xmlns:a16="http://schemas.microsoft.com/office/drawing/2014/main" id="{2426330F-B5A7-4F4C-BD31-54E0047D27F8}"/>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12" name="Slide Number Placeholder 2">
            <a:extLst>
              <a:ext uri="{FF2B5EF4-FFF2-40B4-BE49-F238E27FC236}">
                <a16:creationId xmlns:a16="http://schemas.microsoft.com/office/drawing/2014/main" id="{B3C3B398-0031-4F9A-903C-FDF5E1E7ABCE}"/>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3" name="Date Placeholder 1">
            <a:extLst>
              <a:ext uri="{FF2B5EF4-FFF2-40B4-BE49-F238E27FC236}">
                <a16:creationId xmlns:a16="http://schemas.microsoft.com/office/drawing/2014/main" id="{B3995A93-21A9-4205-887D-2E4BEA4820BE}"/>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2B9BF730-C3AF-49E7-8223-0EFC96ED4F43}" type="datetime4">
              <a:rPr lang="en-GB" smtClean="0"/>
              <a:t>02 November 2022</a:t>
            </a:fld>
            <a:endParaRPr lang="en-GB"/>
          </a:p>
        </p:txBody>
      </p:sp>
    </p:spTree>
    <p:extLst>
      <p:ext uri="{BB962C8B-B14F-4D97-AF65-F5344CB8AC3E}">
        <p14:creationId xmlns:p14="http://schemas.microsoft.com/office/powerpoint/2010/main" val="8948912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FD266D5-1500-4BF7-B6EE-88E7C8C60E7F}"/>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9" name="Slide Number Placeholder 2">
            <a:extLst>
              <a:ext uri="{FF2B5EF4-FFF2-40B4-BE49-F238E27FC236}">
                <a16:creationId xmlns:a16="http://schemas.microsoft.com/office/drawing/2014/main" id="{A558E0EC-2FC1-4B85-954D-BF5D77CB097C}"/>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0" name="Date Placeholder 1">
            <a:extLst>
              <a:ext uri="{FF2B5EF4-FFF2-40B4-BE49-F238E27FC236}">
                <a16:creationId xmlns:a16="http://schemas.microsoft.com/office/drawing/2014/main" id="{B89E788B-E682-4391-A5C5-C103AF8038EA}"/>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C16AB395-CD81-4DD4-A564-8EA1F186F3FE}" type="datetime4">
              <a:rPr lang="en-GB" smtClean="0"/>
              <a:t>02 November 2022</a:t>
            </a:fld>
            <a:endParaRPr lang="en-GB"/>
          </a:p>
        </p:txBody>
      </p:sp>
    </p:spTree>
    <p:extLst>
      <p:ext uri="{BB962C8B-B14F-4D97-AF65-F5344CB8AC3E}">
        <p14:creationId xmlns:p14="http://schemas.microsoft.com/office/powerpoint/2010/main" val="425450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Head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839A9-4BBF-4D04-8D48-1EC6CD68900F}"/>
              </a:ext>
            </a:extLst>
          </p:cNvPr>
          <p:cNvSpPr/>
          <p:nvPr userDrawn="1"/>
        </p:nvSpPr>
        <p:spPr>
          <a:xfrm>
            <a:off x="0" y="1"/>
            <a:ext cx="12192000" cy="6076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17FBE01-633B-4382-98E1-DD7BA624715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21278" b="13628"/>
          <a:stretch/>
        </p:blipFill>
        <p:spPr>
          <a:xfrm>
            <a:off x="-123826" y="419101"/>
            <a:ext cx="11709145" cy="5391151"/>
          </a:xfrm>
          <a:prstGeom prst="rect">
            <a:avLst/>
          </a:prstGeom>
        </p:spPr>
      </p:pic>
      <p:sp>
        <p:nvSpPr>
          <p:cNvPr id="8" name="Footer Placeholder 4">
            <a:extLst>
              <a:ext uri="{FF2B5EF4-FFF2-40B4-BE49-F238E27FC236}">
                <a16:creationId xmlns:a16="http://schemas.microsoft.com/office/drawing/2014/main" id="{CEC9B8F9-09C2-414B-B326-F9BBDC5A2749}"/>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11" name="Slide Number Placeholder 2">
            <a:extLst>
              <a:ext uri="{FF2B5EF4-FFF2-40B4-BE49-F238E27FC236}">
                <a16:creationId xmlns:a16="http://schemas.microsoft.com/office/drawing/2014/main" id="{DC2089FA-C735-4889-8DC9-EC176F5A0580}"/>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2" name="Date Placeholder 1">
            <a:extLst>
              <a:ext uri="{FF2B5EF4-FFF2-40B4-BE49-F238E27FC236}">
                <a16:creationId xmlns:a16="http://schemas.microsoft.com/office/drawing/2014/main" id="{3479C132-1FBC-4D2D-9587-8FDF26CB3317}"/>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77F2F2B0-0450-49BB-968E-0577679D9159}" type="datetime4">
              <a:rPr lang="en-GB" smtClean="0"/>
              <a:t>02 November 2022</a:t>
            </a:fld>
            <a:endParaRPr lang="en-GB"/>
          </a:p>
        </p:txBody>
      </p:sp>
    </p:spTree>
    <p:extLst>
      <p:ext uri="{BB962C8B-B14F-4D97-AF65-F5344CB8AC3E}">
        <p14:creationId xmlns:p14="http://schemas.microsoft.com/office/powerpoint/2010/main" val="368858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Location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839A9-4BBF-4D04-8D48-1EC6CD68900F}"/>
              </a:ext>
            </a:extLst>
          </p:cNvPr>
          <p:cNvSpPr/>
          <p:nvPr userDrawn="1"/>
        </p:nvSpPr>
        <p:spPr>
          <a:xfrm>
            <a:off x="0" y="1"/>
            <a:ext cx="12192000" cy="6076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23B0CAF-0EFE-458D-87CD-C8BA4E5985D6}"/>
              </a:ext>
            </a:extLst>
          </p:cNvPr>
          <p:cNvPicPr>
            <a:picLocks noChangeAspect="1"/>
          </p:cNvPicPr>
          <p:nvPr userDrawn="1"/>
        </p:nvPicPr>
        <p:blipFill rotWithShape="1">
          <a:blip r:embed="rId2"/>
          <a:srcRect l="9826" t="13424" r="4857" b="26217"/>
          <a:stretch/>
        </p:blipFill>
        <p:spPr>
          <a:xfrm>
            <a:off x="704849" y="579438"/>
            <a:ext cx="10990263" cy="5497512"/>
          </a:xfrm>
          <a:prstGeom prst="rect">
            <a:avLst/>
          </a:prstGeom>
        </p:spPr>
      </p:pic>
      <p:sp>
        <p:nvSpPr>
          <p:cNvPr id="9" name="Footer Placeholder 4">
            <a:extLst>
              <a:ext uri="{FF2B5EF4-FFF2-40B4-BE49-F238E27FC236}">
                <a16:creationId xmlns:a16="http://schemas.microsoft.com/office/drawing/2014/main" id="{909ACA2F-A8BB-438F-BF91-16EAA818E947}"/>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12" name="Slide Number Placeholder 2">
            <a:extLst>
              <a:ext uri="{FF2B5EF4-FFF2-40B4-BE49-F238E27FC236}">
                <a16:creationId xmlns:a16="http://schemas.microsoft.com/office/drawing/2014/main" id="{DA89F2F5-9F9A-49E8-91C4-64F2B8B9F3C8}"/>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3" name="Date Placeholder 1">
            <a:extLst>
              <a:ext uri="{FF2B5EF4-FFF2-40B4-BE49-F238E27FC236}">
                <a16:creationId xmlns:a16="http://schemas.microsoft.com/office/drawing/2014/main" id="{F394FDDB-0991-400B-830F-EFA579E1A796}"/>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1E6C36E4-CE07-4696-9A83-4F6D15AF115B}" type="datetime4">
              <a:rPr lang="en-GB" smtClean="0"/>
              <a:t>02 November 2022</a:t>
            </a:fld>
            <a:endParaRPr lang="en-GB"/>
          </a:p>
        </p:txBody>
      </p:sp>
    </p:spTree>
    <p:extLst>
      <p:ext uri="{BB962C8B-B14F-4D97-AF65-F5344CB8AC3E}">
        <p14:creationId xmlns:p14="http://schemas.microsoft.com/office/powerpoint/2010/main" val="528708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ye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839A9-4BBF-4D04-8D48-1EC6CD68900F}"/>
              </a:ext>
            </a:extLst>
          </p:cNvPr>
          <p:cNvSpPr/>
          <p:nvPr userDrawn="1"/>
        </p:nvSpPr>
        <p:spPr>
          <a:xfrm>
            <a:off x="0" y="1"/>
            <a:ext cx="12192000" cy="6076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F249E68-71DD-4F9C-8559-90117325C852}"/>
              </a:ext>
            </a:extLst>
          </p:cNvPr>
          <p:cNvPicPr>
            <a:picLocks noChangeAspect="1"/>
          </p:cNvPicPr>
          <p:nvPr userDrawn="1"/>
        </p:nvPicPr>
        <p:blipFill rotWithShape="1">
          <a:blip r:embed="rId2"/>
          <a:srcRect l="9443" t="13206" r="9290" b="13611"/>
          <a:stretch/>
        </p:blipFill>
        <p:spPr>
          <a:xfrm>
            <a:off x="4546599" y="1376685"/>
            <a:ext cx="7025979" cy="4471076"/>
          </a:xfrm>
          <a:prstGeom prst="rect">
            <a:avLst/>
          </a:prstGeom>
          <a:noFill/>
        </p:spPr>
      </p:pic>
      <p:sp>
        <p:nvSpPr>
          <p:cNvPr id="9" name="Footer Placeholder 4">
            <a:extLst>
              <a:ext uri="{FF2B5EF4-FFF2-40B4-BE49-F238E27FC236}">
                <a16:creationId xmlns:a16="http://schemas.microsoft.com/office/drawing/2014/main" id="{D04EADD2-F48F-4064-B315-45DB9C34E670}"/>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12" name="Slide Number Placeholder 2">
            <a:extLst>
              <a:ext uri="{FF2B5EF4-FFF2-40B4-BE49-F238E27FC236}">
                <a16:creationId xmlns:a16="http://schemas.microsoft.com/office/drawing/2014/main" id="{8B6E030E-B4ED-4B0B-BEC1-80AF87C963EE}"/>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3" name="Date Placeholder 1">
            <a:extLst>
              <a:ext uri="{FF2B5EF4-FFF2-40B4-BE49-F238E27FC236}">
                <a16:creationId xmlns:a16="http://schemas.microsoft.com/office/drawing/2014/main" id="{F9A5034A-76ED-4DD0-A7A5-8E54EED439B7}"/>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6684549E-5ABD-4C7F-81B9-6DF43A3314FF}" type="datetime4">
              <a:rPr lang="en-GB" smtClean="0"/>
              <a:t>02 November 2022</a:t>
            </a:fld>
            <a:endParaRPr lang="en-GB"/>
          </a:p>
        </p:txBody>
      </p:sp>
      <p:sp>
        <p:nvSpPr>
          <p:cNvPr id="2" name="Title 1">
            <a:extLst>
              <a:ext uri="{FF2B5EF4-FFF2-40B4-BE49-F238E27FC236}">
                <a16:creationId xmlns:a16="http://schemas.microsoft.com/office/drawing/2014/main" id="{FE348D35-EADF-4CB8-8F89-8D26F41D92C9}"/>
              </a:ext>
            </a:extLst>
          </p:cNvPr>
          <p:cNvSpPr>
            <a:spLocks noGrp="1"/>
          </p:cNvSpPr>
          <p:nvPr>
            <p:ph type="title"/>
          </p:nvPr>
        </p:nvSpPr>
        <p:spPr>
          <a:xfrm>
            <a:off x="696701" y="1700212"/>
            <a:ext cx="4688099" cy="1627188"/>
          </a:xfrm>
        </p:spPr>
        <p:txBody>
          <a:bodyPr anchor="t"/>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762543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EE6609-7057-4C07-8D29-C8341F562D3E}"/>
              </a:ext>
            </a:extLst>
          </p:cNvPr>
          <p:cNvSpPr/>
          <p:nvPr userDrawn="1"/>
        </p:nvSpPr>
        <p:spPr>
          <a:xfrm rot="10800000" flipV="1">
            <a:off x="0" y="1"/>
            <a:ext cx="12192000" cy="45624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2281784D-3014-4C8D-9F47-D96638AE0434}"/>
              </a:ext>
            </a:extLst>
          </p:cNvPr>
          <p:cNvCxnSpPr>
            <a:cxnSpLocks/>
          </p:cNvCxnSpPr>
          <p:nvPr userDrawn="1"/>
        </p:nvCxnSpPr>
        <p:spPr>
          <a:xfrm>
            <a:off x="695325" y="5199063"/>
            <a:ext cx="108013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DD14335-F740-4D03-BFFF-1C989354BD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5" y="4779095"/>
            <a:ext cx="1111799" cy="198388"/>
          </a:xfrm>
          <a:prstGeom prst="rect">
            <a:avLst/>
          </a:prstGeom>
        </p:spPr>
      </p:pic>
      <p:sp>
        <p:nvSpPr>
          <p:cNvPr id="13" name="Title 1">
            <a:extLst>
              <a:ext uri="{FF2B5EF4-FFF2-40B4-BE49-F238E27FC236}">
                <a16:creationId xmlns:a16="http://schemas.microsoft.com/office/drawing/2014/main" id="{4DA33D9A-2B1A-431A-861E-5150275241DD}"/>
              </a:ext>
            </a:extLst>
          </p:cNvPr>
          <p:cNvSpPr>
            <a:spLocks noGrp="1"/>
          </p:cNvSpPr>
          <p:nvPr>
            <p:ph type="title"/>
          </p:nvPr>
        </p:nvSpPr>
        <p:spPr>
          <a:xfrm>
            <a:off x="696701" y="1700213"/>
            <a:ext cx="10799974" cy="2200996"/>
          </a:xfrm>
        </p:spPr>
        <p:txBody>
          <a:bodyPr anchor="ctr">
            <a:normAutofit/>
          </a:bodyPr>
          <a:lstStyle>
            <a:lvl1pPr algn="ctr">
              <a:defRPr sz="3600">
                <a:solidFill>
                  <a:schemeClr val="bg1"/>
                </a:solidFill>
              </a:defRPr>
            </a:lvl1pPr>
          </a:lstStyle>
          <a:p>
            <a:r>
              <a:rPr lang="en-US"/>
              <a:t>Click to edit Master title style</a:t>
            </a:r>
            <a:endParaRPr lang="en-GB"/>
          </a:p>
        </p:txBody>
      </p:sp>
      <p:sp>
        <p:nvSpPr>
          <p:cNvPr id="2" name="TextBox 1">
            <a:extLst>
              <a:ext uri="{FF2B5EF4-FFF2-40B4-BE49-F238E27FC236}">
                <a16:creationId xmlns:a16="http://schemas.microsoft.com/office/drawing/2014/main" id="{CF1CC26E-E7F2-407A-AF9B-0A037CC92E27}"/>
              </a:ext>
            </a:extLst>
          </p:cNvPr>
          <p:cNvSpPr txBox="1"/>
          <p:nvPr userDrawn="1"/>
        </p:nvSpPr>
        <p:spPr>
          <a:xfrm>
            <a:off x="695325" y="5381625"/>
            <a:ext cx="10801350" cy="184666"/>
          </a:xfrm>
          <a:prstGeom prst="rect">
            <a:avLst/>
          </a:prstGeom>
          <a:noFill/>
        </p:spPr>
        <p:txBody>
          <a:bodyPr wrap="square" lIns="0" tIns="0" rIns="0" bIns="0" rtlCol="0">
            <a:spAutoFit/>
          </a:bodyPr>
          <a:lstStyle/>
          <a:p>
            <a:r>
              <a:rPr lang="en-US" sz="1200" u="none" err="1"/>
              <a:t>Clinithink</a:t>
            </a:r>
            <a:r>
              <a:rPr lang="en-US" sz="1200" u="none"/>
              <a:t> Limited	4 </a:t>
            </a:r>
            <a:r>
              <a:rPr lang="en-US" sz="1200" u="none" err="1"/>
              <a:t>Derwen</a:t>
            </a:r>
            <a:r>
              <a:rPr lang="en-US" sz="1200" u="none"/>
              <a:t> Road, Bridgend CF31 1LH	</a:t>
            </a:r>
            <a:r>
              <a:rPr lang="en-US" sz="1200" u="none">
                <a:solidFill>
                  <a:schemeClr val="tx2"/>
                </a:solidFill>
              </a:rPr>
              <a:t>T</a:t>
            </a:r>
            <a:r>
              <a:rPr lang="en-US" sz="1200" u="none"/>
              <a:t> +44 (0) 292 125 0190	</a:t>
            </a:r>
            <a:r>
              <a:rPr lang="en-US" sz="1200" u="none">
                <a:solidFill>
                  <a:schemeClr val="tx2"/>
                </a:solidFill>
              </a:rPr>
              <a:t>E</a:t>
            </a:r>
            <a:r>
              <a:rPr lang="en-US" sz="1200" u="none"/>
              <a:t> </a:t>
            </a:r>
            <a:r>
              <a:rPr lang="en-US" sz="1200" u="none">
                <a:hlinkClick r:id="rId4"/>
              </a:rPr>
              <a:t>info@clinithink.com</a:t>
            </a:r>
            <a:r>
              <a:rPr lang="en-US" sz="1200" u="none"/>
              <a:t>	</a:t>
            </a:r>
            <a:r>
              <a:rPr lang="en-US" sz="1200" u="none">
                <a:solidFill>
                  <a:schemeClr val="tx2"/>
                </a:solidFill>
                <a:hlinkClick r:id="rId5">
                  <a:extLst>
                    <a:ext uri="{A12FA001-AC4F-418D-AE19-62706E023703}">
                      <ahyp:hlinkClr xmlns:ahyp="http://schemas.microsoft.com/office/drawing/2018/hyperlinkcolor" val="tx"/>
                    </a:ext>
                  </a:extLst>
                </a:hlinkClick>
              </a:rPr>
              <a:t>www.clinithink.com</a:t>
            </a:r>
            <a:endParaRPr lang="en-US" sz="1200" u="none">
              <a:solidFill>
                <a:schemeClr val="tx2"/>
              </a:solidFill>
            </a:endParaRPr>
          </a:p>
        </p:txBody>
      </p:sp>
      <p:sp>
        <p:nvSpPr>
          <p:cNvPr id="15" name="TextBox 14">
            <a:extLst>
              <a:ext uri="{FF2B5EF4-FFF2-40B4-BE49-F238E27FC236}">
                <a16:creationId xmlns:a16="http://schemas.microsoft.com/office/drawing/2014/main" id="{12ABA77C-4DE1-42D9-8A2E-ABE1FF026E1F}"/>
              </a:ext>
            </a:extLst>
          </p:cNvPr>
          <p:cNvSpPr txBox="1"/>
          <p:nvPr userDrawn="1"/>
        </p:nvSpPr>
        <p:spPr>
          <a:xfrm>
            <a:off x="695325" y="5693878"/>
            <a:ext cx="10801350" cy="161583"/>
          </a:xfrm>
          <a:prstGeom prst="rect">
            <a:avLst/>
          </a:prstGeom>
          <a:noFill/>
        </p:spPr>
        <p:txBody>
          <a:bodyPr wrap="square" lIns="0" tIns="0" rIns="0" bIns="0" rtlCol="0">
            <a:spAutoFit/>
          </a:bodyPr>
          <a:lstStyle/>
          <a:p>
            <a:r>
              <a:rPr lang="en-US" sz="1050" u="none" err="1"/>
              <a:t>Clinithink</a:t>
            </a:r>
            <a:r>
              <a:rPr lang="en-US" sz="1050" u="none"/>
              <a:t> Ltd, Registered Address: 1st floor, 4 </a:t>
            </a:r>
            <a:r>
              <a:rPr lang="en-US" sz="1050" u="none" err="1"/>
              <a:t>Derwen</a:t>
            </a:r>
            <a:r>
              <a:rPr lang="en-US" sz="1050" u="none"/>
              <a:t> Road, Bridgend CF31 1LH, UK – Registration no. 06966031, C </a:t>
            </a:r>
            <a:r>
              <a:rPr lang="en-US" sz="1050" u="none" err="1"/>
              <a:t>Tackaberry</a:t>
            </a:r>
            <a:r>
              <a:rPr lang="en-US" sz="1050" u="none"/>
              <a:t>, E </a:t>
            </a:r>
            <a:r>
              <a:rPr lang="en-US" sz="1050" u="none" err="1"/>
              <a:t>Keet</a:t>
            </a:r>
            <a:r>
              <a:rPr lang="en-US" sz="1050" u="none"/>
              <a:t>, C Green, P </a:t>
            </a:r>
            <a:r>
              <a:rPr lang="en-US" sz="1050" u="none" err="1"/>
              <a:t>Neupert</a:t>
            </a:r>
            <a:r>
              <a:rPr lang="en-US" sz="1050" u="none"/>
              <a:t>, B </a:t>
            </a:r>
            <a:r>
              <a:rPr lang="en-US" sz="1050" u="none" err="1"/>
              <a:t>Bierer</a:t>
            </a:r>
            <a:endParaRPr lang="en-US" sz="1050" u="none"/>
          </a:p>
        </p:txBody>
      </p:sp>
      <p:sp>
        <p:nvSpPr>
          <p:cNvPr id="16" name="Footer Placeholder 4">
            <a:extLst>
              <a:ext uri="{FF2B5EF4-FFF2-40B4-BE49-F238E27FC236}">
                <a16:creationId xmlns:a16="http://schemas.microsoft.com/office/drawing/2014/main" id="{CAE5D4BA-39BA-4FB0-8724-643DCD6DEF73}"/>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19" name="Slide Number Placeholder 2">
            <a:extLst>
              <a:ext uri="{FF2B5EF4-FFF2-40B4-BE49-F238E27FC236}">
                <a16:creationId xmlns:a16="http://schemas.microsoft.com/office/drawing/2014/main" id="{D2D9B321-C17B-4CDF-86BF-5FB3A3F484F4}"/>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20" name="Date Placeholder 1">
            <a:extLst>
              <a:ext uri="{FF2B5EF4-FFF2-40B4-BE49-F238E27FC236}">
                <a16:creationId xmlns:a16="http://schemas.microsoft.com/office/drawing/2014/main" id="{E89211BA-40AF-4FEC-B63B-76E7585CE841}"/>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1B1756A0-581D-406E-9DFF-70001F287062}" type="datetime4">
              <a:rPr lang="en-GB" smtClean="0"/>
              <a:t>02 November 2022</a:t>
            </a:fld>
            <a:endParaRPr lang="en-GB"/>
          </a:p>
        </p:txBody>
      </p:sp>
    </p:spTree>
    <p:extLst>
      <p:ext uri="{BB962C8B-B14F-4D97-AF65-F5344CB8AC3E}">
        <p14:creationId xmlns:p14="http://schemas.microsoft.com/office/powerpoint/2010/main" val="37620585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0BF82D-D0B1-45BA-A84B-12096D374AB8}"/>
              </a:ext>
            </a:extLst>
          </p:cNvPr>
          <p:cNvSpPr>
            <a:spLocks noGrp="1"/>
          </p:cNvSpPr>
          <p:nvPr>
            <p:ph idx="1"/>
          </p:nvPr>
        </p:nvSpPr>
        <p:spPr>
          <a:xfrm>
            <a:off x="719190" y="1828800"/>
            <a:ext cx="10634609" cy="42481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F06CEA2E-98AD-FB4F-85A5-85102E3326FB}"/>
              </a:ext>
            </a:extLst>
          </p:cNvPr>
          <p:cNvSpPr txBox="1"/>
          <p:nvPr userDrawn="1"/>
        </p:nvSpPr>
        <p:spPr>
          <a:xfrm>
            <a:off x="11822806" y="489397"/>
            <a:ext cx="0" cy="0"/>
          </a:xfrm>
          <a:prstGeom prst="rect">
            <a:avLst/>
          </a:prstGeom>
          <a:noFill/>
        </p:spPr>
        <p:txBody>
          <a:bodyPr wrap="none" lIns="0" tIns="0" rIns="0" bIns="0" rtlCol="0">
            <a:noAutofit/>
          </a:bodyPr>
          <a:lstStyle/>
          <a:p>
            <a:pPr algn="l"/>
            <a:endParaRPr lang="en-US"/>
          </a:p>
        </p:txBody>
      </p:sp>
      <p:sp>
        <p:nvSpPr>
          <p:cNvPr id="5" name="TextBox 4">
            <a:extLst>
              <a:ext uri="{FF2B5EF4-FFF2-40B4-BE49-F238E27FC236}">
                <a16:creationId xmlns:a16="http://schemas.microsoft.com/office/drawing/2014/main" id="{73B0EF5B-3485-9A44-B0B1-F43CC7E0D398}"/>
              </a:ext>
            </a:extLst>
          </p:cNvPr>
          <p:cNvSpPr txBox="1"/>
          <p:nvPr userDrawn="1"/>
        </p:nvSpPr>
        <p:spPr>
          <a:xfrm>
            <a:off x="4732638" y="494270"/>
            <a:ext cx="0" cy="0"/>
          </a:xfrm>
          <a:prstGeom prst="rect">
            <a:avLst/>
          </a:prstGeom>
          <a:noFill/>
        </p:spPr>
        <p:txBody>
          <a:bodyPr wrap="none" lIns="0" tIns="0" rIns="0" bIns="0" rtlCol="0">
            <a:noAutofit/>
          </a:bodyPr>
          <a:lstStyle/>
          <a:p>
            <a:pPr algn="l"/>
            <a:endParaRPr lang="en-US"/>
          </a:p>
        </p:txBody>
      </p:sp>
      <p:sp>
        <p:nvSpPr>
          <p:cNvPr id="7" name="Title 6">
            <a:extLst>
              <a:ext uri="{FF2B5EF4-FFF2-40B4-BE49-F238E27FC236}">
                <a16:creationId xmlns:a16="http://schemas.microsoft.com/office/drawing/2014/main" id="{A663E4BB-6D7C-5A44-8B64-3FE7AC0EA041}"/>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2DF2BA3-782A-4AB6-BDA7-0AABC7A7AD91}"/>
              </a:ext>
            </a:extLst>
          </p:cNvPr>
          <p:cNvSpPr>
            <a:spLocks noGrp="1"/>
          </p:cNvSpPr>
          <p:nvPr>
            <p:ph type="ftr" sz="quarter" idx="10"/>
          </p:nvPr>
        </p:nvSpPr>
        <p:spPr/>
        <p:txBody>
          <a:body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6" name="Slide Number Placeholder 5">
            <a:extLst>
              <a:ext uri="{FF2B5EF4-FFF2-40B4-BE49-F238E27FC236}">
                <a16:creationId xmlns:a16="http://schemas.microsoft.com/office/drawing/2014/main" id="{4A6F5BA7-B880-453C-B12D-FDF490C3915B}"/>
              </a:ext>
            </a:extLst>
          </p:cNvPr>
          <p:cNvSpPr>
            <a:spLocks noGrp="1"/>
          </p:cNvSpPr>
          <p:nvPr>
            <p:ph type="sldNum" sz="quarter" idx="11"/>
          </p:nvPr>
        </p:nvSpPr>
        <p:spPr/>
        <p:txBody>
          <a:bodyPr/>
          <a:lstStyle/>
          <a:p>
            <a:r>
              <a:rPr lang="en-GB"/>
              <a:t>Slide </a:t>
            </a:r>
            <a:fld id="{FAEE610B-7C6A-4E15-8F93-5B104E5E753E}" type="slidenum">
              <a:rPr lang="en-GB" smtClean="0"/>
              <a:pPr/>
              <a:t>‹#›</a:t>
            </a:fld>
            <a:endParaRPr lang="en-GB"/>
          </a:p>
        </p:txBody>
      </p:sp>
    </p:spTree>
    <p:extLst>
      <p:ext uri="{BB962C8B-B14F-4D97-AF65-F5344CB8AC3E}">
        <p14:creationId xmlns:p14="http://schemas.microsoft.com/office/powerpoint/2010/main" val="3646280789"/>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4EBC-5374-8342-B5A5-E7B4EDDA6D8A}"/>
              </a:ext>
            </a:extLst>
          </p:cNvPr>
          <p:cNvSpPr>
            <a:spLocks noGrp="1"/>
          </p:cNvSpPr>
          <p:nvPr>
            <p:ph type="title"/>
          </p:nvPr>
        </p:nvSpPr>
        <p:spPr>
          <a:xfrm>
            <a:off x="731838" y="645055"/>
            <a:ext cx="10693400" cy="545727"/>
          </a:xfrm>
        </p:spPr>
        <p:txBody>
          <a:bodyPr/>
          <a:lstStyle>
            <a:lvl1pPr>
              <a:defRPr b="0"/>
            </a:lvl1pPr>
          </a:lstStyle>
          <a:p>
            <a:r>
              <a:rPr lang="en-US"/>
              <a:t>Click to edit Master title style</a:t>
            </a:r>
          </a:p>
        </p:txBody>
      </p:sp>
      <p:sp>
        <p:nvSpPr>
          <p:cNvPr id="7" name="Subtitle 2">
            <a:extLst>
              <a:ext uri="{FF2B5EF4-FFF2-40B4-BE49-F238E27FC236}">
                <a16:creationId xmlns:a16="http://schemas.microsoft.com/office/drawing/2014/main" id="{1DAB8CE1-80E9-0644-A194-AB1417564460}"/>
              </a:ext>
            </a:extLst>
          </p:cNvPr>
          <p:cNvSpPr>
            <a:spLocks noGrp="1"/>
          </p:cNvSpPr>
          <p:nvPr>
            <p:ph type="subTitle" idx="13"/>
          </p:nvPr>
        </p:nvSpPr>
        <p:spPr>
          <a:xfrm>
            <a:off x="731838" y="1259839"/>
            <a:ext cx="10693400" cy="548324"/>
          </a:xfrm>
        </p:spPr>
        <p:txBody>
          <a:bodyPr lIns="0" tIns="0" rIns="0" bIns="0">
            <a:noAutofit/>
          </a:bodyPr>
          <a:lstStyle>
            <a:lvl1pPr marL="0" indent="0" algn="l">
              <a:buNone/>
              <a:tabLst>
                <a:tab pos="2082800" algn="l"/>
              </a:tabLst>
              <a:defRPr sz="2400" b="0" i="0">
                <a:solidFill>
                  <a:schemeClr val="accent1"/>
                </a:solidFill>
                <a:latin typeface="+mj-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7">
            <a:extLst>
              <a:ext uri="{FF2B5EF4-FFF2-40B4-BE49-F238E27FC236}">
                <a16:creationId xmlns:a16="http://schemas.microsoft.com/office/drawing/2014/main" id="{49EAFE6B-D43C-674E-B6CF-B838DAD91C3E}"/>
              </a:ext>
            </a:extLst>
          </p:cNvPr>
          <p:cNvSpPr>
            <a:spLocks noGrp="1"/>
          </p:cNvSpPr>
          <p:nvPr>
            <p:ph type="ftr" sz="quarter" idx="15"/>
          </p:nvPr>
        </p:nvSpPr>
        <p:spPr/>
        <p:txBody>
          <a:body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sp>
        <p:nvSpPr>
          <p:cNvPr id="3" name="Slide Number Placeholder 2">
            <a:extLst>
              <a:ext uri="{FF2B5EF4-FFF2-40B4-BE49-F238E27FC236}">
                <a16:creationId xmlns:a16="http://schemas.microsoft.com/office/drawing/2014/main" id="{C964B503-C7C2-4A4E-BFA5-9EED656A5DE9}"/>
              </a:ext>
            </a:extLst>
          </p:cNvPr>
          <p:cNvSpPr>
            <a:spLocks noGrp="1"/>
          </p:cNvSpPr>
          <p:nvPr>
            <p:ph type="sldNum" sz="quarter" idx="16"/>
          </p:nvPr>
        </p:nvSpPr>
        <p:spPr/>
        <p:txBody>
          <a:bodyPr/>
          <a:lstStyle/>
          <a:p>
            <a:r>
              <a:rPr lang="en-GB"/>
              <a:t>Slide </a:t>
            </a:r>
            <a:fld id="{FAEE610B-7C6A-4E15-8F93-5B104E5E753E}" type="slidenum">
              <a:rPr lang="en-GB" smtClean="0"/>
              <a:pPr/>
              <a:t>‹#›</a:t>
            </a:fld>
            <a:endParaRPr lang="en-GB"/>
          </a:p>
        </p:txBody>
      </p:sp>
    </p:spTree>
    <p:extLst>
      <p:ext uri="{BB962C8B-B14F-4D97-AF65-F5344CB8AC3E}">
        <p14:creationId xmlns:p14="http://schemas.microsoft.com/office/powerpoint/2010/main" val="2537041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g17a82692b34_2_8"/>
          <p:cNvSpPr txBox="1">
            <a:spLocks noGrp="1"/>
          </p:cNvSpPr>
          <p:nvPr>
            <p:ph type="ctrTitle"/>
          </p:nvPr>
        </p:nvSpPr>
        <p:spPr>
          <a:xfrm>
            <a:off x="828152" y="2209162"/>
            <a:ext cx="10446099" cy="1061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9ACB5"/>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17a82692b34_2_8"/>
          <p:cNvSpPr txBox="1">
            <a:spLocks noGrp="1"/>
          </p:cNvSpPr>
          <p:nvPr>
            <p:ph type="subTitle" idx="1"/>
          </p:nvPr>
        </p:nvSpPr>
        <p:spPr>
          <a:xfrm>
            <a:off x="828152" y="3422744"/>
            <a:ext cx="10446099" cy="112581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D6563"/>
              </a:buClr>
              <a:buSzPts val="2400"/>
              <a:buNone/>
              <a:defRPr sz="2400"/>
            </a:lvl1pPr>
            <a:lvl2pPr lvl="1" algn="ctr">
              <a:lnSpc>
                <a:spcPct val="90000"/>
              </a:lnSpc>
              <a:spcBef>
                <a:spcPts val="500"/>
              </a:spcBef>
              <a:spcAft>
                <a:spcPts val="0"/>
              </a:spcAft>
              <a:buClr>
                <a:srgbClr val="5D6563"/>
              </a:buClr>
              <a:buSzPts val="2000"/>
              <a:buNone/>
              <a:defRPr sz="2000"/>
            </a:lvl2pPr>
            <a:lvl3pPr lvl="2" algn="ctr">
              <a:lnSpc>
                <a:spcPct val="90000"/>
              </a:lnSpc>
              <a:spcBef>
                <a:spcPts val="500"/>
              </a:spcBef>
              <a:spcAft>
                <a:spcPts val="0"/>
              </a:spcAft>
              <a:buClr>
                <a:srgbClr val="5D6563"/>
              </a:buClr>
              <a:buSzPts val="1800"/>
              <a:buNone/>
              <a:defRPr sz="1800"/>
            </a:lvl3pPr>
            <a:lvl4pPr lvl="3" algn="ctr">
              <a:lnSpc>
                <a:spcPct val="90000"/>
              </a:lnSpc>
              <a:spcBef>
                <a:spcPts val="500"/>
              </a:spcBef>
              <a:spcAft>
                <a:spcPts val="0"/>
              </a:spcAft>
              <a:buClr>
                <a:srgbClr val="5D6563"/>
              </a:buClr>
              <a:buSzPts val="1600"/>
              <a:buNone/>
              <a:defRPr sz="1600"/>
            </a:lvl4pPr>
            <a:lvl5pPr lvl="4" algn="ctr">
              <a:lnSpc>
                <a:spcPct val="90000"/>
              </a:lnSpc>
              <a:spcBef>
                <a:spcPts val="500"/>
              </a:spcBef>
              <a:spcAft>
                <a:spcPts val="0"/>
              </a:spcAft>
              <a:buClr>
                <a:srgbClr val="5D6563"/>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5" name="Google Shape;95;g17a82692b34_2_8"/>
          <p:cNvSpPr txBox="1">
            <a:spLocks noGrp="1"/>
          </p:cNvSpPr>
          <p:nvPr>
            <p:ph type="sldNum" idx="12"/>
          </p:nvPr>
        </p:nvSpPr>
        <p:spPr>
          <a:xfrm>
            <a:off x="4724400" y="6441436"/>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17a82692b34_2_12"/>
          <p:cNvSpPr txBox="1">
            <a:spLocks noGrp="1"/>
          </p:cNvSpPr>
          <p:nvPr>
            <p:ph type="title"/>
          </p:nvPr>
        </p:nvSpPr>
        <p:spPr>
          <a:xfrm>
            <a:off x="838200" y="11032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9ACB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17a82692b34_2_12"/>
          <p:cNvSpPr txBox="1">
            <a:spLocks noGrp="1"/>
          </p:cNvSpPr>
          <p:nvPr>
            <p:ph type="body" idx="1"/>
          </p:nvPr>
        </p:nvSpPr>
        <p:spPr>
          <a:xfrm>
            <a:off x="838200" y="2563725"/>
            <a:ext cx="10515600" cy="312005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D6563"/>
              </a:buClr>
              <a:buSzPts val="1800"/>
              <a:buChar char="•"/>
              <a:defRPr/>
            </a:lvl1pPr>
            <a:lvl2pPr marL="914400" lvl="1" indent="-342900" algn="l">
              <a:lnSpc>
                <a:spcPct val="90000"/>
              </a:lnSpc>
              <a:spcBef>
                <a:spcPts val="500"/>
              </a:spcBef>
              <a:spcAft>
                <a:spcPts val="0"/>
              </a:spcAft>
              <a:buClr>
                <a:srgbClr val="5D6563"/>
              </a:buClr>
              <a:buSzPts val="1800"/>
              <a:buChar char="•"/>
              <a:defRPr/>
            </a:lvl2pPr>
            <a:lvl3pPr marL="1371600" lvl="2" indent="-342900" algn="l">
              <a:lnSpc>
                <a:spcPct val="90000"/>
              </a:lnSpc>
              <a:spcBef>
                <a:spcPts val="500"/>
              </a:spcBef>
              <a:spcAft>
                <a:spcPts val="0"/>
              </a:spcAft>
              <a:buClr>
                <a:srgbClr val="5D6563"/>
              </a:buClr>
              <a:buSzPts val="1800"/>
              <a:buChar char="•"/>
              <a:defRPr/>
            </a:lvl3pPr>
            <a:lvl4pPr marL="1828800" lvl="3" indent="-342900" algn="l">
              <a:lnSpc>
                <a:spcPct val="90000"/>
              </a:lnSpc>
              <a:spcBef>
                <a:spcPts val="500"/>
              </a:spcBef>
              <a:spcAft>
                <a:spcPts val="0"/>
              </a:spcAft>
              <a:buClr>
                <a:srgbClr val="5D6563"/>
              </a:buClr>
              <a:buSzPts val="1800"/>
              <a:buChar char="•"/>
              <a:defRPr/>
            </a:lvl4pPr>
            <a:lvl5pPr marL="2286000" lvl="4" indent="-342900" algn="l">
              <a:lnSpc>
                <a:spcPct val="90000"/>
              </a:lnSpc>
              <a:spcBef>
                <a:spcPts val="500"/>
              </a:spcBef>
              <a:spcAft>
                <a:spcPts val="0"/>
              </a:spcAft>
              <a:buClr>
                <a:srgbClr val="5D656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g17a82692b34_2_12"/>
          <p:cNvSpPr txBox="1">
            <a:spLocks noGrp="1"/>
          </p:cNvSpPr>
          <p:nvPr>
            <p:ph type="sldNum" idx="12"/>
          </p:nvPr>
        </p:nvSpPr>
        <p:spPr>
          <a:xfrm>
            <a:off x="4724400" y="6441436"/>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0"/>
        <p:cNvGrpSpPr/>
        <p:nvPr/>
      </p:nvGrpSpPr>
      <p:grpSpPr>
        <a:xfrm>
          <a:off x="0" y="0"/>
          <a:ext cx="0" cy="0"/>
          <a:chOff x="0" y="0"/>
          <a:chExt cx="0" cy="0"/>
        </a:xfrm>
      </p:grpSpPr>
      <p:sp>
        <p:nvSpPr>
          <p:cNvPr id="101" name="Google Shape;101;g17a82692b34_2_16"/>
          <p:cNvSpPr/>
          <p:nvPr/>
        </p:nvSpPr>
        <p:spPr>
          <a:xfrm>
            <a:off x="0" y="990600"/>
            <a:ext cx="12192000" cy="5867400"/>
          </a:xfrm>
          <a:prstGeom prst="rect">
            <a:avLst/>
          </a:prstGeom>
          <a:solidFill>
            <a:srgbClr val="54AE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highlight>
                <a:srgbClr val="29ACB5"/>
              </a:highlight>
              <a:latin typeface="Calibri"/>
              <a:ea typeface="Calibri"/>
              <a:cs typeface="Calibri"/>
              <a:sym typeface="Calibri"/>
            </a:endParaRPr>
          </a:p>
        </p:txBody>
      </p:sp>
      <p:pic>
        <p:nvPicPr>
          <p:cNvPr id="102" name="Google Shape;102;g17a82692b34_2_16"/>
          <p:cNvPicPr preferRelativeResize="0"/>
          <p:nvPr/>
        </p:nvPicPr>
        <p:blipFill rotWithShape="1">
          <a:blip r:embed="rId2">
            <a:alphaModFix/>
          </a:blip>
          <a:srcRect/>
          <a:stretch/>
        </p:blipFill>
        <p:spPr>
          <a:xfrm>
            <a:off x="0" y="5484368"/>
            <a:ext cx="12192000" cy="1373632"/>
          </a:xfrm>
          <a:prstGeom prst="rect">
            <a:avLst/>
          </a:prstGeom>
          <a:noFill/>
          <a:ln>
            <a:noFill/>
          </a:ln>
        </p:spPr>
      </p:pic>
      <p:sp>
        <p:nvSpPr>
          <p:cNvPr id="103" name="Google Shape;103;g17a82692b34_2_16"/>
          <p:cNvSpPr txBox="1">
            <a:spLocks noGrp="1"/>
          </p:cNvSpPr>
          <p:nvPr>
            <p:ph type="ctrTitle"/>
          </p:nvPr>
        </p:nvSpPr>
        <p:spPr>
          <a:xfrm>
            <a:off x="828152" y="2209162"/>
            <a:ext cx="10446099" cy="1061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17a82692b34_2_16"/>
          <p:cNvSpPr txBox="1">
            <a:spLocks noGrp="1"/>
          </p:cNvSpPr>
          <p:nvPr>
            <p:ph type="subTitle" idx="1"/>
          </p:nvPr>
        </p:nvSpPr>
        <p:spPr>
          <a:xfrm>
            <a:off x="828152" y="3422744"/>
            <a:ext cx="10446099" cy="112581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5D6563"/>
              </a:buClr>
              <a:buSzPts val="2000"/>
              <a:buNone/>
              <a:defRPr sz="2000"/>
            </a:lvl2pPr>
            <a:lvl3pPr lvl="2" algn="ctr">
              <a:lnSpc>
                <a:spcPct val="90000"/>
              </a:lnSpc>
              <a:spcBef>
                <a:spcPts val="500"/>
              </a:spcBef>
              <a:spcAft>
                <a:spcPts val="0"/>
              </a:spcAft>
              <a:buClr>
                <a:srgbClr val="5D6563"/>
              </a:buClr>
              <a:buSzPts val="1800"/>
              <a:buNone/>
              <a:defRPr sz="1800"/>
            </a:lvl3pPr>
            <a:lvl4pPr lvl="3" algn="ctr">
              <a:lnSpc>
                <a:spcPct val="90000"/>
              </a:lnSpc>
              <a:spcBef>
                <a:spcPts val="500"/>
              </a:spcBef>
              <a:spcAft>
                <a:spcPts val="0"/>
              </a:spcAft>
              <a:buClr>
                <a:srgbClr val="5D6563"/>
              </a:buClr>
              <a:buSzPts val="1600"/>
              <a:buNone/>
              <a:defRPr sz="1600"/>
            </a:lvl4pPr>
            <a:lvl5pPr lvl="4" algn="ctr">
              <a:lnSpc>
                <a:spcPct val="90000"/>
              </a:lnSpc>
              <a:spcBef>
                <a:spcPts val="500"/>
              </a:spcBef>
              <a:spcAft>
                <a:spcPts val="0"/>
              </a:spcAft>
              <a:buClr>
                <a:srgbClr val="5D6563"/>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5" name="Google Shape;105;g17a82692b34_2_16"/>
          <p:cNvSpPr txBox="1">
            <a:spLocks noGrp="1"/>
          </p:cNvSpPr>
          <p:nvPr>
            <p:ph type="sldNum" idx="12"/>
          </p:nvPr>
        </p:nvSpPr>
        <p:spPr>
          <a:xfrm>
            <a:off x="4724400" y="6441436"/>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5D6563"/>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6"/>
        <p:cNvGrpSpPr/>
        <p:nvPr/>
      </p:nvGrpSpPr>
      <p:grpSpPr>
        <a:xfrm>
          <a:off x="0" y="0"/>
          <a:ext cx="0" cy="0"/>
          <a:chOff x="0" y="0"/>
          <a:chExt cx="0" cy="0"/>
        </a:xfrm>
      </p:grpSpPr>
      <p:sp>
        <p:nvSpPr>
          <p:cNvPr id="107" name="Google Shape;107;g17a82692b34_2_22"/>
          <p:cNvSpPr txBox="1">
            <a:spLocks noGrp="1"/>
          </p:cNvSpPr>
          <p:nvPr>
            <p:ph type="title"/>
          </p:nvPr>
        </p:nvSpPr>
        <p:spPr>
          <a:xfrm>
            <a:off x="838200" y="11032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9ACB5"/>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17a82692b34_2_22"/>
          <p:cNvSpPr txBox="1">
            <a:spLocks noGrp="1"/>
          </p:cNvSpPr>
          <p:nvPr>
            <p:ph type="body" idx="1"/>
          </p:nvPr>
        </p:nvSpPr>
        <p:spPr>
          <a:xfrm>
            <a:off x="838200" y="256372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g17a82692b34_2_22"/>
          <p:cNvSpPr txBox="1">
            <a:spLocks noGrp="1"/>
          </p:cNvSpPr>
          <p:nvPr>
            <p:ph type="sldNum" idx="12"/>
          </p:nvPr>
        </p:nvSpPr>
        <p:spPr>
          <a:xfrm>
            <a:off x="4724400" y="6441436"/>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g17a82692b34_2_26"/>
          <p:cNvSpPr txBox="1">
            <a:spLocks noGrp="1"/>
          </p:cNvSpPr>
          <p:nvPr>
            <p:ph type="title"/>
          </p:nvPr>
        </p:nvSpPr>
        <p:spPr>
          <a:xfrm>
            <a:off x="838200" y="11032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9ACB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17a82692b34_2_26"/>
          <p:cNvSpPr txBox="1">
            <a:spLocks noGrp="1"/>
          </p:cNvSpPr>
          <p:nvPr>
            <p:ph type="sldNum" idx="12"/>
          </p:nvPr>
        </p:nvSpPr>
        <p:spPr>
          <a:xfrm>
            <a:off x="4724400" y="6441436"/>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g17a82692b34_2_29"/>
          <p:cNvSpPr txBox="1">
            <a:spLocks noGrp="1"/>
          </p:cNvSpPr>
          <p:nvPr>
            <p:ph type="sldNum" idx="12"/>
          </p:nvPr>
        </p:nvSpPr>
        <p:spPr>
          <a:xfrm>
            <a:off x="4724400" y="6441436"/>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2"/>
        <p:cNvGrpSpPr/>
        <p:nvPr/>
      </p:nvGrpSpPr>
      <p:grpSpPr>
        <a:xfrm>
          <a:off x="0" y="0"/>
          <a:ext cx="0" cy="0"/>
          <a:chOff x="0" y="0"/>
          <a:chExt cx="0" cy="0"/>
        </a:xfrm>
      </p:grpSpPr>
      <p:sp>
        <p:nvSpPr>
          <p:cNvPr id="123" name="Google Shape;123;g17a82692b34_7_7"/>
          <p:cNvSpPr/>
          <p:nvPr/>
        </p:nvSpPr>
        <p:spPr>
          <a:xfrm>
            <a:off x="160920" y="157606"/>
            <a:ext cx="11870161" cy="654278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4" name="Google Shape;124;g17a82692b34_7_7"/>
          <p:cNvSpPr txBox="1">
            <a:spLocks noGrp="1"/>
          </p:cNvSpPr>
          <p:nvPr>
            <p:ph type="ctrTitle"/>
          </p:nvPr>
        </p:nvSpPr>
        <p:spPr>
          <a:xfrm>
            <a:off x="2035130" y="1066800"/>
            <a:ext cx="8112369" cy="2073119"/>
          </a:xfrm>
          <a:prstGeom prst="rect">
            <a:avLst/>
          </a:prstGeom>
          <a:noFill/>
          <a:ln>
            <a:noFill/>
          </a:ln>
        </p:spPr>
        <p:txBody>
          <a:bodyPr spcFirstLastPara="1" wrap="square" lIns="91425" tIns="45700" rIns="91425" bIns="45700" anchor="b" anchorCtr="0">
            <a:normAutofit/>
          </a:bodyPr>
          <a:lstStyle>
            <a:lvl1pPr lvl="0" algn="ctr">
              <a:lnSpc>
                <a:spcPct val="110000"/>
              </a:lnSpc>
              <a:spcBef>
                <a:spcPts val="0"/>
              </a:spcBef>
              <a:spcAft>
                <a:spcPts val="0"/>
              </a:spcAft>
              <a:buClr>
                <a:schemeClr val="dk2"/>
              </a:buClr>
              <a:buSzPts val="2800"/>
              <a:buFont typeface="Arial"/>
              <a:buNone/>
              <a:defRPr sz="28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g17a82692b34_7_7"/>
          <p:cNvSpPr txBox="1">
            <a:spLocks noGrp="1"/>
          </p:cNvSpPr>
          <p:nvPr>
            <p:ph type="subTitle" idx="1"/>
          </p:nvPr>
        </p:nvSpPr>
        <p:spPr>
          <a:xfrm>
            <a:off x="2175804" y="4876802"/>
            <a:ext cx="7821637" cy="102869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chemeClr val="dk2"/>
              </a:buClr>
              <a:buSzPts val="2000"/>
              <a:buFont typeface="Arial"/>
              <a:buNone/>
              <a:defRPr sz="2000"/>
            </a:lvl1pPr>
            <a:lvl2pPr lvl="1" algn="ctr">
              <a:lnSpc>
                <a:spcPct val="110000"/>
              </a:lnSpc>
              <a:spcBef>
                <a:spcPts val="500"/>
              </a:spcBef>
              <a:spcAft>
                <a:spcPts val="0"/>
              </a:spcAft>
              <a:buClr>
                <a:schemeClr val="dk2"/>
              </a:buClr>
              <a:buSzPts val="1700"/>
              <a:buNone/>
              <a:defRPr sz="2000"/>
            </a:lvl2pPr>
            <a:lvl3pPr lvl="2" algn="ctr">
              <a:lnSpc>
                <a:spcPct val="110000"/>
              </a:lnSpc>
              <a:spcBef>
                <a:spcPts val="500"/>
              </a:spcBef>
              <a:spcAft>
                <a:spcPts val="0"/>
              </a:spcAft>
              <a:buClr>
                <a:schemeClr val="dk2"/>
              </a:buClr>
              <a:buSzPts val="1800"/>
              <a:buFont typeface="Arial"/>
              <a:buNone/>
              <a:defRPr sz="1800"/>
            </a:lvl3pPr>
            <a:lvl4pPr lvl="3" algn="ctr">
              <a:lnSpc>
                <a:spcPct val="110000"/>
              </a:lnSpc>
              <a:spcBef>
                <a:spcPts val="500"/>
              </a:spcBef>
              <a:spcAft>
                <a:spcPts val="0"/>
              </a:spcAft>
              <a:buClr>
                <a:schemeClr val="dk2"/>
              </a:buClr>
              <a:buSzPts val="1600"/>
              <a:buNone/>
              <a:defRPr sz="1600"/>
            </a:lvl4pPr>
            <a:lvl5pPr lvl="4" algn="ctr">
              <a:lnSpc>
                <a:spcPct val="110000"/>
              </a:lnSpc>
              <a:spcBef>
                <a:spcPts val="500"/>
              </a:spcBef>
              <a:spcAft>
                <a:spcPts val="0"/>
              </a:spcAft>
              <a:buClr>
                <a:schemeClr val="dk2"/>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6" name="Google Shape;126;g17a82692b34_7_7"/>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17a82692b34_7_7"/>
          <p:cNvSpPr txBox="1">
            <a:spLocks noGrp="1"/>
          </p:cNvSpPr>
          <p:nvPr>
            <p:ph type="ftr" idx="11"/>
          </p:nvPr>
        </p:nvSpPr>
        <p:spPr>
          <a:xfrm>
            <a:off x="7279965" y="6245352"/>
            <a:ext cx="411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17a82692b34_7_7"/>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grpSp>
        <p:nvGrpSpPr>
          <p:cNvPr id="129" name="Google Shape;129;g17a82692b34_7_7"/>
          <p:cNvGrpSpPr/>
          <p:nvPr/>
        </p:nvGrpSpPr>
        <p:grpSpPr>
          <a:xfrm>
            <a:off x="5662258" y="4216652"/>
            <a:ext cx="867485" cy="163226"/>
            <a:chOff x="8910933" y="1837414"/>
            <a:chExt cx="867485" cy="163226"/>
          </a:xfrm>
        </p:grpSpPr>
        <p:sp>
          <p:nvSpPr>
            <p:cNvPr id="130" name="Google Shape;130;g17a82692b34_7_7"/>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31" name="Google Shape;131;g17a82692b34_7_7"/>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32" name="Google Shape;132;g17a82692b34_7_7"/>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g17a82692b34_7_18"/>
          <p:cNvSpPr txBox="1">
            <a:spLocks noGrp="1"/>
          </p:cNvSpPr>
          <p:nvPr>
            <p:ph type="title"/>
          </p:nvPr>
        </p:nvSpPr>
        <p:spPr>
          <a:xfrm>
            <a:off x="1028700" y="723900"/>
            <a:ext cx="10134600" cy="1288489"/>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g17a82692b34_7_18"/>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17a82692b34_7_18"/>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g17a82692b34_7_18"/>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g17a82692b34_7_23"/>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g17a82692b34_7_23"/>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17a82692b34_7_23"/>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2"/>
        <p:cNvGrpSpPr/>
        <p:nvPr/>
      </p:nvGrpSpPr>
      <p:grpSpPr>
        <a:xfrm>
          <a:off x="0" y="0"/>
          <a:ext cx="0" cy="0"/>
          <a:chOff x="0" y="0"/>
          <a:chExt cx="0" cy="0"/>
        </a:xfrm>
      </p:grpSpPr>
      <p:sp>
        <p:nvSpPr>
          <p:cNvPr id="143" name="Google Shape;143;g17a82692b34_7_27"/>
          <p:cNvSpPr txBox="1">
            <a:spLocks noGrp="1"/>
          </p:cNvSpPr>
          <p:nvPr>
            <p:ph type="title"/>
          </p:nvPr>
        </p:nvSpPr>
        <p:spPr>
          <a:xfrm>
            <a:off x="1028700" y="723900"/>
            <a:ext cx="10134600" cy="1288489"/>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g17a82692b34_7_27"/>
          <p:cNvSpPr txBox="1">
            <a:spLocks noGrp="1"/>
          </p:cNvSpPr>
          <p:nvPr>
            <p:ph type="body" idx="1"/>
          </p:nvPr>
        </p:nvSpPr>
        <p:spPr>
          <a:xfrm>
            <a:off x="1037305" y="2155369"/>
            <a:ext cx="4953000" cy="3998323"/>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800"/>
              <a:buNone/>
              <a:defRPr/>
            </a:lvl1pPr>
            <a:lvl2pPr marL="914400" lvl="1" indent="-325755" algn="l">
              <a:lnSpc>
                <a:spcPct val="110000"/>
              </a:lnSpc>
              <a:spcBef>
                <a:spcPts val="500"/>
              </a:spcBef>
              <a:spcAft>
                <a:spcPts val="0"/>
              </a:spcAft>
              <a:buClr>
                <a:schemeClr val="dk2"/>
              </a:buClr>
              <a:buSzPts val="1530"/>
              <a:buChar char="•"/>
              <a:defRPr/>
            </a:lvl2pPr>
            <a:lvl3pPr marL="1371600" lvl="2" indent="-228600" algn="l">
              <a:lnSpc>
                <a:spcPct val="110000"/>
              </a:lnSpc>
              <a:spcBef>
                <a:spcPts val="500"/>
              </a:spcBef>
              <a:spcAft>
                <a:spcPts val="0"/>
              </a:spcAft>
              <a:buClr>
                <a:schemeClr val="dk2"/>
              </a:buClr>
              <a:buSzPts val="1800"/>
              <a:buNone/>
              <a:defRPr/>
            </a:lvl3pPr>
            <a:lvl4pPr marL="1828800" lvl="3" indent="-342900" algn="l">
              <a:lnSpc>
                <a:spcPct val="110000"/>
              </a:lnSpc>
              <a:spcBef>
                <a:spcPts val="500"/>
              </a:spcBef>
              <a:spcAft>
                <a:spcPts val="0"/>
              </a:spcAft>
              <a:buClr>
                <a:schemeClr val="dk2"/>
              </a:buClr>
              <a:buSzPts val="1800"/>
              <a:buChar char="•"/>
              <a:defRPr/>
            </a:lvl4pPr>
            <a:lvl5pPr marL="2286000" lvl="4" indent="-228600" algn="l">
              <a:lnSpc>
                <a:spcPct val="11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g17a82692b34_7_27"/>
          <p:cNvSpPr txBox="1">
            <a:spLocks noGrp="1"/>
          </p:cNvSpPr>
          <p:nvPr>
            <p:ph type="body" idx="2"/>
          </p:nvPr>
        </p:nvSpPr>
        <p:spPr>
          <a:xfrm>
            <a:off x="6172200" y="2155369"/>
            <a:ext cx="4953000" cy="3998323"/>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800"/>
              <a:buNone/>
              <a:defRPr/>
            </a:lvl1pPr>
            <a:lvl2pPr marL="914400" lvl="1" indent="-325755" algn="l">
              <a:lnSpc>
                <a:spcPct val="110000"/>
              </a:lnSpc>
              <a:spcBef>
                <a:spcPts val="500"/>
              </a:spcBef>
              <a:spcAft>
                <a:spcPts val="0"/>
              </a:spcAft>
              <a:buClr>
                <a:schemeClr val="dk2"/>
              </a:buClr>
              <a:buSzPts val="1530"/>
              <a:buChar char="•"/>
              <a:defRPr/>
            </a:lvl2pPr>
            <a:lvl3pPr marL="1371600" lvl="2" indent="-228600" algn="l">
              <a:lnSpc>
                <a:spcPct val="110000"/>
              </a:lnSpc>
              <a:spcBef>
                <a:spcPts val="500"/>
              </a:spcBef>
              <a:spcAft>
                <a:spcPts val="0"/>
              </a:spcAft>
              <a:buClr>
                <a:schemeClr val="dk2"/>
              </a:buClr>
              <a:buSzPts val="1800"/>
              <a:buNone/>
              <a:defRPr/>
            </a:lvl3pPr>
            <a:lvl4pPr marL="1828800" lvl="3" indent="-342900" algn="l">
              <a:lnSpc>
                <a:spcPct val="110000"/>
              </a:lnSpc>
              <a:spcBef>
                <a:spcPts val="500"/>
              </a:spcBef>
              <a:spcAft>
                <a:spcPts val="0"/>
              </a:spcAft>
              <a:buClr>
                <a:schemeClr val="dk2"/>
              </a:buClr>
              <a:buSzPts val="1800"/>
              <a:buChar char="•"/>
              <a:defRPr/>
            </a:lvl4pPr>
            <a:lvl5pPr marL="2286000" lvl="4" indent="-228600" algn="l">
              <a:lnSpc>
                <a:spcPct val="11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g17a82692b34_7_27"/>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g17a82692b34_7_27"/>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g17a82692b34_7_27"/>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g17a82692b34_7_34"/>
          <p:cNvSpPr txBox="1">
            <a:spLocks noGrp="1"/>
          </p:cNvSpPr>
          <p:nvPr>
            <p:ph type="title"/>
          </p:nvPr>
        </p:nvSpPr>
        <p:spPr>
          <a:xfrm>
            <a:off x="1028700" y="723900"/>
            <a:ext cx="10134600" cy="1288489"/>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g17a82692b34_7_34"/>
          <p:cNvSpPr txBox="1">
            <a:spLocks noGrp="1"/>
          </p:cNvSpPr>
          <p:nvPr>
            <p:ph type="body" idx="1"/>
          </p:nvPr>
        </p:nvSpPr>
        <p:spPr>
          <a:xfrm>
            <a:off x="1028700" y="2161903"/>
            <a:ext cx="10134600" cy="396934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800"/>
              <a:buNone/>
              <a:defRPr/>
            </a:lvl1pPr>
            <a:lvl2pPr marL="914400" lvl="1" indent="-325755" algn="l">
              <a:lnSpc>
                <a:spcPct val="110000"/>
              </a:lnSpc>
              <a:spcBef>
                <a:spcPts val="500"/>
              </a:spcBef>
              <a:spcAft>
                <a:spcPts val="0"/>
              </a:spcAft>
              <a:buClr>
                <a:schemeClr val="dk2"/>
              </a:buClr>
              <a:buSzPts val="1530"/>
              <a:buChar char="•"/>
              <a:defRPr/>
            </a:lvl2pPr>
            <a:lvl3pPr marL="1371600" lvl="2" indent="-228600" algn="l">
              <a:lnSpc>
                <a:spcPct val="110000"/>
              </a:lnSpc>
              <a:spcBef>
                <a:spcPts val="500"/>
              </a:spcBef>
              <a:spcAft>
                <a:spcPts val="0"/>
              </a:spcAft>
              <a:buClr>
                <a:schemeClr val="dk2"/>
              </a:buClr>
              <a:buSzPts val="1800"/>
              <a:buNone/>
              <a:defRPr/>
            </a:lvl3pPr>
            <a:lvl4pPr marL="1828800" lvl="3" indent="-342900" algn="l">
              <a:lnSpc>
                <a:spcPct val="110000"/>
              </a:lnSpc>
              <a:spcBef>
                <a:spcPts val="500"/>
              </a:spcBef>
              <a:spcAft>
                <a:spcPts val="0"/>
              </a:spcAft>
              <a:buClr>
                <a:schemeClr val="dk2"/>
              </a:buClr>
              <a:buSzPts val="1800"/>
              <a:buChar char="•"/>
              <a:defRPr/>
            </a:lvl4pPr>
            <a:lvl5pPr marL="2286000" lvl="4" indent="-228600" algn="l">
              <a:lnSpc>
                <a:spcPct val="11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g17a82692b34_7_34"/>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g17a82692b34_7_34"/>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g17a82692b34_7_34"/>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55"/>
        <p:cNvGrpSpPr/>
        <p:nvPr/>
      </p:nvGrpSpPr>
      <p:grpSpPr>
        <a:xfrm>
          <a:off x="0" y="0"/>
          <a:ext cx="0" cy="0"/>
          <a:chOff x="0" y="0"/>
          <a:chExt cx="0" cy="0"/>
        </a:xfrm>
      </p:grpSpPr>
      <p:sp>
        <p:nvSpPr>
          <p:cNvPr id="156" name="Google Shape;156;g17a82692b34_7_40"/>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g17a82692b34_7_40"/>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g17a82692b34_7_40"/>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g17a82692b34_7_40"/>
          <p:cNvSpPr/>
          <p:nvPr/>
        </p:nvSpPr>
        <p:spPr>
          <a:xfrm>
            <a:off x="723900" y="750338"/>
            <a:ext cx="4580642" cy="5494694"/>
          </a:xfrm>
          <a:custGeom>
            <a:avLst/>
            <a:gdLst/>
            <a:ahLst/>
            <a:cxnLst/>
            <a:rect l="l" t="t" r="r" b="b"/>
            <a:pathLst>
              <a:path w="6096000" h="6858000" extrusionOk="0">
                <a:moveTo>
                  <a:pt x="0" y="0"/>
                </a:moveTo>
                <a:lnTo>
                  <a:pt x="6096000" y="0"/>
                </a:lnTo>
                <a:lnTo>
                  <a:pt x="6096000" y="6858000"/>
                </a:lnTo>
                <a:lnTo>
                  <a:pt x="3037115" y="5889172"/>
                </a:lnTo>
                <a:lnTo>
                  <a:pt x="0" y="6858000"/>
                </a:lnTo>
                <a:lnTo>
                  <a:pt x="0" y="0"/>
                </a:lnTo>
                <a:close/>
              </a:path>
            </a:pathLst>
          </a:custGeom>
          <a:solidFill>
            <a:schemeClr val="lt2">
              <a:alpha val="8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60" name="Google Shape;160;g17a82692b34_7_40"/>
          <p:cNvGrpSpPr/>
          <p:nvPr/>
        </p:nvGrpSpPr>
        <p:grpSpPr>
          <a:xfrm>
            <a:off x="2580478" y="4690810"/>
            <a:ext cx="867485" cy="163226"/>
            <a:chOff x="8910933" y="1837414"/>
            <a:chExt cx="867485" cy="163226"/>
          </a:xfrm>
        </p:grpSpPr>
        <p:sp>
          <p:nvSpPr>
            <p:cNvPr id="161" name="Google Shape;161;g17a82692b34_7_40"/>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2" name="Google Shape;162;g17a82692b34_7_40"/>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63" name="Google Shape;163;g17a82692b34_7_40"/>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
        <p:nvSpPr>
          <p:cNvPr id="164" name="Google Shape;164;g17a82692b34_7_40"/>
          <p:cNvSpPr txBox="1">
            <a:spLocks noGrp="1"/>
          </p:cNvSpPr>
          <p:nvPr>
            <p:ph type="title"/>
          </p:nvPr>
        </p:nvSpPr>
        <p:spPr>
          <a:xfrm>
            <a:off x="1151291" y="1274475"/>
            <a:ext cx="3761832" cy="2823913"/>
          </a:xfrm>
          <a:prstGeom prst="rect">
            <a:avLst/>
          </a:prstGeom>
          <a:noFill/>
          <a:ln>
            <a:noFill/>
          </a:ln>
        </p:spPr>
        <p:txBody>
          <a:bodyPr spcFirstLastPara="1" wrap="square" lIns="91425" tIns="45700" rIns="91425" bIns="45700" anchor="b" anchorCtr="0">
            <a:normAutofit/>
          </a:bodyPr>
          <a:lstStyle>
            <a:lvl1pPr lvl="0" algn="ctr">
              <a:lnSpc>
                <a:spcPct val="110000"/>
              </a:lnSpc>
              <a:spcBef>
                <a:spcPts val="0"/>
              </a:spcBef>
              <a:spcAft>
                <a:spcPts val="0"/>
              </a:spcAft>
              <a:buClr>
                <a:schemeClr val="dk2"/>
              </a:buClr>
              <a:buSzPts val="3200"/>
              <a:buFont typeface="Arial"/>
              <a:buNone/>
              <a:defRPr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g17a82692b34_7_40"/>
          <p:cNvSpPr txBox="1">
            <a:spLocks noGrp="1"/>
          </p:cNvSpPr>
          <p:nvPr>
            <p:ph type="body" idx="1"/>
          </p:nvPr>
        </p:nvSpPr>
        <p:spPr>
          <a:xfrm>
            <a:off x="6556756" y="2730304"/>
            <a:ext cx="4383030" cy="1397390"/>
          </a:xfrm>
          <a:prstGeom prst="rect">
            <a:avLst/>
          </a:prstGeom>
          <a:noFill/>
          <a:ln>
            <a:noFill/>
          </a:ln>
        </p:spPr>
        <p:txBody>
          <a:bodyPr spcFirstLastPara="1" wrap="square" lIns="91425" tIns="45700" rIns="91425" bIns="45700" anchor="ctr" anchorCtr="0">
            <a:normAutofit/>
          </a:bodyPr>
          <a:lstStyle>
            <a:lvl1pPr marL="457200" lvl="0" indent="-228600" algn="ctr">
              <a:lnSpc>
                <a:spcPct val="110000"/>
              </a:lnSpc>
              <a:spcBef>
                <a:spcPts val="1000"/>
              </a:spcBef>
              <a:spcAft>
                <a:spcPts val="0"/>
              </a:spcAft>
              <a:buClr>
                <a:schemeClr val="dk2"/>
              </a:buClr>
              <a:buSzPts val="2000"/>
              <a:buFont typeface="Arial"/>
              <a:buNone/>
              <a:defRPr sz="2000">
                <a:solidFill>
                  <a:schemeClr val="dk2"/>
                </a:solidFill>
              </a:defRPr>
            </a:lvl1pPr>
            <a:lvl2pPr marL="914400" lvl="1" indent="-228600" algn="l">
              <a:lnSpc>
                <a:spcPct val="110000"/>
              </a:lnSpc>
              <a:spcBef>
                <a:spcPts val="500"/>
              </a:spcBef>
              <a:spcAft>
                <a:spcPts val="0"/>
              </a:spcAft>
              <a:buClr>
                <a:srgbClr val="888888"/>
              </a:buClr>
              <a:buSzPts val="1700"/>
              <a:buNone/>
              <a:defRPr sz="2000">
                <a:solidFill>
                  <a:srgbClr val="888888"/>
                </a:solidFill>
              </a:defRPr>
            </a:lvl2pPr>
            <a:lvl3pPr marL="1371600" lvl="2" indent="-228600" algn="l">
              <a:lnSpc>
                <a:spcPct val="110000"/>
              </a:lnSpc>
              <a:spcBef>
                <a:spcPts val="500"/>
              </a:spcBef>
              <a:spcAft>
                <a:spcPts val="0"/>
              </a:spcAft>
              <a:buClr>
                <a:srgbClr val="888888"/>
              </a:buClr>
              <a:buSzPts val="1800"/>
              <a:buFont typeface="Arial"/>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Font typeface="Arial"/>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6"/>
        <p:cNvGrpSpPr/>
        <p:nvPr/>
      </p:nvGrpSpPr>
      <p:grpSpPr>
        <a:xfrm>
          <a:off x="0" y="0"/>
          <a:ext cx="0" cy="0"/>
          <a:chOff x="0" y="0"/>
          <a:chExt cx="0" cy="0"/>
        </a:xfrm>
      </p:grpSpPr>
      <p:sp>
        <p:nvSpPr>
          <p:cNvPr id="167" name="Google Shape;167;g17a82692b34_7_51"/>
          <p:cNvSpPr txBox="1">
            <a:spLocks noGrp="1"/>
          </p:cNvSpPr>
          <p:nvPr>
            <p:ph type="title"/>
          </p:nvPr>
        </p:nvSpPr>
        <p:spPr>
          <a:xfrm>
            <a:off x="1028700" y="555171"/>
            <a:ext cx="10134600" cy="1135517"/>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g17a82692b34_7_51"/>
          <p:cNvSpPr txBox="1">
            <a:spLocks noGrp="1"/>
          </p:cNvSpPr>
          <p:nvPr>
            <p:ph type="body" idx="1"/>
          </p:nvPr>
        </p:nvSpPr>
        <p:spPr>
          <a:xfrm>
            <a:off x="1037306" y="1801620"/>
            <a:ext cx="4849036" cy="814387"/>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2"/>
              </a:buClr>
              <a:buSzPts val="1800"/>
              <a:buFont typeface="Arial"/>
              <a:buNone/>
              <a:defRPr sz="1800" b="0" cap="none"/>
            </a:lvl1pPr>
            <a:lvl2pPr marL="914400" lvl="1" indent="-228600" algn="l">
              <a:lnSpc>
                <a:spcPct val="110000"/>
              </a:lnSpc>
              <a:spcBef>
                <a:spcPts val="500"/>
              </a:spcBef>
              <a:spcAft>
                <a:spcPts val="0"/>
              </a:spcAft>
              <a:buClr>
                <a:schemeClr val="dk2"/>
              </a:buClr>
              <a:buSzPts val="1700"/>
              <a:buNone/>
              <a:defRPr sz="2000" b="1"/>
            </a:lvl2pPr>
            <a:lvl3pPr marL="1371600" lvl="2" indent="-228600" algn="l">
              <a:lnSpc>
                <a:spcPct val="110000"/>
              </a:lnSpc>
              <a:spcBef>
                <a:spcPts val="500"/>
              </a:spcBef>
              <a:spcAft>
                <a:spcPts val="0"/>
              </a:spcAft>
              <a:buClr>
                <a:schemeClr val="dk2"/>
              </a:buClr>
              <a:buSzPts val="1800"/>
              <a:buFont typeface="Arial"/>
              <a:buNone/>
              <a:defRPr sz="1800" b="1"/>
            </a:lvl3pPr>
            <a:lvl4pPr marL="1828800" lvl="3" indent="-228600" algn="l">
              <a:lnSpc>
                <a:spcPct val="110000"/>
              </a:lnSpc>
              <a:spcBef>
                <a:spcPts val="500"/>
              </a:spcBef>
              <a:spcAft>
                <a:spcPts val="0"/>
              </a:spcAft>
              <a:buClr>
                <a:schemeClr val="dk2"/>
              </a:buClr>
              <a:buSzPts val="1600"/>
              <a:buNone/>
              <a:defRPr sz="1600" b="1"/>
            </a:lvl4pPr>
            <a:lvl5pPr marL="2286000" lvl="4" indent="-228600" algn="l">
              <a:lnSpc>
                <a:spcPct val="110000"/>
              </a:lnSpc>
              <a:spcBef>
                <a:spcPts val="500"/>
              </a:spcBef>
              <a:spcAft>
                <a:spcPts val="0"/>
              </a:spcAft>
              <a:buClr>
                <a:schemeClr val="dk2"/>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9" name="Google Shape;169;g17a82692b34_7_51"/>
          <p:cNvSpPr txBox="1">
            <a:spLocks noGrp="1"/>
          </p:cNvSpPr>
          <p:nvPr>
            <p:ph type="body" idx="2"/>
          </p:nvPr>
        </p:nvSpPr>
        <p:spPr>
          <a:xfrm>
            <a:off x="1037306" y="2619103"/>
            <a:ext cx="4849036" cy="351499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800"/>
              <a:buNone/>
              <a:defRPr/>
            </a:lvl1pPr>
            <a:lvl2pPr marL="914400" lvl="1" indent="-325755" algn="l">
              <a:lnSpc>
                <a:spcPct val="110000"/>
              </a:lnSpc>
              <a:spcBef>
                <a:spcPts val="500"/>
              </a:spcBef>
              <a:spcAft>
                <a:spcPts val="0"/>
              </a:spcAft>
              <a:buClr>
                <a:schemeClr val="dk2"/>
              </a:buClr>
              <a:buSzPts val="1530"/>
              <a:buChar char="•"/>
              <a:defRPr/>
            </a:lvl2pPr>
            <a:lvl3pPr marL="1371600" lvl="2" indent="-228600" algn="l">
              <a:lnSpc>
                <a:spcPct val="110000"/>
              </a:lnSpc>
              <a:spcBef>
                <a:spcPts val="500"/>
              </a:spcBef>
              <a:spcAft>
                <a:spcPts val="0"/>
              </a:spcAft>
              <a:buClr>
                <a:schemeClr val="dk2"/>
              </a:buClr>
              <a:buSzPts val="1800"/>
              <a:buNone/>
              <a:defRPr/>
            </a:lvl3pPr>
            <a:lvl4pPr marL="1828800" lvl="3" indent="-342900" algn="l">
              <a:lnSpc>
                <a:spcPct val="110000"/>
              </a:lnSpc>
              <a:spcBef>
                <a:spcPts val="500"/>
              </a:spcBef>
              <a:spcAft>
                <a:spcPts val="0"/>
              </a:spcAft>
              <a:buClr>
                <a:schemeClr val="dk2"/>
              </a:buClr>
              <a:buSzPts val="1800"/>
              <a:buChar char="•"/>
              <a:defRPr/>
            </a:lvl4pPr>
            <a:lvl5pPr marL="2286000" lvl="4" indent="-228600" algn="l">
              <a:lnSpc>
                <a:spcPct val="11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17a82692b34_7_51"/>
          <p:cNvSpPr txBox="1">
            <a:spLocks noGrp="1"/>
          </p:cNvSpPr>
          <p:nvPr>
            <p:ph type="body" idx="3"/>
          </p:nvPr>
        </p:nvSpPr>
        <p:spPr>
          <a:xfrm>
            <a:off x="6250108" y="1801620"/>
            <a:ext cx="4904585" cy="814387"/>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2"/>
              </a:buClr>
              <a:buSzPts val="1800"/>
              <a:buFont typeface="Arial"/>
              <a:buNone/>
              <a:defRPr sz="1800" b="0" cap="none"/>
            </a:lvl1pPr>
            <a:lvl2pPr marL="914400" lvl="1" indent="-228600" algn="l">
              <a:lnSpc>
                <a:spcPct val="110000"/>
              </a:lnSpc>
              <a:spcBef>
                <a:spcPts val="500"/>
              </a:spcBef>
              <a:spcAft>
                <a:spcPts val="0"/>
              </a:spcAft>
              <a:buClr>
                <a:schemeClr val="dk2"/>
              </a:buClr>
              <a:buSzPts val="1700"/>
              <a:buNone/>
              <a:defRPr sz="2000" b="1"/>
            </a:lvl2pPr>
            <a:lvl3pPr marL="1371600" lvl="2" indent="-228600" algn="l">
              <a:lnSpc>
                <a:spcPct val="110000"/>
              </a:lnSpc>
              <a:spcBef>
                <a:spcPts val="500"/>
              </a:spcBef>
              <a:spcAft>
                <a:spcPts val="0"/>
              </a:spcAft>
              <a:buClr>
                <a:schemeClr val="dk2"/>
              </a:buClr>
              <a:buSzPts val="1800"/>
              <a:buFont typeface="Arial"/>
              <a:buNone/>
              <a:defRPr sz="1800" b="1"/>
            </a:lvl3pPr>
            <a:lvl4pPr marL="1828800" lvl="3" indent="-228600" algn="l">
              <a:lnSpc>
                <a:spcPct val="110000"/>
              </a:lnSpc>
              <a:spcBef>
                <a:spcPts val="500"/>
              </a:spcBef>
              <a:spcAft>
                <a:spcPts val="0"/>
              </a:spcAft>
              <a:buClr>
                <a:schemeClr val="dk2"/>
              </a:buClr>
              <a:buSzPts val="1600"/>
              <a:buNone/>
              <a:defRPr sz="1600" b="1"/>
            </a:lvl4pPr>
            <a:lvl5pPr marL="2286000" lvl="4" indent="-228600" algn="l">
              <a:lnSpc>
                <a:spcPct val="110000"/>
              </a:lnSpc>
              <a:spcBef>
                <a:spcPts val="500"/>
              </a:spcBef>
              <a:spcAft>
                <a:spcPts val="0"/>
              </a:spcAft>
              <a:buClr>
                <a:schemeClr val="dk2"/>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g17a82692b34_7_51"/>
          <p:cNvSpPr txBox="1">
            <a:spLocks noGrp="1"/>
          </p:cNvSpPr>
          <p:nvPr>
            <p:ph type="body" idx="4"/>
          </p:nvPr>
        </p:nvSpPr>
        <p:spPr>
          <a:xfrm>
            <a:off x="6250108" y="2619103"/>
            <a:ext cx="4904585" cy="351499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800"/>
              <a:buNone/>
              <a:defRPr/>
            </a:lvl1pPr>
            <a:lvl2pPr marL="914400" lvl="1" indent="-325755" algn="l">
              <a:lnSpc>
                <a:spcPct val="110000"/>
              </a:lnSpc>
              <a:spcBef>
                <a:spcPts val="500"/>
              </a:spcBef>
              <a:spcAft>
                <a:spcPts val="0"/>
              </a:spcAft>
              <a:buClr>
                <a:schemeClr val="dk2"/>
              </a:buClr>
              <a:buSzPts val="1530"/>
              <a:buChar char="•"/>
              <a:defRPr/>
            </a:lvl2pPr>
            <a:lvl3pPr marL="1371600" lvl="2" indent="-228600" algn="l">
              <a:lnSpc>
                <a:spcPct val="110000"/>
              </a:lnSpc>
              <a:spcBef>
                <a:spcPts val="500"/>
              </a:spcBef>
              <a:spcAft>
                <a:spcPts val="0"/>
              </a:spcAft>
              <a:buClr>
                <a:schemeClr val="dk2"/>
              </a:buClr>
              <a:buSzPts val="1800"/>
              <a:buNone/>
              <a:defRPr/>
            </a:lvl3pPr>
            <a:lvl4pPr marL="1828800" lvl="3" indent="-342900" algn="l">
              <a:lnSpc>
                <a:spcPct val="110000"/>
              </a:lnSpc>
              <a:spcBef>
                <a:spcPts val="500"/>
              </a:spcBef>
              <a:spcAft>
                <a:spcPts val="0"/>
              </a:spcAft>
              <a:buClr>
                <a:schemeClr val="dk2"/>
              </a:buClr>
              <a:buSzPts val="1800"/>
              <a:buChar char="•"/>
              <a:defRPr/>
            </a:lvl4pPr>
            <a:lvl5pPr marL="2286000" lvl="4" indent="-228600" algn="l">
              <a:lnSpc>
                <a:spcPct val="11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g17a82692b34_7_51"/>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g17a82692b34_7_51"/>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g17a82692b34_7_51"/>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5"/>
        <p:cNvGrpSpPr/>
        <p:nvPr/>
      </p:nvGrpSpPr>
      <p:grpSpPr>
        <a:xfrm>
          <a:off x="0" y="0"/>
          <a:ext cx="0" cy="0"/>
          <a:chOff x="0" y="0"/>
          <a:chExt cx="0" cy="0"/>
        </a:xfrm>
      </p:grpSpPr>
      <p:sp>
        <p:nvSpPr>
          <p:cNvPr id="176" name="Google Shape;176;g17a82692b34_7_60"/>
          <p:cNvSpPr txBox="1">
            <a:spLocks noGrp="1"/>
          </p:cNvSpPr>
          <p:nvPr>
            <p:ph type="title"/>
          </p:nvPr>
        </p:nvSpPr>
        <p:spPr>
          <a:xfrm>
            <a:off x="1066800" y="457200"/>
            <a:ext cx="3705225" cy="16002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g17a82692b34_7_60"/>
          <p:cNvSpPr txBox="1">
            <a:spLocks noGrp="1"/>
          </p:cNvSpPr>
          <p:nvPr>
            <p:ph type="body" idx="1"/>
          </p:nvPr>
        </p:nvSpPr>
        <p:spPr>
          <a:xfrm>
            <a:off x="5183188" y="1066800"/>
            <a:ext cx="6172200" cy="4838699"/>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3200"/>
              <a:buFont typeface="Arial"/>
              <a:buNone/>
              <a:defRPr sz="3200"/>
            </a:lvl1pPr>
            <a:lvl2pPr marL="914400" lvl="1" indent="-379730" algn="l">
              <a:lnSpc>
                <a:spcPct val="110000"/>
              </a:lnSpc>
              <a:spcBef>
                <a:spcPts val="500"/>
              </a:spcBef>
              <a:spcAft>
                <a:spcPts val="0"/>
              </a:spcAft>
              <a:buClr>
                <a:schemeClr val="dk2"/>
              </a:buClr>
              <a:buSzPts val="2380"/>
              <a:buChar char="•"/>
              <a:defRPr sz="2800"/>
            </a:lvl2pPr>
            <a:lvl3pPr marL="1371600" lvl="2" indent="-228600" algn="l">
              <a:lnSpc>
                <a:spcPct val="110000"/>
              </a:lnSpc>
              <a:spcBef>
                <a:spcPts val="500"/>
              </a:spcBef>
              <a:spcAft>
                <a:spcPts val="0"/>
              </a:spcAft>
              <a:buClr>
                <a:schemeClr val="dk2"/>
              </a:buClr>
              <a:buSzPts val="2400"/>
              <a:buFont typeface="Arial"/>
              <a:buNone/>
              <a:defRPr sz="2400"/>
            </a:lvl3pPr>
            <a:lvl4pPr marL="1828800" lvl="3" indent="-355600" algn="l">
              <a:lnSpc>
                <a:spcPct val="110000"/>
              </a:lnSpc>
              <a:spcBef>
                <a:spcPts val="500"/>
              </a:spcBef>
              <a:spcAft>
                <a:spcPts val="0"/>
              </a:spcAft>
              <a:buClr>
                <a:schemeClr val="dk2"/>
              </a:buClr>
              <a:buSzPts val="2000"/>
              <a:buChar char="•"/>
              <a:defRPr sz="2000"/>
            </a:lvl4pPr>
            <a:lvl5pPr marL="2286000" lvl="4" indent="-228600" algn="l">
              <a:lnSpc>
                <a:spcPct val="110000"/>
              </a:lnSpc>
              <a:spcBef>
                <a:spcPts val="500"/>
              </a:spcBef>
              <a:spcAft>
                <a:spcPts val="0"/>
              </a:spcAft>
              <a:buClr>
                <a:schemeClr val="dk2"/>
              </a:buClr>
              <a:buSzPts val="2000"/>
              <a:buFont typeface="Arial"/>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8" name="Google Shape;178;g17a82692b34_7_60"/>
          <p:cNvSpPr txBox="1">
            <a:spLocks noGrp="1"/>
          </p:cNvSpPr>
          <p:nvPr>
            <p:ph type="body" idx="2"/>
          </p:nvPr>
        </p:nvSpPr>
        <p:spPr>
          <a:xfrm>
            <a:off x="1066800" y="2057400"/>
            <a:ext cx="370522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600"/>
              <a:buFont typeface="Arial"/>
              <a:buNone/>
              <a:defRPr sz="1600"/>
            </a:lvl1pPr>
            <a:lvl2pPr marL="914400" lvl="1" indent="-228600" algn="l">
              <a:lnSpc>
                <a:spcPct val="110000"/>
              </a:lnSpc>
              <a:spcBef>
                <a:spcPts val="500"/>
              </a:spcBef>
              <a:spcAft>
                <a:spcPts val="0"/>
              </a:spcAft>
              <a:buClr>
                <a:schemeClr val="dk2"/>
              </a:buClr>
              <a:buSzPts val="1190"/>
              <a:buNone/>
              <a:defRPr sz="1400"/>
            </a:lvl2pPr>
            <a:lvl3pPr marL="1371600" lvl="2" indent="-228600" algn="l">
              <a:lnSpc>
                <a:spcPct val="110000"/>
              </a:lnSpc>
              <a:spcBef>
                <a:spcPts val="500"/>
              </a:spcBef>
              <a:spcAft>
                <a:spcPts val="0"/>
              </a:spcAft>
              <a:buClr>
                <a:schemeClr val="dk2"/>
              </a:buClr>
              <a:buSzPts val="1200"/>
              <a:buFont typeface="Arial"/>
              <a:buNone/>
              <a:defRPr sz="1200"/>
            </a:lvl3pPr>
            <a:lvl4pPr marL="1828800" lvl="3" indent="-228600" algn="l">
              <a:lnSpc>
                <a:spcPct val="110000"/>
              </a:lnSpc>
              <a:spcBef>
                <a:spcPts val="500"/>
              </a:spcBef>
              <a:spcAft>
                <a:spcPts val="0"/>
              </a:spcAft>
              <a:buClr>
                <a:schemeClr val="dk2"/>
              </a:buClr>
              <a:buSzPts val="1000"/>
              <a:buNone/>
              <a:defRPr sz="1000"/>
            </a:lvl4pPr>
            <a:lvl5pPr marL="2286000" lvl="4" indent="-228600" algn="l">
              <a:lnSpc>
                <a:spcPct val="110000"/>
              </a:lnSpc>
              <a:spcBef>
                <a:spcPts val="500"/>
              </a:spcBef>
              <a:spcAft>
                <a:spcPts val="0"/>
              </a:spcAft>
              <a:buClr>
                <a:schemeClr val="dk2"/>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9" name="Google Shape;179;g17a82692b34_7_60"/>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g17a82692b34_7_60"/>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g17a82692b34_7_60"/>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2"/>
        <p:cNvGrpSpPr/>
        <p:nvPr/>
      </p:nvGrpSpPr>
      <p:grpSpPr>
        <a:xfrm>
          <a:off x="0" y="0"/>
          <a:ext cx="0" cy="0"/>
          <a:chOff x="0" y="0"/>
          <a:chExt cx="0" cy="0"/>
        </a:xfrm>
      </p:grpSpPr>
      <p:sp>
        <p:nvSpPr>
          <p:cNvPr id="183" name="Google Shape;183;g17a82692b34_7_67"/>
          <p:cNvSpPr txBox="1">
            <a:spLocks noGrp="1"/>
          </p:cNvSpPr>
          <p:nvPr>
            <p:ph type="title"/>
          </p:nvPr>
        </p:nvSpPr>
        <p:spPr>
          <a:xfrm>
            <a:off x="1066800" y="457200"/>
            <a:ext cx="3705225" cy="16002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g17a82692b34_7_67"/>
          <p:cNvSpPr>
            <a:spLocks noGrp="1"/>
          </p:cNvSpPr>
          <p:nvPr>
            <p:ph type="pic" idx="2"/>
          </p:nvPr>
        </p:nvSpPr>
        <p:spPr>
          <a:xfrm>
            <a:off x="5183188" y="1066800"/>
            <a:ext cx="5942012" cy="4838700"/>
          </a:xfrm>
          <a:prstGeom prst="rect">
            <a:avLst/>
          </a:prstGeom>
          <a:noFill/>
          <a:ln>
            <a:noFill/>
          </a:ln>
        </p:spPr>
      </p:sp>
      <p:sp>
        <p:nvSpPr>
          <p:cNvPr id="185" name="Google Shape;185;g17a82692b34_7_67"/>
          <p:cNvSpPr txBox="1">
            <a:spLocks noGrp="1"/>
          </p:cNvSpPr>
          <p:nvPr>
            <p:ph type="body" idx="1"/>
          </p:nvPr>
        </p:nvSpPr>
        <p:spPr>
          <a:xfrm>
            <a:off x="1066800" y="2057400"/>
            <a:ext cx="3705225"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600"/>
              <a:buFont typeface="Arial"/>
              <a:buNone/>
              <a:defRPr sz="1600"/>
            </a:lvl1pPr>
            <a:lvl2pPr marL="914400" lvl="1" indent="-228600" algn="l">
              <a:lnSpc>
                <a:spcPct val="110000"/>
              </a:lnSpc>
              <a:spcBef>
                <a:spcPts val="500"/>
              </a:spcBef>
              <a:spcAft>
                <a:spcPts val="0"/>
              </a:spcAft>
              <a:buClr>
                <a:schemeClr val="dk2"/>
              </a:buClr>
              <a:buSzPts val="1190"/>
              <a:buNone/>
              <a:defRPr sz="1400"/>
            </a:lvl2pPr>
            <a:lvl3pPr marL="1371600" lvl="2" indent="-228600" algn="l">
              <a:lnSpc>
                <a:spcPct val="110000"/>
              </a:lnSpc>
              <a:spcBef>
                <a:spcPts val="500"/>
              </a:spcBef>
              <a:spcAft>
                <a:spcPts val="0"/>
              </a:spcAft>
              <a:buClr>
                <a:schemeClr val="dk2"/>
              </a:buClr>
              <a:buSzPts val="1200"/>
              <a:buFont typeface="Arial"/>
              <a:buNone/>
              <a:defRPr sz="1200"/>
            </a:lvl3pPr>
            <a:lvl4pPr marL="1828800" lvl="3" indent="-228600" algn="l">
              <a:lnSpc>
                <a:spcPct val="110000"/>
              </a:lnSpc>
              <a:spcBef>
                <a:spcPts val="500"/>
              </a:spcBef>
              <a:spcAft>
                <a:spcPts val="0"/>
              </a:spcAft>
              <a:buClr>
                <a:schemeClr val="dk2"/>
              </a:buClr>
              <a:buSzPts val="1000"/>
              <a:buNone/>
              <a:defRPr sz="1000"/>
            </a:lvl4pPr>
            <a:lvl5pPr marL="2286000" lvl="4" indent="-228600" algn="l">
              <a:lnSpc>
                <a:spcPct val="110000"/>
              </a:lnSpc>
              <a:spcBef>
                <a:spcPts val="500"/>
              </a:spcBef>
              <a:spcAft>
                <a:spcPts val="0"/>
              </a:spcAft>
              <a:buClr>
                <a:schemeClr val="dk2"/>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6" name="Google Shape;186;g17a82692b34_7_67"/>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g17a82692b34_7_67"/>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g17a82692b34_7_67"/>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9"/>
        <p:cNvGrpSpPr/>
        <p:nvPr/>
      </p:nvGrpSpPr>
      <p:grpSpPr>
        <a:xfrm>
          <a:off x="0" y="0"/>
          <a:ext cx="0" cy="0"/>
          <a:chOff x="0" y="0"/>
          <a:chExt cx="0" cy="0"/>
        </a:xfrm>
      </p:grpSpPr>
      <p:sp>
        <p:nvSpPr>
          <p:cNvPr id="190" name="Google Shape;190;g17a82692b34_7_74"/>
          <p:cNvSpPr txBox="1">
            <a:spLocks noGrp="1"/>
          </p:cNvSpPr>
          <p:nvPr>
            <p:ph type="title"/>
          </p:nvPr>
        </p:nvSpPr>
        <p:spPr>
          <a:xfrm>
            <a:off x="1028700" y="723900"/>
            <a:ext cx="10134600" cy="1288489"/>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g17a82692b34_7_74"/>
          <p:cNvSpPr txBox="1">
            <a:spLocks noGrp="1"/>
          </p:cNvSpPr>
          <p:nvPr>
            <p:ph type="body" idx="1"/>
          </p:nvPr>
        </p:nvSpPr>
        <p:spPr>
          <a:xfrm rot="5400000">
            <a:off x="4224202" y="-1033598"/>
            <a:ext cx="3743597" cy="10134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800"/>
              <a:buNone/>
              <a:defRPr/>
            </a:lvl1pPr>
            <a:lvl2pPr marL="914400" lvl="1" indent="-325755" algn="l">
              <a:lnSpc>
                <a:spcPct val="110000"/>
              </a:lnSpc>
              <a:spcBef>
                <a:spcPts val="500"/>
              </a:spcBef>
              <a:spcAft>
                <a:spcPts val="0"/>
              </a:spcAft>
              <a:buClr>
                <a:schemeClr val="dk2"/>
              </a:buClr>
              <a:buSzPts val="1530"/>
              <a:buChar char="•"/>
              <a:defRPr/>
            </a:lvl2pPr>
            <a:lvl3pPr marL="1371600" lvl="2" indent="-228600" algn="l">
              <a:lnSpc>
                <a:spcPct val="110000"/>
              </a:lnSpc>
              <a:spcBef>
                <a:spcPts val="500"/>
              </a:spcBef>
              <a:spcAft>
                <a:spcPts val="0"/>
              </a:spcAft>
              <a:buClr>
                <a:schemeClr val="dk2"/>
              </a:buClr>
              <a:buSzPts val="1800"/>
              <a:buNone/>
              <a:defRPr/>
            </a:lvl3pPr>
            <a:lvl4pPr marL="1828800" lvl="3" indent="-342900" algn="l">
              <a:lnSpc>
                <a:spcPct val="110000"/>
              </a:lnSpc>
              <a:spcBef>
                <a:spcPts val="500"/>
              </a:spcBef>
              <a:spcAft>
                <a:spcPts val="0"/>
              </a:spcAft>
              <a:buClr>
                <a:schemeClr val="dk2"/>
              </a:buClr>
              <a:buSzPts val="1800"/>
              <a:buChar char="•"/>
              <a:defRPr/>
            </a:lvl4pPr>
            <a:lvl5pPr marL="2286000" lvl="4" indent="-228600" algn="l">
              <a:lnSpc>
                <a:spcPct val="11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g17a82692b34_7_74"/>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g17a82692b34_7_74"/>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g17a82692b34_7_74"/>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5"/>
        <p:cNvGrpSpPr/>
        <p:nvPr/>
      </p:nvGrpSpPr>
      <p:grpSpPr>
        <a:xfrm>
          <a:off x="0" y="0"/>
          <a:ext cx="0" cy="0"/>
          <a:chOff x="0" y="0"/>
          <a:chExt cx="0" cy="0"/>
        </a:xfrm>
      </p:grpSpPr>
      <p:sp>
        <p:nvSpPr>
          <p:cNvPr id="196" name="Google Shape;196;g17a82692b34_7_80"/>
          <p:cNvSpPr txBox="1">
            <a:spLocks noGrp="1"/>
          </p:cNvSpPr>
          <p:nvPr>
            <p:ph type="title"/>
          </p:nvPr>
        </p:nvSpPr>
        <p:spPr>
          <a:xfrm rot="5400000">
            <a:off x="7627074" y="2293075"/>
            <a:ext cx="5410201" cy="2271849"/>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g17a82692b34_7_80"/>
          <p:cNvSpPr txBox="1">
            <a:spLocks noGrp="1"/>
          </p:cNvSpPr>
          <p:nvPr>
            <p:ph type="body" idx="1"/>
          </p:nvPr>
        </p:nvSpPr>
        <p:spPr>
          <a:xfrm rot="5400000">
            <a:off x="2170066" y="-722267"/>
            <a:ext cx="5410201" cy="830253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2"/>
              </a:buClr>
              <a:buSzPts val="1800"/>
              <a:buNone/>
              <a:defRPr/>
            </a:lvl1pPr>
            <a:lvl2pPr marL="914400" lvl="1" indent="-325755" algn="l">
              <a:lnSpc>
                <a:spcPct val="110000"/>
              </a:lnSpc>
              <a:spcBef>
                <a:spcPts val="500"/>
              </a:spcBef>
              <a:spcAft>
                <a:spcPts val="0"/>
              </a:spcAft>
              <a:buClr>
                <a:schemeClr val="dk2"/>
              </a:buClr>
              <a:buSzPts val="1530"/>
              <a:buChar char="•"/>
              <a:defRPr/>
            </a:lvl2pPr>
            <a:lvl3pPr marL="1371600" lvl="2" indent="-228600" algn="l">
              <a:lnSpc>
                <a:spcPct val="110000"/>
              </a:lnSpc>
              <a:spcBef>
                <a:spcPts val="500"/>
              </a:spcBef>
              <a:spcAft>
                <a:spcPts val="0"/>
              </a:spcAft>
              <a:buClr>
                <a:schemeClr val="dk2"/>
              </a:buClr>
              <a:buSzPts val="1800"/>
              <a:buNone/>
              <a:defRPr/>
            </a:lvl3pPr>
            <a:lvl4pPr marL="1828800" lvl="3" indent="-342900" algn="l">
              <a:lnSpc>
                <a:spcPct val="110000"/>
              </a:lnSpc>
              <a:spcBef>
                <a:spcPts val="500"/>
              </a:spcBef>
              <a:spcAft>
                <a:spcPts val="0"/>
              </a:spcAft>
              <a:buClr>
                <a:schemeClr val="dk2"/>
              </a:buClr>
              <a:buSzPts val="1800"/>
              <a:buChar char="•"/>
              <a:defRPr/>
            </a:lvl4pPr>
            <a:lvl5pPr marL="2286000" lvl="4" indent="-228600" algn="l">
              <a:lnSpc>
                <a:spcPct val="110000"/>
              </a:lnSpc>
              <a:spcBef>
                <a:spcPts val="500"/>
              </a:spcBef>
              <a:spcAft>
                <a:spcPts val="0"/>
              </a:spcAft>
              <a:buClr>
                <a:schemeClr val="dk2"/>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g17a82692b34_7_80"/>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g17a82692b34_7_80"/>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g17a82692b34_7_80"/>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chemeClr val="accent3">
            <a:alpha val="20000"/>
          </a:schemeClr>
        </a:solidFill>
        <a:effectLst/>
      </p:bgPr>
    </p:bg>
    <p:spTree>
      <p:nvGrpSpPr>
        <p:cNvPr id="1" name="Shape 206"/>
        <p:cNvGrpSpPr/>
        <p:nvPr/>
      </p:nvGrpSpPr>
      <p:grpSpPr>
        <a:xfrm>
          <a:off x="0" y="0"/>
          <a:ext cx="0" cy="0"/>
          <a:chOff x="0" y="0"/>
          <a:chExt cx="0" cy="0"/>
        </a:xfrm>
      </p:grpSpPr>
      <p:sp>
        <p:nvSpPr>
          <p:cNvPr id="207" name="Google Shape;207;g17a82692b34_12_5"/>
          <p:cNvSpPr txBox="1">
            <a:spLocks noGrp="1"/>
          </p:cNvSpPr>
          <p:nvPr>
            <p:ph type="title"/>
          </p:nvPr>
        </p:nvSpPr>
        <p:spPr>
          <a:xfrm>
            <a:off x="1484764" y="1986926"/>
            <a:ext cx="5257793" cy="205744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08" name="Google Shape;208;g17a82692b34_12_5"/>
          <p:cNvCxnSpPr/>
          <p:nvPr/>
        </p:nvCxnSpPr>
        <p:spPr>
          <a:xfrm>
            <a:off x="1509005" y="4172084"/>
            <a:ext cx="0" cy="760288"/>
          </a:xfrm>
          <a:prstGeom prst="straightConnector1">
            <a:avLst/>
          </a:prstGeom>
          <a:noFill/>
          <a:ln w="19050" cap="flat" cmpd="sng">
            <a:solidFill>
              <a:srgbClr val="D84400"/>
            </a:solidFill>
            <a:prstDash val="solid"/>
            <a:miter lim="800000"/>
            <a:headEnd type="none" w="sm" len="sm"/>
            <a:tailEnd type="none" w="sm" len="sm"/>
          </a:ln>
        </p:spPr>
      </p:cxnSp>
      <p:sp>
        <p:nvSpPr>
          <p:cNvPr id="209" name="Google Shape;209;g17a82692b34_12_5" descr="Click icon to add picture"/>
          <p:cNvSpPr txBox="1">
            <a:spLocks noGrp="1"/>
          </p:cNvSpPr>
          <p:nvPr>
            <p:ph type="body" idx="1"/>
          </p:nvPr>
        </p:nvSpPr>
        <p:spPr>
          <a:xfrm>
            <a:off x="1601366" y="4172084"/>
            <a:ext cx="1570612" cy="7602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800"/>
              <a:buNone/>
              <a:defRPr sz="1800" b="0">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g17a82692b34_12_5"/>
          <p:cNvSpPr>
            <a:spLocks noGrp="1"/>
          </p:cNvSpPr>
          <p:nvPr>
            <p:ph type="pic" idx="2"/>
          </p:nvPr>
        </p:nvSpPr>
        <p:spPr>
          <a:xfrm>
            <a:off x="6742557" y="821836"/>
            <a:ext cx="4405503" cy="5066346"/>
          </a:xfrm>
          <a:prstGeom prst="rect">
            <a:avLst/>
          </a:prstGeom>
          <a:noFill/>
          <a:ln>
            <a:noFill/>
          </a:ln>
        </p:spPr>
      </p:sp>
      <p:sp>
        <p:nvSpPr>
          <p:cNvPr id="211" name="Google Shape;211;g17a82692b34_12_5"/>
          <p:cNvSpPr/>
          <p:nvPr/>
        </p:nvSpPr>
        <p:spPr>
          <a:xfrm>
            <a:off x="7441324" y="5568778"/>
            <a:ext cx="829927" cy="949454"/>
          </a:xfrm>
          <a:custGeom>
            <a:avLst/>
            <a:gdLst/>
            <a:ahLst/>
            <a:cxnLst/>
            <a:rect l="l" t="t" r="r" b="b"/>
            <a:pathLst>
              <a:path w="4398682" h="5032188" extrusionOk="0">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Mate"/>
              <a:ea typeface="Mate"/>
              <a:cs typeface="Mate"/>
              <a:sym typeface="Mate"/>
            </a:endParaRPr>
          </a:p>
        </p:txBody>
      </p:sp>
    </p:spTree>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12"/>
        <p:cNvGrpSpPr/>
        <p:nvPr/>
      </p:nvGrpSpPr>
      <p:grpSpPr>
        <a:xfrm>
          <a:off x="0" y="0"/>
          <a:ext cx="0" cy="0"/>
          <a:chOff x="0" y="0"/>
          <a:chExt cx="0" cy="0"/>
        </a:xfrm>
      </p:grpSpPr>
      <p:sp>
        <p:nvSpPr>
          <p:cNvPr id="213" name="Google Shape;213;g17a82692b34_12_11"/>
          <p:cNvSpPr txBox="1">
            <a:spLocks noGrp="1"/>
          </p:cNvSpPr>
          <p:nvPr>
            <p:ph type="title"/>
          </p:nvPr>
        </p:nvSpPr>
        <p:spPr>
          <a:xfrm>
            <a:off x="512572" y="3435545"/>
            <a:ext cx="4253399" cy="17401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g17a82692b34_12_11"/>
          <p:cNvSpPr/>
          <p:nvPr/>
        </p:nvSpPr>
        <p:spPr>
          <a:xfrm>
            <a:off x="6282845" y="525294"/>
            <a:ext cx="1913128" cy="2140085"/>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 name="Google Shape;215;g17a82692b34_12_11"/>
          <p:cNvSpPr/>
          <p:nvPr/>
        </p:nvSpPr>
        <p:spPr>
          <a:xfrm>
            <a:off x="8375472" y="496110"/>
            <a:ext cx="1913128" cy="215954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6" name="Google Shape;216;g17a82692b34_12_11"/>
          <p:cNvSpPr/>
          <p:nvPr/>
        </p:nvSpPr>
        <p:spPr>
          <a:xfrm>
            <a:off x="7328126" y="2310315"/>
            <a:ext cx="1913128" cy="215954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7" name="Google Shape;217;g17a82692b34_12_11"/>
          <p:cNvSpPr/>
          <p:nvPr/>
        </p:nvSpPr>
        <p:spPr>
          <a:xfrm>
            <a:off x="8375472" y="4095335"/>
            <a:ext cx="1913128" cy="215954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8" name="Google Shape;218;g17a82692b34_12_11"/>
          <p:cNvSpPr/>
          <p:nvPr/>
        </p:nvSpPr>
        <p:spPr>
          <a:xfrm>
            <a:off x="9403474" y="2310314"/>
            <a:ext cx="1913128" cy="215954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9" name="Google Shape;219;g17a82692b34_12_11" descr="Click icon to add picture"/>
          <p:cNvSpPr txBox="1">
            <a:spLocks noGrp="1"/>
          </p:cNvSpPr>
          <p:nvPr>
            <p:ph type="body" idx="1"/>
          </p:nvPr>
        </p:nvSpPr>
        <p:spPr>
          <a:xfrm>
            <a:off x="6274027" y="1076241"/>
            <a:ext cx="1913128" cy="105472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6"/>
              </a:buClr>
              <a:buSzPts val="1800"/>
              <a:buNone/>
              <a:defRPr sz="18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g17a82692b34_12_11" descr="Click icon to add picture"/>
          <p:cNvSpPr txBox="1">
            <a:spLocks noGrp="1"/>
          </p:cNvSpPr>
          <p:nvPr>
            <p:ph type="body" idx="2"/>
          </p:nvPr>
        </p:nvSpPr>
        <p:spPr>
          <a:xfrm>
            <a:off x="8375472" y="1076241"/>
            <a:ext cx="1904890" cy="1054728"/>
          </a:xfrm>
          <a:prstGeom prst="rect">
            <a:avLst/>
          </a:prstGeom>
          <a:noFill/>
          <a:ln>
            <a:noFill/>
          </a:ln>
        </p:spPr>
        <p:txBody>
          <a:bodyPr spcFirstLastPara="1" wrap="square" lIns="91425" tIns="45700" rIns="91425" bIns="45700" anchor="ctr" anchorCtr="0">
            <a:noAutofit/>
          </a:bodyPr>
          <a:lstStyle>
            <a:lvl1pPr marL="457200" lvl="0" indent="-228600" algn="ctr">
              <a:lnSpc>
                <a:spcPct val="113000"/>
              </a:lnSpc>
              <a:spcBef>
                <a:spcPts val="1000"/>
              </a:spcBef>
              <a:spcAft>
                <a:spcPts val="0"/>
              </a:spcAft>
              <a:buClr>
                <a:schemeClr val="accent6"/>
              </a:buClr>
              <a:buSzPts val="1800"/>
              <a:buNone/>
              <a:defRPr sz="18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g17a82692b34_12_11" descr="Click icon to add picture"/>
          <p:cNvSpPr txBox="1">
            <a:spLocks noGrp="1"/>
          </p:cNvSpPr>
          <p:nvPr>
            <p:ph type="body" idx="3"/>
          </p:nvPr>
        </p:nvSpPr>
        <p:spPr>
          <a:xfrm>
            <a:off x="7321949" y="2844725"/>
            <a:ext cx="1914694" cy="1089194"/>
          </a:xfrm>
          <a:prstGeom prst="rect">
            <a:avLst/>
          </a:prstGeom>
          <a:noFill/>
          <a:ln>
            <a:noFill/>
          </a:ln>
        </p:spPr>
        <p:txBody>
          <a:bodyPr spcFirstLastPara="1" wrap="square" lIns="91425" tIns="45700" rIns="91425" bIns="45700" anchor="ctr" anchorCtr="0">
            <a:noAutofit/>
          </a:bodyPr>
          <a:lstStyle>
            <a:lvl1pPr marL="457200" lvl="0" indent="-228600" algn="ctr">
              <a:lnSpc>
                <a:spcPct val="113000"/>
              </a:lnSpc>
              <a:spcBef>
                <a:spcPts val="1000"/>
              </a:spcBef>
              <a:spcAft>
                <a:spcPts val="0"/>
              </a:spcAft>
              <a:buClr>
                <a:schemeClr val="accent6"/>
              </a:buClr>
              <a:buSzPts val="1800"/>
              <a:buNone/>
              <a:defRPr sz="18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g17a82692b34_12_11" descr="Click icon to add picture"/>
          <p:cNvSpPr txBox="1">
            <a:spLocks noGrp="1"/>
          </p:cNvSpPr>
          <p:nvPr>
            <p:ph type="body" idx="4"/>
          </p:nvPr>
        </p:nvSpPr>
        <p:spPr>
          <a:xfrm>
            <a:off x="9409651" y="2826795"/>
            <a:ext cx="1913128" cy="1107124"/>
          </a:xfrm>
          <a:prstGeom prst="rect">
            <a:avLst/>
          </a:prstGeom>
          <a:noFill/>
          <a:ln>
            <a:noFill/>
          </a:ln>
        </p:spPr>
        <p:txBody>
          <a:bodyPr spcFirstLastPara="1" wrap="square" lIns="91425" tIns="45700" rIns="91425" bIns="45700" anchor="ctr" anchorCtr="0">
            <a:noAutofit/>
          </a:bodyPr>
          <a:lstStyle>
            <a:lvl1pPr marL="457200" lvl="0" indent="-228600" algn="ctr">
              <a:lnSpc>
                <a:spcPct val="113000"/>
              </a:lnSpc>
              <a:spcBef>
                <a:spcPts val="1000"/>
              </a:spcBef>
              <a:spcAft>
                <a:spcPts val="0"/>
              </a:spcAft>
              <a:buClr>
                <a:schemeClr val="accent6"/>
              </a:buClr>
              <a:buSzPts val="1800"/>
              <a:buNone/>
              <a:defRPr sz="18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g17a82692b34_12_11" descr="Click icon to add picture"/>
          <p:cNvSpPr txBox="1">
            <a:spLocks noGrp="1"/>
          </p:cNvSpPr>
          <p:nvPr>
            <p:ph type="body" idx="5"/>
          </p:nvPr>
        </p:nvSpPr>
        <p:spPr>
          <a:xfrm>
            <a:off x="8367234" y="4631270"/>
            <a:ext cx="1913128" cy="1075689"/>
          </a:xfrm>
          <a:prstGeom prst="rect">
            <a:avLst/>
          </a:prstGeom>
          <a:noFill/>
          <a:ln>
            <a:noFill/>
          </a:ln>
        </p:spPr>
        <p:txBody>
          <a:bodyPr spcFirstLastPara="1" wrap="square" lIns="91425" tIns="45700" rIns="91425" bIns="45700" anchor="ctr" anchorCtr="0">
            <a:noAutofit/>
          </a:bodyPr>
          <a:lstStyle>
            <a:lvl1pPr marL="457200" lvl="0" indent="-228600" algn="ctr">
              <a:lnSpc>
                <a:spcPct val="113000"/>
              </a:lnSpc>
              <a:spcBef>
                <a:spcPts val="1000"/>
              </a:spcBef>
              <a:spcAft>
                <a:spcPts val="0"/>
              </a:spcAft>
              <a:buClr>
                <a:schemeClr val="accent6"/>
              </a:buClr>
              <a:buSzPts val="1800"/>
              <a:buNone/>
              <a:defRPr sz="18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g17a82692b34_12_11"/>
          <p:cNvSpPr/>
          <p:nvPr/>
        </p:nvSpPr>
        <p:spPr>
          <a:xfrm>
            <a:off x="630971" y="606175"/>
            <a:ext cx="1913128" cy="2140085"/>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5" name="Google Shape;225;g17a82692b34_12_11"/>
          <p:cNvSpPr/>
          <p:nvPr/>
        </p:nvSpPr>
        <p:spPr>
          <a:xfrm>
            <a:off x="10460480" y="505838"/>
            <a:ext cx="1731521" cy="2159541"/>
          </a:xfrm>
          <a:custGeom>
            <a:avLst/>
            <a:gdLst/>
            <a:ahLst/>
            <a:cxnLst/>
            <a:rect l="l" t="t" r="r" b="b"/>
            <a:pathLst>
              <a:path w="1731521" h="2159541" extrusionOk="0">
                <a:moveTo>
                  <a:pt x="953758" y="0"/>
                </a:moveTo>
                <a:lnTo>
                  <a:pt x="1731521" y="438909"/>
                </a:lnTo>
                <a:lnTo>
                  <a:pt x="1731521" y="1724628"/>
                </a:lnTo>
                <a:lnTo>
                  <a:pt x="956364" y="2159541"/>
                </a:lnTo>
                <a:lnTo>
                  <a:pt x="0" y="1623503"/>
                </a:lnTo>
                <a:lnTo>
                  <a:pt x="0" y="543733"/>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 name="Google Shape;226;g17a82692b34_12_11"/>
          <p:cNvSpPr/>
          <p:nvPr/>
        </p:nvSpPr>
        <p:spPr>
          <a:xfrm>
            <a:off x="11498097" y="2436654"/>
            <a:ext cx="698022" cy="1868948"/>
          </a:xfrm>
          <a:custGeom>
            <a:avLst/>
            <a:gdLst/>
            <a:ahLst/>
            <a:cxnLst/>
            <a:rect l="l" t="t" r="r" b="b"/>
            <a:pathLst>
              <a:path w="698022" h="1868948" extrusionOk="0">
                <a:moveTo>
                  <a:pt x="698022" y="0"/>
                </a:moveTo>
                <a:lnTo>
                  <a:pt x="698022" y="1868948"/>
                </a:lnTo>
                <a:lnTo>
                  <a:pt x="0" y="1477709"/>
                </a:lnTo>
                <a:lnTo>
                  <a:pt x="0" y="397939"/>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7" name="Google Shape;227;g17a82692b34_12_11"/>
          <p:cNvSpPr/>
          <p:nvPr/>
        </p:nvSpPr>
        <p:spPr>
          <a:xfrm>
            <a:off x="10460480" y="4114794"/>
            <a:ext cx="1731521" cy="2159541"/>
          </a:xfrm>
          <a:custGeom>
            <a:avLst/>
            <a:gdLst/>
            <a:ahLst/>
            <a:cxnLst/>
            <a:rect l="l" t="t" r="r" b="b"/>
            <a:pathLst>
              <a:path w="1731521" h="2159541" extrusionOk="0">
                <a:moveTo>
                  <a:pt x="953758" y="0"/>
                </a:moveTo>
                <a:lnTo>
                  <a:pt x="1731521" y="438909"/>
                </a:lnTo>
                <a:lnTo>
                  <a:pt x="1731521" y="1724629"/>
                </a:lnTo>
                <a:lnTo>
                  <a:pt x="956364" y="2159541"/>
                </a:lnTo>
                <a:lnTo>
                  <a:pt x="0" y="1623503"/>
                </a:lnTo>
                <a:lnTo>
                  <a:pt x="0" y="543733"/>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8" name="Google Shape;228;g17a82692b34_12_11"/>
          <p:cNvSpPr/>
          <p:nvPr/>
        </p:nvSpPr>
        <p:spPr>
          <a:xfrm>
            <a:off x="5252937" y="2290859"/>
            <a:ext cx="1913128" cy="215954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g17a82692b34_12_11"/>
          <p:cNvSpPr/>
          <p:nvPr/>
        </p:nvSpPr>
        <p:spPr>
          <a:xfrm>
            <a:off x="6310033" y="4056424"/>
            <a:ext cx="1913128" cy="215954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g17a82692b34_12_11"/>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g17a82692b34_12_11"/>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528">
          <p15:clr>
            <a:srgbClr val="FBAE40"/>
          </p15:clr>
        </p15:guide>
        <p15:guide id="2" pos="5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232"/>
        <p:cNvGrpSpPr/>
        <p:nvPr/>
      </p:nvGrpSpPr>
      <p:grpSpPr>
        <a:xfrm>
          <a:off x="0" y="0"/>
          <a:ext cx="0" cy="0"/>
          <a:chOff x="0" y="0"/>
          <a:chExt cx="0" cy="0"/>
        </a:xfrm>
      </p:grpSpPr>
      <p:sp>
        <p:nvSpPr>
          <p:cNvPr id="233" name="Google Shape;233;g17a82692b34_12_31"/>
          <p:cNvSpPr txBox="1">
            <a:spLocks noGrp="1"/>
          </p:cNvSpPr>
          <p:nvPr>
            <p:ph type="title"/>
          </p:nvPr>
        </p:nvSpPr>
        <p:spPr>
          <a:xfrm>
            <a:off x="509574" y="2096892"/>
            <a:ext cx="511716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g17a82692b34_12_31"/>
          <p:cNvSpPr txBox="1">
            <a:spLocks noGrp="1"/>
          </p:cNvSpPr>
          <p:nvPr>
            <p:ph type="body" idx="1"/>
          </p:nvPr>
        </p:nvSpPr>
        <p:spPr>
          <a:xfrm>
            <a:off x="509574" y="3435546"/>
            <a:ext cx="4260180" cy="129453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500"/>
              <a:buNone/>
              <a:defRPr sz="15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g17a82692b34_12_31"/>
          <p:cNvSpPr>
            <a:spLocks noGrp="1"/>
          </p:cNvSpPr>
          <p:nvPr>
            <p:ph type="pic" idx="2"/>
          </p:nvPr>
        </p:nvSpPr>
        <p:spPr>
          <a:xfrm>
            <a:off x="5745001" y="0"/>
            <a:ext cx="6446999" cy="6858000"/>
          </a:xfrm>
          <a:prstGeom prst="rect">
            <a:avLst/>
          </a:prstGeom>
          <a:noFill/>
          <a:ln>
            <a:noFill/>
          </a:ln>
        </p:spPr>
      </p:sp>
      <p:sp>
        <p:nvSpPr>
          <p:cNvPr id="236" name="Google Shape;236;g17a82692b34_12_31"/>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g17a82692b34_12_31"/>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8"/>
        <p:cNvGrpSpPr/>
        <p:nvPr/>
      </p:nvGrpSpPr>
      <p:grpSpPr>
        <a:xfrm>
          <a:off x="0" y="0"/>
          <a:ext cx="0" cy="0"/>
          <a:chOff x="0" y="0"/>
          <a:chExt cx="0" cy="0"/>
        </a:xfrm>
      </p:grpSpPr>
      <p:sp>
        <p:nvSpPr>
          <p:cNvPr id="239" name="Google Shape;239;g17a82692b34_12_37"/>
          <p:cNvSpPr txBox="1">
            <a:spLocks noGrp="1"/>
          </p:cNvSpPr>
          <p:nvPr>
            <p:ph type="title"/>
          </p:nvPr>
        </p:nvSpPr>
        <p:spPr>
          <a:xfrm>
            <a:off x="6710510" y="2016579"/>
            <a:ext cx="4441188" cy="277585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
  <p:cSld name="Quote ">
    <p:spTree>
      <p:nvGrpSpPr>
        <p:cNvPr id="1" name="Shape 240"/>
        <p:cNvGrpSpPr/>
        <p:nvPr/>
      </p:nvGrpSpPr>
      <p:grpSpPr>
        <a:xfrm>
          <a:off x="0" y="0"/>
          <a:ext cx="0" cy="0"/>
          <a:chOff x="0" y="0"/>
          <a:chExt cx="0" cy="0"/>
        </a:xfrm>
      </p:grpSpPr>
      <p:sp>
        <p:nvSpPr>
          <p:cNvPr id="241" name="Google Shape;241;g17a82692b34_12_39"/>
          <p:cNvSpPr txBox="1">
            <a:spLocks noGrp="1"/>
          </p:cNvSpPr>
          <p:nvPr>
            <p:ph type="title"/>
          </p:nvPr>
        </p:nvSpPr>
        <p:spPr>
          <a:xfrm>
            <a:off x="6099079" y="1856195"/>
            <a:ext cx="4518122" cy="168890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6"/>
              </a:buClr>
              <a:buSzPts val="2700"/>
              <a:buFont typeface="Arial"/>
              <a:buNone/>
              <a:defRPr sz="27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g17a82692b34_12_39"/>
          <p:cNvSpPr txBox="1">
            <a:spLocks noGrp="1"/>
          </p:cNvSpPr>
          <p:nvPr>
            <p:ph type="body" idx="1"/>
          </p:nvPr>
        </p:nvSpPr>
        <p:spPr>
          <a:xfrm>
            <a:off x="6095999" y="3695015"/>
            <a:ext cx="4672693" cy="168890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4"/>
              </a:buClr>
              <a:buSzPts val="1500"/>
              <a:buNone/>
              <a:defRPr sz="1500" b="0">
                <a:solidFill>
                  <a:schemeClr val="accent4"/>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g17a82692b34_12_39"/>
          <p:cNvSpPr/>
          <p:nvPr/>
        </p:nvSpPr>
        <p:spPr>
          <a:xfrm>
            <a:off x="3843559" y="722518"/>
            <a:ext cx="1244907" cy="1405252"/>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ADC0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4" name="Google Shape;244;g17a82692b34_12_39"/>
          <p:cNvSpPr/>
          <p:nvPr/>
        </p:nvSpPr>
        <p:spPr>
          <a:xfrm>
            <a:off x="1223929" y="1436914"/>
            <a:ext cx="2857005" cy="3269776"/>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FCD3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45" name="Google Shape;245;g17a82692b34_12_39"/>
          <p:cNvSpPr/>
          <p:nvPr/>
        </p:nvSpPr>
        <p:spPr>
          <a:xfrm>
            <a:off x="758702" y="3457554"/>
            <a:ext cx="1208037" cy="1381756"/>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6" name="Google Shape;246;g17a82692b34_12_39"/>
          <p:cNvSpPr/>
          <p:nvPr/>
        </p:nvSpPr>
        <p:spPr>
          <a:xfrm>
            <a:off x="2917915" y="4662164"/>
            <a:ext cx="663381" cy="758922"/>
          </a:xfrm>
          <a:custGeom>
            <a:avLst/>
            <a:gdLst/>
            <a:ahLst/>
            <a:cxnLst/>
            <a:rect l="l" t="t" r="r" b="b"/>
            <a:pathLst>
              <a:path w="4398682" h="5032188" extrusionOk="0">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FEE8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Mate"/>
              <a:ea typeface="Mate"/>
              <a:cs typeface="Mate"/>
              <a:sym typeface="Mate"/>
            </a:endParaRPr>
          </a:p>
        </p:txBody>
      </p:sp>
      <p:sp>
        <p:nvSpPr>
          <p:cNvPr id="247" name="Google Shape;247;g17a82692b34_12_39"/>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g17a82692b34_12_39"/>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249" name="Google Shape;249;g17a82692b34_12_39"/>
          <p:cNvSpPr>
            <a:spLocks noGrp="1"/>
          </p:cNvSpPr>
          <p:nvPr>
            <p:ph type="pic" idx="2"/>
          </p:nvPr>
        </p:nvSpPr>
        <p:spPr>
          <a:xfrm>
            <a:off x="933391" y="3747764"/>
            <a:ext cx="914400" cy="9144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with design">
  <p:cSld name="Title and Content with design">
    <p:spTree>
      <p:nvGrpSpPr>
        <p:cNvPr id="1" name="Shape 250"/>
        <p:cNvGrpSpPr/>
        <p:nvPr/>
      </p:nvGrpSpPr>
      <p:grpSpPr>
        <a:xfrm>
          <a:off x="0" y="0"/>
          <a:ext cx="0" cy="0"/>
          <a:chOff x="0" y="0"/>
          <a:chExt cx="0" cy="0"/>
        </a:xfrm>
      </p:grpSpPr>
      <p:sp>
        <p:nvSpPr>
          <p:cNvPr id="251" name="Google Shape;251;g17a82692b34_12_49"/>
          <p:cNvSpPr txBox="1">
            <a:spLocks noGrp="1"/>
          </p:cNvSpPr>
          <p:nvPr>
            <p:ph type="title"/>
          </p:nvPr>
        </p:nvSpPr>
        <p:spPr>
          <a:xfrm>
            <a:off x="581709" y="721538"/>
            <a:ext cx="10889796" cy="141899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17a82692b34_12_49"/>
          <p:cNvSpPr>
            <a:spLocks noGrp="1"/>
          </p:cNvSpPr>
          <p:nvPr>
            <p:ph type="tbl" idx="2"/>
          </p:nvPr>
        </p:nvSpPr>
        <p:spPr>
          <a:xfrm>
            <a:off x="581709" y="1614198"/>
            <a:ext cx="10889796" cy="43178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53" name="Google Shape;253;g17a82692b34_12_49"/>
          <p:cNvSpPr/>
          <p:nvPr/>
        </p:nvSpPr>
        <p:spPr>
          <a:xfrm>
            <a:off x="10551278" y="4665388"/>
            <a:ext cx="603952" cy="681742"/>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54" name="Google Shape;254;g17a82692b34_12_49"/>
          <p:cNvSpPr/>
          <p:nvPr/>
        </p:nvSpPr>
        <p:spPr>
          <a:xfrm>
            <a:off x="10524774" y="5146146"/>
            <a:ext cx="1667226" cy="1711855"/>
          </a:xfrm>
          <a:custGeom>
            <a:avLst/>
            <a:gdLst/>
            <a:ahLst/>
            <a:cxnLst/>
            <a:rect l="l" t="t" r="r" b="b"/>
            <a:pathLst>
              <a:path w="1667226" h="1711855" extrusionOk="0">
                <a:moveTo>
                  <a:pt x="998834" y="0"/>
                </a:moveTo>
                <a:lnTo>
                  <a:pt x="1667226" y="373790"/>
                </a:lnTo>
                <a:lnTo>
                  <a:pt x="1667226" y="1711855"/>
                </a:lnTo>
                <a:lnTo>
                  <a:pt x="48502" y="1711855"/>
                </a:lnTo>
                <a:lnTo>
                  <a:pt x="0" y="1684915"/>
                </a:lnTo>
                <a:lnTo>
                  <a:pt x="0" y="564300"/>
                </a:lnTo>
                <a:close/>
              </a:path>
            </a:pathLst>
          </a:custGeom>
          <a:no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55" name="Google Shape;255;g17a82692b34_12_49"/>
          <p:cNvSpPr/>
          <p:nvPr/>
        </p:nvSpPr>
        <p:spPr>
          <a:xfrm>
            <a:off x="10177285" y="5347130"/>
            <a:ext cx="748554" cy="856361"/>
          </a:xfrm>
          <a:custGeom>
            <a:avLst/>
            <a:gdLst/>
            <a:ahLst/>
            <a:cxnLst/>
            <a:rect l="l" t="t" r="r" b="b"/>
            <a:pathLst>
              <a:path w="4398682" h="5032188" extrusionOk="0">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256" name="Google Shape;256;g17a82692b34_12_49"/>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g17a82692b34_12_49"/>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4_自定义版式">
  <p:cSld name="14_自定义版式">
    <p:spTree>
      <p:nvGrpSpPr>
        <p:cNvPr id="1" name="Shape 258"/>
        <p:cNvGrpSpPr/>
        <p:nvPr/>
      </p:nvGrpSpPr>
      <p:grpSpPr>
        <a:xfrm>
          <a:off x="0" y="0"/>
          <a:ext cx="0" cy="0"/>
          <a:chOff x="0" y="0"/>
          <a:chExt cx="0" cy="0"/>
        </a:xfrm>
      </p:grpSpPr>
      <p:sp>
        <p:nvSpPr>
          <p:cNvPr id="259" name="Google Shape;259;g17a82692b34_12_57"/>
          <p:cNvSpPr>
            <a:spLocks noGrp="1"/>
          </p:cNvSpPr>
          <p:nvPr>
            <p:ph type="pic" idx="2"/>
          </p:nvPr>
        </p:nvSpPr>
        <p:spPr>
          <a:xfrm>
            <a:off x="7493157" y="529148"/>
            <a:ext cx="4248873" cy="4731130"/>
          </a:xfrm>
          <a:prstGeom prst="rect">
            <a:avLst/>
          </a:prstGeom>
          <a:noFill/>
          <a:ln>
            <a:noFill/>
          </a:ln>
        </p:spPr>
      </p:sp>
      <p:sp>
        <p:nvSpPr>
          <p:cNvPr id="260" name="Google Shape;260;g17a82692b34_12_57"/>
          <p:cNvSpPr txBox="1">
            <a:spLocks noGrp="1"/>
          </p:cNvSpPr>
          <p:nvPr>
            <p:ph type="body" idx="1"/>
          </p:nvPr>
        </p:nvSpPr>
        <p:spPr>
          <a:xfrm>
            <a:off x="517427" y="3253120"/>
            <a:ext cx="4959822" cy="200715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500"/>
              <a:buNone/>
              <a:defRPr sz="15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g17a82692b34_12_57"/>
          <p:cNvSpPr/>
          <p:nvPr/>
        </p:nvSpPr>
        <p:spPr>
          <a:xfrm flipH="1">
            <a:off x="7400972" y="4508725"/>
            <a:ext cx="1347680" cy="1581179"/>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rgbClr val="FABE7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62" name="Google Shape;262;g17a82692b34_12_57"/>
          <p:cNvSpPr/>
          <p:nvPr/>
        </p:nvSpPr>
        <p:spPr>
          <a:xfrm>
            <a:off x="6521016" y="4772906"/>
            <a:ext cx="663381" cy="758922"/>
          </a:xfrm>
          <a:custGeom>
            <a:avLst/>
            <a:gdLst/>
            <a:ahLst/>
            <a:cxnLst/>
            <a:rect l="l" t="t" r="r" b="b"/>
            <a:pathLst>
              <a:path w="4398682" h="5032188" extrusionOk="0">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263" name="Google Shape;263;g17a82692b34_12_57"/>
          <p:cNvSpPr txBox="1">
            <a:spLocks noGrp="1"/>
          </p:cNvSpPr>
          <p:nvPr>
            <p:ph type="title"/>
          </p:nvPr>
        </p:nvSpPr>
        <p:spPr>
          <a:xfrm>
            <a:off x="517427" y="2497488"/>
            <a:ext cx="9823998"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17a82692b34_12_57"/>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g17a82692b34_12_57"/>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 Column with Icons">
  <p:cSld name="5 Column with Icons">
    <p:spTree>
      <p:nvGrpSpPr>
        <p:cNvPr id="1" name="Shape 266"/>
        <p:cNvGrpSpPr/>
        <p:nvPr/>
      </p:nvGrpSpPr>
      <p:grpSpPr>
        <a:xfrm>
          <a:off x="0" y="0"/>
          <a:ext cx="0" cy="0"/>
          <a:chOff x="0" y="0"/>
          <a:chExt cx="0" cy="0"/>
        </a:xfrm>
      </p:grpSpPr>
      <p:sp>
        <p:nvSpPr>
          <p:cNvPr id="267" name="Google Shape;267;g17a82692b34_12_65"/>
          <p:cNvSpPr/>
          <p:nvPr/>
        </p:nvSpPr>
        <p:spPr>
          <a:xfrm>
            <a:off x="2121636" y="2070606"/>
            <a:ext cx="1583013" cy="184155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68" name="Google Shape;268;g17a82692b34_12_65"/>
          <p:cNvSpPr/>
          <p:nvPr/>
        </p:nvSpPr>
        <p:spPr>
          <a:xfrm>
            <a:off x="4174867" y="2073440"/>
            <a:ext cx="1583013" cy="184155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69" name="Google Shape;269;g17a82692b34_12_65"/>
          <p:cNvSpPr/>
          <p:nvPr/>
        </p:nvSpPr>
        <p:spPr>
          <a:xfrm>
            <a:off x="6308379" y="2064520"/>
            <a:ext cx="1583013" cy="184155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70" name="Google Shape;270;g17a82692b34_12_65"/>
          <p:cNvSpPr/>
          <p:nvPr/>
        </p:nvSpPr>
        <p:spPr>
          <a:xfrm>
            <a:off x="8407152" y="2068980"/>
            <a:ext cx="1583013" cy="1841551"/>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71" name="Google Shape;271;g17a82692b34_12_65" descr="Click icon to add picture"/>
          <p:cNvSpPr txBox="1">
            <a:spLocks noGrp="1"/>
          </p:cNvSpPr>
          <p:nvPr>
            <p:ph type="body" idx="1"/>
          </p:nvPr>
        </p:nvSpPr>
        <p:spPr>
          <a:xfrm>
            <a:off x="821770" y="4416565"/>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g17a82692b34_12_65"/>
          <p:cNvSpPr txBox="1">
            <a:spLocks noGrp="1"/>
          </p:cNvSpPr>
          <p:nvPr>
            <p:ph type="body" idx="2"/>
          </p:nvPr>
        </p:nvSpPr>
        <p:spPr>
          <a:xfrm>
            <a:off x="912627" y="5007731"/>
            <a:ext cx="1691687" cy="81117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g17a82692b34_12_65" descr="Click icon to add picture"/>
          <p:cNvSpPr txBox="1">
            <a:spLocks noGrp="1"/>
          </p:cNvSpPr>
          <p:nvPr>
            <p:ph type="body" idx="3"/>
          </p:nvPr>
        </p:nvSpPr>
        <p:spPr>
          <a:xfrm>
            <a:off x="2888314" y="4416565"/>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g17a82692b34_12_65"/>
          <p:cNvSpPr txBox="1">
            <a:spLocks noGrp="1"/>
          </p:cNvSpPr>
          <p:nvPr>
            <p:ph type="body" idx="4"/>
          </p:nvPr>
        </p:nvSpPr>
        <p:spPr>
          <a:xfrm>
            <a:off x="2979171" y="5007731"/>
            <a:ext cx="1691687" cy="81117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g17a82692b34_12_65" descr="Click icon to add picture"/>
          <p:cNvSpPr txBox="1">
            <a:spLocks noGrp="1"/>
          </p:cNvSpPr>
          <p:nvPr>
            <p:ph type="body" idx="5"/>
          </p:nvPr>
        </p:nvSpPr>
        <p:spPr>
          <a:xfrm>
            <a:off x="5073898" y="4416565"/>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g17a82692b34_12_65"/>
          <p:cNvSpPr txBox="1">
            <a:spLocks noGrp="1"/>
          </p:cNvSpPr>
          <p:nvPr>
            <p:ph type="body" idx="6"/>
          </p:nvPr>
        </p:nvSpPr>
        <p:spPr>
          <a:xfrm>
            <a:off x="5164755" y="5007731"/>
            <a:ext cx="1691687" cy="81117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g17a82692b34_12_65" descr="Click icon to add picture"/>
          <p:cNvSpPr txBox="1">
            <a:spLocks noGrp="1"/>
          </p:cNvSpPr>
          <p:nvPr>
            <p:ph type="body" idx="7"/>
          </p:nvPr>
        </p:nvSpPr>
        <p:spPr>
          <a:xfrm>
            <a:off x="7259482" y="4416565"/>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g17a82692b34_12_65"/>
          <p:cNvSpPr txBox="1">
            <a:spLocks noGrp="1"/>
          </p:cNvSpPr>
          <p:nvPr>
            <p:ph type="body" idx="8"/>
          </p:nvPr>
        </p:nvSpPr>
        <p:spPr>
          <a:xfrm>
            <a:off x="7350339" y="5007731"/>
            <a:ext cx="1691687" cy="81117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g17a82692b34_12_65" descr="Click icon to add picture"/>
          <p:cNvSpPr txBox="1">
            <a:spLocks noGrp="1"/>
          </p:cNvSpPr>
          <p:nvPr>
            <p:ph type="body" idx="9"/>
          </p:nvPr>
        </p:nvSpPr>
        <p:spPr>
          <a:xfrm>
            <a:off x="9445066" y="4416565"/>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g17a82692b34_12_65"/>
          <p:cNvSpPr txBox="1">
            <a:spLocks noGrp="1"/>
          </p:cNvSpPr>
          <p:nvPr>
            <p:ph type="body" idx="13"/>
          </p:nvPr>
        </p:nvSpPr>
        <p:spPr>
          <a:xfrm>
            <a:off x="9535923" y="5007731"/>
            <a:ext cx="1691687" cy="81117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g17a82692b34_12_65"/>
          <p:cNvSpPr>
            <a:spLocks noGrp="1"/>
          </p:cNvSpPr>
          <p:nvPr>
            <p:ph type="pic" idx="14"/>
          </p:nvPr>
        </p:nvSpPr>
        <p:spPr>
          <a:xfrm>
            <a:off x="983282" y="2073439"/>
            <a:ext cx="1621032" cy="1841551"/>
          </a:xfrm>
          <a:prstGeom prst="rect">
            <a:avLst/>
          </a:prstGeom>
          <a:solidFill>
            <a:srgbClr val="F2F2F2"/>
          </a:solidFill>
          <a:ln>
            <a:noFill/>
          </a:ln>
        </p:spPr>
      </p:sp>
      <p:sp>
        <p:nvSpPr>
          <p:cNvPr id="282" name="Google Shape;282;g17a82692b34_12_65"/>
          <p:cNvSpPr>
            <a:spLocks noGrp="1"/>
          </p:cNvSpPr>
          <p:nvPr>
            <p:ph type="pic" idx="15"/>
          </p:nvPr>
        </p:nvSpPr>
        <p:spPr>
          <a:xfrm>
            <a:off x="3109346" y="2073439"/>
            <a:ext cx="1621032" cy="1841551"/>
          </a:xfrm>
          <a:prstGeom prst="rect">
            <a:avLst/>
          </a:prstGeom>
          <a:solidFill>
            <a:srgbClr val="F2F2F2"/>
          </a:solidFill>
          <a:ln>
            <a:noFill/>
          </a:ln>
        </p:spPr>
      </p:sp>
      <p:sp>
        <p:nvSpPr>
          <p:cNvPr id="283" name="Google Shape;283;g17a82692b34_12_65"/>
          <p:cNvSpPr>
            <a:spLocks noGrp="1"/>
          </p:cNvSpPr>
          <p:nvPr>
            <p:ph type="pic" idx="16"/>
          </p:nvPr>
        </p:nvSpPr>
        <p:spPr>
          <a:xfrm>
            <a:off x="5235410" y="2073439"/>
            <a:ext cx="1621032" cy="1841551"/>
          </a:xfrm>
          <a:prstGeom prst="rect">
            <a:avLst/>
          </a:prstGeom>
          <a:solidFill>
            <a:srgbClr val="F2F2F2"/>
          </a:solidFill>
          <a:ln>
            <a:noFill/>
          </a:ln>
        </p:spPr>
      </p:sp>
      <p:sp>
        <p:nvSpPr>
          <p:cNvPr id="284" name="Google Shape;284;g17a82692b34_12_65"/>
          <p:cNvSpPr>
            <a:spLocks noGrp="1"/>
          </p:cNvSpPr>
          <p:nvPr>
            <p:ph type="pic" idx="17"/>
          </p:nvPr>
        </p:nvSpPr>
        <p:spPr>
          <a:xfrm>
            <a:off x="7361474" y="2073439"/>
            <a:ext cx="1621032" cy="1841551"/>
          </a:xfrm>
          <a:prstGeom prst="rect">
            <a:avLst/>
          </a:prstGeom>
          <a:solidFill>
            <a:srgbClr val="F2F2F2"/>
          </a:solidFill>
          <a:ln>
            <a:noFill/>
          </a:ln>
        </p:spPr>
      </p:sp>
      <p:sp>
        <p:nvSpPr>
          <p:cNvPr id="285" name="Google Shape;285;g17a82692b34_12_65"/>
          <p:cNvSpPr>
            <a:spLocks noGrp="1"/>
          </p:cNvSpPr>
          <p:nvPr>
            <p:ph type="pic" idx="18"/>
          </p:nvPr>
        </p:nvSpPr>
        <p:spPr>
          <a:xfrm>
            <a:off x="9487536" y="2073439"/>
            <a:ext cx="1621032" cy="1841551"/>
          </a:xfrm>
          <a:prstGeom prst="rect">
            <a:avLst/>
          </a:prstGeom>
          <a:solidFill>
            <a:srgbClr val="F2F2F2"/>
          </a:solidFill>
          <a:ln>
            <a:noFill/>
          </a:ln>
        </p:spPr>
      </p:sp>
      <p:sp>
        <p:nvSpPr>
          <p:cNvPr id="286" name="Google Shape;286;g17a82692b34_12_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g17a82692b34_12_65"/>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g17a82692b34_12_65"/>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9"/>
        <p:cNvGrpSpPr/>
        <p:nvPr/>
      </p:nvGrpSpPr>
      <p:grpSpPr>
        <a:xfrm>
          <a:off x="0" y="0"/>
          <a:ext cx="0" cy="0"/>
          <a:chOff x="0" y="0"/>
          <a:chExt cx="0" cy="0"/>
        </a:xfrm>
      </p:grpSpPr>
      <p:sp>
        <p:nvSpPr>
          <p:cNvPr id="290" name="Google Shape;290;g17a82692b34_12_88"/>
          <p:cNvSpPr/>
          <p:nvPr/>
        </p:nvSpPr>
        <p:spPr>
          <a:xfrm flipH="1">
            <a:off x="769290" y="491100"/>
            <a:ext cx="1886361" cy="2213189"/>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91" name="Google Shape;291;g17a82692b34_12_88"/>
          <p:cNvSpPr/>
          <p:nvPr/>
        </p:nvSpPr>
        <p:spPr>
          <a:xfrm flipH="1">
            <a:off x="783145" y="4057904"/>
            <a:ext cx="1886359" cy="2213189"/>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92" name="Google Shape;292;g17a82692b34_12_88"/>
          <p:cNvSpPr/>
          <p:nvPr/>
        </p:nvSpPr>
        <p:spPr>
          <a:xfrm flipH="1">
            <a:off x="0" y="3709992"/>
            <a:ext cx="1157948" cy="1502830"/>
          </a:xfrm>
          <a:custGeom>
            <a:avLst/>
            <a:gdLst/>
            <a:ahLst/>
            <a:cxnLst/>
            <a:rect l="l" t="t" r="r" b="b"/>
            <a:pathLst>
              <a:path w="1157948" h="1502830" extrusionOk="0">
                <a:moveTo>
                  <a:pt x="638572" y="0"/>
                </a:moveTo>
                <a:lnTo>
                  <a:pt x="0" y="378385"/>
                </a:lnTo>
                <a:lnTo>
                  <a:pt x="0" y="1129800"/>
                </a:lnTo>
                <a:lnTo>
                  <a:pt x="640317" y="1502830"/>
                </a:lnTo>
                <a:lnTo>
                  <a:pt x="1157948" y="1200968"/>
                </a:lnTo>
                <a:lnTo>
                  <a:pt x="1157948" y="304639"/>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293" name="Google Shape;293;g17a82692b34_12_88" descr="Click icon to add picture"/>
          <p:cNvSpPr txBox="1">
            <a:spLocks noGrp="1"/>
          </p:cNvSpPr>
          <p:nvPr>
            <p:ph type="body" idx="1"/>
          </p:nvPr>
        </p:nvSpPr>
        <p:spPr>
          <a:xfrm>
            <a:off x="4550705" y="3625598"/>
            <a:ext cx="2653545" cy="58796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g17a82692b34_12_88"/>
          <p:cNvSpPr txBox="1">
            <a:spLocks noGrp="1"/>
          </p:cNvSpPr>
          <p:nvPr>
            <p:ph type="body" idx="2"/>
          </p:nvPr>
        </p:nvSpPr>
        <p:spPr>
          <a:xfrm>
            <a:off x="4550705" y="4246516"/>
            <a:ext cx="2653545" cy="172710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g17a82692b34_12_88"/>
          <p:cNvSpPr>
            <a:spLocks noGrp="1"/>
          </p:cNvSpPr>
          <p:nvPr>
            <p:ph type="pic" idx="3"/>
          </p:nvPr>
        </p:nvSpPr>
        <p:spPr>
          <a:xfrm>
            <a:off x="1788170" y="2296125"/>
            <a:ext cx="1886360" cy="2144668"/>
          </a:xfrm>
          <a:prstGeom prst="rect">
            <a:avLst/>
          </a:prstGeom>
          <a:solidFill>
            <a:srgbClr val="F2F2F2"/>
          </a:solidFill>
          <a:ln>
            <a:noFill/>
          </a:ln>
        </p:spPr>
      </p:sp>
      <p:sp>
        <p:nvSpPr>
          <p:cNvPr id="296" name="Google Shape;296;g17a82692b34_12_88"/>
          <p:cNvSpPr txBox="1">
            <a:spLocks noGrp="1"/>
          </p:cNvSpPr>
          <p:nvPr>
            <p:ph type="title"/>
          </p:nvPr>
        </p:nvSpPr>
        <p:spPr>
          <a:xfrm>
            <a:off x="4550704" y="1690878"/>
            <a:ext cx="6599429"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g17a82692b34_12_88" descr="Click icon to add picture"/>
          <p:cNvSpPr txBox="1">
            <a:spLocks noGrp="1"/>
          </p:cNvSpPr>
          <p:nvPr>
            <p:ph type="body" idx="4"/>
          </p:nvPr>
        </p:nvSpPr>
        <p:spPr>
          <a:xfrm>
            <a:off x="7811506" y="3625598"/>
            <a:ext cx="2653545" cy="58796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g17a82692b34_12_88"/>
          <p:cNvSpPr txBox="1">
            <a:spLocks noGrp="1"/>
          </p:cNvSpPr>
          <p:nvPr>
            <p:ph type="body" idx="5"/>
          </p:nvPr>
        </p:nvSpPr>
        <p:spPr>
          <a:xfrm>
            <a:off x="7811506" y="4246516"/>
            <a:ext cx="2653545" cy="172710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g17a82692b34_12_88"/>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00"/>
        <p:cNvGrpSpPr/>
        <p:nvPr/>
      </p:nvGrpSpPr>
      <p:grpSpPr>
        <a:xfrm>
          <a:off x="0" y="0"/>
          <a:ext cx="0" cy="0"/>
          <a:chOff x="0" y="0"/>
          <a:chExt cx="0" cy="0"/>
        </a:xfrm>
      </p:grpSpPr>
      <p:sp>
        <p:nvSpPr>
          <p:cNvPr id="301" name="Google Shape;301;g17a82692b34_12_99"/>
          <p:cNvSpPr/>
          <p:nvPr/>
        </p:nvSpPr>
        <p:spPr>
          <a:xfrm>
            <a:off x="410352" y="12435"/>
            <a:ext cx="1455521" cy="1019127"/>
          </a:xfrm>
          <a:custGeom>
            <a:avLst/>
            <a:gdLst/>
            <a:ahLst/>
            <a:cxnLst/>
            <a:rect l="l" t="t" r="r" b="b"/>
            <a:pathLst>
              <a:path w="1455521" h="1019127" extrusionOk="0">
                <a:moveTo>
                  <a:pt x="219223" y="0"/>
                </a:moveTo>
                <a:lnTo>
                  <a:pt x="1236298" y="0"/>
                </a:lnTo>
                <a:lnTo>
                  <a:pt x="1455521" y="385779"/>
                </a:lnTo>
                <a:lnTo>
                  <a:pt x="1095615" y="1019127"/>
                </a:lnTo>
                <a:lnTo>
                  <a:pt x="359906" y="1019127"/>
                </a:lnTo>
                <a:lnTo>
                  <a:pt x="0" y="385779"/>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2" name="Google Shape;302;g17a82692b34_12_99"/>
          <p:cNvSpPr/>
          <p:nvPr/>
        </p:nvSpPr>
        <p:spPr>
          <a:xfrm>
            <a:off x="1579486" y="450004"/>
            <a:ext cx="1455521" cy="1266696"/>
          </a:xfrm>
          <a:prstGeom prst="hexagon">
            <a:avLst>
              <a:gd name="adj" fmla="val 28413"/>
              <a:gd name="vf" fmla="val 115470"/>
            </a:avLst>
          </a:pr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3" name="Google Shape;303;g17a82692b34_12_99"/>
          <p:cNvSpPr/>
          <p:nvPr/>
        </p:nvSpPr>
        <p:spPr>
          <a:xfrm>
            <a:off x="412218" y="1136470"/>
            <a:ext cx="1455521" cy="1266696"/>
          </a:xfrm>
          <a:prstGeom prst="hexagon">
            <a:avLst>
              <a:gd name="adj" fmla="val 28413"/>
              <a:gd name="vf" fmla="val 11547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4" name="Google Shape;304;g17a82692b34_12_99"/>
          <p:cNvSpPr/>
          <p:nvPr/>
        </p:nvSpPr>
        <p:spPr>
          <a:xfrm>
            <a:off x="1580070" y="1812437"/>
            <a:ext cx="1455521" cy="1266696"/>
          </a:xfrm>
          <a:prstGeom prst="hexagon">
            <a:avLst>
              <a:gd name="adj" fmla="val 28413"/>
              <a:gd name="vf" fmla="val 11547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5" name="Google Shape;305;g17a82692b34_12_99"/>
          <p:cNvSpPr/>
          <p:nvPr/>
        </p:nvSpPr>
        <p:spPr>
          <a:xfrm>
            <a:off x="3953772" y="4582171"/>
            <a:ext cx="1455521" cy="1266696"/>
          </a:xfrm>
          <a:prstGeom prst="hexagon">
            <a:avLst>
              <a:gd name="adj" fmla="val 28413"/>
              <a:gd name="vf" fmla="val 115470"/>
            </a:avLst>
          </a:prstGeom>
          <a:solidFill>
            <a:srgbClr val="FABE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6" name="Google Shape;306;g17a82692b34_12_99"/>
          <p:cNvSpPr/>
          <p:nvPr/>
        </p:nvSpPr>
        <p:spPr>
          <a:xfrm>
            <a:off x="3955762" y="5952136"/>
            <a:ext cx="1455521" cy="932559"/>
          </a:xfrm>
          <a:custGeom>
            <a:avLst/>
            <a:gdLst/>
            <a:ahLst/>
            <a:cxnLst/>
            <a:rect l="l" t="t" r="r" b="b"/>
            <a:pathLst>
              <a:path w="1455521" h="932559" extrusionOk="0">
                <a:moveTo>
                  <a:pt x="359906" y="0"/>
                </a:moveTo>
                <a:lnTo>
                  <a:pt x="1095615" y="0"/>
                </a:lnTo>
                <a:lnTo>
                  <a:pt x="1455521" y="633348"/>
                </a:lnTo>
                <a:lnTo>
                  <a:pt x="1285492" y="932559"/>
                </a:lnTo>
                <a:lnTo>
                  <a:pt x="170030" y="932559"/>
                </a:lnTo>
                <a:lnTo>
                  <a:pt x="0" y="633348"/>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7" name="Google Shape;307;g17a82692b34_12_99"/>
          <p:cNvSpPr/>
          <p:nvPr/>
        </p:nvSpPr>
        <p:spPr>
          <a:xfrm>
            <a:off x="2783996" y="5245443"/>
            <a:ext cx="1455521" cy="1266696"/>
          </a:xfrm>
          <a:prstGeom prst="hexagon">
            <a:avLst>
              <a:gd name="adj" fmla="val 28413"/>
              <a:gd name="vf" fmla="val 11547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8" name="Google Shape;308;g17a82692b34_12_99"/>
          <p:cNvSpPr/>
          <p:nvPr/>
        </p:nvSpPr>
        <p:spPr>
          <a:xfrm>
            <a:off x="2767144" y="3880620"/>
            <a:ext cx="1455521" cy="1266696"/>
          </a:xfrm>
          <a:prstGeom prst="hexagon">
            <a:avLst>
              <a:gd name="adj" fmla="val 28413"/>
              <a:gd name="vf" fmla="val 115470"/>
            </a:avLst>
          </a:prstGeom>
          <a:solidFill>
            <a:srgbClr val="334C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09" name="Google Shape;309;g17a82692b34_12_99"/>
          <p:cNvSpPr/>
          <p:nvPr/>
        </p:nvSpPr>
        <p:spPr>
          <a:xfrm>
            <a:off x="3702" y="448131"/>
            <a:ext cx="678871" cy="1266696"/>
          </a:xfrm>
          <a:custGeom>
            <a:avLst/>
            <a:gdLst/>
            <a:ahLst/>
            <a:cxnLst/>
            <a:rect l="l" t="t" r="r" b="b"/>
            <a:pathLst>
              <a:path w="678871" h="1266696" extrusionOk="0">
                <a:moveTo>
                  <a:pt x="0" y="0"/>
                </a:moveTo>
                <a:lnTo>
                  <a:pt x="318965" y="0"/>
                </a:lnTo>
                <a:lnTo>
                  <a:pt x="678871" y="633348"/>
                </a:lnTo>
                <a:lnTo>
                  <a:pt x="318965" y="1266696"/>
                </a:lnTo>
                <a:lnTo>
                  <a:pt x="0" y="1266696"/>
                </a:lnTo>
                <a:close/>
              </a:path>
            </a:pathLst>
          </a:custGeom>
          <a:no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10" name="Google Shape;310;g17a82692b34_12_99"/>
          <p:cNvSpPr/>
          <p:nvPr/>
        </p:nvSpPr>
        <p:spPr>
          <a:xfrm>
            <a:off x="1580353" y="3182793"/>
            <a:ext cx="1455521" cy="1266696"/>
          </a:xfrm>
          <a:prstGeom prst="hexagon">
            <a:avLst>
              <a:gd name="adj" fmla="val 28413"/>
              <a:gd name="vf" fmla="val 115470"/>
            </a:avLst>
          </a:prstGeom>
          <a:noFill/>
          <a:ln w="19050" cap="flat" cmpd="sng">
            <a:solidFill>
              <a:srgbClr val="FABE7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11" name="Google Shape;311;g17a82692b34_12_99"/>
          <p:cNvSpPr/>
          <p:nvPr/>
        </p:nvSpPr>
        <p:spPr>
          <a:xfrm>
            <a:off x="6334981" y="5962237"/>
            <a:ext cx="1455521" cy="901561"/>
          </a:xfrm>
          <a:custGeom>
            <a:avLst/>
            <a:gdLst/>
            <a:ahLst/>
            <a:cxnLst/>
            <a:rect l="l" t="t" r="r" b="b"/>
            <a:pathLst>
              <a:path w="1455521" h="901561" extrusionOk="0">
                <a:moveTo>
                  <a:pt x="359906" y="0"/>
                </a:moveTo>
                <a:lnTo>
                  <a:pt x="1095615" y="0"/>
                </a:lnTo>
                <a:lnTo>
                  <a:pt x="1455521" y="633348"/>
                </a:lnTo>
                <a:lnTo>
                  <a:pt x="1303107" y="901561"/>
                </a:lnTo>
                <a:lnTo>
                  <a:pt x="152415" y="901561"/>
                </a:lnTo>
                <a:lnTo>
                  <a:pt x="0" y="633348"/>
                </a:lnTo>
                <a:close/>
              </a:path>
            </a:pathLst>
          </a:custGeom>
          <a:no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312" name="Google Shape;312;g17a82692b34_12_99"/>
          <p:cNvSpPr>
            <a:spLocks noGrp="1"/>
          </p:cNvSpPr>
          <p:nvPr>
            <p:ph type="pic" idx="2"/>
          </p:nvPr>
        </p:nvSpPr>
        <p:spPr>
          <a:xfrm>
            <a:off x="2754948" y="2502098"/>
            <a:ext cx="1465840" cy="1289394"/>
          </a:xfrm>
          <a:prstGeom prst="hexagon">
            <a:avLst>
              <a:gd name="adj" fmla="val 28349"/>
              <a:gd name="vf" fmla="val 115470"/>
            </a:avLst>
          </a:prstGeom>
          <a:noFill/>
          <a:ln>
            <a:noFill/>
          </a:ln>
        </p:spPr>
      </p:sp>
      <p:sp>
        <p:nvSpPr>
          <p:cNvPr id="313" name="Google Shape;313;g17a82692b34_12_99"/>
          <p:cNvSpPr>
            <a:spLocks noGrp="1"/>
          </p:cNvSpPr>
          <p:nvPr>
            <p:ph type="pic" idx="3"/>
          </p:nvPr>
        </p:nvSpPr>
        <p:spPr>
          <a:xfrm>
            <a:off x="391110" y="2493385"/>
            <a:ext cx="1465840" cy="1289394"/>
          </a:xfrm>
          <a:prstGeom prst="hexagon">
            <a:avLst>
              <a:gd name="adj" fmla="val 28349"/>
              <a:gd name="vf" fmla="val 115470"/>
            </a:avLst>
          </a:prstGeom>
          <a:noFill/>
          <a:ln>
            <a:noFill/>
          </a:ln>
        </p:spPr>
      </p:sp>
      <p:sp>
        <p:nvSpPr>
          <p:cNvPr id="314" name="Google Shape;314;g17a82692b34_12_99"/>
          <p:cNvSpPr>
            <a:spLocks noGrp="1"/>
          </p:cNvSpPr>
          <p:nvPr>
            <p:ph type="pic" idx="4"/>
          </p:nvPr>
        </p:nvSpPr>
        <p:spPr>
          <a:xfrm>
            <a:off x="5151412" y="5238680"/>
            <a:ext cx="1465840" cy="1289394"/>
          </a:xfrm>
          <a:prstGeom prst="hexagon">
            <a:avLst>
              <a:gd name="adj" fmla="val 28349"/>
              <a:gd name="vf" fmla="val 115470"/>
            </a:avLst>
          </a:prstGeom>
          <a:noFill/>
          <a:ln>
            <a:noFill/>
          </a:ln>
        </p:spPr>
      </p:sp>
      <p:sp>
        <p:nvSpPr>
          <p:cNvPr id="315" name="Google Shape;315;g17a82692b34_12_99"/>
          <p:cNvSpPr>
            <a:spLocks noGrp="1"/>
          </p:cNvSpPr>
          <p:nvPr>
            <p:ph type="pic" idx="5"/>
          </p:nvPr>
        </p:nvSpPr>
        <p:spPr>
          <a:xfrm>
            <a:off x="3948599" y="3194928"/>
            <a:ext cx="1465840" cy="1289394"/>
          </a:xfrm>
          <a:prstGeom prst="hexagon">
            <a:avLst>
              <a:gd name="adj" fmla="val 28349"/>
              <a:gd name="vf" fmla="val 115470"/>
            </a:avLst>
          </a:prstGeom>
          <a:noFill/>
          <a:ln>
            <a:noFill/>
          </a:ln>
        </p:spPr>
      </p:sp>
      <p:sp>
        <p:nvSpPr>
          <p:cNvPr id="316" name="Google Shape;316;g17a82692b34_12_99" descr="Click icon to add picture"/>
          <p:cNvSpPr txBox="1">
            <a:spLocks noGrp="1"/>
          </p:cNvSpPr>
          <p:nvPr>
            <p:ph type="body" idx="1"/>
          </p:nvPr>
        </p:nvSpPr>
        <p:spPr>
          <a:xfrm>
            <a:off x="6096000" y="3093990"/>
            <a:ext cx="3034145" cy="187979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800"/>
              <a:buNone/>
              <a:defRPr sz="1800" b="0">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g17a82692b34_12_99"/>
          <p:cNvSpPr txBox="1">
            <a:spLocks noGrp="1"/>
          </p:cNvSpPr>
          <p:nvPr>
            <p:ph type="title"/>
          </p:nvPr>
        </p:nvSpPr>
        <p:spPr>
          <a:xfrm>
            <a:off x="6096000" y="1703538"/>
            <a:ext cx="5055698"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g17a82692b34_12_99"/>
          <p:cNvSpPr/>
          <p:nvPr/>
        </p:nvSpPr>
        <p:spPr>
          <a:xfrm>
            <a:off x="-6538" y="1815084"/>
            <a:ext cx="697438" cy="1266696"/>
          </a:xfrm>
          <a:custGeom>
            <a:avLst/>
            <a:gdLst/>
            <a:ahLst/>
            <a:cxnLst/>
            <a:rect l="l" t="t" r="r" b="b"/>
            <a:pathLst>
              <a:path w="697438" h="1266696" extrusionOk="0">
                <a:moveTo>
                  <a:pt x="8792" y="8793"/>
                </a:moveTo>
                <a:lnTo>
                  <a:pt x="337532" y="0"/>
                </a:lnTo>
                <a:lnTo>
                  <a:pt x="697438" y="633348"/>
                </a:lnTo>
                <a:lnTo>
                  <a:pt x="337532" y="1266696"/>
                </a:lnTo>
                <a:lnTo>
                  <a:pt x="0" y="1266696"/>
                </a:lnTo>
                <a:cubicBezTo>
                  <a:pt x="0" y="844464"/>
                  <a:pt x="8792" y="431025"/>
                  <a:pt x="8792" y="8793"/>
                </a:cubicBezTo>
                <a:close/>
              </a:path>
            </a:pathLst>
          </a:custGeom>
          <a:noFill/>
          <a:ln w="19050" cap="flat" cmpd="sng">
            <a:solidFill>
              <a:srgbClr val="D5DFE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9"/>
        <p:cNvGrpSpPr/>
        <p:nvPr/>
      </p:nvGrpSpPr>
      <p:grpSpPr>
        <a:xfrm>
          <a:off x="0" y="0"/>
          <a:ext cx="0" cy="0"/>
          <a:chOff x="0" y="0"/>
          <a:chExt cx="0" cy="0"/>
        </a:xfrm>
      </p:grpSpPr>
      <p:sp>
        <p:nvSpPr>
          <p:cNvPr id="320" name="Google Shape;320;g17a82692b34_12_118"/>
          <p:cNvSpPr txBox="1">
            <a:spLocks noGrp="1"/>
          </p:cNvSpPr>
          <p:nvPr>
            <p:ph type="title"/>
          </p:nvPr>
        </p:nvSpPr>
        <p:spPr>
          <a:xfrm>
            <a:off x="587829" y="507076"/>
            <a:ext cx="10515600" cy="11154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g17a82692b34_12_118"/>
          <p:cNvSpPr>
            <a:spLocks noGrp="1"/>
          </p:cNvSpPr>
          <p:nvPr>
            <p:ph type="chart" idx="2"/>
          </p:nvPr>
        </p:nvSpPr>
        <p:spPr>
          <a:xfrm>
            <a:off x="587829" y="1622510"/>
            <a:ext cx="10889796" cy="415575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1pPr>
            <a:lvl2pPr marR="0" lvl="1"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2pPr>
            <a:lvl3pPr marR="0" lvl="2"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3pPr>
            <a:lvl4pPr marR="0" lvl="3"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4pPr>
            <a:lvl5pPr marR="0" lvl="4"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2" name="Google Shape;322;g17a82692b34_12_118"/>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g17a82692b34_12_118"/>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 Team Members">
  <p:cSld name="4 Team Members">
    <p:spTree>
      <p:nvGrpSpPr>
        <p:cNvPr id="1" name="Shape 324"/>
        <p:cNvGrpSpPr/>
        <p:nvPr/>
      </p:nvGrpSpPr>
      <p:grpSpPr>
        <a:xfrm>
          <a:off x="0" y="0"/>
          <a:ext cx="0" cy="0"/>
          <a:chOff x="0" y="0"/>
          <a:chExt cx="0" cy="0"/>
        </a:xfrm>
      </p:grpSpPr>
      <p:sp>
        <p:nvSpPr>
          <p:cNvPr id="325" name="Google Shape;325;g17a82692b34_12_1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 name="Google Shape;326;g17a82692b34_12_123"/>
          <p:cNvSpPr>
            <a:spLocks noGrp="1"/>
          </p:cNvSpPr>
          <p:nvPr>
            <p:ph type="pic" idx="2"/>
          </p:nvPr>
        </p:nvSpPr>
        <p:spPr>
          <a:xfrm>
            <a:off x="1114798" y="2560353"/>
            <a:ext cx="2368061" cy="2102177"/>
          </a:xfrm>
          <a:prstGeom prst="hexagon">
            <a:avLst>
              <a:gd name="adj" fmla="val 28349"/>
              <a:gd name="vf" fmla="val 115470"/>
            </a:avLst>
          </a:prstGeom>
          <a:noFill/>
          <a:ln>
            <a:noFill/>
          </a:ln>
        </p:spPr>
      </p:sp>
      <p:sp>
        <p:nvSpPr>
          <p:cNvPr id="327" name="Google Shape;327;g17a82692b34_12_123" descr="Click icon to add picture"/>
          <p:cNvSpPr txBox="1">
            <a:spLocks noGrp="1"/>
          </p:cNvSpPr>
          <p:nvPr>
            <p:ph type="body" idx="1"/>
          </p:nvPr>
        </p:nvSpPr>
        <p:spPr>
          <a:xfrm>
            <a:off x="1214003" y="4764289"/>
            <a:ext cx="2098039"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g17a82692b34_12_123"/>
          <p:cNvSpPr txBox="1">
            <a:spLocks noGrp="1"/>
          </p:cNvSpPr>
          <p:nvPr>
            <p:ph type="body" idx="3"/>
          </p:nvPr>
        </p:nvSpPr>
        <p:spPr>
          <a:xfrm>
            <a:off x="1214003" y="5295180"/>
            <a:ext cx="2098038"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g17a82692b34_12_123"/>
          <p:cNvSpPr>
            <a:spLocks noGrp="1"/>
          </p:cNvSpPr>
          <p:nvPr>
            <p:ph type="pic" idx="4"/>
          </p:nvPr>
        </p:nvSpPr>
        <p:spPr>
          <a:xfrm>
            <a:off x="3623536" y="1840730"/>
            <a:ext cx="2368061" cy="2102177"/>
          </a:xfrm>
          <a:prstGeom prst="hexagon">
            <a:avLst>
              <a:gd name="adj" fmla="val 28349"/>
              <a:gd name="vf" fmla="val 115470"/>
            </a:avLst>
          </a:prstGeom>
          <a:noFill/>
          <a:ln>
            <a:noFill/>
          </a:ln>
        </p:spPr>
      </p:sp>
      <p:sp>
        <p:nvSpPr>
          <p:cNvPr id="330" name="Google Shape;330;g17a82692b34_12_123" descr="Click icon to add picture"/>
          <p:cNvSpPr txBox="1">
            <a:spLocks noGrp="1"/>
          </p:cNvSpPr>
          <p:nvPr>
            <p:ph type="body" idx="5"/>
          </p:nvPr>
        </p:nvSpPr>
        <p:spPr>
          <a:xfrm>
            <a:off x="3720440" y="4045832"/>
            <a:ext cx="2098039"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g17a82692b34_12_123"/>
          <p:cNvSpPr txBox="1">
            <a:spLocks noGrp="1"/>
          </p:cNvSpPr>
          <p:nvPr>
            <p:ph type="body" idx="6"/>
          </p:nvPr>
        </p:nvSpPr>
        <p:spPr>
          <a:xfrm>
            <a:off x="3720440" y="4576723"/>
            <a:ext cx="2098038"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g17a82692b34_12_123"/>
          <p:cNvSpPr>
            <a:spLocks noGrp="1"/>
          </p:cNvSpPr>
          <p:nvPr>
            <p:ph type="pic" idx="7"/>
          </p:nvPr>
        </p:nvSpPr>
        <p:spPr>
          <a:xfrm>
            <a:off x="6113401" y="2560353"/>
            <a:ext cx="2368061" cy="2102177"/>
          </a:xfrm>
          <a:prstGeom prst="hexagon">
            <a:avLst>
              <a:gd name="adj" fmla="val 28349"/>
              <a:gd name="vf" fmla="val 115470"/>
            </a:avLst>
          </a:prstGeom>
          <a:noFill/>
          <a:ln>
            <a:noFill/>
          </a:ln>
        </p:spPr>
      </p:sp>
      <p:sp>
        <p:nvSpPr>
          <p:cNvPr id="333" name="Google Shape;333;g17a82692b34_12_123" descr="Click icon to add picture"/>
          <p:cNvSpPr txBox="1">
            <a:spLocks noGrp="1"/>
          </p:cNvSpPr>
          <p:nvPr>
            <p:ph type="body" idx="8"/>
          </p:nvPr>
        </p:nvSpPr>
        <p:spPr>
          <a:xfrm>
            <a:off x="6218710" y="4764289"/>
            <a:ext cx="2098039"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g17a82692b34_12_123"/>
          <p:cNvSpPr txBox="1">
            <a:spLocks noGrp="1"/>
          </p:cNvSpPr>
          <p:nvPr>
            <p:ph type="body" idx="9"/>
          </p:nvPr>
        </p:nvSpPr>
        <p:spPr>
          <a:xfrm>
            <a:off x="6218710" y="5295180"/>
            <a:ext cx="2098038"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g17a82692b34_12_123"/>
          <p:cNvSpPr>
            <a:spLocks noGrp="1"/>
          </p:cNvSpPr>
          <p:nvPr>
            <p:ph type="pic" idx="13"/>
          </p:nvPr>
        </p:nvSpPr>
        <p:spPr>
          <a:xfrm>
            <a:off x="8500328" y="1836331"/>
            <a:ext cx="2368061" cy="2102177"/>
          </a:xfrm>
          <a:prstGeom prst="hexagon">
            <a:avLst>
              <a:gd name="adj" fmla="val 28349"/>
              <a:gd name="vf" fmla="val 115470"/>
            </a:avLst>
          </a:prstGeom>
          <a:noFill/>
          <a:ln>
            <a:noFill/>
          </a:ln>
        </p:spPr>
      </p:sp>
      <p:sp>
        <p:nvSpPr>
          <p:cNvPr id="336" name="Google Shape;336;g17a82692b34_12_123" descr="Click icon to add picture"/>
          <p:cNvSpPr txBox="1">
            <a:spLocks noGrp="1"/>
          </p:cNvSpPr>
          <p:nvPr>
            <p:ph type="body" idx="14"/>
          </p:nvPr>
        </p:nvSpPr>
        <p:spPr>
          <a:xfrm>
            <a:off x="8635340" y="4045832"/>
            <a:ext cx="2098039"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g17a82692b34_12_123"/>
          <p:cNvSpPr txBox="1">
            <a:spLocks noGrp="1"/>
          </p:cNvSpPr>
          <p:nvPr>
            <p:ph type="body" idx="15"/>
          </p:nvPr>
        </p:nvSpPr>
        <p:spPr>
          <a:xfrm>
            <a:off x="8635340" y="4576723"/>
            <a:ext cx="2098038" cy="50639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g17a82692b34_12_123"/>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g17a82692b34_12_123"/>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8 Team Members">
  <p:cSld name="8 Team Members">
    <p:spTree>
      <p:nvGrpSpPr>
        <p:cNvPr id="1" name="Shape 340"/>
        <p:cNvGrpSpPr/>
        <p:nvPr/>
      </p:nvGrpSpPr>
      <p:grpSpPr>
        <a:xfrm>
          <a:off x="0" y="0"/>
          <a:ext cx="0" cy="0"/>
          <a:chOff x="0" y="0"/>
          <a:chExt cx="0" cy="0"/>
        </a:xfrm>
      </p:grpSpPr>
      <p:sp>
        <p:nvSpPr>
          <p:cNvPr id="341" name="Google Shape;341;g17a82692b34_12_139"/>
          <p:cNvSpPr txBox="1">
            <a:spLocks noGrp="1"/>
          </p:cNvSpPr>
          <p:nvPr>
            <p:ph type="title"/>
          </p:nvPr>
        </p:nvSpPr>
        <p:spPr>
          <a:xfrm>
            <a:off x="509574" y="2367293"/>
            <a:ext cx="3909993" cy="362970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g17a82692b34_12_139"/>
          <p:cNvSpPr>
            <a:spLocks noGrp="1"/>
          </p:cNvSpPr>
          <p:nvPr>
            <p:ph type="pic" idx="2"/>
          </p:nvPr>
        </p:nvSpPr>
        <p:spPr>
          <a:xfrm>
            <a:off x="4269796" y="436455"/>
            <a:ext cx="1173264" cy="1357920"/>
          </a:xfrm>
          <a:prstGeom prst="rect">
            <a:avLst/>
          </a:prstGeom>
          <a:noFill/>
          <a:ln>
            <a:noFill/>
          </a:ln>
        </p:spPr>
      </p:sp>
      <p:sp>
        <p:nvSpPr>
          <p:cNvPr id="343" name="Google Shape;343;g17a82692b34_12_139" descr="Click icon to add picture"/>
          <p:cNvSpPr txBox="1">
            <a:spLocks noGrp="1"/>
          </p:cNvSpPr>
          <p:nvPr>
            <p:ph type="body" idx="1"/>
          </p:nvPr>
        </p:nvSpPr>
        <p:spPr>
          <a:xfrm>
            <a:off x="5520210" y="522515"/>
            <a:ext cx="2289842" cy="626551"/>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g17a82692b34_12_139"/>
          <p:cNvSpPr txBox="1">
            <a:spLocks noGrp="1"/>
          </p:cNvSpPr>
          <p:nvPr>
            <p:ph type="body" idx="3"/>
          </p:nvPr>
        </p:nvSpPr>
        <p:spPr>
          <a:xfrm>
            <a:off x="5520211" y="1165881"/>
            <a:ext cx="2289842" cy="5063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g17a82692b34_12_139"/>
          <p:cNvSpPr>
            <a:spLocks noGrp="1"/>
          </p:cNvSpPr>
          <p:nvPr>
            <p:ph type="pic" idx="4"/>
          </p:nvPr>
        </p:nvSpPr>
        <p:spPr>
          <a:xfrm>
            <a:off x="8059916" y="436455"/>
            <a:ext cx="1173264" cy="1357920"/>
          </a:xfrm>
          <a:prstGeom prst="rect">
            <a:avLst/>
          </a:prstGeom>
          <a:noFill/>
          <a:ln>
            <a:noFill/>
          </a:ln>
        </p:spPr>
      </p:sp>
      <p:sp>
        <p:nvSpPr>
          <p:cNvPr id="346" name="Google Shape;346;g17a82692b34_12_139" descr="Click icon to add picture"/>
          <p:cNvSpPr txBox="1">
            <a:spLocks noGrp="1"/>
          </p:cNvSpPr>
          <p:nvPr>
            <p:ph type="body" idx="5"/>
          </p:nvPr>
        </p:nvSpPr>
        <p:spPr>
          <a:xfrm>
            <a:off x="9309889" y="642667"/>
            <a:ext cx="2098039" cy="50639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g17a82692b34_12_139"/>
          <p:cNvSpPr txBox="1">
            <a:spLocks noGrp="1"/>
          </p:cNvSpPr>
          <p:nvPr>
            <p:ph type="body" idx="6"/>
          </p:nvPr>
        </p:nvSpPr>
        <p:spPr>
          <a:xfrm>
            <a:off x="9309891" y="1165881"/>
            <a:ext cx="2098038" cy="5063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g17a82692b34_12_139"/>
          <p:cNvSpPr>
            <a:spLocks noGrp="1"/>
          </p:cNvSpPr>
          <p:nvPr>
            <p:ph type="pic" idx="7"/>
          </p:nvPr>
        </p:nvSpPr>
        <p:spPr>
          <a:xfrm>
            <a:off x="4269796" y="2004222"/>
            <a:ext cx="1173264" cy="1357920"/>
          </a:xfrm>
          <a:prstGeom prst="rect">
            <a:avLst/>
          </a:prstGeom>
          <a:noFill/>
          <a:ln>
            <a:noFill/>
          </a:ln>
        </p:spPr>
      </p:sp>
      <p:sp>
        <p:nvSpPr>
          <p:cNvPr id="349" name="Google Shape;349;g17a82692b34_12_139" descr="Click icon to add picture"/>
          <p:cNvSpPr txBox="1">
            <a:spLocks noGrp="1"/>
          </p:cNvSpPr>
          <p:nvPr>
            <p:ph type="body" idx="8"/>
          </p:nvPr>
        </p:nvSpPr>
        <p:spPr>
          <a:xfrm>
            <a:off x="5520210" y="2105171"/>
            <a:ext cx="2193021" cy="61741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g17a82692b34_12_139"/>
          <p:cNvSpPr txBox="1">
            <a:spLocks noGrp="1"/>
          </p:cNvSpPr>
          <p:nvPr>
            <p:ph type="body" idx="9"/>
          </p:nvPr>
        </p:nvSpPr>
        <p:spPr>
          <a:xfrm>
            <a:off x="5520212" y="2739721"/>
            <a:ext cx="2193021" cy="5063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g17a82692b34_12_139"/>
          <p:cNvSpPr>
            <a:spLocks noGrp="1"/>
          </p:cNvSpPr>
          <p:nvPr>
            <p:ph type="pic" idx="13"/>
          </p:nvPr>
        </p:nvSpPr>
        <p:spPr>
          <a:xfrm>
            <a:off x="8059916" y="2004222"/>
            <a:ext cx="1173264" cy="1357920"/>
          </a:xfrm>
          <a:prstGeom prst="rect">
            <a:avLst/>
          </a:prstGeom>
          <a:noFill/>
          <a:ln>
            <a:noFill/>
          </a:ln>
        </p:spPr>
      </p:sp>
      <p:sp>
        <p:nvSpPr>
          <p:cNvPr id="352" name="Google Shape;352;g17a82692b34_12_139" descr="Click icon to add picture"/>
          <p:cNvSpPr txBox="1">
            <a:spLocks noGrp="1"/>
          </p:cNvSpPr>
          <p:nvPr>
            <p:ph type="body" idx="14"/>
          </p:nvPr>
        </p:nvSpPr>
        <p:spPr>
          <a:xfrm>
            <a:off x="9309890" y="2032203"/>
            <a:ext cx="2098039" cy="70114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g17a82692b34_12_139"/>
          <p:cNvSpPr txBox="1">
            <a:spLocks noGrp="1"/>
          </p:cNvSpPr>
          <p:nvPr>
            <p:ph type="body" idx="15"/>
          </p:nvPr>
        </p:nvSpPr>
        <p:spPr>
          <a:xfrm>
            <a:off x="9309890" y="2746407"/>
            <a:ext cx="2098038" cy="5063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g17a82692b34_12_139"/>
          <p:cNvSpPr>
            <a:spLocks noGrp="1"/>
          </p:cNvSpPr>
          <p:nvPr>
            <p:ph type="pic" idx="16"/>
          </p:nvPr>
        </p:nvSpPr>
        <p:spPr>
          <a:xfrm>
            <a:off x="4269796" y="3571991"/>
            <a:ext cx="1173264" cy="1357920"/>
          </a:xfrm>
          <a:prstGeom prst="rect">
            <a:avLst/>
          </a:prstGeom>
          <a:noFill/>
          <a:ln>
            <a:noFill/>
          </a:ln>
        </p:spPr>
      </p:sp>
      <p:sp>
        <p:nvSpPr>
          <p:cNvPr id="355" name="Google Shape;355;g17a82692b34_12_139" descr="Click icon to add picture"/>
          <p:cNvSpPr txBox="1">
            <a:spLocks noGrp="1"/>
          </p:cNvSpPr>
          <p:nvPr>
            <p:ph type="body" idx="17"/>
          </p:nvPr>
        </p:nvSpPr>
        <p:spPr>
          <a:xfrm>
            <a:off x="5520210" y="3775516"/>
            <a:ext cx="2098039" cy="50639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g17a82692b34_12_139"/>
          <p:cNvSpPr txBox="1">
            <a:spLocks noGrp="1"/>
          </p:cNvSpPr>
          <p:nvPr>
            <p:ph type="body" idx="18"/>
          </p:nvPr>
        </p:nvSpPr>
        <p:spPr>
          <a:xfrm>
            <a:off x="5520211" y="4312077"/>
            <a:ext cx="2098038" cy="5063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g17a82692b34_12_139"/>
          <p:cNvSpPr>
            <a:spLocks noGrp="1"/>
          </p:cNvSpPr>
          <p:nvPr>
            <p:ph type="pic" idx="19"/>
          </p:nvPr>
        </p:nvSpPr>
        <p:spPr>
          <a:xfrm>
            <a:off x="8059916" y="3571991"/>
            <a:ext cx="1173264" cy="1357920"/>
          </a:xfrm>
          <a:prstGeom prst="rect">
            <a:avLst/>
          </a:prstGeom>
          <a:noFill/>
          <a:ln>
            <a:noFill/>
          </a:ln>
        </p:spPr>
      </p:sp>
      <p:sp>
        <p:nvSpPr>
          <p:cNvPr id="358" name="Google Shape;358;g17a82692b34_12_139" descr="Click icon to add picture"/>
          <p:cNvSpPr txBox="1">
            <a:spLocks noGrp="1"/>
          </p:cNvSpPr>
          <p:nvPr>
            <p:ph type="body" idx="20"/>
          </p:nvPr>
        </p:nvSpPr>
        <p:spPr>
          <a:xfrm>
            <a:off x="9309889" y="3775516"/>
            <a:ext cx="2098039" cy="50639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g17a82692b34_12_139"/>
          <p:cNvSpPr txBox="1">
            <a:spLocks noGrp="1"/>
          </p:cNvSpPr>
          <p:nvPr>
            <p:ph type="body" idx="21"/>
          </p:nvPr>
        </p:nvSpPr>
        <p:spPr>
          <a:xfrm>
            <a:off x="9309891" y="4312077"/>
            <a:ext cx="2098038" cy="5063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g17a82692b34_12_139"/>
          <p:cNvSpPr>
            <a:spLocks noGrp="1"/>
          </p:cNvSpPr>
          <p:nvPr>
            <p:ph type="pic" idx="22"/>
          </p:nvPr>
        </p:nvSpPr>
        <p:spPr>
          <a:xfrm>
            <a:off x="4269796" y="5153614"/>
            <a:ext cx="1173264" cy="1357920"/>
          </a:xfrm>
          <a:prstGeom prst="rect">
            <a:avLst/>
          </a:prstGeom>
          <a:noFill/>
          <a:ln>
            <a:noFill/>
          </a:ln>
        </p:spPr>
      </p:sp>
      <p:sp>
        <p:nvSpPr>
          <p:cNvPr id="361" name="Google Shape;361;g17a82692b34_12_139" descr="Click icon to add picture"/>
          <p:cNvSpPr txBox="1">
            <a:spLocks noGrp="1"/>
          </p:cNvSpPr>
          <p:nvPr>
            <p:ph type="body" idx="23"/>
          </p:nvPr>
        </p:nvSpPr>
        <p:spPr>
          <a:xfrm>
            <a:off x="5520210" y="5369449"/>
            <a:ext cx="2098039" cy="50639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g17a82692b34_12_139"/>
          <p:cNvSpPr txBox="1">
            <a:spLocks noGrp="1"/>
          </p:cNvSpPr>
          <p:nvPr>
            <p:ph type="body" idx="24"/>
          </p:nvPr>
        </p:nvSpPr>
        <p:spPr>
          <a:xfrm>
            <a:off x="5520211" y="5901594"/>
            <a:ext cx="2098038" cy="5063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g17a82692b34_12_139"/>
          <p:cNvSpPr>
            <a:spLocks noGrp="1"/>
          </p:cNvSpPr>
          <p:nvPr>
            <p:ph type="pic" idx="25"/>
          </p:nvPr>
        </p:nvSpPr>
        <p:spPr>
          <a:xfrm>
            <a:off x="8059916" y="5153614"/>
            <a:ext cx="1173264" cy="1357920"/>
          </a:xfrm>
          <a:prstGeom prst="rect">
            <a:avLst/>
          </a:prstGeom>
          <a:noFill/>
          <a:ln>
            <a:noFill/>
          </a:ln>
        </p:spPr>
      </p:sp>
      <p:sp>
        <p:nvSpPr>
          <p:cNvPr id="364" name="Google Shape;364;g17a82692b34_12_139" descr="Click icon to add picture"/>
          <p:cNvSpPr txBox="1">
            <a:spLocks noGrp="1"/>
          </p:cNvSpPr>
          <p:nvPr>
            <p:ph type="body" idx="26"/>
          </p:nvPr>
        </p:nvSpPr>
        <p:spPr>
          <a:xfrm>
            <a:off x="9313612" y="5369449"/>
            <a:ext cx="2098039" cy="50639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g17a82692b34_12_139"/>
          <p:cNvSpPr txBox="1">
            <a:spLocks noGrp="1"/>
          </p:cNvSpPr>
          <p:nvPr>
            <p:ph type="body" idx="27"/>
          </p:nvPr>
        </p:nvSpPr>
        <p:spPr>
          <a:xfrm>
            <a:off x="9309891" y="5901594"/>
            <a:ext cx="2098038" cy="5063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accent6"/>
              </a:buClr>
              <a:buSzPts val="1400"/>
              <a:buNone/>
              <a:defRPr sz="1400" b="0"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g17a82692b34_12_139"/>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g17a82692b34_12_139"/>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 Column">
  <p:cSld name="5 Column">
    <p:spTree>
      <p:nvGrpSpPr>
        <p:cNvPr id="1" name="Shape 368"/>
        <p:cNvGrpSpPr/>
        <p:nvPr/>
      </p:nvGrpSpPr>
      <p:grpSpPr>
        <a:xfrm>
          <a:off x="0" y="0"/>
          <a:ext cx="0" cy="0"/>
          <a:chOff x="0" y="0"/>
          <a:chExt cx="0" cy="0"/>
        </a:xfrm>
      </p:grpSpPr>
      <p:sp>
        <p:nvSpPr>
          <p:cNvPr id="369" name="Google Shape;369;g17a82692b34_12_167"/>
          <p:cNvSpPr txBox="1">
            <a:spLocks noGrp="1"/>
          </p:cNvSpPr>
          <p:nvPr>
            <p:ph type="body" idx="1"/>
          </p:nvPr>
        </p:nvSpPr>
        <p:spPr>
          <a:xfrm>
            <a:off x="838200" y="2929823"/>
            <a:ext cx="1865376" cy="2464293"/>
          </a:xfrm>
          <a:prstGeom prst="rect">
            <a:avLst/>
          </a:prstGeom>
          <a:noFill/>
          <a:ln w="19050" cap="flat" cmpd="sng">
            <a:solidFill>
              <a:schemeClr val="accent3"/>
            </a:solidFill>
            <a:prstDash val="solid"/>
            <a:round/>
            <a:headEnd type="none" w="sm" len="sm"/>
            <a:tailEnd type="none" w="sm" len="sm"/>
          </a:ln>
        </p:spPr>
        <p:txBody>
          <a:bodyPr spcFirstLastPara="1" wrap="square" lIns="91425" tIns="219450" rIns="91425" bIns="45700" anchor="t" anchorCtr="0">
            <a:noAutofit/>
          </a:bodyPr>
          <a:lstStyle>
            <a:lvl1pPr marL="457200" lvl="0" indent="-228600" algn="ctr">
              <a:lnSpc>
                <a:spcPct val="100000"/>
              </a:lnSpc>
              <a:spcBef>
                <a:spcPts val="0"/>
              </a:spcBef>
              <a:spcAft>
                <a:spcPts val="0"/>
              </a:spcAft>
              <a:buClr>
                <a:schemeClr val="accent6"/>
              </a:buClr>
              <a:buSzPts val="1500"/>
              <a:buNone/>
              <a:defRPr sz="15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g17a82692b34_12_167"/>
          <p:cNvSpPr txBox="1">
            <a:spLocks noGrp="1"/>
          </p:cNvSpPr>
          <p:nvPr>
            <p:ph type="body" idx="2"/>
          </p:nvPr>
        </p:nvSpPr>
        <p:spPr>
          <a:xfrm>
            <a:off x="3000303" y="2929823"/>
            <a:ext cx="1867186" cy="2471878"/>
          </a:xfrm>
          <a:prstGeom prst="rect">
            <a:avLst/>
          </a:prstGeom>
          <a:noFill/>
          <a:ln w="19050" cap="flat" cmpd="sng">
            <a:solidFill>
              <a:schemeClr val="accent3"/>
            </a:solidFill>
            <a:prstDash val="solid"/>
            <a:round/>
            <a:headEnd type="none" w="sm" len="sm"/>
            <a:tailEnd type="none" w="sm" len="sm"/>
          </a:ln>
        </p:spPr>
        <p:txBody>
          <a:bodyPr spcFirstLastPara="1" wrap="square" lIns="91425" tIns="219450" rIns="91425" bIns="45700" anchor="t" anchorCtr="0">
            <a:noAutofit/>
          </a:bodyPr>
          <a:lstStyle>
            <a:lvl1pPr marL="457200" lvl="0" indent="-228600" algn="ctr">
              <a:lnSpc>
                <a:spcPct val="100000"/>
              </a:lnSpc>
              <a:spcBef>
                <a:spcPts val="0"/>
              </a:spcBef>
              <a:spcAft>
                <a:spcPts val="0"/>
              </a:spcAft>
              <a:buClr>
                <a:schemeClr val="accent6"/>
              </a:buClr>
              <a:buSzPts val="1500"/>
              <a:buNone/>
              <a:defRPr sz="15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g17a82692b34_12_167"/>
          <p:cNvSpPr txBox="1">
            <a:spLocks noGrp="1"/>
          </p:cNvSpPr>
          <p:nvPr>
            <p:ph type="body" idx="3"/>
          </p:nvPr>
        </p:nvSpPr>
        <p:spPr>
          <a:xfrm>
            <a:off x="5164216" y="2929823"/>
            <a:ext cx="1865376" cy="2464293"/>
          </a:xfrm>
          <a:prstGeom prst="rect">
            <a:avLst/>
          </a:prstGeom>
          <a:noFill/>
          <a:ln w="19050" cap="flat" cmpd="sng">
            <a:solidFill>
              <a:schemeClr val="accent3"/>
            </a:solidFill>
            <a:prstDash val="solid"/>
            <a:round/>
            <a:headEnd type="none" w="sm" len="sm"/>
            <a:tailEnd type="none" w="sm" len="sm"/>
          </a:ln>
        </p:spPr>
        <p:txBody>
          <a:bodyPr spcFirstLastPara="1" wrap="square" lIns="91425" tIns="219450" rIns="91425" bIns="45700" anchor="t" anchorCtr="0">
            <a:noAutofit/>
          </a:bodyPr>
          <a:lstStyle>
            <a:lvl1pPr marL="457200" lvl="0" indent="-228600" algn="ctr">
              <a:lnSpc>
                <a:spcPct val="100000"/>
              </a:lnSpc>
              <a:spcBef>
                <a:spcPts val="0"/>
              </a:spcBef>
              <a:spcAft>
                <a:spcPts val="0"/>
              </a:spcAft>
              <a:buClr>
                <a:schemeClr val="accent6"/>
              </a:buClr>
              <a:buSzPts val="1500"/>
              <a:buNone/>
              <a:defRPr sz="15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g17a82692b34_12_167"/>
          <p:cNvSpPr txBox="1">
            <a:spLocks noGrp="1"/>
          </p:cNvSpPr>
          <p:nvPr>
            <p:ph type="body" idx="4"/>
          </p:nvPr>
        </p:nvSpPr>
        <p:spPr>
          <a:xfrm>
            <a:off x="7326319" y="2929823"/>
            <a:ext cx="1865376" cy="2464293"/>
          </a:xfrm>
          <a:prstGeom prst="rect">
            <a:avLst/>
          </a:prstGeom>
          <a:noFill/>
          <a:ln w="19050" cap="flat" cmpd="sng">
            <a:solidFill>
              <a:schemeClr val="accent3"/>
            </a:solidFill>
            <a:prstDash val="solid"/>
            <a:round/>
            <a:headEnd type="none" w="sm" len="sm"/>
            <a:tailEnd type="none" w="sm" len="sm"/>
          </a:ln>
        </p:spPr>
        <p:txBody>
          <a:bodyPr spcFirstLastPara="1" wrap="square" lIns="91425" tIns="219450" rIns="91425" bIns="45700" anchor="t" anchorCtr="0">
            <a:noAutofit/>
          </a:bodyPr>
          <a:lstStyle>
            <a:lvl1pPr marL="457200" lvl="0" indent="-228600" algn="ctr">
              <a:lnSpc>
                <a:spcPct val="100000"/>
              </a:lnSpc>
              <a:spcBef>
                <a:spcPts val="0"/>
              </a:spcBef>
              <a:spcAft>
                <a:spcPts val="0"/>
              </a:spcAft>
              <a:buClr>
                <a:schemeClr val="accent6"/>
              </a:buClr>
              <a:buSzPts val="1500"/>
              <a:buNone/>
              <a:defRPr sz="15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g17a82692b34_12_167"/>
          <p:cNvSpPr txBox="1">
            <a:spLocks noGrp="1"/>
          </p:cNvSpPr>
          <p:nvPr>
            <p:ph type="body" idx="5"/>
          </p:nvPr>
        </p:nvSpPr>
        <p:spPr>
          <a:xfrm>
            <a:off x="9488424" y="2929823"/>
            <a:ext cx="1865376" cy="2464293"/>
          </a:xfrm>
          <a:prstGeom prst="rect">
            <a:avLst/>
          </a:prstGeom>
          <a:noFill/>
          <a:ln w="19050" cap="flat" cmpd="sng">
            <a:solidFill>
              <a:schemeClr val="accent3"/>
            </a:solidFill>
            <a:prstDash val="solid"/>
            <a:round/>
            <a:headEnd type="none" w="sm" len="sm"/>
            <a:tailEnd type="none" w="sm" len="sm"/>
          </a:ln>
        </p:spPr>
        <p:txBody>
          <a:bodyPr spcFirstLastPara="1" wrap="square" lIns="91425" tIns="219450" rIns="91425" bIns="45700" anchor="t" anchorCtr="0">
            <a:noAutofit/>
          </a:bodyPr>
          <a:lstStyle>
            <a:lvl1pPr marL="457200" lvl="0" indent="-228600" algn="ctr">
              <a:lnSpc>
                <a:spcPct val="100000"/>
              </a:lnSpc>
              <a:spcBef>
                <a:spcPts val="0"/>
              </a:spcBef>
              <a:spcAft>
                <a:spcPts val="0"/>
              </a:spcAft>
              <a:buClr>
                <a:schemeClr val="accent6"/>
              </a:buClr>
              <a:buSzPts val="1500"/>
              <a:buNone/>
              <a:defRPr sz="15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g17a82692b34_12_167"/>
          <p:cNvSpPr txBox="1">
            <a:spLocks noGrp="1"/>
          </p:cNvSpPr>
          <p:nvPr>
            <p:ph type="body" idx="6"/>
          </p:nvPr>
        </p:nvSpPr>
        <p:spPr>
          <a:xfrm>
            <a:off x="838200" y="2067143"/>
            <a:ext cx="1865376" cy="866219"/>
          </a:xfrm>
          <a:prstGeom prst="rect">
            <a:avLst/>
          </a:pr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6"/>
              </a:buClr>
              <a:buSzPts val="1800"/>
              <a:buFont typeface="Arial"/>
              <a:buNone/>
              <a:defRPr sz="1800" b="1" i="0">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g17a82692b34_12_1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g17a82692b34_12_167"/>
          <p:cNvSpPr txBox="1">
            <a:spLocks noGrp="1"/>
          </p:cNvSpPr>
          <p:nvPr>
            <p:ph type="body" idx="7"/>
          </p:nvPr>
        </p:nvSpPr>
        <p:spPr>
          <a:xfrm>
            <a:off x="3000756" y="2067143"/>
            <a:ext cx="1865376" cy="866219"/>
          </a:xfrm>
          <a:prstGeom prst="rect">
            <a:avLst/>
          </a:pr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6"/>
              </a:buClr>
              <a:buSzPts val="1800"/>
              <a:buFont typeface="Arial"/>
              <a:buNone/>
              <a:defRPr sz="1800" b="1" i="0">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g17a82692b34_12_167"/>
          <p:cNvSpPr txBox="1">
            <a:spLocks noGrp="1"/>
          </p:cNvSpPr>
          <p:nvPr>
            <p:ph type="body" idx="8"/>
          </p:nvPr>
        </p:nvSpPr>
        <p:spPr>
          <a:xfrm>
            <a:off x="5163312" y="2067143"/>
            <a:ext cx="1865376" cy="866219"/>
          </a:xfrm>
          <a:prstGeom prst="rect">
            <a:avLst/>
          </a:pr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6"/>
              </a:buClr>
              <a:buSzPts val="1800"/>
              <a:buFont typeface="Arial"/>
              <a:buNone/>
              <a:defRPr sz="1800" b="1" i="0">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g17a82692b34_12_167"/>
          <p:cNvSpPr txBox="1">
            <a:spLocks noGrp="1"/>
          </p:cNvSpPr>
          <p:nvPr>
            <p:ph type="body" idx="9"/>
          </p:nvPr>
        </p:nvSpPr>
        <p:spPr>
          <a:xfrm>
            <a:off x="7325868" y="2067143"/>
            <a:ext cx="1865376" cy="866219"/>
          </a:xfrm>
          <a:prstGeom prst="rect">
            <a:avLst/>
          </a:pr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6"/>
              </a:buClr>
              <a:buSzPts val="1800"/>
              <a:buFont typeface="Arial"/>
              <a:buNone/>
              <a:defRPr sz="1800" b="1" i="0">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g17a82692b34_12_167"/>
          <p:cNvSpPr txBox="1">
            <a:spLocks noGrp="1"/>
          </p:cNvSpPr>
          <p:nvPr>
            <p:ph type="body" idx="13"/>
          </p:nvPr>
        </p:nvSpPr>
        <p:spPr>
          <a:xfrm>
            <a:off x="9488424" y="2067143"/>
            <a:ext cx="1865376" cy="866219"/>
          </a:xfrm>
          <a:prstGeom prst="rect">
            <a:avLst/>
          </a:prstGeom>
          <a:noFill/>
          <a:ln w="1905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Clr>
                <a:schemeClr val="accent6"/>
              </a:buClr>
              <a:buSzPts val="1800"/>
              <a:buFont typeface="Arial"/>
              <a:buNone/>
              <a:defRPr sz="1800" b="1" i="0">
                <a:solidFill>
                  <a:schemeClr val="accent6"/>
                </a:solidFill>
                <a:latin typeface="Arial"/>
                <a:ea typeface="Arial"/>
                <a:cs typeface="Arial"/>
                <a:sym typeface="Arial"/>
              </a:defRPr>
            </a:lvl1pPr>
            <a:lvl2pPr marL="914400" lvl="1" indent="-342900" algn="l">
              <a:lnSpc>
                <a:spcPct val="90000"/>
              </a:lnSpc>
              <a:spcBef>
                <a:spcPts val="500"/>
              </a:spcBef>
              <a:spcAft>
                <a:spcPts val="0"/>
              </a:spcAft>
              <a:buClr>
                <a:schemeClr val="accent6"/>
              </a:buClr>
              <a:buSzPts val="1800"/>
              <a:buChar char="•"/>
              <a:defRPr/>
            </a:lvl2pPr>
            <a:lvl3pPr marL="1371600" lvl="2" indent="-342900" algn="l">
              <a:lnSpc>
                <a:spcPct val="90000"/>
              </a:lnSpc>
              <a:spcBef>
                <a:spcPts val="500"/>
              </a:spcBef>
              <a:spcAft>
                <a:spcPts val="0"/>
              </a:spcAft>
              <a:buClr>
                <a:schemeClr val="accent6"/>
              </a:buClr>
              <a:buSzPts val="18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g17a82692b34_12_167"/>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g17a82692b34_12_167"/>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82"/>
        <p:cNvGrpSpPr/>
        <p:nvPr/>
      </p:nvGrpSpPr>
      <p:grpSpPr>
        <a:xfrm>
          <a:off x="0" y="0"/>
          <a:ext cx="0" cy="0"/>
          <a:chOff x="0" y="0"/>
          <a:chExt cx="0" cy="0"/>
        </a:xfrm>
      </p:grpSpPr>
      <p:sp>
        <p:nvSpPr>
          <p:cNvPr id="383" name="Google Shape;383;g17a82692b34_12_181"/>
          <p:cNvSpPr/>
          <p:nvPr/>
        </p:nvSpPr>
        <p:spPr>
          <a:xfrm>
            <a:off x="1295508" y="3039919"/>
            <a:ext cx="2375255" cy="2734936"/>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84" name="Google Shape;384;g17a82692b34_12_181"/>
          <p:cNvSpPr/>
          <p:nvPr/>
        </p:nvSpPr>
        <p:spPr>
          <a:xfrm>
            <a:off x="3670763" y="1677046"/>
            <a:ext cx="2375255" cy="2734936"/>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85" name="Google Shape;385;g17a82692b34_12_181"/>
          <p:cNvSpPr/>
          <p:nvPr/>
        </p:nvSpPr>
        <p:spPr>
          <a:xfrm>
            <a:off x="4865676" y="3722308"/>
            <a:ext cx="2375255" cy="2734936"/>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86" name="Google Shape;386;g17a82692b34_12_181"/>
          <p:cNvSpPr/>
          <p:nvPr/>
        </p:nvSpPr>
        <p:spPr>
          <a:xfrm>
            <a:off x="7245668" y="3725411"/>
            <a:ext cx="2375255" cy="2734936"/>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87" name="Google Shape;387;g17a82692b34_12_181"/>
          <p:cNvSpPr/>
          <p:nvPr/>
        </p:nvSpPr>
        <p:spPr>
          <a:xfrm>
            <a:off x="8440729" y="1677046"/>
            <a:ext cx="2375255" cy="2734936"/>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88" name="Google Shape;388;g17a82692b34_12_181"/>
          <p:cNvSpPr/>
          <p:nvPr/>
        </p:nvSpPr>
        <p:spPr>
          <a:xfrm>
            <a:off x="1274779" y="1667026"/>
            <a:ext cx="7152768" cy="2736950"/>
          </a:xfrm>
          <a:custGeom>
            <a:avLst/>
            <a:gdLst/>
            <a:ahLst/>
            <a:cxnLst/>
            <a:rect l="l" t="t" r="r" b="b"/>
            <a:pathLst>
              <a:path w="7152768" h="2736950" extrusionOk="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solidFill>
              <a:srgbClr val="D9E5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89" name="Google Shape;389;g17a82692b34_12_181"/>
          <p:cNvSpPr/>
          <p:nvPr/>
        </p:nvSpPr>
        <p:spPr>
          <a:xfrm>
            <a:off x="8440979" y="1677475"/>
            <a:ext cx="2373549" cy="2062264"/>
          </a:xfrm>
          <a:custGeom>
            <a:avLst/>
            <a:gdLst/>
            <a:ahLst/>
            <a:cxnLst/>
            <a:rect l="l" t="t" r="r" b="b"/>
            <a:pathLst>
              <a:path w="2373549" h="2062264" extrusionOk="0">
                <a:moveTo>
                  <a:pt x="2373549" y="680936"/>
                </a:moveTo>
                <a:lnTo>
                  <a:pt x="1186774" y="0"/>
                </a:lnTo>
                <a:lnTo>
                  <a:pt x="0" y="690664"/>
                </a:lnTo>
                <a:lnTo>
                  <a:pt x="0" y="2062264"/>
                </a:lnTo>
              </a:path>
            </a:pathLst>
          </a:custGeom>
          <a:noFill/>
          <a:ln w="38100" cap="flat" cmpd="sng">
            <a:solidFill>
              <a:srgbClr val="D9E5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0" name="Google Shape;390;g17a82692b34_12_181"/>
          <p:cNvSpPr/>
          <p:nvPr/>
        </p:nvSpPr>
        <p:spPr>
          <a:xfrm flipH="1">
            <a:off x="10715501" y="2243467"/>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1" name="Google Shape;391;g17a82692b34_12_181"/>
          <p:cNvSpPr/>
          <p:nvPr/>
        </p:nvSpPr>
        <p:spPr>
          <a:xfrm flipH="1">
            <a:off x="9534557" y="1571099"/>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2" name="Google Shape;392;g17a82692b34_12_181"/>
          <p:cNvSpPr/>
          <p:nvPr/>
        </p:nvSpPr>
        <p:spPr>
          <a:xfrm flipH="1">
            <a:off x="8328171" y="2258376"/>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3" name="Google Shape;393;g17a82692b34_12_181"/>
          <p:cNvSpPr/>
          <p:nvPr/>
        </p:nvSpPr>
        <p:spPr>
          <a:xfrm flipH="1">
            <a:off x="8333460" y="3610854"/>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4" name="Google Shape;394;g17a82692b34_12_181"/>
          <p:cNvSpPr/>
          <p:nvPr/>
        </p:nvSpPr>
        <p:spPr>
          <a:xfrm flipH="1">
            <a:off x="7146016" y="4290860"/>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5" name="Google Shape;395;g17a82692b34_12_181"/>
          <p:cNvSpPr/>
          <p:nvPr/>
        </p:nvSpPr>
        <p:spPr>
          <a:xfrm flipH="1">
            <a:off x="5937847" y="3613390"/>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6" name="Google Shape;396;g17a82692b34_12_181"/>
          <p:cNvSpPr/>
          <p:nvPr/>
        </p:nvSpPr>
        <p:spPr>
          <a:xfrm flipH="1">
            <a:off x="5951993" y="2251300"/>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7" name="Google Shape;397;g17a82692b34_12_181"/>
          <p:cNvSpPr/>
          <p:nvPr/>
        </p:nvSpPr>
        <p:spPr>
          <a:xfrm flipH="1">
            <a:off x="4778156" y="1565771"/>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8" name="Google Shape;398;g17a82692b34_12_181"/>
          <p:cNvSpPr/>
          <p:nvPr/>
        </p:nvSpPr>
        <p:spPr>
          <a:xfrm flipH="1">
            <a:off x="3565843" y="2247823"/>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399" name="Google Shape;399;g17a82692b34_12_181"/>
          <p:cNvSpPr/>
          <p:nvPr/>
        </p:nvSpPr>
        <p:spPr>
          <a:xfrm flipH="1">
            <a:off x="3565952" y="3613390"/>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400" name="Google Shape;400;g17a82692b34_12_181"/>
          <p:cNvSpPr/>
          <p:nvPr/>
        </p:nvSpPr>
        <p:spPr>
          <a:xfrm flipH="1">
            <a:off x="2386318" y="2962784"/>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401" name="Google Shape;401;g17a82692b34_12_181"/>
          <p:cNvSpPr/>
          <p:nvPr/>
        </p:nvSpPr>
        <p:spPr>
          <a:xfrm flipH="1">
            <a:off x="1190302" y="3612210"/>
            <a:ext cx="204312" cy="236468"/>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D9E5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accent6"/>
              </a:solidFill>
              <a:latin typeface="Mate"/>
              <a:ea typeface="Mate"/>
              <a:cs typeface="Mate"/>
              <a:sym typeface="Mate"/>
            </a:endParaRPr>
          </a:p>
        </p:txBody>
      </p:sp>
      <p:sp>
        <p:nvSpPr>
          <p:cNvPr id="402" name="Google Shape;402;g17a82692b34_12_181" descr="Click icon to add picture"/>
          <p:cNvSpPr txBox="1">
            <a:spLocks noGrp="1"/>
          </p:cNvSpPr>
          <p:nvPr>
            <p:ph type="body" idx="1"/>
          </p:nvPr>
        </p:nvSpPr>
        <p:spPr>
          <a:xfrm>
            <a:off x="1507136" y="3865003"/>
            <a:ext cx="1877575"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g17a82692b34_12_181"/>
          <p:cNvSpPr txBox="1">
            <a:spLocks noGrp="1"/>
          </p:cNvSpPr>
          <p:nvPr>
            <p:ph type="body" idx="2"/>
          </p:nvPr>
        </p:nvSpPr>
        <p:spPr>
          <a:xfrm>
            <a:off x="1507136" y="4447079"/>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g17a82692b34_12_181" descr="Click icon to add picture"/>
          <p:cNvSpPr txBox="1">
            <a:spLocks noGrp="1"/>
          </p:cNvSpPr>
          <p:nvPr>
            <p:ph type="body" idx="3"/>
          </p:nvPr>
        </p:nvSpPr>
        <p:spPr>
          <a:xfrm>
            <a:off x="3889942" y="2355643"/>
            <a:ext cx="1877575"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g17a82692b34_12_181"/>
          <p:cNvSpPr txBox="1">
            <a:spLocks noGrp="1"/>
          </p:cNvSpPr>
          <p:nvPr>
            <p:ph type="body" idx="4"/>
          </p:nvPr>
        </p:nvSpPr>
        <p:spPr>
          <a:xfrm>
            <a:off x="3889942" y="2937719"/>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g17a82692b34_12_181" descr="Click icon to add picture"/>
          <p:cNvSpPr txBox="1">
            <a:spLocks noGrp="1"/>
          </p:cNvSpPr>
          <p:nvPr>
            <p:ph type="body" idx="5"/>
          </p:nvPr>
        </p:nvSpPr>
        <p:spPr>
          <a:xfrm>
            <a:off x="5107230" y="4469081"/>
            <a:ext cx="1877575"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g17a82692b34_12_181"/>
          <p:cNvSpPr txBox="1">
            <a:spLocks noGrp="1"/>
          </p:cNvSpPr>
          <p:nvPr>
            <p:ph type="body" idx="6"/>
          </p:nvPr>
        </p:nvSpPr>
        <p:spPr>
          <a:xfrm>
            <a:off x="5107230" y="5051157"/>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g17a82692b34_12_181" descr="Click icon to add picture"/>
          <p:cNvSpPr txBox="1">
            <a:spLocks noGrp="1"/>
          </p:cNvSpPr>
          <p:nvPr>
            <p:ph type="body" idx="7"/>
          </p:nvPr>
        </p:nvSpPr>
        <p:spPr>
          <a:xfrm>
            <a:off x="7501941" y="4469081"/>
            <a:ext cx="1877575"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g17a82692b34_12_181"/>
          <p:cNvSpPr txBox="1">
            <a:spLocks noGrp="1"/>
          </p:cNvSpPr>
          <p:nvPr>
            <p:ph type="body" idx="8"/>
          </p:nvPr>
        </p:nvSpPr>
        <p:spPr>
          <a:xfrm>
            <a:off x="7501941" y="5051157"/>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g17a82692b34_12_181" descr="Click icon to add picture"/>
          <p:cNvSpPr txBox="1">
            <a:spLocks noGrp="1"/>
          </p:cNvSpPr>
          <p:nvPr>
            <p:ph type="body" idx="9"/>
          </p:nvPr>
        </p:nvSpPr>
        <p:spPr>
          <a:xfrm>
            <a:off x="8734718" y="2355643"/>
            <a:ext cx="1877575" cy="50639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accent6"/>
              </a:buClr>
              <a:buSzPts val="1800"/>
              <a:buNone/>
              <a:defRPr sz="1800" b="1">
                <a:solidFill>
                  <a:schemeClr val="accent6"/>
                </a:solidFil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g17a82692b34_12_181"/>
          <p:cNvSpPr txBox="1">
            <a:spLocks noGrp="1"/>
          </p:cNvSpPr>
          <p:nvPr>
            <p:ph type="body" idx="13"/>
          </p:nvPr>
        </p:nvSpPr>
        <p:spPr>
          <a:xfrm>
            <a:off x="8734718" y="2937719"/>
            <a:ext cx="1877575" cy="506399"/>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0"/>
              </a:spcBef>
              <a:spcAft>
                <a:spcPts val="0"/>
              </a:spcAft>
              <a:buClr>
                <a:schemeClr val="accent6"/>
              </a:buClr>
              <a:buSzPts val="1400"/>
              <a:buNone/>
              <a:defRPr sz="1400" b="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g17a82692b34_12_181"/>
          <p:cNvSpPr txBox="1">
            <a:spLocks noGrp="1"/>
          </p:cNvSpPr>
          <p:nvPr>
            <p:ph type="title"/>
          </p:nvPr>
        </p:nvSpPr>
        <p:spPr>
          <a:xfrm>
            <a:off x="578914" y="726705"/>
            <a:ext cx="10515600" cy="120505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g17a82692b34_12_181"/>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g17a82692b34_12_181"/>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15"/>
        <p:cNvGrpSpPr/>
        <p:nvPr/>
      </p:nvGrpSpPr>
      <p:grpSpPr>
        <a:xfrm>
          <a:off x="0" y="0"/>
          <a:ext cx="0" cy="0"/>
          <a:chOff x="0" y="0"/>
          <a:chExt cx="0" cy="0"/>
        </a:xfrm>
      </p:grpSpPr>
      <p:sp>
        <p:nvSpPr>
          <p:cNvPr id="416" name="Google Shape;416;g17a82692b34_12_214"/>
          <p:cNvSpPr/>
          <p:nvPr/>
        </p:nvSpPr>
        <p:spPr>
          <a:xfrm>
            <a:off x="0" y="2860787"/>
            <a:ext cx="2361029" cy="3676532"/>
          </a:xfrm>
          <a:custGeom>
            <a:avLst/>
            <a:gdLst/>
            <a:ahLst/>
            <a:cxnLst/>
            <a:rect l="l" t="t" r="r" b="b"/>
            <a:pathLst>
              <a:path w="2361029" h="3676532" extrusionOk="0">
                <a:moveTo>
                  <a:pt x="773997" y="0"/>
                </a:moveTo>
                <a:lnTo>
                  <a:pt x="2361029" y="925683"/>
                </a:lnTo>
                <a:lnTo>
                  <a:pt x="2361029" y="2763949"/>
                </a:lnTo>
                <a:lnTo>
                  <a:pt x="769661" y="3676532"/>
                </a:lnTo>
                <a:lnTo>
                  <a:pt x="0" y="3234717"/>
                </a:lnTo>
                <a:lnTo>
                  <a:pt x="0" y="446885"/>
                </a:lnTo>
                <a:close/>
              </a:path>
            </a:pathLst>
          </a:custGeom>
          <a:solidFill>
            <a:srgbClr val="FCD3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417" name="Google Shape;417;g17a82692b34_12_214"/>
          <p:cNvSpPr/>
          <p:nvPr/>
        </p:nvSpPr>
        <p:spPr>
          <a:xfrm flipH="1">
            <a:off x="1014233" y="5253270"/>
            <a:ext cx="1710765" cy="1593273"/>
          </a:xfrm>
          <a:custGeom>
            <a:avLst/>
            <a:gdLst/>
            <a:ahLst/>
            <a:cxnLst/>
            <a:rect l="l" t="t" r="r" b="b"/>
            <a:pathLst>
              <a:path w="1710765" h="1593273" extrusionOk="0">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418" name="Google Shape;418;g17a82692b34_12_214" descr="Click icon to add picture"/>
          <p:cNvSpPr txBox="1">
            <a:spLocks noGrp="1"/>
          </p:cNvSpPr>
          <p:nvPr>
            <p:ph type="body" idx="1"/>
          </p:nvPr>
        </p:nvSpPr>
        <p:spPr>
          <a:xfrm>
            <a:off x="5271609" y="1025236"/>
            <a:ext cx="5162709" cy="42068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g17a82692b34_12_214"/>
          <p:cNvSpPr txBox="1">
            <a:spLocks noGrp="1"/>
          </p:cNvSpPr>
          <p:nvPr>
            <p:ph type="body" idx="2"/>
          </p:nvPr>
        </p:nvSpPr>
        <p:spPr>
          <a:xfrm>
            <a:off x="5271608" y="1469069"/>
            <a:ext cx="5162709" cy="1506166"/>
          </a:xfrm>
          <a:prstGeom prst="rect">
            <a:avLst/>
          </a:prstGeom>
          <a:noFill/>
          <a:ln>
            <a:noFill/>
          </a:ln>
        </p:spPr>
        <p:txBody>
          <a:bodyPr spcFirstLastPara="1" wrap="square" lIns="91425" tIns="45700" rIns="91425" bIns="45700" anchor="t" anchorCtr="0">
            <a:noAutofit/>
          </a:bodyPr>
          <a:lstStyle>
            <a:lvl1pPr marL="457200" lvl="0" indent="-317500" algn="l">
              <a:lnSpc>
                <a:spcPct val="100000"/>
              </a:lnSpc>
              <a:spcBef>
                <a:spcPts val="0"/>
              </a:spcBef>
              <a:spcAft>
                <a:spcPts val="0"/>
              </a:spcAft>
              <a:buClr>
                <a:schemeClr val="accent6"/>
              </a:buClr>
              <a:buSzPts val="1400"/>
              <a:buFont typeface="Arial"/>
              <a:buChar char="•"/>
              <a:defRPr sz="1400" b="0">
                <a:solidFill>
                  <a:schemeClr val="accent6"/>
                </a:solidFill>
                <a:latin typeface="Arial"/>
                <a:ea typeface="Arial"/>
                <a:cs typeface="Arial"/>
                <a:sym typeface="Arial"/>
              </a:defRPr>
            </a:lvl1pPr>
            <a:lvl2pPr marL="914400" lvl="1" indent="-292100" algn="l">
              <a:lnSpc>
                <a:spcPct val="90000"/>
              </a:lnSpc>
              <a:spcBef>
                <a:spcPts val="6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0" name="Google Shape;420;g17a82692b34_12_214" descr="Click icon to add picture"/>
          <p:cNvSpPr txBox="1">
            <a:spLocks noGrp="1"/>
          </p:cNvSpPr>
          <p:nvPr>
            <p:ph type="body" idx="3"/>
          </p:nvPr>
        </p:nvSpPr>
        <p:spPr>
          <a:xfrm>
            <a:off x="5271609" y="2984685"/>
            <a:ext cx="5162709" cy="42068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g17a82692b34_12_214" descr="Click icon to add picture"/>
          <p:cNvSpPr txBox="1">
            <a:spLocks noGrp="1"/>
          </p:cNvSpPr>
          <p:nvPr>
            <p:ph type="body" idx="4"/>
          </p:nvPr>
        </p:nvSpPr>
        <p:spPr>
          <a:xfrm>
            <a:off x="5271607" y="4597473"/>
            <a:ext cx="5162709" cy="421399"/>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accent6"/>
              </a:buClr>
              <a:buSzPts val="1800"/>
              <a:buNone/>
              <a:defRPr sz="1800" b="1" i="0">
                <a:solidFill>
                  <a:schemeClr val="accent6"/>
                </a:solidFill>
                <a:latin typeface="Arial"/>
                <a:ea typeface="Arial"/>
                <a:cs typeface="Arial"/>
                <a:sym typeface="Arial"/>
              </a:defRPr>
            </a:lvl1pPr>
            <a:lvl2pPr marL="914400" lvl="1" indent="-292100" algn="l">
              <a:lnSpc>
                <a:spcPct val="90000"/>
              </a:lnSpc>
              <a:spcBef>
                <a:spcPts val="5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g17a82692b34_12_214"/>
          <p:cNvSpPr txBox="1">
            <a:spLocks noGrp="1"/>
          </p:cNvSpPr>
          <p:nvPr>
            <p:ph type="body" idx="5"/>
          </p:nvPr>
        </p:nvSpPr>
        <p:spPr>
          <a:xfrm>
            <a:off x="5271608" y="3419684"/>
            <a:ext cx="5162709" cy="1177789"/>
          </a:xfrm>
          <a:prstGeom prst="rect">
            <a:avLst/>
          </a:prstGeom>
          <a:noFill/>
          <a:ln>
            <a:noFill/>
          </a:ln>
        </p:spPr>
        <p:txBody>
          <a:bodyPr spcFirstLastPara="1" wrap="square" lIns="91425" tIns="45700" rIns="91425" bIns="45700" anchor="t" anchorCtr="0">
            <a:noAutofit/>
          </a:bodyPr>
          <a:lstStyle>
            <a:lvl1pPr marL="457200" lvl="0" indent="-317500" algn="l">
              <a:lnSpc>
                <a:spcPct val="100000"/>
              </a:lnSpc>
              <a:spcBef>
                <a:spcPts val="0"/>
              </a:spcBef>
              <a:spcAft>
                <a:spcPts val="0"/>
              </a:spcAft>
              <a:buClr>
                <a:schemeClr val="accent6"/>
              </a:buClr>
              <a:buSzPts val="1400"/>
              <a:buFont typeface="Arial"/>
              <a:buChar char="•"/>
              <a:defRPr sz="1400" b="0">
                <a:solidFill>
                  <a:schemeClr val="accent6"/>
                </a:solidFill>
                <a:latin typeface="Arial"/>
                <a:ea typeface="Arial"/>
                <a:cs typeface="Arial"/>
                <a:sym typeface="Arial"/>
              </a:defRPr>
            </a:lvl1pPr>
            <a:lvl2pPr marL="914400" lvl="1" indent="-292100" algn="l">
              <a:lnSpc>
                <a:spcPct val="90000"/>
              </a:lnSpc>
              <a:spcBef>
                <a:spcPts val="6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g17a82692b34_12_214"/>
          <p:cNvSpPr txBox="1">
            <a:spLocks noGrp="1"/>
          </p:cNvSpPr>
          <p:nvPr>
            <p:ph type="body" idx="6"/>
          </p:nvPr>
        </p:nvSpPr>
        <p:spPr>
          <a:xfrm>
            <a:off x="5271608" y="5041922"/>
            <a:ext cx="5162709" cy="1635938"/>
          </a:xfrm>
          <a:prstGeom prst="rect">
            <a:avLst/>
          </a:prstGeom>
          <a:noFill/>
          <a:ln>
            <a:noFill/>
          </a:ln>
        </p:spPr>
        <p:txBody>
          <a:bodyPr spcFirstLastPara="1" wrap="square" lIns="91425" tIns="45700" rIns="91425" bIns="45700" anchor="t" anchorCtr="0">
            <a:noAutofit/>
          </a:bodyPr>
          <a:lstStyle>
            <a:lvl1pPr marL="457200" lvl="0" indent="-317500" algn="l">
              <a:lnSpc>
                <a:spcPct val="100000"/>
              </a:lnSpc>
              <a:spcBef>
                <a:spcPts val="0"/>
              </a:spcBef>
              <a:spcAft>
                <a:spcPts val="0"/>
              </a:spcAft>
              <a:buClr>
                <a:schemeClr val="accent6"/>
              </a:buClr>
              <a:buSzPts val="1400"/>
              <a:buFont typeface="Arial"/>
              <a:buChar char="•"/>
              <a:defRPr sz="1400" b="0">
                <a:solidFill>
                  <a:schemeClr val="accent6"/>
                </a:solidFill>
                <a:latin typeface="Arial"/>
                <a:ea typeface="Arial"/>
                <a:cs typeface="Arial"/>
                <a:sym typeface="Arial"/>
              </a:defRPr>
            </a:lvl1pPr>
            <a:lvl2pPr marL="914400" lvl="1" indent="-292100" algn="l">
              <a:lnSpc>
                <a:spcPct val="90000"/>
              </a:lnSpc>
              <a:spcBef>
                <a:spcPts val="600"/>
              </a:spcBef>
              <a:spcAft>
                <a:spcPts val="0"/>
              </a:spcAft>
              <a:buClr>
                <a:schemeClr val="accent6"/>
              </a:buClr>
              <a:buSzPts val="1000"/>
              <a:buChar char="•"/>
              <a:defRPr sz="1000"/>
            </a:lvl2pPr>
            <a:lvl3pPr marL="1371600" lvl="2" indent="-285750" algn="l">
              <a:lnSpc>
                <a:spcPct val="90000"/>
              </a:lnSpc>
              <a:spcBef>
                <a:spcPts val="500"/>
              </a:spcBef>
              <a:spcAft>
                <a:spcPts val="0"/>
              </a:spcAft>
              <a:buClr>
                <a:schemeClr val="accent6"/>
              </a:buClr>
              <a:buSzPts val="900"/>
              <a:buChar char="•"/>
              <a:defRPr sz="900"/>
            </a:lvl3pPr>
            <a:lvl4pPr marL="1828800" lvl="3" indent="-279400" algn="l">
              <a:lnSpc>
                <a:spcPct val="90000"/>
              </a:lnSpc>
              <a:spcBef>
                <a:spcPts val="500"/>
              </a:spcBef>
              <a:spcAft>
                <a:spcPts val="0"/>
              </a:spcAft>
              <a:buClr>
                <a:schemeClr val="accent6"/>
              </a:buClr>
              <a:buSzPts val="800"/>
              <a:buChar char="•"/>
              <a:defRPr sz="800"/>
            </a:lvl4pPr>
            <a:lvl5pPr marL="2286000" lvl="4" indent="-279400" algn="l">
              <a:lnSpc>
                <a:spcPct val="90000"/>
              </a:lnSpc>
              <a:spcBef>
                <a:spcPts val="500"/>
              </a:spcBef>
              <a:spcAft>
                <a:spcPts val="0"/>
              </a:spcAft>
              <a:buClr>
                <a:schemeClr val="accent6"/>
              </a:buClr>
              <a:buSzPts val="800"/>
              <a:buChar char="•"/>
              <a:defRPr sz="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g17a82692b34_12_214"/>
          <p:cNvSpPr/>
          <p:nvPr/>
        </p:nvSpPr>
        <p:spPr>
          <a:xfrm flipH="1">
            <a:off x="2631891" y="4699053"/>
            <a:ext cx="668814" cy="784693"/>
          </a:xfrm>
          <a:custGeom>
            <a:avLst/>
            <a:gdLst/>
            <a:ahLst/>
            <a:cxnLst/>
            <a:rect l="l" t="t" r="r" b="b"/>
            <a:pathLst>
              <a:path w="4387647" h="5032188" extrusionOk="0">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6"/>
              </a:solidFill>
              <a:latin typeface="Arial"/>
              <a:ea typeface="Arial"/>
              <a:cs typeface="Arial"/>
              <a:sym typeface="Arial"/>
            </a:endParaRPr>
          </a:p>
        </p:txBody>
      </p:sp>
      <p:sp>
        <p:nvSpPr>
          <p:cNvPr id="425" name="Google Shape;425;g17a82692b34_12_214"/>
          <p:cNvSpPr txBox="1">
            <a:spLocks noGrp="1"/>
          </p:cNvSpPr>
          <p:nvPr>
            <p:ph type="title"/>
          </p:nvPr>
        </p:nvSpPr>
        <p:spPr>
          <a:xfrm>
            <a:off x="502665" y="707105"/>
            <a:ext cx="3994173" cy="227758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6"/>
              </a:buClr>
              <a:buSzPts val="4400"/>
              <a:buFont typeface="Mate"/>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g17a82692b34_12_214"/>
          <p:cNvSpPr>
            <a:spLocks noGrp="1"/>
          </p:cNvSpPr>
          <p:nvPr>
            <p:ph type="pic" idx="7"/>
          </p:nvPr>
        </p:nvSpPr>
        <p:spPr>
          <a:xfrm>
            <a:off x="4734172" y="1141669"/>
            <a:ext cx="507778" cy="565882"/>
          </a:xfrm>
          <a:prstGeom prst="rect">
            <a:avLst/>
          </a:prstGeom>
          <a:noFill/>
          <a:ln>
            <a:noFill/>
          </a:ln>
        </p:spPr>
      </p:sp>
      <p:sp>
        <p:nvSpPr>
          <p:cNvPr id="427" name="Google Shape;427;g17a82692b34_12_214"/>
          <p:cNvSpPr>
            <a:spLocks noGrp="1"/>
          </p:cNvSpPr>
          <p:nvPr>
            <p:ph type="pic" idx="8"/>
          </p:nvPr>
        </p:nvSpPr>
        <p:spPr>
          <a:xfrm>
            <a:off x="4724705" y="3105650"/>
            <a:ext cx="536270" cy="565882"/>
          </a:xfrm>
          <a:prstGeom prst="rect">
            <a:avLst/>
          </a:prstGeom>
          <a:noFill/>
          <a:ln>
            <a:noFill/>
          </a:ln>
        </p:spPr>
      </p:sp>
      <p:sp>
        <p:nvSpPr>
          <p:cNvPr id="428" name="Google Shape;428;g17a82692b34_12_214"/>
          <p:cNvSpPr>
            <a:spLocks noGrp="1"/>
          </p:cNvSpPr>
          <p:nvPr>
            <p:ph type="pic" idx="9"/>
          </p:nvPr>
        </p:nvSpPr>
        <p:spPr>
          <a:xfrm>
            <a:off x="4714069" y="4716041"/>
            <a:ext cx="536270" cy="565882"/>
          </a:xfrm>
          <a:prstGeom prst="rect">
            <a:avLst/>
          </a:prstGeom>
          <a:noFill/>
          <a:ln>
            <a:noFill/>
          </a:ln>
        </p:spPr>
      </p:sp>
      <p:sp>
        <p:nvSpPr>
          <p:cNvPr id="429" name="Google Shape;429;g17a82692b34_12_214"/>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432452" y="1053987"/>
            <a:ext cx="11472985" cy="875323"/>
          </a:xfrm>
        </p:spPr>
        <p:txBody>
          <a:bodyPr anchor="t">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432451" y="5261415"/>
            <a:ext cx="9144000" cy="824523"/>
          </a:xfrm>
        </p:spPr>
        <p:txBody>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A0CD447F-574F-8B43-82AE-825A110D953C}"/>
              </a:ext>
            </a:extLst>
          </p:cNvPr>
          <p:cNvSpPr/>
          <p:nvPr userDrawn="1"/>
        </p:nvSpPr>
        <p:spPr>
          <a:xfrm>
            <a:off x="0" y="47778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09EE460-3A95-DD47-9E6A-B4C1FEC4FA20}"/>
              </a:ext>
            </a:extLst>
          </p:cNvPr>
          <p:cNvSpPr/>
          <p:nvPr userDrawn="1"/>
        </p:nvSpPr>
        <p:spPr>
          <a:xfrm>
            <a:off x="0" y="49437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0" y="6085937"/>
            <a:ext cx="12175965" cy="772064"/>
          </a:xfrm>
          <a:prstGeom prst="rect">
            <a:avLst/>
          </a:prstGeom>
        </p:spPr>
      </p:pic>
    </p:spTree>
    <p:extLst>
      <p:ext uri="{BB962C8B-B14F-4D97-AF65-F5344CB8AC3E}">
        <p14:creationId xmlns:p14="http://schemas.microsoft.com/office/powerpoint/2010/main" val="1119914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559904" y="1395169"/>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559904" y="2855670"/>
            <a:ext cx="10515600" cy="2272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11480119" y="785526"/>
            <a:ext cx="246308" cy="400109"/>
          </a:xfrm>
          <a:prstGeom prst="rect">
            <a:avLst/>
          </a:prstGeom>
          <a:noFill/>
        </p:spPr>
        <p:txBody>
          <a:bodyPr wrap="square" rtlCol="0">
            <a:spAutoFit/>
          </a:bodyPr>
          <a:lstStyle/>
          <a:p>
            <a:endParaRPr lang="en-US" sz="1800"/>
          </a:p>
        </p:txBody>
      </p:sp>
    </p:spTree>
    <p:extLst>
      <p:ext uri="{BB962C8B-B14F-4D97-AF65-F5344CB8AC3E}">
        <p14:creationId xmlns:p14="http://schemas.microsoft.com/office/powerpoint/2010/main" val="2497698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559904" y="2292627"/>
            <a:ext cx="7815469" cy="33559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5931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559904" y="2292627"/>
            <a:ext cx="7815469" cy="3355996"/>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756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a:solidFill>
                  <a:schemeClr val="accent5"/>
                </a:solidFill>
              </a:rPr>
              <a:t>@</a:t>
            </a:r>
            <a:r>
              <a:rPr lang="en-GB" sz="1733" b="1" err="1">
                <a:solidFill>
                  <a:schemeClr val="accent5"/>
                </a:solidFill>
              </a:rPr>
              <a:t>NHS_HealthEdEng</a:t>
            </a:r>
            <a:endParaRPr lang="en-GB" sz="1733"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559904" y="1395170"/>
            <a:ext cx="10515600" cy="63620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559905" y="2292627"/>
            <a:ext cx="6092687" cy="3459493"/>
          </a:xfrm>
        </p:spPr>
        <p:txBody>
          <a:bodyPr/>
          <a:lstStyle>
            <a:lvl1pPr marL="457189" indent="-457189">
              <a:buFont typeface="Arial" panose="020B0604020202020204" pitchFamily="34" charset="0"/>
              <a:buChar char="•"/>
              <a:defRPr sz="3733" b="0">
                <a:solidFill>
                  <a:schemeClr val="bg2">
                    <a:lumMod val="25000"/>
                  </a:schemeClr>
                </a:solidFill>
              </a:defRPr>
            </a:lvl1pPr>
            <a:lvl2pPr>
              <a:defRPr sz="3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2122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02F7-927A-77AE-9FBA-D3B0DE99F3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715EFF0-0C44-56A5-0464-844C8A011B56}"/>
              </a:ext>
            </a:extLst>
          </p:cNvPr>
          <p:cNvSpPr>
            <a:spLocks noGrp="1"/>
          </p:cNvSpPr>
          <p:nvPr>
            <p:ph type="subTitle" idx="1"/>
          </p:nvPr>
        </p:nvSpPr>
        <p:spPr>
          <a:xfrm>
            <a:off x="1524000" y="3602038"/>
            <a:ext cx="9144000" cy="1655762"/>
          </a:xfrm>
        </p:spPr>
        <p:txBody>
          <a:bodyPr/>
          <a:lstStyle>
            <a:lvl1pPr marL="0" indent="0" algn="ctr">
              <a:buNone/>
              <a:defRPr sz="2400">
                <a:solidFill>
                  <a:srgbClr val="FEFEF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8" name="Picture 7">
            <a:extLst>
              <a:ext uri="{FF2B5EF4-FFF2-40B4-BE49-F238E27FC236}">
                <a16:creationId xmlns:a16="http://schemas.microsoft.com/office/drawing/2014/main" id="{1743C0D1-23FB-B845-2E73-14D70E82A259}"/>
              </a:ext>
            </a:extLst>
          </p:cNvPr>
          <p:cNvPicPr>
            <a:picLocks noChangeAspect="1"/>
          </p:cNvPicPr>
          <p:nvPr userDrawn="1"/>
        </p:nvPicPr>
        <p:blipFill>
          <a:blip r:embed="rId2"/>
          <a:stretch>
            <a:fillRect/>
          </a:stretch>
        </p:blipFill>
        <p:spPr>
          <a:xfrm>
            <a:off x="5635351" y="5562326"/>
            <a:ext cx="921298" cy="921298"/>
          </a:xfrm>
          <a:prstGeom prst="rect">
            <a:avLst/>
          </a:prstGeom>
        </p:spPr>
      </p:pic>
    </p:spTree>
    <p:extLst>
      <p:ext uri="{BB962C8B-B14F-4D97-AF65-F5344CB8AC3E}">
        <p14:creationId xmlns:p14="http://schemas.microsoft.com/office/powerpoint/2010/main" val="2176177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EFEF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8C9AB6-8F91-3C3D-656B-D659EA7DBA77}"/>
              </a:ext>
            </a:extLst>
          </p:cNvPr>
          <p:cNvPicPr>
            <a:picLocks noChangeAspect="1"/>
          </p:cNvPicPr>
          <p:nvPr userDrawn="1"/>
        </p:nvPicPr>
        <p:blipFill>
          <a:blip r:embed="rId2"/>
          <a:stretch>
            <a:fillRect/>
          </a:stretch>
        </p:blipFill>
        <p:spPr>
          <a:xfrm flipH="1">
            <a:off x="0" y="0"/>
            <a:ext cx="12481560" cy="2880360"/>
          </a:xfrm>
          <a:prstGeom prst="rect">
            <a:avLst/>
          </a:prstGeom>
        </p:spPr>
      </p:pic>
      <p:sp>
        <p:nvSpPr>
          <p:cNvPr id="2" name="Title 1">
            <a:extLst>
              <a:ext uri="{FF2B5EF4-FFF2-40B4-BE49-F238E27FC236}">
                <a16:creationId xmlns:a16="http://schemas.microsoft.com/office/drawing/2014/main" id="{B1929411-6A61-ED2C-3672-F71C54AB0C70}"/>
              </a:ext>
            </a:extLst>
          </p:cNvPr>
          <p:cNvSpPr>
            <a:spLocks noGrp="1"/>
          </p:cNvSpPr>
          <p:nvPr>
            <p:ph type="title"/>
          </p:nvPr>
        </p:nvSpPr>
        <p:spPr/>
        <p:txBody>
          <a:bodyPr/>
          <a:lstStyle>
            <a:lvl1pPr>
              <a:defRPr>
                <a:solidFill>
                  <a:srgbClr val="03335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ABA75D0D-A10C-A15D-21BC-F9AFE5036D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F019B0DC-1544-55B6-093B-73FB6F2656C7}"/>
              </a:ext>
            </a:extLst>
          </p:cNvPr>
          <p:cNvPicPr>
            <a:picLocks noChangeAspect="1"/>
          </p:cNvPicPr>
          <p:nvPr userDrawn="1"/>
        </p:nvPicPr>
        <p:blipFill>
          <a:blip r:embed="rId3"/>
          <a:stretch>
            <a:fillRect/>
          </a:stretch>
        </p:blipFill>
        <p:spPr>
          <a:xfrm>
            <a:off x="10893151" y="376210"/>
            <a:ext cx="921298" cy="921298"/>
          </a:xfrm>
          <a:prstGeom prst="rect">
            <a:avLst/>
          </a:prstGeom>
        </p:spPr>
      </p:pic>
      <p:pic>
        <p:nvPicPr>
          <p:cNvPr id="9" name="Picture 8">
            <a:extLst>
              <a:ext uri="{FF2B5EF4-FFF2-40B4-BE49-F238E27FC236}">
                <a16:creationId xmlns:a16="http://schemas.microsoft.com/office/drawing/2014/main" id="{530B46B0-F416-9816-7E96-9EAA6D05990C}"/>
              </a:ext>
            </a:extLst>
          </p:cNvPr>
          <p:cNvPicPr>
            <a:picLocks noChangeAspect="1"/>
          </p:cNvPicPr>
          <p:nvPr userDrawn="1"/>
        </p:nvPicPr>
        <p:blipFill>
          <a:blip r:embed="rId4"/>
          <a:stretch>
            <a:fillRect/>
          </a:stretch>
        </p:blipFill>
        <p:spPr>
          <a:xfrm>
            <a:off x="49593" y="4267424"/>
            <a:ext cx="1160229" cy="2484823"/>
          </a:xfrm>
          <a:prstGeom prst="rect">
            <a:avLst/>
          </a:prstGeom>
        </p:spPr>
      </p:pic>
    </p:spTree>
    <p:extLst>
      <p:ext uri="{BB962C8B-B14F-4D97-AF65-F5344CB8AC3E}">
        <p14:creationId xmlns:p14="http://schemas.microsoft.com/office/powerpoint/2010/main" val="76656463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44B676-D1BB-4550-E1E1-1BD3F3344A90}"/>
              </a:ext>
            </a:extLst>
          </p:cNvPr>
          <p:cNvPicPr>
            <a:picLocks noChangeAspect="1"/>
          </p:cNvPicPr>
          <p:nvPr userDrawn="1"/>
        </p:nvPicPr>
        <p:blipFill>
          <a:blip r:embed="rId2"/>
          <a:stretch>
            <a:fillRect/>
          </a:stretch>
        </p:blipFill>
        <p:spPr>
          <a:xfrm flipH="1">
            <a:off x="0" y="0"/>
            <a:ext cx="12481560" cy="2880360"/>
          </a:xfrm>
          <a:prstGeom prst="rect">
            <a:avLst/>
          </a:prstGeom>
        </p:spPr>
      </p:pic>
      <p:sp>
        <p:nvSpPr>
          <p:cNvPr id="2" name="Title 1">
            <a:extLst>
              <a:ext uri="{FF2B5EF4-FFF2-40B4-BE49-F238E27FC236}">
                <a16:creationId xmlns:a16="http://schemas.microsoft.com/office/drawing/2014/main" id="{1A71EA5B-25F9-4A9F-3BC4-E43500E64E4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1DA8FF3-9C18-53FD-9C53-0EAE49AC3C45}"/>
              </a:ext>
            </a:extLst>
          </p:cNvPr>
          <p:cNvSpPr>
            <a:spLocks noGrp="1"/>
          </p:cNvSpPr>
          <p:nvPr>
            <p:ph type="body" idx="1"/>
          </p:nvPr>
        </p:nvSpPr>
        <p:spPr>
          <a:xfrm>
            <a:off x="831850" y="4589463"/>
            <a:ext cx="10515600" cy="1500187"/>
          </a:xfrm>
        </p:spPr>
        <p:txBody>
          <a:bodyPr/>
          <a:lstStyle>
            <a:lvl1pPr marL="0" indent="0">
              <a:buNone/>
              <a:defRPr sz="2400">
                <a:solidFill>
                  <a:srgbClr val="47A2E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Picture 8">
            <a:extLst>
              <a:ext uri="{FF2B5EF4-FFF2-40B4-BE49-F238E27FC236}">
                <a16:creationId xmlns:a16="http://schemas.microsoft.com/office/drawing/2014/main" id="{96DDBEC4-4836-C1B8-981F-05A4443FF76A}"/>
              </a:ext>
            </a:extLst>
          </p:cNvPr>
          <p:cNvPicPr>
            <a:picLocks noChangeAspect="1"/>
          </p:cNvPicPr>
          <p:nvPr userDrawn="1"/>
        </p:nvPicPr>
        <p:blipFill>
          <a:blip r:embed="rId3"/>
          <a:stretch>
            <a:fillRect/>
          </a:stretch>
        </p:blipFill>
        <p:spPr>
          <a:xfrm>
            <a:off x="10893151" y="376210"/>
            <a:ext cx="921298" cy="921298"/>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036C719C-2851-2CC9-1BF5-BD6FF2C232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476893">
            <a:off x="10168098" y="3310037"/>
            <a:ext cx="1564904" cy="3160294"/>
          </a:xfrm>
          <a:prstGeom prst="rect">
            <a:avLst/>
          </a:prstGeom>
        </p:spPr>
      </p:pic>
    </p:spTree>
    <p:extLst>
      <p:ext uri="{BB962C8B-B14F-4D97-AF65-F5344CB8AC3E}">
        <p14:creationId xmlns:p14="http://schemas.microsoft.com/office/powerpoint/2010/main" val="1769645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BD1011-F946-1F20-A609-2070C24A1D76}"/>
              </a:ext>
            </a:extLst>
          </p:cNvPr>
          <p:cNvPicPr>
            <a:picLocks noChangeAspect="1"/>
          </p:cNvPicPr>
          <p:nvPr userDrawn="1"/>
        </p:nvPicPr>
        <p:blipFill>
          <a:blip r:embed="rId2"/>
          <a:stretch>
            <a:fillRect/>
          </a:stretch>
        </p:blipFill>
        <p:spPr>
          <a:xfrm flipH="1">
            <a:off x="0" y="0"/>
            <a:ext cx="12481560" cy="2880360"/>
          </a:xfrm>
          <a:prstGeom prst="rect">
            <a:avLst/>
          </a:prstGeom>
        </p:spPr>
      </p:pic>
      <p:sp>
        <p:nvSpPr>
          <p:cNvPr id="2" name="Title 1">
            <a:extLst>
              <a:ext uri="{FF2B5EF4-FFF2-40B4-BE49-F238E27FC236}">
                <a16:creationId xmlns:a16="http://schemas.microsoft.com/office/drawing/2014/main" id="{5EC638CC-2D37-D132-A497-C20492E2E4E7}"/>
              </a:ext>
            </a:extLst>
          </p:cNvPr>
          <p:cNvSpPr>
            <a:spLocks noGrp="1"/>
          </p:cNvSpPr>
          <p:nvPr>
            <p:ph type="title"/>
          </p:nvPr>
        </p:nvSpPr>
        <p:spPr/>
        <p:txBody>
          <a:bodyPr/>
          <a:lstStyle>
            <a:lvl1pPr>
              <a:defRPr>
                <a:solidFill>
                  <a:srgbClr val="03335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0621124F-6738-13F2-A632-B5FC7E92DA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2B8D152-A019-E088-A1F2-B34AF25B46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Picture 8">
            <a:extLst>
              <a:ext uri="{FF2B5EF4-FFF2-40B4-BE49-F238E27FC236}">
                <a16:creationId xmlns:a16="http://schemas.microsoft.com/office/drawing/2014/main" id="{32875B35-48EF-D3F4-3630-82CB5872AABA}"/>
              </a:ext>
            </a:extLst>
          </p:cNvPr>
          <p:cNvPicPr>
            <a:picLocks noChangeAspect="1"/>
          </p:cNvPicPr>
          <p:nvPr userDrawn="1"/>
        </p:nvPicPr>
        <p:blipFill>
          <a:blip r:embed="rId3"/>
          <a:stretch>
            <a:fillRect/>
          </a:stretch>
        </p:blipFill>
        <p:spPr>
          <a:xfrm>
            <a:off x="10893151" y="376210"/>
            <a:ext cx="921298" cy="921298"/>
          </a:xfrm>
          <a:prstGeom prst="rect">
            <a:avLst/>
          </a:prstGeom>
        </p:spPr>
      </p:pic>
      <p:pic>
        <p:nvPicPr>
          <p:cNvPr id="10" name="Graphic 9">
            <a:extLst>
              <a:ext uri="{FF2B5EF4-FFF2-40B4-BE49-F238E27FC236}">
                <a16:creationId xmlns:a16="http://schemas.microsoft.com/office/drawing/2014/main" id="{4A335FE0-4FAE-9F05-8094-58A7372FD0D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326891"/>
            <a:ext cx="1960392" cy="1531109"/>
          </a:xfrm>
          <a:prstGeom prst="rect">
            <a:avLst/>
          </a:prstGeom>
        </p:spPr>
      </p:pic>
    </p:spTree>
    <p:extLst>
      <p:ext uri="{BB962C8B-B14F-4D97-AF65-F5344CB8AC3E}">
        <p14:creationId xmlns:p14="http://schemas.microsoft.com/office/powerpoint/2010/main" val="123405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7DA24F-B541-FC8D-8802-FD1B69D58A6A}"/>
              </a:ext>
            </a:extLst>
          </p:cNvPr>
          <p:cNvPicPr>
            <a:picLocks noChangeAspect="1"/>
          </p:cNvPicPr>
          <p:nvPr userDrawn="1"/>
        </p:nvPicPr>
        <p:blipFill>
          <a:blip r:embed="rId2"/>
          <a:stretch>
            <a:fillRect/>
          </a:stretch>
        </p:blipFill>
        <p:spPr>
          <a:xfrm flipH="1">
            <a:off x="0" y="0"/>
            <a:ext cx="12481560" cy="2880360"/>
          </a:xfrm>
          <a:prstGeom prst="rect">
            <a:avLst/>
          </a:prstGeom>
        </p:spPr>
      </p:pic>
      <p:sp>
        <p:nvSpPr>
          <p:cNvPr id="2" name="Title 1">
            <a:extLst>
              <a:ext uri="{FF2B5EF4-FFF2-40B4-BE49-F238E27FC236}">
                <a16:creationId xmlns:a16="http://schemas.microsoft.com/office/drawing/2014/main" id="{F57716D2-0EBD-86AC-423A-13FCE8E09D8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4BAD24D-696C-2F1C-EDA6-57D76092D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06CF69-0FD9-11B3-2B4D-4CA4118D2E72}"/>
              </a:ext>
            </a:extLst>
          </p:cNvPr>
          <p:cNvSpPr>
            <a:spLocks noGrp="1"/>
          </p:cNvSpPr>
          <p:nvPr>
            <p:ph sz="half" idx="2"/>
          </p:nvPr>
        </p:nvSpPr>
        <p:spPr>
          <a:xfrm>
            <a:off x="839788" y="2505075"/>
            <a:ext cx="5157787" cy="3684588"/>
          </a:xfrm>
          <a:solidFill>
            <a:srgbClr val="033352"/>
          </a:solidFill>
        </p:spPr>
        <p:txBody>
          <a:bodyPr/>
          <a:lstStyle>
            <a:lvl2pPr>
              <a:defRPr>
                <a:solidFill>
                  <a:srgbClr val="FEFEFE"/>
                </a:solidFill>
              </a:defRPr>
            </a:lvl2pPr>
            <a:lvl3pPr>
              <a:defRPr>
                <a:solidFill>
                  <a:srgbClr val="FEFEFE"/>
                </a:solidFill>
              </a:defRPr>
            </a:lvl3pPr>
            <a:lvl4pPr>
              <a:defRPr>
                <a:solidFill>
                  <a:srgbClr val="FEFEFE"/>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1BAC459-4A87-F762-519F-6C2EAA497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F21C550-3874-1BA6-79F9-B05E88CC522A}"/>
              </a:ext>
            </a:extLst>
          </p:cNvPr>
          <p:cNvSpPr>
            <a:spLocks noGrp="1"/>
          </p:cNvSpPr>
          <p:nvPr>
            <p:ph sz="quarter" idx="4"/>
          </p:nvPr>
        </p:nvSpPr>
        <p:spPr>
          <a:xfrm>
            <a:off x="6172200" y="2505075"/>
            <a:ext cx="5183188" cy="3684588"/>
          </a:xfrm>
          <a:solidFill>
            <a:srgbClr val="033352"/>
          </a:solidFill>
        </p:spPr>
        <p:txBody>
          <a:bodyPr/>
          <a:lstStyle>
            <a:lvl2pPr>
              <a:defRPr>
                <a:solidFill>
                  <a:srgbClr val="FEFEFE"/>
                </a:solidFill>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1" name="Picture 10">
            <a:extLst>
              <a:ext uri="{FF2B5EF4-FFF2-40B4-BE49-F238E27FC236}">
                <a16:creationId xmlns:a16="http://schemas.microsoft.com/office/drawing/2014/main" id="{2EB8AAC2-9555-FAD1-3A29-E2EF671F5296}"/>
              </a:ext>
            </a:extLst>
          </p:cNvPr>
          <p:cNvPicPr>
            <a:picLocks noChangeAspect="1"/>
          </p:cNvPicPr>
          <p:nvPr userDrawn="1"/>
        </p:nvPicPr>
        <p:blipFill>
          <a:blip r:embed="rId3"/>
          <a:stretch>
            <a:fillRect/>
          </a:stretch>
        </p:blipFill>
        <p:spPr>
          <a:xfrm>
            <a:off x="10893151" y="376210"/>
            <a:ext cx="921298" cy="921298"/>
          </a:xfrm>
          <a:prstGeom prst="rect">
            <a:avLst/>
          </a:prstGeom>
        </p:spPr>
      </p:pic>
      <p:pic>
        <p:nvPicPr>
          <p:cNvPr id="12" name="Picture 11">
            <a:extLst>
              <a:ext uri="{FF2B5EF4-FFF2-40B4-BE49-F238E27FC236}">
                <a16:creationId xmlns:a16="http://schemas.microsoft.com/office/drawing/2014/main" id="{C16B74C4-CA0F-3E67-0702-053B64DC906D}"/>
              </a:ext>
            </a:extLst>
          </p:cNvPr>
          <p:cNvPicPr>
            <a:picLocks noChangeAspect="1"/>
          </p:cNvPicPr>
          <p:nvPr userDrawn="1"/>
        </p:nvPicPr>
        <p:blipFill>
          <a:blip r:embed="rId4"/>
          <a:stretch>
            <a:fillRect/>
          </a:stretch>
        </p:blipFill>
        <p:spPr>
          <a:xfrm>
            <a:off x="10790238" y="4727741"/>
            <a:ext cx="1401762" cy="1990215"/>
          </a:xfrm>
          <a:prstGeom prst="rect">
            <a:avLst/>
          </a:prstGeom>
        </p:spPr>
      </p:pic>
    </p:spTree>
    <p:extLst>
      <p:ext uri="{BB962C8B-B14F-4D97-AF65-F5344CB8AC3E}">
        <p14:creationId xmlns:p14="http://schemas.microsoft.com/office/powerpoint/2010/main" val="1312619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E9B83D-B46E-A029-E161-7B764B0FF5C9}"/>
              </a:ext>
            </a:extLst>
          </p:cNvPr>
          <p:cNvPicPr>
            <a:picLocks noChangeAspect="1"/>
          </p:cNvPicPr>
          <p:nvPr userDrawn="1"/>
        </p:nvPicPr>
        <p:blipFill>
          <a:blip r:embed="rId2"/>
          <a:stretch>
            <a:fillRect/>
          </a:stretch>
        </p:blipFill>
        <p:spPr>
          <a:xfrm flipH="1">
            <a:off x="0" y="0"/>
            <a:ext cx="12481560" cy="2880360"/>
          </a:xfrm>
          <a:prstGeom prst="rect">
            <a:avLst/>
          </a:prstGeom>
        </p:spPr>
      </p:pic>
      <p:sp>
        <p:nvSpPr>
          <p:cNvPr id="2" name="Title 1">
            <a:extLst>
              <a:ext uri="{FF2B5EF4-FFF2-40B4-BE49-F238E27FC236}">
                <a16:creationId xmlns:a16="http://schemas.microsoft.com/office/drawing/2014/main" id="{7D11EB37-28E1-897C-BE07-57A7DC9C12F8}"/>
              </a:ext>
            </a:extLst>
          </p:cNvPr>
          <p:cNvSpPr>
            <a:spLocks noGrp="1"/>
          </p:cNvSpPr>
          <p:nvPr>
            <p:ph type="title"/>
          </p:nvPr>
        </p:nvSpPr>
        <p:spPr/>
        <p:txBody>
          <a:bodyPr/>
          <a:lstStyle>
            <a:lvl1pPr>
              <a:defRPr>
                <a:solidFill>
                  <a:srgbClr val="033352"/>
                </a:solidFill>
              </a:defRPr>
            </a:lvl1pPr>
          </a:lstStyle>
          <a:p>
            <a:r>
              <a:rPr lang="en-GB"/>
              <a:t>Click to edit Master title style</a:t>
            </a:r>
          </a:p>
        </p:txBody>
      </p:sp>
      <p:pic>
        <p:nvPicPr>
          <p:cNvPr id="7" name="Picture 6">
            <a:extLst>
              <a:ext uri="{FF2B5EF4-FFF2-40B4-BE49-F238E27FC236}">
                <a16:creationId xmlns:a16="http://schemas.microsoft.com/office/drawing/2014/main" id="{F39323DA-9439-EB94-022E-37EF6B6BBB0D}"/>
              </a:ext>
            </a:extLst>
          </p:cNvPr>
          <p:cNvPicPr>
            <a:picLocks noChangeAspect="1"/>
          </p:cNvPicPr>
          <p:nvPr userDrawn="1"/>
        </p:nvPicPr>
        <p:blipFill>
          <a:blip r:embed="rId3"/>
          <a:stretch>
            <a:fillRect/>
          </a:stretch>
        </p:blipFill>
        <p:spPr>
          <a:xfrm>
            <a:off x="10893151" y="376210"/>
            <a:ext cx="921298" cy="921298"/>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EF10F93-0D6F-1C4A-EE06-38C77CC44A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907425">
            <a:off x="450911" y="4106398"/>
            <a:ext cx="1261567" cy="2547711"/>
          </a:xfrm>
          <a:prstGeom prst="rect">
            <a:avLst/>
          </a:prstGeom>
        </p:spPr>
      </p:pic>
    </p:spTree>
    <p:extLst>
      <p:ext uri="{BB962C8B-B14F-4D97-AF65-F5344CB8AC3E}">
        <p14:creationId xmlns:p14="http://schemas.microsoft.com/office/powerpoint/2010/main" val="1522546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3335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9E5442-70D2-E1A9-E391-B92CDA29A8B4}"/>
              </a:ext>
            </a:extLst>
          </p:cNvPr>
          <p:cNvPicPr>
            <a:picLocks noChangeAspect="1"/>
          </p:cNvPicPr>
          <p:nvPr userDrawn="1"/>
        </p:nvPicPr>
        <p:blipFill>
          <a:blip r:embed="rId2"/>
          <a:stretch>
            <a:fillRect/>
          </a:stretch>
        </p:blipFill>
        <p:spPr>
          <a:xfrm>
            <a:off x="5635351" y="5562326"/>
            <a:ext cx="921298" cy="921298"/>
          </a:xfrm>
          <a:prstGeom prst="rect">
            <a:avLst/>
          </a:prstGeom>
        </p:spPr>
      </p:pic>
      <p:sp>
        <p:nvSpPr>
          <p:cNvPr id="6" name="Title 1">
            <a:extLst>
              <a:ext uri="{FF2B5EF4-FFF2-40B4-BE49-F238E27FC236}">
                <a16:creationId xmlns:a16="http://schemas.microsoft.com/office/drawing/2014/main" id="{AEC8A5B4-2DFA-33A8-7B63-A415147781BB}"/>
              </a:ext>
            </a:extLst>
          </p:cNvPr>
          <p:cNvSpPr>
            <a:spLocks noGrp="1"/>
          </p:cNvSpPr>
          <p:nvPr>
            <p:ph type="title"/>
          </p:nvPr>
        </p:nvSpPr>
        <p:spPr>
          <a:xfrm>
            <a:off x="838200" y="2103437"/>
            <a:ext cx="10515600" cy="1325563"/>
          </a:xfrm>
        </p:spPr>
        <p:txBody>
          <a:bodyPr>
            <a:normAutofit/>
          </a:bodyPr>
          <a:lstStyle>
            <a:lvl1pPr algn="ctr">
              <a:defRPr sz="4000">
                <a:solidFill>
                  <a:srgbClr val="FEFEFE"/>
                </a:solidFill>
              </a:defRPr>
            </a:lvl1pPr>
          </a:lstStyle>
          <a:p>
            <a:r>
              <a:rPr lang="en-GB"/>
              <a:t>Click to edit Master title style</a:t>
            </a:r>
          </a:p>
        </p:txBody>
      </p:sp>
    </p:spTree>
    <p:extLst>
      <p:ext uri="{BB962C8B-B14F-4D97-AF65-F5344CB8AC3E}">
        <p14:creationId xmlns:p14="http://schemas.microsoft.com/office/powerpoint/2010/main" val="662014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0D513E-E669-4A79-84FF-05F712707C05}"/>
              </a:ext>
            </a:extLst>
          </p:cNvPr>
          <p:cNvGrpSpPr/>
          <p:nvPr userDrawn="1"/>
        </p:nvGrpSpPr>
        <p:grpSpPr>
          <a:xfrm>
            <a:off x="2093753" y="1585687"/>
            <a:ext cx="8020220" cy="3248641"/>
            <a:chOff x="1741488" y="2028825"/>
            <a:chExt cx="4616827" cy="1870075"/>
          </a:xfrm>
        </p:grpSpPr>
        <p:sp>
          <p:nvSpPr>
            <p:cNvPr id="8" name="Freeform 5">
              <a:extLst>
                <a:ext uri="{FF2B5EF4-FFF2-40B4-BE49-F238E27FC236}">
                  <a16:creationId xmlns:a16="http://schemas.microsoft.com/office/drawing/2014/main" id="{650084E6-7B86-41B3-832F-2665799EAB6F}"/>
                </a:ext>
              </a:extLst>
            </p:cNvPr>
            <p:cNvSpPr>
              <a:spLocks/>
            </p:cNvSpPr>
            <p:nvPr/>
          </p:nvSpPr>
          <p:spPr bwMode="auto">
            <a:xfrm>
              <a:off x="1741488" y="2028825"/>
              <a:ext cx="707939" cy="881752"/>
            </a:xfrm>
            <a:custGeom>
              <a:avLst/>
              <a:gdLst>
                <a:gd name="T0" fmla="*/ 959 w 1116"/>
                <a:gd name="T1" fmla="*/ 0 h 1390"/>
                <a:gd name="T2" fmla="*/ 959 w 1116"/>
                <a:gd name="T3" fmla="*/ 617 h 1390"/>
                <a:gd name="T4" fmla="*/ 157 w 1116"/>
                <a:gd name="T5" fmla="*/ 617 h 1390"/>
                <a:gd name="T6" fmla="*/ 157 w 1116"/>
                <a:gd name="T7" fmla="*/ 0 h 1390"/>
                <a:gd name="T8" fmla="*/ 0 w 1116"/>
                <a:gd name="T9" fmla="*/ 0 h 1390"/>
                <a:gd name="T10" fmla="*/ 0 w 1116"/>
                <a:gd name="T11" fmla="*/ 1390 h 1390"/>
                <a:gd name="T12" fmla="*/ 157 w 1116"/>
                <a:gd name="T13" fmla="*/ 1390 h 1390"/>
                <a:gd name="T14" fmla="*/ 157 w 1116"/>
                <a:gd name="T15" fmla="*/ 765 h 1390"/>
                <a:gd name="T16" fmla="*/ 959 w 1116"/>
                <a:gd name="T17" fmla="*/ 765 h 1390"/>
                <a:gd name="T18" fmla="*/ 959 w 1116"/>
                <a:gd name="T19" fmla="*/ 1390 h 1390"/>
                <a:gd name="T20" fmla="*/ 1116 w 1116"/>
                <a:gd name="T21" fmla="*/ 1390 h 1390"/>
                <a:gd name="T22" fmla="*/ 1116 w 1116"/>
                <a:gd name="T23" fmla="*/ 0 h 1390"/>
                <a:gd name="T24" fmla="*/ 959 w 1116"/>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6" h="1390">
                  <a:moveTo>
                    <a:pt x="959" y="0"/>
                  </a:moveTo>
                  <a:lnTo>
                    <a:pt x="959" y="617"/>
                  </a:lnTo>
                  <a:lnTo>
                    <a:pt x="157" y="617"/>
                  </a:lnTo>
                  <a:lnTo>
                    <a:pt x="157" y="0"/>
                  </a:lnTo>
                  <a:lnTo>
                    <a:pt x="0" y="0"/>
                  </a:lnTo>
                  <a:lnTo>
                    <a:pt x="0" y="1390"/>
                  </a:lnTo>
                  <a:lnTo>
                    <a:pt x="157" y="1390"/>
                  </a:lnTo>
                  <a:lnTo>
                    <a:pt x="157" y="765"/>
                  </a:lnTo>
                  <a:lnTo>
                    <a:pt x="959" y="765"/>
                  </a:lnTo>
                  <a:lnTo>
                    <a:pt x="959" y="1390"/>
                  </a:lnTo>
                  <a:lnTo>
                    <a:pt x="1116" y="1390"/>
                  </a:lnTo>
                  <a:lnTo>
                    <a:pt x="1116" y="0"/>
                  </a:lnTo>
                  <a:lnTo>
                    <a:pt x="959"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7E5CA7FD-1B37-4D5B-9830-69F77F598329}"/>
                </a:ext>
              </a:extLst>
            </p:cNvPr>
            <p:cNvSpPr>
              <a:spLocks/>
            </p:cNvSpPr>
            <p:nvPr/>
          </p:nvSpPr>
          <p:spPr bwMode="auto">
            <a:xfrm>
              <a:off x="2732349" y="2028825"/>
              <a:ext cx="642601" cy="881752"/>
            </a:xfrm>
            <a:custGeom>
              <a:avLst/>
              <a:gdLst>
                <a:gd name="T0" fmla="*/ 0 w 1013"/>
                <a:gd name="T1" fmla="*/ 0 h 1390"/>
                <a:gd name="T2" fmla="*/ 0 w 1013"/>
                <a:gd name="T3" fmla="*/ 1390 h 1390"/>
                <a:gd name="T4" fmla="*/ 1013 w 1013"/>
                <a:gd name="T5" fmla="*/ 1390 h 1390"/>
                <a:gd name="T6" fmla="*/ 1013 w 1013"/>
                <a:gd name="T7" fmla="*/ 1247 h 1390"/>
                <a:gd name="T8" fmla="*/ 156 w 1013"/>
                <a:gd name="T9" fmla="*/ 1247 h 1390"/>
                <a:gd name="T10" fmla="*/ 156 w 1013"/>
                <a:gd name="T11" fmla="*/ 760 h 1390"/>
                <a:gd name="T12" fmla="*/ 754 w 1013"/>
                <a:gd name="T13" fmla="*/ 760 h 1390"/>
                <a:gd name="T14" fmla="*/ 754 w 1013"/>
                <a:gd name="T15" fmla="*/ 617 h 1390"/>
                <a:gd name="T16" fmla="*/ 156 w 1013"/>
                <a:gd name="T17" fmla="*/ 617 h 1390"/>
                <a:gd name="T18" fmla="*/ 156 w 1013"/>
                <a:gd name="T19" fmla="*/ 142 h 1390"/>
                <a:gd name="T20" fmla="*/ 1003 w 1013"/>
                <a:gd name="T21" fmla="*/ 142 h 1390"/>
                <a:gd name="T22" fmla="*/ 1003 w 1013"/>
                <a:gd name="T23" fmla="*/ 0 h 1390"/>
                <a:gd name="T24" fmla="*/ 0 w 1013"/>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1390">
                  <a:moveTo>
                    <a:pt x="0" y="0"/>
                  </a:moveTo>
                  <a:lnTo>
                    <a:pt x="0" y="1390"/>
                  </a:lnTo>
                  <a:lnTo>
                    <a:pt x="1013" y="1390"/>
                  </a:lnTo>
                  <a:lnTo>
                    <a:pt x="1013" y="1247"/>
                  </a:lnTo>
                  <a:lnTo>
                    <a:pt x="156" y="1247"/>
                  </a:lnTo>
                  <a:lnTo>
                    <a:pt x="156" y="760"/>
                  </a:lnTo>
                  <a:lnTo>
                    <a:pt x="754" y="760"/>
                  </a:lnTo>
                  <a:lnTo>
                    <a:pt x="754" y="617"/>
                  </a:lnTo>
                  <a:lnTo>
                    <a:pt x="156" y="617"/>
                  </a:lnTo>
                  <a:lnTo>
                    <a:pt x="156" y="142"/>
                  </a:lnTo>
                  <a:lnTo>
                    <a:pt x="1003" y="142"/>
                  </a:lnTo>
                  <a:lnTo>
                    <a:pt x="1003" y="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C2F70037-2961-477C-898D-338A68A49400}"/>
                </a:ext>
              </a:extLst>
            </p:cNvPr>
            <p:cNvSpPr>
              <a:spLocks/>
            </p:cNvSpPr>
            <p:nvPr/>
          </p:nvSpPr>
          <p:spPr bwMode="auto">
            <a:xfrm>
              <a:off x="4443201" y="2028825"/>
              <a:ext cx="511924" cy="881752"/>
            </a:xfrm>
            <a:custGeom>
              <a:avLst/>
              <a:gdLst>
                <a:gd name="T0" fmla="*/ 0 w 807"/>
                <a:gd name="T1" fmla="*/ 0 h 1390"/>
                <a:gd name="T2" fmla="*/ 0 w 807"/>
                <a:gd name="T3" fmla="*/ 1390 h 1390"/>
                <a:gd name="T4" fmla="*/ 807 w 807"/>
                <a:gd name="T5" fmla="*/ 1390 h 1390"/>
                <a:gd name="T6" fmla="*/ 807 w 807"/>
                <a:gd name="T7" fmla="*/ 1245 h 1390"/>
                <a:gd name="T8" fmla="*/ 157 w 807"/>
                <a:gd name="T9" fmla="*/ 1245 h 1390"/>
                <a:gd name="T10" fmla="*/ 157 w 807"/>
                <a:gd name="T11" fmla="*/ 0 h 1390"/>
                <a:gd name="T12" fmla="*/ 0 w 807"/>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807" h="1390">
                  <a:moveTo>
                    <a:pt x="0" y="0"/>
                  </a:moveTo>
                  <a:lnTo>
                    <a:pt x="0" y="1390"/>
                  </a:lnTo>
                  <a:lnTo>
                    <a:pt x="807" y="1390"/>
                  </a:lnTo>
                  <a:lnTo>
                    <a:pt x="807" y="1245"/>
                  </a:lnTo>
                  <a:lnTo>
                    <a:pt x="157" y="1245"/>
                  </a:lnTo>
                  <a:lnTo>
                    <a:pt x="157" y="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078A09EA-1A8A-4581-9B95-DF35EC060ED7}"/>
                </a:ext>
              </a:extLst>
            </p:cNvPr>
            <p:cNvSpPr>
              <a:spLocks/>
            </p:cNvSpPr>
            <p:nvPr/>
          </p:nvSpPr>
          <p:spPr bwMode="auto">
            <a:xfrm>
              <a:off x="4880271" y="2028825"/>
              <a:ext cx="692080" cy="881752"/>
            </a:xfrm>
            <a:custGeom>
              <a:avLst/>
              <a:gdLst>
                <a:gd name="T0" fmla="*/ 0 w 1091"/>
                <a:gd name="T1" fmla="*/ 0 h 1390"/>
                <a:gd name="T2" fmla="*/ 0 w 1091"/>
                <a:gd name="T3" fmla="*/ 144 h 1390"/>
                <a:gd name="T4" fmla="*/ 467 w 1091"/>
                <a:gd name="T5" fmla="*/ 144 h 1390"/>
                <a:gd name="T6" fmla="*/ 467 w 1091"/>
                <a:gd name="T7" fmla="*/ 1390 h 1390"/>
                <a:gd name="T8" fmla="*/ 626 w 1091"/>
                <a:gd name="T9" fmla="*/ 1390 h 1390"/>
                <a:gd name="T10" fmla="*/ 626 w 1091"/>
                <a:gd name="T11" fmla="*/ 144 h 1390"/>
                <a:gd name="T12" fmla="*/ 1091 w 1091"/>
                <a:gd name="T13" fmla="*/ 144 h 1390"/>
                <a:gd name="T14" fmla="*/ 1091 w 1091"/>
                <a:gd name="T15" fmla="*/ 0 h 1390"/>
                <a:gd name="T16" fmla="*/ 0 w 1091"/>
                <a:gd name="T17"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1" h="1390">
                  <a:moveTo>
                    <a:pt x="0" y="0"/>
                  </a:moveTo>
                  <a:lnTo>
                    <a:pt x="0" y="144"/>
                  </a:lnTo>
                  <a:lnTo>
                    <a:pt x="467" y="144"/>
                  </a:lnTo>
                  <a:lnTo>
                    <a:pt x="467" y="1390"/>
                  </a:lnTo>
                  <a:lnTo>
                    <a:pt x="626" y="1390"/>
                  </a:lnTo>
                  <a:lnTo>
                    <a:pt x="626" y="144"/>
                  </a:lnTo>
                  <a:lnTo>
                    <a:pt x="1091" y="144"/>
                  </a:lnTo>
                  <a:lnTo>
                    <a:pt x="1091" y="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1F25EF1-D1A8-485F-BF6E-52DBE5523DA3}"/>
                </a:ext>
              </a:extLst>
            </p:cNvPr>
            <p:cNvSpPr>
              <a:spLocks/>
            </p:cNvSpPr>
            <p:nvPr/>
          </p:nvSpPr>
          <p:spPr bwMode="auto">
            <a:xfrm>
              <a:off x="5650376" y="2028825"/>
              <a:ext cx="707939" cy="881752"/>
            </a:xfrm>
            <a:custGeom>
              <a:avLst/>
              <a:gdLst>
                <a:gd name="T0" fmla="*/ 959 w 1116"/>
                <a:gd name="T1" fmla="*/ 0 h 1390"/>
                <a:gd name="T2" fmla="*/ 959 w 1116"/>
                <a:gd name="T3" fmla="*/ 617 h 1390"/>
                <a:gd name="T4" fmla="*/ 157 w 1116"/>
                <a:gd name="T5" fmla="*/ 617 h 1390"/>
                <a:gd name="T6" fmla="*/ 157 w 1116"/>
                <a:gd name="T7" fmla="*/ 0 h 1390"/>
                <a:gd name="T8" fmla="*/ 0 w 1116"/>
                <a:gd name="T9" fmla="*/ 0 h 1390"/>
                <a:gd name="T10" fmla="*/ 0 w 1116"/>
                <a:gd name="T11" fmla="*/ 1390 h 1390"/>
                <a:gd name="T12" fmla="*/ 157 w 1116"/>
                <a:gd name="T13" fmla="*/ 1390 h 1390"/>
                <a:gd name="T14" fmla="*/ 157 w 1116"/>
                <a:gd name="T15" fmla="*/ 765 h 1390"/>
                <a:gd name="T16" fmla="*/ 959 w 1116"/>
                <a:gd name="T17" fmla="*/ 765 h 1390"/>
                <a:gd name="T18" fmla="*/ 959 w 1116"/>
                <a:gd name="T19" fmla="*/ 1390 h 1390"/>
                <a:gd name="T20" fmla="*/ 1116 w 1116"/>
                <a:gd name="T21" fmla="*/ 1390 h 1390"/>
                <a:gd name="T22" fmla="*/ 1116 w 1116"/>
                <a:gd name="T23" fmla="*/ 0 h 1390"/>
                <a:gd name="T24" fmla="*/ 959 w 1116"/>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6" h="1390">
                  <a:moveTo>
                    <a:pt x="959" y="0"/>
                  </a:moveTo>
                  <a:lnTo>
                    <a:pt x="959" y="617"/>
                  </a:lnTo>
                  <a:lnTo>
                    <a:pt x="157" y="617"/>
                  </a:lnTo>
                  <a:lnTo>
                    <a:pt x="157" y="0"/>
                  </a:lnTo>
                  <a:lnTo>
                    <a:pt x="0" y="0"/>
                  </a:lnTo>
                  <a:lnTo>
                    <a:pt x="0" y="1390"/>
                  </a:lnTo>
                  <a:lnTo>
                    <a:pt x="157" y="1390"/>
                  </a:lnTo>
                  <a:lnTo>
                    <a:pt x="157" y="765"/>
                  </a:lnTo>
                  <a:lnTo>
                    <a:pt x="959" y="765"/>
                  </a:lnTo>
                  <a:lnTo>
                    <a:pt x="959" y="1390"/>
                  </a:lnTo>
                  <a:lnTo>
                    <a:pt x="1116" y="1390"/>
                  </a:lnTo>
                  <a:lnTo>
                    <a:pt x="1116" y="0"/>
                  </a:lnTo>
                  <a:lnTo>
                    <a:pt x="959"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04252781-ADCC-45EF-8E41-2A364EDFD407}"/>
                </a:ext>
              </a:extLst>
            </p:cNvPr>
            <p:cNvSpPr>
              <a:spLocks/>
            </p:cNvSpPr>
            <p:nvPr/>
          </p:nvSpPr>
          <p:spPr bwMode="auto">
            <a:xfrm>
              <a:off x="2349833" y="3000655"/>
              <a:ext cx="734582" cy="898245"/>
            </a:xfrm>
            <a:custGeom>
              <a:avLst/>
              <a:gdLst>
                <a:gd name="T0" fmla="*/ 0 w 488"/>
                <a:gd name="T1" fmla="*/ 342 h 596"/>
                <a:gd name="T2" fmla="*/ 0 w 488"/>
                <a:gd name="T3" fmla="*/ 0 h 596"/>
                <a:gd name="T4" fmla="*/ 66 w 488"/>
                <a:gd name="T5" fmla="*/ 0 h 596"/>
                <a:gd name="T6" fmla="*/ 66 w 488"/>
                <a:gd name="T7" fmla="*/ 337 h 596"/>
                <a:gd name="T8" fmla="*/ 245 w 488"/>
                <a:gd name="T9" fmla="*/ 535 h 596"/>
                <a:gd name="T10" fmla="*/ 422 w 488"/>
                <a:gd name="T11" fmla="*/ 342 h 596"/>
                <a:gd name="T12" fmla="*/ 422 w 488"/>
                <a:gd name="T13" fmla="*/ 0 h 596"/>
                <a:gd name="T14" fmla="*/ 488 w 488"/>
                <a:gd name="T15" fmla="*/ 0 h 596"/>
                <a:gd name="T16" fmla="*/ 488 w 488"/>
                <a:gd name="T17" fmla="*/ 336 h 596"/>
                <a:gd name="T18" fmla="*/ 244 w 488"/>
                <a:gd name="T19" fmla="*/ 596 h 596"/>
                <a:gd name="T20" fmla="*/ 0 w 488"/>
                <a:gd name="T21" fmla="*/ 34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596">
                  <a:moveTo>
                    <a:pt x="0" y="342"/>
                  </a:moveTo>
                  <a:cubicBezTo>
                    <a:pt x="0" y="0"/>
                    <a:pt x="0" y="0"/>
                    <a:pt x="0" y="0"/>
                  </a:cubicBezTo>
                  <a:cubicBezTo>
                    <a:pt x="66" y="0"/>
                    <a:pt x="66" y="0"/>
                    <a:pt x="66" y="0"/>
                  </a:cubicBezTo>
                  <a:cubicBezTo>
                    <a:pt x="66" y="337"/>
                    <a:pt x="66" y="337"/>
                    <a:pt x="66" y="337"/>
                  </a:cubicBezTo>
                  <a:cubicBezTo>
                    <a:pt x="66" y="464"/>
                    <a:pt x="133" y="535"/>
                    <a:pt x="245" y="535"/>
                  </a:cubicBezTo>
                  <a:cubicBezTo>
                    <a:pt x="353" y="535"/>
                    <a:pt x="422" y="470"/>
                    <a:pt x="422" y="342"/>
                  </a:cubicBezTo>
                  <a:cubicBezTo>
                    <a:pt x="422" y="0"/>
                    <a:pt x="422" y="0"/>
                    <a:pt x="422" y="0"/>
                  </a:cubicBezTo>
                  <a:cubicBezTo>
                    <a:pt x="488" y="0"/>
                    <a:pt x="488" y="0"/>
                    <a:pt x="488" y="0"/>
                  </a:cubicBezTo>
                  <a:cubicBezTo>
                    <a:pt x="488" y="336"/>
                    <a:pt x="488" y="336"/>
                    <a:pt x="488" y="336"/>
                  </a:cubicBezTo>
                  <a:cubicBezTo>
                    <a:pt x="488" y="508"/>
                    <a:pt x="390" y="596"/>
                    <a:pt x="244" y="596"/>
                  </a:cubicBezTo>
                  <a:cubicBezTo>
                    <a:pt x="99" y="596"/>
                    <a:pt x="0" y="508"/>
                    <a:pt x="0" y="342"/>
                  </a:cubicBezTo>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EA5A0F8-3A23-4341-80D3-73300E5E3603}"/>
                </a:ext>
              </a:extLst>
            </p:cNvPr>
            <p:cNvSpPr>
              <a:spLocks/>
            </p:cNvSpPr>
            <p:nvPr/>
          </p:nvSpPr>
          <p:spPr bwMode="auto">
            <a:xfrm>
              <a:off x="1741488" y="3000655"/>
              <a:ext cx="496699" cy="881752"/>
            </a:xfrm>
            <a:custGeom>
              <a:avLst/>
              <a:gdLst>
                <a:gd name="T0" fmla="*/ 157 w 783"/>
                <a:gd name="T1" fmla="*/ 1248 h 1390"/>
                <a:gd name="T2" fmla="*/ 783 w 783"/>
                <a:gd name="T3" fmla="*/ 1248 h 1390"/>
                <a:gd name="T4" fmla="*/ 783 w 783"/>
                <a:gd name="T5" fmla="*/ 1390 h 1390"/>
                <a:gd name="T6" fmla="*/ 0 w 783"/>
                <a:gd name="T7" fmla="*/ 1390 h 1390"/>
                <a:gd name="T8" fmla="*/ 0 w 783"/>
                <a:gd name="T9" fmla="*/ 0 h 1390"/>
                <a:gd name="T10" fmla="*/ 157 w 783"/>
                <a:gd name="T11" fmla="*/ 0 h 1390"/>
                <a:gd name="T12" fmla="*/ 157 w 783"/>
                <a:gd name="T13" fmla="*/ 1248 h 1390"/>
              </a:gdLst>
              <a:ahLst/>
              <a:cxnLst>
                <a:cxn ang="0">
                  <a:pos x="T0" y="T1"/>
                </a:cxn>
                <a:cxn ang="0">
                  <a:pos x="T2" y="T3"/>
                </a:cxn>
                <a:cxn ang="0">
                  <a:pos x="T4" y="T5"/>
                </a:cxn>
                <a:cxn ang="0">
                  <a:pos x="T6" y="T7"/>
                </a:cxn>
                <a:cxn ang="0">
                  <a:pos x="T8" y="T9"/>
                </a:cxn>
                <a:cxn ang="0">
                  <a:pos x="T10" y="T11"/>
                </a:cxn>
                <a:cxn ang="0">
                  <a:pos x="T12" y="T13"/>
                </a:cxn>
              </a:cxnLst>
              <a:rect l="0" t="0" r="r" b="b"/>
              <a:pathLst>
                <a:path w="783" h="1390">
                  <a:moveTo>
                    <a:pt x="157" y="1248"/>
                  </a:moveTo>
                  <a:lnTo>
                    <a:pt x="783" y="1248"/>
                  </a:lnTo>
                  <a:lnTo>
                    <a:pt x="783" y="1390"/>
                  </a:lnTo>
                  <a:lnTo>
                    <a:pt x="0" y="1390"/>
                  </a:lnTo>
                  <a:lnTo>
                    <a:pt x="0" y="0"/>
                  </a:lnTo>
                  <a:lnTo>
                    <a:pt x="157" y="0"/>
                  </a:lnTo>
                  <a:lnTo>
                    <a:pt x="157" y="1248"/>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5DC38853-756E-460F-8C55-3DFA004E9071}"/>
                </a:ext>
              </a:extLst>
            </p:cNvPr>
            <p:cNvSpPr>
              <a:spLocks/>
            </p:cNvSpPr>
            <p:nvPr/>
          </p:nvSpPr>
          <p:spPr bwMode="auto">
            <a:xfrm>
              <a:off x="4828888" y="3000655"/>
              <a:ext cx="642601" cy="881752"/>
            </a:xfrm>
            <a:custGeom>
              <a:avLst/>
              <a:gdLst>
                <a:gd name="T0" fmla="*/ 0 w 1013"/>
                <a:gd name="T1" fmla="*/ 0 h 1390"/>
                <a:gd name="T2" fmla="*/ 1004 w 1013"/>
                <a:gd name="T3" fmla="*/ 0 h 1390"/>
                <a:gd name="T4" fmla="*/ 1004 w 1013"/>
                <a:gd name="T5" fmla="*/ 143 h 1390"/>
                <a:gd name="T6" fmla="*/ 156 w 1013"/>
                <a:gd name="T7" fmla="*/ 143 h 1390"/>
                <a:gd name="T8" fmla="*/ 156 w 1013"/>
                <a:gd name="T9" fmla="*/ 618 h 1390"/>
                <a:gd name="T10" fmla="*/ 754 w 1013"/>
                <a:gd name="T11" fmla="*/ 618 h 1390"/>
                <a:gd name="T12" fmla="*/ 754 w 1013"/>
                <a:gd name="T13" fmla="*/ 761 h 1390"/>
                <a:gd name="T14" fmla="*/ 156 w 1013"/>
                <a:gd name="T15" fmla="*/ 761 h 1390"/>
                <a:gd name="T16" fmla="*/ 156 w 1013"/>
                <a:gd name="T17" fmla="*/ 1248 h 1390"/>
                <a:gd name="T18" fmla="*/ 1013 w 1013"/>
                <a:gd name="T19" fmla="*/ 1248 h 1390"/>
                <a:gd name="T20" fmla="*/ 1013 w 1013"/>
                <a:gd name="T21" fmla="*/ 1390 h 1390"/>
                <a:gd name="T22" fmla="*/ 0 w 1013"/>
                <a:gd name="T23" fmla="*/ 1390 h 1390"/>
                <a:gd name="T24" fmla="*/ 0 w 1013"/>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1390">
                  <a:moveTo>
                    <a:pt x="0" y="0"/>
                  </a:moveTo>
                  <a:lnTo>
                    <a:pt x="1004" y="0"/>
                  </a:lnTo>
                  <a:lnTo>
                    <a:pt x="1004" y="143"/>
                  </a:lnTo>
                  <a:lnTo>
                    <a:pt x="156" y="143"/>
                  </a:lnTo>
                  <a:lnTo>
                    <a:pt x="156" y="618"/>
                  </a:lnTo>
                  <a:lnTo>
                    <a:pt x="754" y="618"/>
                  </a:lnTo>
                  <a:lnTo>
                    <a:pt x="754" y="761"/>
                  </a:lnTo>
                  <a:lnTo>
                    <a:pt x="156" y="761"/>
                  </a:lnTo>
                  <a:lnTo>
                    <a:pt x="156" y="1248"/>
                  </a:lnTo>
                  <a:lnTo>
                    <a:pt x="1013" y="1248"/>
                  </a:lnTo>
                  <a:lnTo>
                    <a:pt x="1013" y="1390"/>
                  </a:lnTo>
                  <a:lnTo>
                    <a:pt x="0" y="139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A266C596-60E4-46F4-920A-F46A91D45689}"/>
                </a:ext>
              </a:extLst>
            </p:cNvPr>
            <p:cNvSpPr>
              <a:spLocks/>
            </p:cNvSpPr>
            <p:nvPr/>
          </p:nvSpPr>
          <p:spPr bwMode="auto">
            <a:xfrm>
              <a:off x="5650376" y="3000655"/>
              <a:ext cx="707939" cy="883655"/>
            </a:xfrm>
            <a:custGeom>
              <a:avLst/>
              <a:gdLst>
                <a:gd name="T0" fmla="*/ 157 w 1116"/>
                <a:gd name="T1" fmla="*/ 252 h 1393"/>
                <a:gd name="T2" fmla="*/ 157 w 1116"/>
                <a:gd name="T3" fmla="*/ 1393 h 1393"/>
                <a:gd name="T4" fmla="*/ 0 w 1116"/>
                <a:gd name="T5" fmla="*/ 1393 h 1393"/>
                <a:gd name="T6" fmla="*/ 0 w 1116"/>
                <a:gd name="T7" fmla="*/ 0 h 1393"/>
                <a:gd name="T8" fmla="*/ 157 w 1116"/>
                <a:gd name="T9" fmla="*/ 0 h 1393"/>
                <a:gd name="T10" fmla="*/ 959 w 1116"/>
                <a:gd name="T11" fmla="*/ 1115 h 1393"/>
                <a:gd name="T12" fmla="*/ 959 w 1116"/>
                <a:gd name="T13" fmla="*/ 0 h 1393"/>
                <a:gd name="T14" fmla="*/ 1116 w 1116"/>
                <a:gd name="T15" fmla="*/ 0 h 1393"/>
                <a:gd name="T16" fmla="*/ 1116 w 1116"/>
                <a:gd name="T17" fmla="*/ 1115 h 1393"/>
                <a:gd name="T18" fmla="*/ 1116 w 1116"/>
                <a:gd name="T19" fmla="*/ 1212 h 1393"/>
                <a:gd name="T20" fmla="*/ 1116 w 1116"/>
                <a:gd name="T21" fmla="*/ 1393 h 1393"/>
                <a:gd name="T22" fmla="*/ 959 w 1116"/>
                <a:gd name="T23" fmla="*/ 1393 h 1393"/>
                <a:gd name="T24" fmla="*/ 157 w 1116"/>
                <a:gd name="T25" fmla="*/ 252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6" h="1393">
                  <a:moveTo>
                    <a:pt x="157" y="252"/>
                  </a:moveTo>
                  <a:lnTo>
                    <a:pt x="157" y="1393"/>
                  </a:lnTo>
                  <a:lnTo>
                    <a:pt x="0" y="1393"/>
                  </a:lnTo>
                  <a:lnTo>
                    <a:pt x="0" y="0"/>
                  </a:lnTo>
                  <a:lnTo>
                    <a:pt x="157" y="0"/>
                  </a:lnTo>
                  <a:lnTo>
                    <a:pt x="959" y="1115"/>
                  </a:lnTo>
                  <a:lnTo>
                    <a:pt x="959" y="0"/>
                  </a:lnTo>
                  <a:lnTo>
                    <a:pt x="1116" y="0"/>
                  </a:lnTo>
                  <a:lnTo>
                    <a:pt x="1116" y="1115"/>
                  </a:lnTo>
                  <a:lnTo>
                    <a:pt x="1116" y="1212"/>
                  </a:lnTo>
                  <a:lnTo>
                    <a:pt x="1116" y="1393"/>
                  </a:lnTo>
                  <a:lnTo>
                    <a:pt x="959" y="1393"/>
                  </a:lnTo>
                  <a:lnTo>
                    <a:pt x="157" y="252"/>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021CA5F7-C383-43E5-B0C5-1D5A465C9142}"/>
                </a:ext>
              </a:extLst>
            </p:cNvPr>
            <p:cNvSpPr>
              <a:spLocks/>
            </p:cNvSpPr>
            <p:nvPr/>
          </p:nvSpPr>
          <p:spPr bwMode="auto">
            <a:xfrm>
              <a:off x="3483424" y="2028825"/>
              <a:ext cx="846863" cy="881752"/>
            </a:xfrm>
            <a:custGeom>
              <a:avLst/>
              <a:gdLst>
                <a:gd name="T0" fmla="*/ 1165 w 1335"/>
                <a:gd name="T1" fmla="*/ 1390 h 1390"/>
                <a:gd name="T2" fmla="*/ 1335 w 1335"/>
                <a:gd name="T3" fmla="*/ 1390 h 1390"/>
                <a:gd name="T4" fmla="*/ 752 w 1335"/>
                <a:gd name="T5" fmla="*/ 0 h 1390"/>
                <a:gd name="T6" fmla="*/ 581 w 1335"/>
                <a:gd name="T7" fmla="*/ 0 h 1390"/>
                <a:gd name="T8" fmla="*/ 0 w 1335"/>
                <a:gd name="T9" fmla="*/ 1390 h 1390"/>
                <a:gd name="T10" fmla="*/ 170 w 1335"/>
                <a:gd name="T11" fmla="*/ 1390 h 1390"/>
                <a:gd name="T12" fmla="*/ 666 w 1335"/>
                <a:gd name="T13" fmla="*/ 202 h 1390"/>
                <a:gd name="T14" fmla="*/ 1165 w 1335"/>
                <a:gd name="T15" fmla="*/ 1390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5" h="1390">
                  <a:moveTo>
                    <a:pt x="1165" y="1390"/>
                  </a:moveTo>
                  <a:lnTo>
                    <a:pt x="1335" y="1390"/>
                  </a:lnTo>
                  <a:lnTo>
                    <a:pt x="752" y="0"/>
                  </a:lnTo>
                  <a:lnTo>
                    <a:pt x="581" y="0"/>
                  </a:lnTo>
                  <a:lnTo>
                    <a:pt x="0" y="1390"/>
                  </a:lnTo>
                  <a:lnTo>
                    <a:pt x="170" y="1390"/>
                  </a:lnTo>
                  <a:lnTo>
                    <a:pt x="666" y="202"/>
                  </a:lnTo>
                  <a:lnTo>
                    <a:pt x="1165" y="1390"/>
                  </a:lnTo>
                  <a:close/>
                </a:path>
              </a:pathLst>
            </a:custGeom>
            <a:solidFill>
              <a:srgbClr val="00AFAA"/>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7AE06842-5095-4E32-B3C8-1900C62AF1D2}"/>
                </a:ext>
              </a:extLst>
            </p:cNvPr>
            <p:cNvSpPr>
              <a:spLocks/>
            </p:cNvSpPr>
            <p:nvPr/>
          </p:nvSpPr>
          <p:spPr bwMode="auto">
            <a:xfrm>
              <a:off x="3076803" y="3000655"/>
              <a:ext cx="1660104" cy="883655"/>
            </a:xfrm>
            <a:custGeom>
              <a:avLst/>
              <a:gdLst>
                <a:gd name="T0" fmla="*/ 2036 w 2617"/>
                <a:gd name="T1" fmla="*/ 0 h 1393"/>
                <a:gd name="T2" fmla="*/ 1865 w 2617"/>
                <a:gd name="T3" fmla="*/ 0 h 1393"/>
                <a:gd name="T4" fmla="*/ 1865 w 2617"/>
                <a:gd name="T5" fmla="*/ 0 h 1393"/>
                <a:gd name="T6" fmla="*/ 1307 w 2617"/>
                <a:gd name="T7" fmla="*/ 1207 h 1393"/>
                <a:gd name="T8" fmla="*/ 752 w 2617"/>
                <a:gd name="T9" fmla="*/ 0 h 1393"/>
                <a:gd name="T10" fmla="*/ 581 w 2617"/>
                <a:gd name="T11" fmla="*/ 0 h 1393"/>
                <a:gd name="T12" fmla="*/ 581 w 2617"/>
                <a:gd name="T13" fmla="*/ 0 h 1393"/>
                <a:gd name="T14" fmla="*/ 0 w 2617"/>
                <a:gd name="T15" fmla="*/ 1393 h 1393"/>
                <a:gd name="T16" fmla="*/ 168 w 2617"/>
                <a:gd name="T17" fmla="*/ 1393 h 1393"/>
                <a:gd name="T18" fmla="*/ 667 w 2617"/>
                <a:gd name="T19" fmla="*/ 205 h 1393"/>
                <a:gd name="T20" fmla="*/ 1224 w 2617"/>
                <a:gd name="T21" fmla="*/ 1393 h 1393"/>
                <a:gd name="T22" fmla="*/ 1224 w 2617"/>
                <a:gd name="T23" fmla="*/ 1393 h 1393"/>
                <a:gd name="T24" fmla="*/ 1224 w 2617"/>
                <a:gd name="T25" fmla="*/ 1393 h 1393"/>
                <a:gd name="T26" fmla="*/ 1336 w 2617"/>
                <a:gd name="T27" fmla="*/ 1393 h 1393"/>
                <a:gd name="T28" fmla="*/ 1393 w 2617"/>
                <a:gd name="T29" fmla="*/ 1393 h 1393"/>
                <a:gd name="T30" fmla="*/ 1393 w 2617"/>
                <a:gd name="T31" fmla="*/ 1393 h 1393"/>
                <a:gd name="T32" fmla="*/ 1393 w 2617"/>
                <a:gd name="T33" fmla="*/ 1393 h 1393"/>
                <a:gd name="T34" fmla="*/ 1950 w 2617"/>
                <a:gd name="T35" fmla="*/ 205 h 1393"/>
                <a:gd name="T36" fmla="*/ 2446 w 2617"/>
                <a:gd name="T37" fmla="*/ 1393 h 1393"/>
                <a:gd name="T38" fmla="*/ 2617 w 2617"/>
                <a:gd name="T39" fmla="*/ 1393 h 1393"/>
                <a:gd name="T40" fmla="*/ 2036 w 2617"/>
                <a:gd name="T41"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7" h="1393">
                  <a:moveTo>
                    <a:pt x="2036" y="0"/>
                  </a:moveTo>
                  <a:lnTo>
                    <a:pt x="1865" y="0"/>
                  </a:lnTo>
                  <a:lnTo>
                    <a:pt x="1865" y="0"/>
                  </a:lnTo>
                  <a:lnTo>
                    <a:pt x="1307" y="1207"/>
                  </a:lnTo>
                  <a:lnTo>
                    <a:pt x="752" y="0"/>
                  </a:lnTo>
                  <a:lnTo>
                    <a:pt x="581" y="0"/>
                  </a:lnTo>
                  <a:lnTo>
                    <a:pt x="581" y="0"/>
                  </a:lnTo>
                  <a:lnTo>
                    <a:pt x="0" y="1393"/>
                  </a:lnTo>
                  <a:lnTo>
                    <a:pt x="168" y="1393"/>
                  </a:lnTo>
                  <a:lnTo>
                    <a:pt x="667" y="205"/>
                  </a:lnTo>
                  <a:lnTo>
                    <a:pt x="1224" y="1393"/>
                  </a:lnTo>
                  <a:lnTo>
                    <a:pt x="1224" y="1393"/>
                  </a:lnTo>
                  <a:lnTo>
                    <a:pt x="1224" y="1393"/>
                  </a:lnTo>
                  <a:lnTo>
                    <a:pt x="1336" y="1393"/>
                  </a:lnTo>
                  <a:lnTo>
                    <a:pt x="1393" y="1393"/>
                  </a:lnTo>
                  <a:lnTo>
                    <a:pt x="1393" y="1393"/>
                  </a:lnTo>
                  <a:lnTo>
                    <a:pt x="1393" y="1393"/>
                  </a:lnTo>
                  <a:lnTo>
                    <a:pt x="1950" y="205"/>
                  </a:lnTo>
                  <a:lnTo>
                    <a:pt x="2446" y="1393"/>
                  </a:lnTo>
                  <a:lnTo>
                    <a:pt x="2617" y="1393"/>
                  </a:lnTo>
                  <a:lnTo>
                    <a:pt x="2036" y="0"/>
                  </a:lnTo>
                  <a:close/>
                </a:path>
              </a:pathLst>
            </a:custGeom>
            <a:solidFill>
              <a:srgbClr val="00AFAA"/>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9" name="Rectangle 18">
            <a:extLst>
              <a:ext uri="{FF2B5EF4-FFF2-40B4-BE49-F238E27FC236}">
                <a16:creationId xmlns:a16="http://schemas.microsoft.com/office/drawing/2014/main" id="{1F06D029-D4CC-49C2-9FA8-C0FA4017BC13}"/>
              </a:ext>
            </a:extLst>
          </p:cNvPr>
          <p:cNvSpPr/>
          <p:nvPr userDrawn="1"/>
        </p:nvSpPr>
        <p:spPr>
          <a:xfrm>
            <a:off x="0" y="6770914"/>
            <a:ext cx="12192000" cy="87086"/>
          </a:xfrm>
          <a:prstGeom prst="rect">
            <a:avLst/>
          </a:prstGeom>
          <a:solidFill>
            <a:srgbClr val="00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B739F3D-8578-43E8-A5A8-9345D492B206}"/>
              </a:ext>
            </a:extLst>
          </p:cNvPr>
          <p:cNvSpPr/>
          <p:nvPr userDrawn="1"/>
        </p:nvSpPr>
        <p:spPr>
          <a:xfrm>
            <a:off x="0" y="0"/>
            <a:ext cx="12192000" cy="87086"/>
          </a:xfrm>
          <a:prstGeom prst="rect">
            <a:avLst/>
          </a:prstGeom>
          <a:solidFill>
            <a:srgbClr val="646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905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F06EB0C-130D-79D2-EB84-88835ED4C91E}"/>
              </a:ext>
            </a:extLst>
          </p:cNvPr>
          <p:cNvGrpSpPr/>
          <p:nvPr userDrawn="1"/>
        </p:nvGrpSpPr>
        <p:grpSpPr>
          <a:xfrm>
            <a:off x="4413424" y="1585687"/>
            <a:ext cx="2883885" cy="3223295"/>
            <a:chOff x="4413424" y="1585687"/>
            <a:chExt cx="2883885" cy="3223295"/>
          </a:xfrm>
        </p:grpSpPr>
        <p:sp>
          <p:nvSpPr>
            <p:cNvPr id="17" name="Freeform 14">
              <a:extLst>
                <a:ext uri="{FF2B5EF4-FFF2-40B4-BE49-F238E27FC236}">
                  <a16:creationId xmlns:a16="http://schemas.microsoft.com/office/drawing/2014/main" id="{021CA5F7-C383-43E5-B0C5-1D5A465C9142}"/>
                </a:ext>
              </a:extLst>
            </p:cNvPr>
            <p:cNvSpPr>
              <a:spLocks/>
            </p:cNvSpPr>
            <p:nvPr/>
          </p:nvSpPr>
          <p:spPr bwMode="auto">
            <a:xfrm>
              <a:off x="5119794" y="1585687"/>
              <a:ext cx="1471146" cy="1531754"/>
            </a:xfrm>
            <a:custGeom>
              <a:avLst/>
              <a:gdLst>
                <a:gd name="T0" fmla="*/ 1165 w 1335"/>
                <a:gd name="T1" fmla="*/ 1390 h 1390"/>
                <a:gd name="T2" fmla="*/ 1335 w 1335"/>
                <a:gd name="T3" fmla="*/ 1390 h 1390"/>
                <a:gd name="T4" fmla="*/ 752 w 1335"/>
                <a:gd name="T5" fmla="*/ 0 h 1390"/>
                <a:gd name="T6" fmla="*/ 581 w 1335"/>
                <a:gd name="T7" fmla="*/ 0 h 1390"/>
                <a:gd name="T8" fmla="*/ 0 w 1335"/>
                <a:gd name="T9" fmla="*/ 1390 h 1390"/>
                <a:gd name="T10" fmla="*/ 170 w 1335"/>
                <a:gd name="T11" fmla="*/ 1390 h 1390"/>
                <a:gd name="T12" fmla="*/ 666 w 1335"/>
                <a:gd name="T13" fmla="*/ 202 h 1390"/>
                <a:gd name="T14" fmla="*/ 1165 w 1335"/>
                <a:gd name="T15" fmla="*/ 1390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5" h="1390">
                  <a:moveTo>
                    <a:pt x="1165" y="1390"/>
                  </a:moveTo>
                  <a:lnTo>
                    <a:pt x="1335" y="1390"/>
                  </a:lnTo>
                  <a:lnTo>
                    <a:pt x="752" y="0"/>
                  </a:lnTo>
                  <a:lnTo>
                    <a:pt x="581" y="0"/>
                  </a:lnTo>
                  <a:lnTo>
                    <a:pt x="0" y="1390"/>
                  </a:lnTo>
                  <a:lnTo>
                    <a:pt x="170" y="1390"/>
                  </a:lnTo>
                  <a:lnTo>
                    <a:pt x="666" y="202"/>
                  </a:lnTo>
                  <a:lnTo>
                    <a:pt x="1165" y="1390"/>
                  </a:lnTo>
                  <a:close/>
                </a:path>
              </a:pathLst>
            </a:custGeom>
            <a:solidFill>
              <a:srgbClr val="00AFAA"/>
            </a:soli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7AE06842-5095-4E32-B3C8-1900C62AF1D2}"/>
                </a:ext>
              </a:extLst>
            </p:cNvPr>
            <p:cNvSpPr>
              <a:spLocks/>
            </p:cNvSpPr>
            <p:nvPr/>
          </p:nvSpPr>
          <p:spPr bwMode="auto">
            <a:xfrm>
              <a:off x="4413424" y="3273922"/>
              <a:ext cx="2883885" cy="1535060"/>
            </a:xfrm>
            <a:custGeom>
              <a:avLst/>
              <a:gdLst>
                <a:gd name="T0" fmla="*/ 2036 w 2617"/>
                <a:gd name="T1" fmla="*/ 0 h 1393"/>
                <a:gd name="T2" fmla="*/ 1865 w 2617"/>
                <a:gd name="T3" fmla="*/ 0 h 1393"/>
                <a:gd name="T4" fmla="*/ 1865 w 2617"/>
                <a:gd name="T5" fmla="*/ 0 h 1393"/>
                <a:gd name="T6" fmla="*/ 1307 w 2617"/>
                <a:gd name="T7" fmla="*/ 1207 h 1393"/>
                <a:gd name="T8" fmla="*/ 752 w 2617"/>
                <a:gd name="T9" fmla="*/ 0 h 1393"/>
                <a:gd name="T10" fmla="*/ 581 w 2617"/>
                <a:gd name="T11" fmla="*/ 0 h 1393"/>
                <a:gd name="T12" fmla="*/ 581 w 2617"/>
                <a:gd name="T13" fmla="*/ 0 h 1393"/>
                <a:gd name="T14" fmla="*/ 0 w 2617"/>
                <a:gd name="T15" fmla="*/ 1393 h 1393"/>
                <a:gd name="T16" fmla="*/ 168 w 2617"/>
                <a:gd name="T17" fmla="*/ 1393 h 1393"/>
                <a:gd name="T18" fmla="*/ 667 w 2617"/>
                <a:gd name="T19" fmla="*/ 205 h 1393"/>
                <a:gd name="T20" fmla="*/ 1224 w 2617"/>
                <a:gd name="T21" fmla="*/ 1393 h 1393"/>
                <a:gd name="T22" fmla="*/ 1224 w 2617"/>
                <a:gd name="T23" fmla="*/ 1393 h 1393"/>
                <a:gd name="T24" fmla="*/ 1224 w 2617"/>
                <a:gd name="T25" fmla="*/ 1393 h 1393"/>
                <a:gd name="T26" fmla="*/ 1336 w 2617"/>
                <a:gd name="T27" fmla="*/ 1393 h 1393"/>
                <a:gd name="T28" fmla="*/ 1393 w 2617"/>
                <a:gd name="T29" fmla="*/ 1393 h 1393"/>
                <a:gd name="T30" fmla="*/ 1393 w 2617"/>
                <a:gd name="T31" fmla="*/ 1393 h 1393"/>
                <a:gd name="T32" fmla="*/ 1393 w 2617"/>
                <a:gd name="T33" fmla="*/ 1393 h 1393"/>
                <a:gd name="T34" fmla="*/ 1950 w 2617"/>
                <a:gd name="T35" fmla="*/ 205 h 1393"/>
                <a:gd name="T36" fmla="*/ 2446 w 2617"/>
                <a:gd name="T37" fmla="*/ 1393 h 1393"/>
                <a:gd name="T38" fmla="*/ 2617 w 2617"/>
                <a:gd name="T39" fmla="*/ 1393 h 1393"/>
                <a:gd name="T40" fmla="*/ 2036 w 2617"/>
                <a:gd name="T41"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7" h="1393">
                  <a:moveTo>
                    <a:pt x="2036" y="0"/>
                  </a:moveTo>
                  <a:lnTo>
                    <a:pt x="1865" y="0"/>
                  </a:lnTo>
                  <a:lnTo>
                    <a:pt x="1865" y="0"/>
                  </a:lnTo>
                  <a:lnTo>
                    <a:pt x="1307" y="1207"/>
                  </a:lnTo>
                  <a:lnTo>
                    <a:pt x="752" y="0"/>
                  </a:lnTo>
                  <a:lnTo>
                    <a:pt x="581" y="0"/>
                  </a:lnTo>
                  <a:lnTo>
                    <a:pt x="581" y="0"/>
                  </a:lnTo>
                  <a:lnTo>
                    <a:pt x="0" y="1393"/>
                  </a:lnTo>
                  <a:lnTo>
                    <a:pt x="168" y="1393"/>
                  </a:lnTo>
                  <a:lnTo>
                    <a:pt x="667" y="205"/>
                  </a:lnTo>
                  <a:lnTo>
                    <a:pt x="1224" y="1393"/>
                  </a:lnTo>
                  <a:lnTo>
                    <a:pt x="1224" y="1393"/>
                  </a:lnTo>
                  <a:lnTo>
                    <a:pt x="1224" y="1393"/>
                  </a:lnTo>
                  <a:lnTo>
                    <a:pt x="1336" y="1393"/>
                  </a:lnTo>
                  <a:lnTo>
                    <a:pt x="1393" y="1393"/>
                  </a:lnTo>
                  <a:lnTo>
                    <a:pt x="1393" y="1393"/>
                  </a:lnTo>
                  <a:lnTo>
                    <a:pt x="1393" y="1393"/>
                  </a:lnTo>
                  <a:lnTo>
                    <a:pt x="1950" y="205"/>
                  </a:lnTo>
                  <a:lnTo>
                    <a:pt x="2446" y="1393"/>
                  </a:lnTo>
                  <a:lnTo>
                    <a:pt x="2617" y="1393"/>
                  </a:lnTo>
                  <a:lnTo>
                    <a:pt x="2036" y="0"/>
                  </a:lnTo>
                  <a:close/>
                </a:path>
              </a:pathLst>
            </a:custGeom>
            <a:solidFill>
              <a:srgbClr val="00AFAA"/>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9" name="Rectangle 18">
            <a:extLst>
              <a:ext uri="{FF2B5EF4-FFF2-40B4-BE49-F238E27FC236}">
                <a16:creationId xmlns:a16="http://schemas.microsoft.com/office/drawing/2014/main" id="{1F06D029-D4CC-49C2-9FA8-C0FA4017BC13}"/>
              </a:ext>
            </a:extLst>
          </p:cNvPr>
          <p:cNvSpPr/>
          <p:nvPr userDrawn="1"/>
        </p:nvSpPr>
        <p:spPr>
          <a:xfrm>
            <a:off x="0" y="6770914"/>
            <a:ext cx="12192000" cy="87086"/>
          </a:xfrm>
          <a:prstGeom prst="rect">
            <a:avLst/>
          </a:prstGeom>
          <a:solidFill>
            <a:srgbClr val="00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B739F3D-8578-43E8-A5A8-9345D492B206}"/>
              </a:ext>
            </a:extLst>
          </p:cNvPr>
          <p:cNvSpPr/>
          <p:nvPr userDrawn="1"/>
        </p:nvSpPr>
        <p:spPr>
          <a:xfrm>
            <a:off x="0" y="0"/>
            <a:ext cx="12192000" cy="87086"/>
          </a:xfrm>
          <a:prstGeom prst="rect">
            <a:avLst/>
          </a:prstGeom>
          <a:solidFill>
            <a:srgbClr val="646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821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99C6-9010-4E10-9AE3-317A8C1E3F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B97D7A-5795-4ABB-9658-456AD0CD7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9D9CD-F650-45E0-A423-28AF70E394E0}"/>
              </a:ext>
            </a:extLst>
          </p:cNvPr>
          <p:cNvSpPr>
            <a:spLocks noGrp="1"/>
          </p:cNvSpPr>
          <p:nvPr>
            <p:ph type="dt" sz="half" idx="10"/>
          </p:nvPr>
        </p:nvSpPr>
        <p:spPr/>
        <p:txBody>
          <a:bodyPr/>
          <a:lstStyle/>
          <a:p>
            <a:fld id="{EDE5124B-B97B-4B16-9905-5B21897B38FF}" type="datetime1">
              <a:rPr lang="en-GB" smtClean="0"/>
              <a:t>02/11/2022</a:t>
            </a:fld>
            <a:endParaRPr lang="en-GB"/>
          </a:p>
        </p:txBody>
      </p:sp>
      <p:sp>
        <p:nvSpPr>
          <p:cNvPr id="5" name="Footer Placeholder 4">
            <a:extLst>
              <a:ext uri="{FF2B5EF4-FFF2-40B4-BE49-F238E27FC236}">
                <a16:creationId xmlns:a16="http://schemas.microsoft.com/office/drawing/2014/main" id="{B8571EB7-BD31-4D70-866B-696B78EFEB42}"/>
              </a:ext>
            </a:extLst>
          </p:cNvPr>
          <p:cNvSpPr>
            <a:spLocks noGrp="1"/>
          </p:cNvSpPr>
          <p:nvPr>
            <p:ph type="ftr" sz="quarter" idx="11"/>
          </p:nvPr>
        </p:nvSpPr>
        <p:spPr/>
        <p:txBody>
          <a:bodyPr/>
          <a:lstStyle/>
          <a:p>
            <a:r>
              <a:rPr lang="en-GB"/>
              <a:t>Population Health Management of non-communicable diseases</a:t>
            </a:r>
          </a:p>
        </p:txBody>
      </p:sp>
      <p:sp>
        <p:nvSpPr>
          <p:cNvPr id="6" name="Slide Number Placeholder 5">
            <a:extLst>
              <a:ext uri="{FF2B5EF4-FFF2-40B4-BE49-F238E27FC236}">
                <a16:creationId xmlns:a16="http://schemas.microsoft.com/office/drawing/2014/main" id="{2B5914B2-499F-421A-AC97-9B3E6C104DD9}"/>
              </a:ext>
            </a:extLst>
          </p:cNvPr>
          <p:cNvSpPr>
            <a:spLocks noGrp="1"/>
          </p:cNvSpPr>
          <p:nvPr>
            <p:ph type="sldNum" sz="quarter" idx="12"/>
          </p:nvPr>
        </p:nvSpPr>
        <p:spPr/>
        <p:txBody>
          <a:bodyPr/>
          <a:lstStyle/>
          <a:p>
            <a:fld id="{3804EE7C-7B67-42EF-BDBB-C8765A0DF0DC}" type="slidenum">
              <a:rPr lang="en-GB" smtClean="0"/>
              <a:t>‹#›</a:t>
            </a:fld>
            <a:endParaRPr lang="en-GB"/>
          </a:p>
        </p:txBody>
      </p:sp>
    </p:spTree>
    <p:extLst>
      <p:ext uri="{BB962C8B-B14F-4D97-AF65-F5344CB8AC3E}">
        <p14:creationId xmlns:p14="http://schemas.microsoft.com/office/powerpoint/2010/main" val="204151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99C6-9010-4E10-9AE3-317A8C1E3F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B97D7A-5795-4ABB-9658-456AD0CD7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9D9CD-F650-45E0-A423-28AF70E394E0}"/>
              </a:ext>
            </a:extLst>
          </p:cNvPr>
          <p:cNvSpPr>
            <a:spLocks noGrp="1"/>
          </p:cNvSpPr>
          <p:nvPr>
            <p:ph type="dt" sz="half" idx="10"/>
          </p:nvPr>
        </p:nvSpPr>
        <p:spPr/>
        <p:txBody>
          <a:bodyPr/>
          <a:lstStyle/>
          <a:p>
            <a:fld id="{901A6095-4CDA-41BF-AF8D-987EB6B28B92}" type="datetime1">
              <a:rPr lang="en-GB" smtClean="0"/>
              <a:t>02/11/2022</a:t>
            </a:fld>
            <a:endParaRPr lang="en-GB"/>
          </a:p>
        </p:txBody>
      </p:sp>
      <p:sp>
        <p:nvSpPr>
          <p:cNvPr id="5" name="Footer Placeholder 4">
            <a:extLst>
              <a:ext uri="{FF2B5EF4-FFF2-40B4-BE49-F238E27FC236}">
                <a16:creationId xmlns:a16="http://schemas.microsoft.com/office/drawing/2014/main" id="{B8571EB7-BD31-4D70-866B-696B78EFEB42}"/>
              </a:ext>
            </a:extLst>
          </p:cNvPr>
          <p:cNvSpPr>
            <a:spLocks noGrp="1"/>
          </p:cNvSpPr>
          <p:nvPr>
            <p:ph type="ftr" sz="quarter" idx="11"/>
          </p:nvPr>
        </p:nvSpPr>
        <p:spPr/>
        <p:txBody>
          <a:bodyPr/>
          <a:lstStyle/>
          <a:p>
            <a:r>
              <a:rPr lang="en-GB"/>
              <a:t>Population Health Management of non-communicable diseases</a:t>
            </a:r>
          </a:p>
        </p:txBody>
      </p:sp>
      <p:sp>
        <p:nvSpPr>
          <p:cNvPr id="6" name="Slide Number Placeholder 5">
            <a:extLst>
              <a:ext uri="{FF2B5EF4-FFF2-40B4-BE49-F238E27FC236}">
                <a16:creationId xmlns:a16="http://schemas.microsoft.com/office/drawing/2014/main" id="{2B5914B2-499F-421A-AC97-9B3E6C104DD9}"/>
              </a:ext>
            </a:extLst>
          </p:cNvPr>
          <p:cNvSpPr>
            <a:spLocks noGrp="1"/>
          </p:cNvSpPr>
          <p:nvPr>
            <p:ph type="sldNum" sz="quarter" idx="12"/>
          </p:nvPr>
        </p:nvSpPr>
        <p:spPr/>
        <p:txBody>
          <a:bodyPr/>
          <a:lstStyle/>
          <a:p>
            <a:fld id="{3804EE7C-7B67-42EF-BDBB-C8765A0DF0DC}" type="slidenum">
              <a:rPr lang="en-GB" smtClean="0"/>
              <a:t>‹#›</a:t>
            </a:fld>
            <a:endParaRPr lang="en-GB"/>
          </a:p>
        </p:txBody>
      </p:sp>
      <p:grpSp>
        <p:nvGrpSpPr>
          <p:cNvPr id="7" name="Group 6">
            <a:extLst>
              <a:ext uri="{FF2B5EF4-FFF2-40B4-BE49-F238E27FC236}">
                <a16:creationId xmlns:a16="http://schemas.microsoft.com/office/drawing/2014/main" id="{DEA191E2-57D2-833F-4408-F462CAE7917C}"/>
              </a:ext>
            </a:extLst>
          </p:cNvPr>
          <p:cNvGrpSpPr/>
          <p:nvPr userDrawn="1"/>
        </p:nvGrpSpPr>
        <p:grpSpPr>
          <a:xfrm>
            <a:off x="7971090" y="2055900"/>
            <a:ext cx="4213415" cy="4709300"/>
            <a:chOff x="4413424" y="1585687"/>
            <a:chExt cx="2883885" cy="3223295"/>
          </a:xfrm>
          <a:solidFill>
            <a:srgbClr val="EEEEEE"/>
          </a:solidFill>
        </p:grpSpPr>
        <p:sp>
          <p:nvSpPr>
            <p:cNvPr id="8" name="Freeform 14">
              <a:extLst>
                <a:ext uri="{FF2B5EF4-FFF2-40B4-BE49-F238E27FC236}">
                  <a16:creationId xmlns:a16="http://schemas.microsoft.com/office/drawing/2014/main" id="{70468BC8-F1BB-AEE2-771E-D3E6B3537E4C}"/>
                </a:ext>
              </a:extLst>
            </p:cNvPr>
            <p:cNvSpPr>
              <a:spLocks/>
            </p:cNvSpPr>
            <p:nvPr/>
          </p:nvSpPr>
          <p:spPr bwMode="auto">
            <a:xfrm>
              <a:off x="5119794" y="1585687"/>
              <a:ext cx="1471146" cy="1531754"/>
            </a:xfrm>
            <a:custGeom>
              <a:avLst/>
              <a:gdLst>
                <a:gd name="T0" fmla="*/ 1165 w 1335"/>
                <a:gd name="T1" fmla="*/ 1390 h 1390"/>
                <a:gd name="T2" fmla="*/ 1335 w 1335"/>
                <a:gd name="T3" fmla="*/ 1390 h 1390"/>
                <a:gd name="T4" fmla="*/ 752 w 1335"/>
                <a:gd name="T5" fmla="*/ 0 h 1390"/>
                <a:gd name="T6" fmla="*/ 581 w 1335"/>
                <a:gd name="T7" fmla="*/ 0 h 1390"/>
                <a:gd name="T8" fmla="*/ 0 w 1335"/>
                <a:gd name="T9" fmla="*/ 1390 h 1390"/>
                <a:gd name="T10" fmla="*/ 170 w 1335"/>
                <a:gd name="T11" fmla="*/ 1390 h 1390"/>
                <a:gd name="T12" fmla="*/ 666 w 1335"/>
                <a:gd name="T13" fmla="*/ 202 h 1390"/>
                <a:gd name="T14" fmla="*/ 1165 w 1335"/>
                <a:gd name="T15" fmla="*/ 1390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5" h="1390">
                  <a:moveTo>
                    <a:pt x="1165" y="1390"/>
                  </a:moveTo>
                  <a:lnTo>
                    <a:pt x="1335" y="1390"/>
                  </a:lnTo>
                  <a:lnTo>
                    <a:pt x="752" y="0"/>
                  </a:lnTo>
                  <a:lnTo>
                    <a:pt x="581" y="0"/>
                  </a:lnTo>
                  <a:lnTo>
                    <a:pt x="0" y="1390"/>
                  </a:lnTo>
                  <a:lnTo>
                    <a:pt x="170" y="1390"/>
                  </a:lnTo>
                  <a:lnTo>
                    <a:pt x="666" y="202"/>
                  </a:lnTo>
                  <a:lnTo>
                    <a:pt x="1165" y="139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5">
              <a:extLst>
                <a:ext uri="{FF2B5EF4-FFF2-40B4-BE49-F238E27FC236}">
                  <a16:creationId xmlns:a16="http://schemas.microsoft.com/office/drawing/2014/main" id="{6A96E4C5-415C-1C69-7161-75FBB4B4BD75}"/>
                </a:ext>
              </a:extLst>
            </p:cNvPr>
            <p:cNvSpPr>
              <a:spLocks/>
            </p:cNvSpPr>
            <p:nvPr/>
          </p:nvSpPr>
          <p:spPr bwMode="auto">
            <a:xfrm>
              <a:off x="4413424" y="3273922"/>
              <a:ext cx="2883885" cy="1535060"/>
            </a:xfrm>
            <a:custGeom>
              <a:avLst/>
              <a:gdLst>
                <a:gd name="T0" fmla="*/ 2036 w 2617"/>
                <a:gd name="T1" fmla="*/ 0 h 1393"/>
                <a:gd name="T2" fmla="*/ 1865 w 2617"/>
                <a:gd name="T3" fmla="*/ 0 h 1393"/>
                <a:gd name="T4" fmla="*/ 1865 w 2617"/>
                <a:gd name="T5" fmla="*/ 0 h 1393"/>
                <a:gd name="T6" fmla="*/ 1307 w 2617"/>
                <a:gd name="T7" fmla="*/ 1207 h 1393"/>
                <a:gd name="T8" fmla="*/ 752 w 2617"/>
                <a:gd name="T9" fmla="*/ 0 h 1393"/>
                <a:gd name="T10" fmla="*/ 581 w 2617"/>
                <a:gd name="T11" fmla="*/ 0 h 1393"/>
                <a:gd name="T12" fmla="*/ 581 w 2617"/>
                <a:gd name="T13" fmla="*/ 0 h 1393"/>
                <a:gd name="T14" fmla="*/ 0 w 2617"/>
                <a:gd name="T15" fmla="*/ 1393 h 1393"/>
                <a:gd name="T16" fmla="*/ 168 w 2617"/>
                <a:gd name="T17" fmla="*/ 1393 h 1393"/>
                <a:gd name="T18" fmla="*/ 667 w 2617"/>
                <a:gd name="T19" fmla="*/ 205 h 1393"/>
                <a:gd name="T20" fmla="*/ 1224 w 2617"/>
                <a:gd name="T21" fmla="*/ 1393 h 1393"/>
                <a:gd name="T22" fmla="*/ 1224 w 2617"/>
                <a:gd name="T23" fmla="*/ 1393 h 1393"/>
                <a:gd name="T24" fmla="*/ 1224 w 2617"/>
                <a:gd name="T25" fmla="*/ 1393 h 1393"/>
                <a:gd name="T26" fmla="*/ 1336 w 2617"/>
                <a:gd name="T27" fmla="*/ 1393 h 1393"/>
                <a:gd name="T28" fmla="*/ 1393 w 2617"/>
                <a:gd name="T29" fmla="*/ 1393 h 1393"/>
                <a:gd name="T30" fmla="*/ 1393 w 2617"/>
                <a:gd name="T31" fmla="*/ 1393 h 1393"/>
                <a:gd name="T32" fmla="*/ 1393 w 2617"/>
                <a:gd name="T33" fmla="*/ 1393 h 1393"/>
                <a:gd name="T34" fmla="*/ 1950 w 2617"/>
                <a:gd name="T35" fmla="*/ 205 h 1393"/>
                <a:gd name="T36" fmla="*/ 2446 w 2617"/>
                <a:gd name="T37" fmla="*/ 1393 h 1393"/>
                <a:gd name="T38" fmla="*/ 2617 w 2617"/>
                <a:gd name="T39" fmla="*/ 1393 h 1393"/>
                <a:gd name="T40" fmla="*/ 2036 w 2617"/>
                <a:gd name="T41"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7" h="1393">
                  <a:moveTo>
                    <a:pt x="2036" y="0"/>
                  </a:moveTo>
                  <a:lnTo>
                    <a:pt x="1865" y="0"/>
                  </a:lnTo>
                  <a:lnTo>
                    <a:pt x="1865" y="0"/>
                  </a:lnTo>
                  <a:lnTo>
                    <a:pt x="1307" y="1207"/>
                  </a:lnTo>
                  <a:lnTo>
                    <a:pt x="752" y="0"/>
                  </a:lnTo>
                  <a:lnTo>
                    <a:pt x="581" y="0"/>
                  </a:lnTo>
                  <a:lnTo>
                    <a:pt x="581" y="0"/>
                  </a:lnTo>
                  <a:lnTo>
                    <a:pt x="0" y="1393"/>
                  </a:lnTo>
                  <a:lnTo>
                    <a:pt x="168" y="1393"/>
                  </a:lnTo>
                  <a:lnTo>
                    <a:pt x="667" y="205"/>
                  </a:lnTo>
                  <a:lnTo>
                    <a:pt x="1224" y="1393"/>
                  </a:lnTo>
                  <a:lnTo>
                    <a:pt x="1224" y="1393"/>
                  </a:lnTo>
                  <a:lnTo>
                    <a:pt x="1224" y="1393"/>
                  </a:lnTo>
                  <a:lnTo>
                    <a:pt x="1336" y="1393"/>
                  </a:lnTo>
                  <a:lnTo>
                    <a:pt x="1393" y="1393"/>
                  </a:lnTo>
                  <a:lnTo>
                    <a:pt x="1393" y="1393"/>
                  </a:lnTo>
                  <a:lnTo>
                    <a:pt x="1393" y="1393"/>
                  </a:lnTo>
                  <a:lnTo>
                    <a:pt x="1950" y="205"/>
                  </a:lnTo>
                  <a:lnTo>
                    <a:pt x="2446" y="1393"/>
                  </a:lnTo>
                  <a:lnTo>
                    <a:pt x="2617" y="1393"/>
                  </a:lnTo>
                  <a:lnTo>
                    <a:pt x="2036"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48405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99C6-9010-4E10-9AE3-317A8C1E3F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B97D7A-5795-4ABB-9658-456AD0CD7BB6}"/>
              </a:ext>
            </a:extLst>
          </p:cNvPr>
          <p:cNvSpPr>
            <a:spLocks noGrp="1"/>
          </p:cNvSpPr>
          <p:nvPr>
            <p:ph idx="1"/>
          </p:nvPr>
        </p:nvSpPr>
        <p:spPr>
          <a:xfrm>
            <a:off x="838200"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9D9CD-F650-45E0-A423-28AF70E394E0}"/>
              </a:ext>
            </a:extLst>
          </p:cNvPr>
          <p:cNvSpPr>
            <a:spLocks noGrp="1"/>
          </p:cNvSpPr>
          <p:nvPr>
            <p:ph type="dt" sz="half" idx="10"/>
          </p:nvPr>
        </p:nvSpPr>
        <p:spPr/>
        <p:txBody>
          <a:bodyPr/>
          <a:lstStyle/>
          <a:p>
            <a:fld id="{11B44725-61DF-4610-9B34-BCC1FF76A542}" type="datetime1">
              <a:rPr lang="en-GB" smtClean="0"/>
              <a:t>02/11/2022</a:t>
            </a:fld>
            <a:endParaRPr lang="en-GB"/>
          </a:p>
        </p:txBody>
      </p:sp>
      <p:sp>
        <p:nvSpPr>
          <p:cNvPr id="5" name="Footer Placeholder 4">
            <a:extLst>
              <a:ext uri="{FF2B5EF4-FFF2-40B4-BE49-F238E27FC236}">
                <a16:creationId xmlns:a16="http://schemas.microsoft.com/office/drawing/2014/main" id="{B8571EB7-BD31-4D70-866B-696B78EFEB42}"/>
              </a:ext>
            </a:extLst>
          </p:cNvPr>
          <p:cNvSpPr>
            <a:spLocks noGrp="1"/>
          </p:cNvSpPr>
          <p:nvPr>
            <p:ph type="ftr" sz="quarter" idx="11"/>
          </p:nvPr>
        </p:nvSpPr>
        <p:spPr/>
        <p:txBody>
          <a:bodyPr/>
          <a:lstStyle/>
          <a:p>
            <a:r>
              <a:rPr lang="en-GB"/>
              <a:t>Population Health Management of non-communicable diseases</a:t>
            </a:r>
          </a:p>
        </p:txBody>
      </p:sp>
      <p:sp>
        <p:nvSpPr>
          <p:cNvPr id="6" name="Slide Number Placeholder 5">
            <a:extLst>
              <a:ext uri="{FF2B5EF4-FFF2-40B4-BE49-F238E27FC236}">
                <a16:creationId xmlns:a16="http://schemas.microsoft.com/office/drawing/2014/main" id="{2B5914B2-499F-421A-AC97-9B3E6C104DD9}"/>
              </a:ext>
            </a:extLst>
          </p:cNvPr>
          <p:cNvSpPr>
            <a:spLocks noGrp="1"/>
          </p:cNvSpPr>
          <p:nvPr>
            <p:ph type="sldNum" sz="quarter" idx="12"/>
          </p:nvPr>
        </p:nvSpPr>
        <p:spPr/>
        <p:txBody>
          <a:bodyPr/>
          <a:lstStyle/>
          <a:p>
            <a:fld id="{3804EE7C-7B67-42EF-BDBB-C8765A0DF0DC}" type="slidenum">
              <a:rPr lang="en-GB" smtClean="0"/>
              <a:t>‹#›</a:t>
            </a:fld>
            <a:endParaRPr lang="en-GB"/>
          </a:p>
        </p:txBody>
      </p:sp>
      <p:sp>
        <p:nvSpPr>
          <p:cNvPr id="7" name="Content Placeholder 2">
            <a:extLst>
              <a:ext uri="{FF2B5EF4-FFF2-40B4-BE49-F238E27FC236}">
                <a16:creationId xmlns:a16="http://schemas.microsoft.com/office/drawing/2014/main" id="{E4E9AA47-AACF-4CBA-9615-0D40FCF547F7}"/>
              </a:ext>
            </a:extLst>
          </p:cNvPr>
          <p:cNvSpPr>
            <a:spLocks noGrp="1"/>
          </p:cNvSpPr>
          <p:nvPr>
            <p:ph idx="13"/>
          </p:nvPr>
        </p:nvSpPr>
        <p:spPr>
          <a:xfrm>
            <a:off x="6456608"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5863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DC50C-A8B0-4017-B64E-1696CBEC3503}"/>
              </a:ext>
            </a:extLst>
          </p:cNvPr>
          <p:cNvSpPr>
            <a:spLocks noGrp="1"/>
          </p:cNvSpPr>
          <p:nvPr>
            <p:ph type="dt" sz="half" idx="10"/>
          </p:nvPr>
        </p:nvSpPr>
        <p:spPr/>
        <p:txBody>
          <a:bodyPr/>
          <a:lstStyle/>
          <a:p>
            <a:fld id="{26999F7C-29FE-49F2-BECE-76745712DB4C}" type="datetime1">
              <a:rPr lang="en-GB" smtClean="0"/>
              <a:t>02/11/2022</a:t>
            </a:fld>
            <a:endParaRPr lang="en-GB"/>
          </a:p>
        </p:txBody>
      </p:sp>
      <p:sp>
        <p:nvSpPr>
          <p:cNvPr id="3" name="Footer Placeholder 2">
            <a:extLst>
              <a:ext uri="{FF2B5EF4-FFF2-40B4-BE49-F238E27FC236}">
                <a16:creationId xmlns:a16="http://schemas.microsoft.com/office/drawing/2014/main" id="{1CCF5ED2-EE5F-4B99-B3E6-514865289224}"/>
              </a:ext>
            </a:extLst>
          </p:cNvPr>
          <p:cNvSpPr>
            <a:spLocks noGrp="1"/>
          </p:cNvSpPr>
          <p:nvPr>
            <p:ph type="ftr" sz="quarter" idx="11"/>
          </p:nvPr>
        </p:nvSpPr>
        <p:spPr/>
        <p:txBody>
          <a:bodyPr/>
          <a:lstStyle/>
          <a:p>
            <a:r>
              <a:rPr lang="en-GB"/>
              <a:t>Population Health Management of non-communicable diseases</a:t>
            </a:r>
          </a:p>
        </p:txBody>
      </p:sp>
      <p:sp>
        <p:nvSpPr>
          <p:cNvPr id="4" name="Slide Number Placeholder 3">
            <a:extLst>
              <a:ext uri="{FF2B5EF4-FFF2-40B4-BE49-F238E27FC236}">
                <a16:creationId xmlns:a16="http://schemas.microsoft.com/office/drawing/2014/main" id="{D8E9812D-B643-4849-9D2F-0480C3FEB7CB}"/>
              </a:ext>
            </a:extLst>
          </p:cNvPr>
          <p:cNvSpPr>
            <a:spLocks noGrp="1"/>
          </p:cNvSpPr>
          <p:nvPr>
            <p:ph type="sldNum" sz="quarter" idx="12"/>
          </p:nvPr>
        </p:nvSpPr>
        <p:spPr/>
        <p:txBody>
          <a:bodyPr/>
          <a:lstStyle/>
          <a:p>
            <a:fld id="{3804EE7C-7B67-42EF-BDBB-C8765A0DF0DC}" type="slidenum">
              <a:rPr lang="en-GB" smtClean="0"/>
              <a:t>‹#›</a:t>
            </a:fld>
            <a:endParaRPr lang="en-GB"/>
          </a:p>
        </p:txBody>
      </p:sp>
      <p:grpSp>
        <p:nvGrpSpPr>
          <p:cNvPr id="17" name="Group 16">
            <a:extLst>
              <a:ext uri="{FF2B5EF4-FFF2-40B4-BE49-F238E27FC236}">
                <a16:creationId xmlns:a16="http://schemas.microsoft.com/office/drawing/2014/main" id="{20FF27D8-0917-4543-B3A2-8B7491A97063}"/>
              </a:ext>
            </a:extLst>
          </p:cNvPr>
          <p:cNvGrpSpPr>
            <a:grpSpLocks noChangeAspect="1"/>
          </p:cNvGrpSpPr>
          <p:nvPr userDrawn="1"/>
        </p:nvGrpSpPr>
        <p:grpSpPr>
          <a:xfrm>
            <a:off x="6019048" y="0"/>
            <a:ext cx="6172952" cy="6859179"/>
            <a:chOff x="5597525" y="1636713"/>
            <a:chExt cx="3155950" cy="3506787"/>
          </a:xfrm>
          <a:solidFill>
            <a:srgbClr val="00AFAA"/>
          </a:solidFill>
        </p:grpSpPr>
        <p:sp>
          <p:nvSpPr>
            <p:cNvPr id="18" name="Freeform 5">
              <a:extLst>
                <a:ext uri="{FF2B5EF4-FFF2-40B4-BE49-F238E27FC236}">
                  <a16:creationId xmlns:a16="http://schemas.microsoft.com/office/drawing/2014/main" id="{A587AA59-F853-4690-A7E2-98C7A0900FA4}"/>
                </a:ext>
              </a:extLst>
            </p:cNvPr>
            <p:cNvSpPr>
              <a:spLocks/>
            </p:cNvSpPr>
            <p:nvPr/>
          </p:nvSpPr>
          <p:spPr bwMode="auto">
            <a:xfrm>
              <a:off x="6370638" y="1636713"/>
              <a:ext cx="1608138" cy="1670050"/>
            </a:xfrm>
            <a:custGeom>
              <a:avLst/>
              <a:gdLst>
                <a:gd name="T0" fmla="*/ 884 w 1013"/>
                <a:gd name="T1" fmla="*/ 1052 h 1052"/>
                <a:gd name="T2" fmla="*/ 1013 w 1013"/>
                <a:gd name="T3" fmla="*/ 1052 h 1052"/>
                <a:gd name="T4" fmla="*/ 572 w 1013"/>
                <a:gd name="T5" fmla="*/ 0 h 1052"/>
                <a:gd name="T6" fmla="*/ 443 w 1013"/>
                <a:gd name="T7" fmla="*/ 0 h 1052"/>
                <a:gd name="T8" fmla="*/ 0 w 1013"/>
                <a:gd name="T9" fmla="*/ 1052 h 1052"/>
                <a:gd name="T10" fmla="*/ 129 w 1013"/>
                <a:gd name="T11" fmla="*/ 1052 h 1052"/>
                <a:gd name="T12" fmla="*/ 507 w 1013"/>
                <a:gd name="T13" fmla="*/ 154 h 1052"/>
                <a:gd name="T14" fmla="*/ 884 w 1013"/>
                <a:gd name="T15" fmla="*/ 1052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3" h="1052">
                  <a:moveTo>
                    <a:pt x="884" y="1052"/>
                  </a:moveTo>
                  <a:lnTo>
                    <a:pt x="1013" y="1052"/>
                  </a:lnTo>
                  <a:lnTo>
                    <a:pt x="572" y="0"/>
                  </a:lnTo>
                  <a:lnTo>
                    <a:pt x="443" y="0"/>
                  </a:lnTo>
                  <a:lnTo>
                    <a:pt x="0" y="1052"/>
                  </a:lnTo>
                  <a:lnTo>
                    <a:pt x="129" y="1052"/>
                  </a:lnTo>
                  <a:lnTo>
                    <a:pt x="507" y="154"/>
                  </a:lnTo>
                  <a:lnTo>
                    <a:pt x="884" y="105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6">
              <a:extLst>
                <a:ext uri="{FF2B5EF4-FFF2-40B4-BE49-F238E27FC236}">
                  <a16:creationId xmlns:a16="http://schemas.microsoft.com/office/drawing/2014/main" id="{06E3CBC4-356C-4779-A012-85E3E80318D1}"/>
                </a:ext>
              </a:extLst>
            </p:cNvPr>
            <p:cNvSpPr>
              <a:spLocks/>
            </p:cNvSpPr>
            <p:nvPr/>
          </p:nvSpPr>
          <p:spPr bwMode="auto">
            <a:xfrm>
              <a:off x="5597525" y="3476625"/>
              <a:ext cx="3155950" cy="1666875"/>
            </a:xfrm>
            <a:custGeom>
              <a:avLst/>
              <a:gdLst>
                <a:gd name="T0" fmla="*/ 1545 w 1988"/>
                <a:gd name="T1" fmla="*/ 0 h 1050"/>
                <a:gd name="T2" fmla="*/ 1416 w 1988"/>
                <a:gd name="T3" fmla="*/ 0 h 1050"/>
                <a:gd name="T4" fmla="*/ 1416 w 1988"/>
                <a:gd name="T5" fmla="*/ 0 h 1050"/>
                <a:gd name="T6" fmla="*/ 994 w 1988"/>
                <a:gd name="T7" fmla="*/ 911 h 1050"/>
                <a:gd name="T8" fmla="*/ 571 w 1988"/>
                <a:gd name="T9" fmla="*/ 0 h 1050"/>
                <a:gd name="T10" fmla="*/ 442 w 1988"/>
                <a:gd name="T11" fmla="*/ 0 h 1050"/>
                <a:gd name="T12" fmla="*/ 442 w 1988"/>
                <a:gd name="T13" fmla="*/ 0 h 1050"/>
                <a:gd name="T14" fmla="*/ 0 w 1988"/>
                <a:gd name="T15" fmla="*/ 1050 h 1050"/>
                <a:gd name="T16" fmla="*/ 130 w 1988"/>
                <a:gd name="T17" fmla="*/ 1050 h 1050"/>
                <a:gd name="T18" fmla="*/ 506 w 1988"/>
                <a:gd name="T19" fmla="*/ 153 h 1050"/>
                <a:gd name="T20" fmla="*/ 930 w 1988"/>
                <a:gd name="T21" fmla="*/ 1050 h 1050"/>
                <a:gd name="T22" fmla="*/ 930 w 1988"/>
                <a:gd name="T23" fmla="*/ 1050 h 1050"/>
                <a:gd name="T24" fmla="*/ 930 w 1988"/>
                <a:gd name="T25" fmla="*/ 1050 h 1050"/>
                <a:gd name="T26" fmla="*/ 1015 w 1988"/>
                <a:gd name="T27" fmla="*/ 1050 h 1050"/>
                <a:gd name="T28" fmla="*/ 1059 w 1988"/>
                <a:gd name="T29" fmla="*/ 1050 h 1050"/>
                <a:gd name="T30" fmla="*/ 1059 w 1988"/>
                <a:gd name="T31" fmla="*/ 1050 h 1050"/>
                <a:gd name="T32" fmla="*/ 1059 w 1988"/>
                <a:gd name="T33" fmla="*/ 1050 h 1050"/>
                <a:gd name="T34" fmla="*/ 1481 w 1988"/>
                <a:gd name="T35" fmla="*/ 153 h 1050"/>
                <a:gd name="T36" fmla="*/ 1859 w 1988"/>
                <a:gd name="T37" fmla="*/ 1050 h 1050"/>
                <a:gd name="T38" fmla="*/ 1988 w 1988"/>
                <a:gd name="T39" fmla="*/ 1050 h 1050"/>
                <a:gd name="T40" fmla="*/ 1545 w 1988"/>
                <a:gd name="T41"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88" h="1050">
                  <a:moveTo>
                    <a:pt x="1545" y="0"/>
                  </a:moveTo>
                  <a:lnTo>
                    <a:pt x="1416" y="0"/>
                  </a:lnTo>
                  <a:lnTo>
                    <a:pt x="1416" y="0"/>
                  </a:lnTo>
                  <a:lnTo>
                    <a:pt x="994" y="911"/>
                  </a:lnTo>
                  <a:lnTo>
                    <a:pt x="571" y="0"/>
                  </a:lnTo>
                  <a:lnTo>
                    <a:pt x="442" y="0"/>
                  </a:lnTo>
                  <a:lnTo>
                    <a:pt x="442" y="0"/>
                  </a:lnTo>
                  <a:lnTo>
                    <a:pt x="0" y="1050"/>
                  </a:lnTo>
                  <a:lnTo>
                    <a:pt x="130" y="1050"/>
                  </a:lnTo>
                  <a:lnTo>
                    <a:pt x="506" y="153"/>
                  </a:lnTo>
                  <a:lnTo>
                    <a:pt x="930" y="1050"/>
                  </a:lnTo>
                  <a:lnTo>
                    <a:pt x="930" y="1050"/>
                  </a:lnTo>
                  <a:lnTo>
                    <a:pt x="930" y="1050"/>
                  </a:lnTo>
                  <a:lnTo>
                    <a:pt x="1015" y="1050"/>
                  </a:lnTo>
                  <a:lnTo>
                    <a:pt x="1059" y="1050"/>
                  </a:lnTo>
                  <a:lnTo>
                    <a:pt x="1059" y="1050"/>
                  </a:lnTo>
                  <a:lnTo>
                    <a:pt x="1059" y="1050"/>
                  </a:lnTo>
                  <a:lnTo>
                    <a:pt x="1481" y="153"/>
                  </a:lnTo>
                  <a:lnTo>
                    <a:pt x="1859" y="1050"/>
                  </a:lnTo>
                  <a:lnTo>
                    <a:pt x="1988" y="1050"/>
                  </a:lnTo>
                  <a:lnTo>
                    <a:pt x="1545"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21" name="Text Placeholder 20">
            <a:extLst>
              <a:ext uri="{FF2B5EF4-FFF2-40B4-BE49-F238E27FC236}">
                <a16:creationId xmlns:a16="http://schemas.microsoft.com/office/drawing/2014/main" id="{229379D5-0A6A-47B7-9E05-A6071804E133}"/>
              </a:ext>
            </a:extLst>
          </p:cNvPr>
          <p:cNvSpPr>
            <a:spLocks noGrp="1"/>
          </p:cNvSpPr>
          <p:nvPr>
            <p:ph type="body" sz="quarter" idx="13"/>
          </p:nvPr>
        </p:nvSpPr>
        <p:spPr>
          <a:xfrm>
            <a:off x="838201" y="3259182"/>
            <a:ext cx="5359400" cy="2838189"/>
          </a:xfrm>
        </p:spPr>
        <p:txBody>
          <a:bodyPr>
            <a:normAutofit/>
          </a:bodyPr>
          <a:lstStyle>
            <a:lvl1pPr marL="0" indent="0">
              <a:buNone/>
              <a:defRPr sz="3200"/>
            </a:lvl1pPr>
            <a:lvl2pPr marL="0" indent="0">
              <a:buNone/>
              <a:defRPr sz="2400">
                <a:solidFill>
                  <a:schemeClr val="accent1"/>
                </a:solidFill>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8037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arge Logo">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99E399E1-9547-4AD7-924F-3A4D445C1008}"/>
              </a:ext>
            </a:extLst>
          </p:cNvPr>
          <p:cNvSpPr>
            <a:spLocks/>
          </p:cNvSpPr>
          <p:nvPr userDrawn="1"/>
        </p:nvSpPr>
        <p:spPr bwMode="auto">
          <a:xfrm>
            <a:off x="1079501" y="1397035"/>
            <a:ext cx="1538448" cy="1916168"/>
          </a:xfrm>
          <a:custGeom>
            <a:avLst/>
            <a:gdLst>
              <a:gd name="T0" fmla="*/ 959 w 1116"/>
              <a:gd name="T1" fmla="*/ 0 h 1390"/>
              <a:gd name="T2" fmla="*/ 959 w 1116"/>
              <a:gd name="T3" fmla="*/ 617 h 1390"/>
              <a:gd name="T4" fmla="*/ 157 w 1116"/>
              <a:gd name="T5" fmla="*/ 617 h 1390"/>
              <a:gd name="T6" fmla="*/ 157 w 1116"/>
              <a:gd name="T7" fmla="*/ 0 h 1390"/>
              <a:gd name="T8" fmla="*/ 0 w 1116"/>
              <a:gd name="T9" fmla="*/ 0 h 1390"/>
              <a:gd name="T10" fmla="*/ 0 w 1116"/>
              <a:gd name="T11" fmla="*/ 1390 h 1390"/>
              <a:gd name="T12" fmla="*/ 157 w 1116"/>
              <a:gd name="T13" fmla="*/ 1390 h 1390"/>
              <a:gd name="T14" fmla="*/ 157 w 1116"/>
              <a:gd name="T15" fmla="*/ 765 h 1390"/>
              <a:gd name="T16" fmla="*/ 959 w 1116"/>
              <a:gd name="T17" fmla="*/ 765 h 1390"/>
              <a:gd name="T18" fmla="*/ 959 w 1116"/>
              <a:gd name="T19" fmla="*/ 1390 h 1390"/>
              <a:gd name="T20" fmla="*/ 1116 w 1116"/>
              <a:gd name="T21" fmla="*/ 1390 h 1390"/>
              <a:gd name="T22" fmla="*/ 1116 w 1116"/>
              <a:gd name="T23" fmla="*/ 0 h 1390"/>
              <a:gd name="T24" fmla="*/ 959 w 1116"/>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6" h="1390">
                <a:moveTo>
                  <a:pt x="959" y="0"/>
                </a:moveTo>
                <a:lnTo>
                  <a:pt x="959" y="617"/>
                </a:lnTo>
                <a:lnTo>
                  <a:pt x="157" y="617"/>
                </a:lnTo>
                <a:lnTo>
                  <a:pt x="157" y="0"/>
                </a:lnTo>
                <a:lnTo>
                  <a:pt x="0" y="0"/>
                </a:lnTo>
                <a:lnTo>
                  <a:pt x="0" y="1390"/>
                </a:lnTo>
                <a:lnTo>
                  <a:pt x="157" y="1390"/>
                </a:lnTo>
                <a:lnTo>
                  <a:pt x="157" y="765"/>
                </a:lnTo>
                <a:lnTo>
                  <a:pt x="959" y="765"/>
                </a:lnTo>
                <a:lnTo>
                  <a:pt x="959" y="1390"/>
                </a:lnTo>
                <a:lnTo>
                  <a:pt x="1116" y="1390"/>
                </a:lnTo>
                <a:lnTo>
                  <a:pt x="1116" y="0"/>
                </a:lnTo>
                <a:lnTo>
                  <a:pt x="959"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5101099-9932-4640-B84E-B4C17577098C}"/>
              </a:ext>
            </a:extLst>
          </p:cNvPr>
          <p:cNvSpPr>
            <a:spLocks/>
          </p:cNvSpPr>
          <p:nvPr userDrawn="1"/>
        </p:nvSpPr>
        <p:spPr bwMode="auto">
          <a:xfrm>
            <a:off x="3232777" y="1397035"/>
            <a:ext cx="1396459" cy="1916168"/>
          </a:xfrm>
          <a:custGeom>
            <a:avLst/>
            <a:gdLst>
              <a:gd name="T0" fmla="*/ 0 w 1013"/>
              <a:gd name="T1" fmla="*/ 0 h 1390"/>
              <a:gd name="T2" fmla="*/ 0 w 1013"/>
              <a:gd name="T3" fmla="*/ 1390 h 1390"/>
              <a:gd name="T4" fmla="*/ 1013 w 1013"/>
              <a:gd name="T5" fmla="*/ 1390 h 1390"/>
              <a:gd name="T6" fmla="*/ 1013 w 1013"/>
              <a:gd name="T7" fmla="*/ 1247 h 1390"/>
              <a:gd name="T8" fmla="*/ 156 w 1013"/>
              <a:gd name="T9" fmla="*/ 1247 h 1390"/>
              <a:gd name="T10" fmla="*/ 156 w 1013"/>
              <a:gd name="T11" fmla="*/ 760 h 1390"/>
              <a:gd name="T12" fmla="*/ 754 w 1013"/>
              <a:gd name="T13" fmla="*/ 760 h 1390"/>
              <a:gd name="T14" fmla="*/ 754 w 1013"/>
              <a:gd name="T15" fmla="*/ 617 h 1390"/>
              <a:gd name="T16" fmla="*/ 156 w 1013"/>
              <a:gd name="T17" fmla="*/ 617 h 1390"/>
              <a:gd name="T18" fmla="*/ 156 w 1013"/>
              <a:gd name="T19" fmla="*/ 142 h 1390"/>
              <a:gd name="T20" fmla="*/ 1003 w 1013"/>
              <a:gd name="T21" fmla="*/ 142 h 1390"/>
              <a:gd name="T22" fmla="*/ 1003 w 1013"/>
              <a:gd name="T23" fmla="*/ 0 h 1390"/>
              <a:gd name="T24" fmla="*/ 0 w 1013"/>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1390">
                <a:moveTo>
                  <a:pt x="0" y="0"/>
                </a:moveTo>
                <a:lnTo>
                  <a:pt x="0" y="1390"/>
                </a:lnTo>
                <a:lnTo>
                  <a:pt x="1013" y="1390"/>
                </a:lnTo>
                <a:lnTo>
                  <a:pt x="1013" y="1247"/>
                </a:lnTo>
                <a:lnTo>
                  <a:pt x="156" y="1247"/>
                </a:lnTo>
                <a:lnTo>
                  <a:pt x="156" y="760"/>
                </a:lnTo>
                <a:lnTo>
                  <a:pt x="754" y="760"/>
                </a:lnTo>
                <a:lnTo>
                  <a:pt x="754" y="617"/>
                </a:lnTo>
                <a:lnTo>
                  <a:pt x="156" y="617"/>
                </a:lnTo>
                <a:lnTo>
                  <a:pt x="156" y="142"/>
                </a:lnTo>
                <a:lnTo>
                  <a:pt x="1003" y="142"/>
                </a:lnTo>
                <a:lnTo>
                  <a:pt x="1003" y="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E896BC21-7986-4F16-B920-2BB3BF6E6D8A}"/>
              </a:ext>
            </a:extLst>
          </p:cNvPr>
          <p:cNvSpPr>
            <a:spLocks/>
          </p:cNvSpPr>
          <p:nvPr userDrawn="1"/>
        </p:nvSpPr>
        <p:spPr bwMode="auto">
          <a:xfrm>
            <a:off x="6950695" y="1397035"/>
            <a:ext cx="1112481" cy="1916168"/>
          </a:xfrm>
          <a:custGeom>
            <a:avLst/>
            <a:gdLst>
              <a:gd name="T0" fmla="*/ 0 w 807"/>
              <a:gd name="T1" fmla="*/ 0 h 1390"/>
              <a:gd name="T2" fmla="*/ 0 w 807"/>
              <a:gd name="T3" fmla="*/ 1390 h 1390"/>
              <a:gd name="T4" fmla="*/ 807 w 807"/>
              <a:gd name="T5" fmla="*/ 1390 h 1390"/>
              <a:gd name="T6" fmla="*/ 807 w 807"/>
              <a:gd name="T7" fmla="*/ 1245 h 1390"/>
              <a:gd name="T8" fmla="*/ 157 w 807"/>
              <a:gd name="T9" fmla="*/ 1245 h 1390"/>
              <a:gd name="T10" fmla="*/ 157 w 807"/>
              <a:gd name="T11" fmla="*/ 0 h 1390"/>
              <a:gd name="T12" fmla="*/ 0 w 807"/>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807" h="1390">
                <a:moveTo>
                  <a:pt x="0" y="0"/>
                </a:moveTo>
                <a:lnTo>
                  <a:pt x="0" y="1390"/>
                </a:lnTo>
                <a:lnTo>
                  <a:pt x="807" y="1390"/>
                </a:lnTo>
                <a:lnTo>
                  <a:pt x="807" y="1245"/>
                </a:lnTo>
                <a:lnTo>
                  <a:pt x="157" y="1245"/>
                </a:lnTo>
                <a:lnTo>
                  <a:pt x="157" y="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7A2CD4C0-91EB-443D-815F-3E76BD9DC0B3}"/>
              </a:ext>
            </a:extLst>
          </p:cNvPr>
          <p:cNvSpPr>
            <a:spLocks/>
          </p:cNvSpPr>
          <p:nvPr userDrawn="1"/>
        </p:nvSpPr>
        <p:spPr bwMode="auto">
          <a:xfrm>
            <a:off x="7900507" y="1397035"/>
            <a:ext cx="1503985" cy="1916168"/>
          </a:xfrm>
          <a:custGeom>
            <a:avLst/>
            <a:gdLst>
              <a:gd name="T0" fmla="*/ 0 w 1091"/>
              <a:gd name="T1" fmla="*/ 0 h 1390"/>
              <a:gd name="T2" fmla="*/ 0 w 1091"/>
              <a:gd name="T3" fmla="*/ 144 h 1390"/>
              <a:gd name="T4" fmla="*/ 467 w 1091"/>
              <a:gd name="T5" fmla="*/ 144 h 1390"/>
              <a:gd name="T6" fmla="*/ 467 w 1091"/>
              <a:gd name="T7" fmla="*/ 1390 h 1390"/>
              <a:gd name="T8" fmla="*/ 626 w 1091"/>
              <a:gd name="T9" fmla="*/ 1390 h 1390"/>
              <a:gd name="T10" fmla="*/ 626 w 1091"/>
              <a:gd name="T11" fmla="*/ 144 h 1390"/>
              <a:gd name="T12" fmla="*/ 1091 w 1091"/>
              <a:gd name="T13" fmla="*/ 144 h 1390"/>
              <a:gd name="T14" fmla="*/ 1091 w 1091"/>
              <a:gd name="T15" fmla="*/ 0 h 1390"/>
              <a:gd name="T16" fmla="*/ 0 w 1091"/>
              <a:gd name="T17"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1" h="1390">
                <a:moveTo>
                  <a:pt x="0" y="0"/>
                </a:moveTo>
                <a:lnTo>
                  <a:pt x="0" y="144"/>
                </a:lnTo>
                <a:lnTo>
                  <a:pt x="467" y="144"/>
                </a:lnTo>
                <a:lnTo>
                  <a:pt x="467" y="1390"/>
                </a:lnTo>
                <a:lnTo>
                  <a:pt x="626" y="1390"/>
                </a:lnTo>
                <a:lnTo>
                  <a:pt x="626" y="144"/>
                </a:lnTo>
                <a:lnTo>
                  <a:pt x="1091" y="144"/>
                </a:lnTo>
                <a:lnTo>
                  <a:pt x="1091" y="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9">
            <a:extLst>
              <a:ext uri="{FF2B5EF4-FFF2-40B4-BE49-F238E27FC236}">
                <a16:creationId xmlns:a16="http://schemas.microsoft.com/office/drawing/2014/main" id="{F21CFD13-730B-4308-9B7A-798FAC3B2941}"/>
              </a:ext>
            </a:extLst>
          </p:cNvPr>
          <p:cNvSpPr>
            <a:spLocks/>
          </p:cNvSpPr>
          <p:nvPr userDrawn="1"/>
        </p:nvSpPr>
        <p:spPr bwMode="auto">
          <a:xfrm>
            <a:off x="9574053" y="1397035"/>
            <a:ext cx="1538448" cy="1916168"/>
          </a:xfrm>
          <a:custGeom>
            <a:avLst/>
            <a:gdLst>
              <a:gd name="T0" fmla="*/ 959 w 1116"/>
              <a:gd name="T1" fmla="*/ 0 h 1390"/>
              <a:gd name="T2" fmla="*/ 959 w 1116"/>
              <a:gd name="T3" fmla="*/ 617 h 1390"/>
              <a:gd name="T4" fmla="*/ 157 w 1116"/>
              <a:gd name="T5" fmla="*/ 617 h 1390"/>
              <a:gd name="T6" fmla="*/ 157 w 1116"/>
              <a:gd name="T7" fmla="*/ 0 h 1390"/>
              <a:gd name="T8" fmla="*/ 0 w 1116"/>
              <a:gd name="T9" fmla="*/ 0 h 1390"/>
              <a:gd name="T10" fmla="*/ 0 w 1116"/>
              <a:gd name="T11" fmla="*/ 1390 h 1390"/>
              <a:gd name="T12" fmla="*/ 157 w 1116"/>
              <a:gd name="T13" fmla="*/ 1390 h 1390"/>
              <a:gd name="T14" fmla="*/ 157 w 1116"/>
              <a:gd name="T15" fmla="*/ 765 h 1390"/>
              <a:gd name="T16" fmla="*/ 959 w 1116"/>
              <a:gd name="T17" fmla="*/ 765 h 1390"/>
              <a:gd name="T18" fmla="*/ 959 w 1116"/>
              <a:gd name="T19" fmla="*/ 1390 h 1390"/>
              <a:gd name="T20" fmla="*/ 1116 w 1116"/>
              <a:gd name="T21" fmla="*/ 1390 h 1390"/>
              <a:gd name="T22" fmla="*/ 1116 w 1116"/>
              <a:gd name="T23" fmla="*/ 0 h 1390"/>
              <a:gd name="T24" fmla="*/ 959 w 1116"/>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6" h="1390">
                <a:moveTo>
                  <a:pt x="959" y="0"/>
                </a:moveTo>
                <a:lnTo>
                  <a:pt x="959" y="617"/>
                </a:lnTo>
                <a:lnTo>
                  <a:pt x="157" y="617"/>
                </a:lnTo>
                <a:lnTo>
                  <a:pt x="157" y="0"/>
                </a:lnTo>
                <a:lnTo>
                  <a:pt x="0" y="0"/>
                </a:lnTo>
                <a:lnTo>
                  <a:pt x="0" y="1390"/>
                </a:lnTo>
                <a:lnTo>
                  <a:pt x="157" y="1390"/>
                </a:lnTo>
                <a:lnTo>
                  <a:pt x="157" y="765"/>
                </a:lnTo>
                <a:lnTo>
                  <a:pt x="959" y="765"/>
                </a:lnTo>
                <a:lnTo>
                  <a:pt x="959" y="1390"/>
                </a:lnTo>
                <a:lnTo>
                  <a:pt x="1116" y="1390"/>
                </a:lnTo>
                <a:lnTo>
                  <a:pt x="1116" y="0"/>
                </a:lnTo>
                <a:lnTo>
                  <a:pt x="959"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1DB4F30E-F707-4637-BF7D-B144AA410146}"/>
              </a:ext>
            </a:extLst>
          </p:cNvPr>
          <p:cNvSpPr>
            <a:spLocks/>
          </p:cNvSpPr>
          <p:nvPr userDrawn="1"/>
        </p:nvSpPr>
        <p:spPr bwMode="auto">
          <a:xfrm>
            <a:off x="2401519" y="3508955"/>
            <a:ext cx="1596347" cy="1952010"/>
          </a:xfrm>
          <a:custGeom>
            <a:avLst/>
            <a:gdLst>
              <a:gd name="T0" fmla="*/ 0 w 488"/>
              <a:gd name="T1" fmla="*/ 342 h 596"/>
              <a:gd name="T2" fmla="*/ 0 w 488"/>
              <a:gd name="T3" fmla="*/ 0 h 596"/>
              <a:gd name="T4" fmla="*/ 66 w 488"/>
              <a:gd name="T5" fmla="*/ 0 h 596"/>
              <a:gd name="T6" fmla="*/ 66 w 488"/>
              <a:gd name="T7" fmla="*/ 337 h 596"/>
              <a:gd name="T8" fmla="*/ 245 w 488"/>
              <a:gd name="T9" fmla="*/ 535 h 596"/>
              <a:gd name="T10" fmla="*/ 422 w 488"/>
              <a:gd name="T11" fmla="*/ 342 h 596"/>
              <a:gd name="T12" fmla="*/ 422 w 488"/>
              <a:gd name="T13" fmla="*/ 0 h 596"/>
              <a:gd name="T14" fmla="*/ 488 w 488"/>
              <a:gd name="T15" fmla="*/ 0 h 596"/>
              <a:gd name="T16" fmla="*/ 488 w 488"/>
              <a:gd name="T17" fmla="*/ 336 h 596"/>
              <a:gd name="T18" fmla="*/ 244 w 488"/>
              <a:gd name="T19" fmla="*/ 596 h 596"/>
              <a:gd name="T20" fmla="*/ 0 w 488"/>
              <a:gd name="T21" fmla="*/ 34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596">
                <a:moveTo>
                  <a:pt x="0" y="342"/>
                </a:moveTo>
                <a:cubicBezTo>
                  <a:pt x="0" y="0"/>
                  <a:pt x="0" y="0"/>
                  <a:pt x="0" y="0"/>
                </a:cubicBezTo>
                <a:cubicBezTo>
                  <a:pt x="66" y="0"/>
                  <a:pt x="66" y="0"/>
                  <a:pt x="66" y="0"/>
                </a:cubicBezTo>
                <a:cubicBezTo>
                  <a:pt x="66" y="337"/>
                  <a:pt x="66" y="337"/>
                  <a:pt x="66" y="337"/>
                </a:cubicBezTo>
                <a:cubicBezTo>
                  <a:pt x="66" y="464"/>
                  <a:pt x="133" y="535"/>
                  <a:pt x="245" y="535"/>
                </a:cubicBezTo>
                <a:cubicBezTo>
                  <a:pt x="353" y="535"/>
                  <a:pt x="422" y="470"/>
                  <a:pt x="422" y="342"/>
                </a:cubicBezTo>
                <a:cubicBezTo>
                  <a:pt x="422" y="0"/>
                  <a:pt x="422" y="0"/>
                  <a:pt x="422" y="0"/>
                </a:cubicBezTo>
                <a:cubicBezTo>
                  <a:pt x="488" y="0"/>
                  <a:pt x="488" y="0"/>
                  <a:pt x="488" y="0"/>
                </a:cubicBezTo>
                <a:cubicBezTo>
                  <a:pt x="488" y="336"/>
                  <a:pt x="488" y="336"/>
                  <a:pt x="488" y="336"/>
                </a:cubicBezTo>
                <a:cubicBezTo>
                  <a:pt x="488" y="508"/>
                  <a:pt x="390" y="596"/>
                  <a:pt x="244" y="596"/>
                </a:cubicBezTo>
                <a:cubicBezTo>
                  <a:pt x="99" y="596"/>
                  <a:pt x="0" y="508"/>
                  <a:pt x="0" y="342"/>
                </a:cubicBezTo>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1">
            <a:extLst>
              <a:ext uri="{FF2B5EF4-FFF2-40B4-BE49-F238E27FC236}">
                <a16:creationId xmlns:a16="http://schemas.microsoft.com/office/drawing/2014/main" id="{FB2A111C-B1F7-4E37-9DD7-34D8A2B28BF1}"/>
              </a:ext>
            </a:extLst>
          </p:cNvPr>
          <p:cNvSpPr>
            <a:spLocks/>
          </p:cNvSpPr>
          <p:nvPr userDrawn="1"/>
        </p:nvSpPr>
        <p:spPr bwMode="auto">
          <a:xfrm>
            <a:off x="1079501" y="3508955"/>
            <a:ext cx="1079396" cy="1916168"/>
          </a:xfrm>
          <a:custGeom>
            <a:avLst/>
            <a:gdLst>
              <a:gd name="T0" fmla="*/ 157 w 783"/>
              <a:gd name="T1" fmla="*/ 1248 h 1390"/>
              <a:gd name="T2" fmla="*/ 783 w 783"/>
              <a:gd name="T3" fmla="*/ 1248 h 1390"/>
              <a:gd name="T4" fmla="*/ 783 w 783"/>
              <a:gd name="T5" fmla="*/ 1390 h 1390"/>
              <a:gd name="T6" fmla="*/ 0 w 783"/>
              <a:gd name="T7" fmla="*/ 1390 h 1390"/>
              <a:gd name="T8" fmla="*/ 0 w 783"/>
              <a:gd name="T9" fmla="*/ 0 h 1390"/>
              <a:gd name="T10" fmla="*/ 157 w 783"/>
              <a:gd name="T11" fmla="*/ 0 h 1390"/>
              <a:gd name="T12" fmla="*/ 157 w 783"/>
              <a:gd name="T13" fmla="*/ 1248 h 1390"/>
            </a:gdLst>
            <a:ahLst/>
            <a:cxnLst>
              <a:cxn ang="0">
                <a:pos x="T0" y="T1"/>
              </a:cxn>
              <a:cxn ang="0">
                <a:pos x="T2" y="T3"/>
              </a:cxn>
              <a:cxn ang="0">
                <a:pos x="T4" y="T5"/>
              </a:cxn>
              <a:cxn ang="0">
                <a:pos x="T6" y="T7"/>
              </a:cxn>
              <a:cxn ang="0">
                <a:pos x="T8" y="T9"/>
              </a:cxn>
              <a:cxn ang="0">
                <a:pos x="T10" y="T11"/>
              </a:cxn>
              <a:cxn ang="0">
                <a:pos x="T12" y="T13"/>
              </a:cxn>
            </a:cxnLst>
            <a:rect l="0" t="0" r="r" b="b"/>
            <a:pathLst>
              <a:path w="783" h="1390">
                <a:moveTo>
                  <a:pt x="157" y="1248"/>
                </a:moveTo>
                <a:lnTo>
                  <a:pt x="783" y="1248"/>
                </a:lnTo>
                <a:lnTo>
                  <a:pt x="783" y="1390"/>
                </a:lnTo>
                <a:lnTo>
                  <a:pt x="0" y="1390"/>
                </a:lnTo>
                <a:lnTo>
                  <a:pt x="0" y="0"/>
                </a:lnTo>
                <a:lnTo>
                  <a:pt x="157" y="0"/>
                </a:lnTo>
                <a:lnTo>
                  <a:pt x="157" y="1248"/>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Freeform 12">
            <a:extLst>
              <a:ext uri="{FF2B5EF4-FFF2-40B4-BE49-F238E27FC236}">
                <a16:creationId xmlns:a16="http://schemas.microsoft.com/office/drawing/2014/main" id="{FE4B445D-DA9B-4811-AEAF-0604063A6A9C}"/>
              </a:ext>
            </a:extLst>
          </p:cNvPr>
          <p:cNvSpPr>
            <a:spLocks/>
          </p:cNvSpPr>
          <p:nvPr userDrawn="1"/>
        </p:nvSpPr>
        <p:spPr bwMode="auto">
          <a:xfrm>
            <a:off x="7788846" y="3508955"/>
            <a:ext cx="1396459" cy="1916168"/>
          </a:xfrm>
          <a:custGeom>
            <a:avLst/>
            <a:gdLst>
              <a:gd name="T0" fmla="*/ 0 w 1013"/>
              <a:gd name="T1" fmla="*/ 0 h 1390"/>
              <a:gd name="T2" fmla="*/ 1004 w 1013"/>
              <a:gd name="T3" fmla="*/ 0 h 1390"/>
              <a:gd name="T4" fmla="*/ 1004 w 1013"/>
              <a:gd name="T5" fmla="*/ 143 h 1390"/>
              <a:gd name="T6" fmla="*/ 156 w 1013"/>
              <a:gd name="T7" fmla="*/ 143 h 1390"/>
              <a:gd name="T8" fmla="*/ 156 w 1013"/>
              <a:gd name="T9" fmla="*/ 618 h 1390"/>
              <a:gd name="T10" fmla="*/ 754 w 1013"/>
              <a:gd name="T11" fmla="*/ 618 h 1390"/>
              <a:gd name="T12" fmla="*/ 754 w 1013"/>
              <a:gd name="T13" fmla="*/ 761 h 1390"/>
              <a:gd name="T14" fmla="*/ 156 w 1013"/>
              <a:gd name="T15" fmla="*/ 761 h 1390"/>
              <a:gd name="T16" fmla="*/ 156 w 1013"/>
              <a:gd name="T17" fmla="*/ 1248 h 1390"/>
              <a:gd name="T18" fmla="*/ 1013 w 1013"/>
              <a:gd name="T19" fmla="*/ 1248 h 1390"/>
              <a:gd name="T20" fmla="*/ 1013 w 1013"/>
              <a:gd name="T21" fmla="*/ 1390 h 1390"/>
              <a:gd name="T22" fmla="*/ 0 w 1013"/>
              <a:gd name="T23" fmla="*/ 1390 h 1390"/>
              <a:gd name="T24" fmla="*/ 0 w 1013"/>
              <a:gd name="T2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1390">
                <a:moveTo>
                  <a:pt x="0" y="0"/>
                </a:moveTo>
                <a:lnTo>
                  <a:pt x="1004" y="0"/>
                </a:lnTo>
                <a:lnTo>
                  <a:pt x="1004" y="143"/>
                </a:lnTo>
                <a:lnTo>
                  <a:pt x="156" y="143"/>
                </a:lnTo>
                <a:lnTo>
                  <a:pt x="156" y="618"/>
                </a:lnTo>
                <a:lnTo>
                  <a:pt x="754" y="618"/>
                </a:lnTo>
                <a:lnTo>
                  <a:pt x="754" y="761"/>
                </a:lnTo>
                <a:lnTo>
                  <a:pt x="156" y="761"/>
                </a:lnTo>
                <a:lnTo>
                  <a:pt x="156" y="1248"/>
                </a:lnTo>
                <a:lnTo>
                  <a:pt x="1013" y="1248"/>
                </a:lnTo>
                <a:lnTo>
                  <a:pt x="1013" y="1390"/>
                </a:lnTo>
                <a:lnTo>
                  <a:pt x="0" y="1390"/>
                </a:lnTo>
                <a:lnTo>
                  <a:pt x="0" y="0"/>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13">
            <a:extLst>
              <a:ext uri="{FF2B5EF4-FFF2-40B4-BE49-F238E27FC236}">
                <a16:creationId xmlns:a16="http://schemas.microsoft.com/office/drawing/2014/main" id="{112EA333-FC1E-4AF2-AF0B-776C0F5C4AEE}"/>
              </a:ext>
            </a:extLst>
          </p:cNvPr>
          <p:cNvSpPr>
            <a:spLocks/>
          </p:cNvSpPr>
          <p:nvPr userDrawn="1"/>
        </p:nvSpPr>
        <p:spPr bwMode="auto">
          <a:xfrm>
            <a:off x="9574053" y="3508955"/>
            <a:ext cx="1538448" cy="1920304"/>
          </a:xfrm>
          <a:custGeom>
            <a:avLst/>
            <a:gdLst>
              <a:gd name="T0" fmla="*/ 157 w 1116"/>
              <a:gd name="T1" fmla="*/ 252 h 1393"/>
              <a:gd name="T2" fmla="*/ 157 w 1116"/>
              <a:gd name="T3" fmla="*/ 1393 h 1393"/>
              <a:gd name="T4" fmla="*/ 0 w 1116"/>
              <a:gd name="T5" fmla="*/ 1393 h 1393"/>
              <a:gd name="T6" fmla="*/ 0 w 1116"/>
              <a:gd name="T7" fmla="*/ 0 h 1393"/>
              <a:gd name="T8" fmla="*/ 157 w 1116"/>
              <a:gd name="T9" fmla="*/ 0 h 1393"/>
              <a:gd name="T10" fmla="*/ 959 w 1116"/>
              <a:gd name="T11" fmla="*/ 1115 h 1393"/>
              <a:gd name="T12" fmla="*/ 959 w 1116"/>
              <a:gd name="T13" fmla="*/ 0 h 1393"/>
              <a:gd name="T14" fmla="*/ 1116 w 1116"/>
              <a:gd name="T15" fmla="*/ 0 h 1393"/>
              <a:gd name="T16" fmla="*/ 1116 w 1116"/>
              <a:gd name="T17" fmla="*/ 1115 h 1393"/>
              <a:gd name="T18" fmla="*/ 1116 w 1116"/>
              <a:gd name="T19" fmla="*/ 1212 h 1393"/>
              <a:gd name="T20" fmla="*/ 1116 w 1116"/>
              <a:gd name="T21" fmla="*/ 1393 h 1393"/>
              <a:gd name="T22" fmla="*/ 959 w 1116"/>
              <a:gd name="T23" fmla="*/ 1393 h 1393"/>
              <a:gd name="T24" fmla="*/ 157 w 1116"/>
              <a:gd name="T25" fmla="*/ 252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6" h="1393">
                <a:moveTo>
                  <a:pt x="157" y="252"/>
                </a:moveTo>
                <a:lnTo>
                  <a:pt x="157" y="1393"/>
                </a:lnTo>
                <a:lnTo>
                  <a:pt x="0" y="1393"/>
                </a:lnTo>
                <a:lnTo>
                  <a:pt x="0" y="0"/>
                </a:lnTo>
                <a:lnTo>
                  <a:pt x="157" y="0"/>
                </a:lnTo>
                <a:lnTo>
                  <a:pt x="959" y="1115"/>
                </a:lnTo>
                <a:lnTo>
                  <a:pt x="959" y="0"/>
                </a:lnTo>
                <a:lnTo>
                  <a:pt x="1116" y="0"/>
                </a:lnTo>
                <a:lnTo>
                  <a:pt x="1116" y="1115"/>
                </a:lnTo>
                <a:lnTo>
                  <a:pt x="1116" y="1212"/>
                </a:lnTo>
                <a:lnTo>
                  <a:pt x="1116" y="1393"/>
                </a:lnTo>
                <a:lnTo>
                  <a:pt x="959" y="1393"/>
                </a:lnTo>
                <a:lnTo>
                  <a:pt x="157" y="252"/>
                </a:lnTo>
                <a:close/>
              </a:path>
            </a:pathLst>
          </a:custGeom>
          <a:solidFill>
            <a:srgbClr val="64645D"/>
          </a:solidFill>
          <a:ln>
            <a:noFill/>
          </a:ln>
        </p:spPr>
        <p:txBody>
          <a:bodyPr vert="horz" wrap="square" lIns="91440" tIns="45720" rIns="91440" bIns="45720" numCol="1" anchor="t" anchorCtr="0" compatLnSpc="1">
            <a:prstTxWarp prst="textNoShape">
              <a:avLst/>
            </a:prstTxWarp>
          </a:bodyPr>
          <a:lstStyle/>
          <a:p>
            <a:endParaRPr lang="en-GB"/>
          </a:p>
        </p:txBody>
      </p:sp>
      <p:sp>
        <p:nvSpPr>
          <p:cNvPr id="25" name="Freeform 14">
            <a:extLst>
              <a:ext uri="{FF2B5EF4-FFF2-40B4-BE49-F238E27FC236}">
                <a16:creationId xmlns:a16="http://schemas.microsoft.com/office/drawing/2014/main" id="{709A3CF4-64EF-4199-AC60-3DEEEF9A789C}"/>
              </a:ext>
            </a:extLst>
          </p:cNvPr>
          <p:cNvSpPr>
            <a:spLocks/>
          </p:cNvSpPr>
          <p:nvPr userDrawn="1"/>
        </p:nvSpPr>
        <p:spPr bwMode="auto">
          <a:xfrm>
            <a:off x="4864967" y="1397035"/>
            <a:ext cx="1840349" cy="1916168"/>
          </a:xfrm>
          <a:custGeom>
            <a:avLst/>
            <a:gdLst>
              <a:gd name="T0" fmla="*/ 1165 w 1335"/>
              <a:gd name="T1" fmla="*/ 1390 h 1390"/>
              <a:gd name="T2" fmla="*/ 1335 w 1335"/>
              <a:gd name="T3" fmla="*/ 1390 h 1390"/>
              <a:gd name="T4" fmla="*/ 752 w 1335"/>
              <a:gd name="T5" fmla="*/ 0 h 1390"/>
              <a:gd name="T6" fmla="*/ 581 w 1335"/>
              <a:gd name="T7" fmla="*/ 0 h 1390"/>
              <a:gd name="T8" fmla="*/ 0 w 1335"/>
              <a:gd name="T9" fmla="*/ 1390 h 1390"/>
              <a:gd name="T10" fmla="*/ 170 w 1335"/>
              <a:gd name="T11" fmla="*/ 1390 h 1390"/>
              <a:gd name="T12" fmla="*/ 666 w 1335"/>
              <a:gd name="T13" fmla="*/ 202 h 1390"/>
              <a:gd name="T14" fmla="*/ 1165 w 1335"/>
              <a:gd name="T15" fmla="*/ 1390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5" h="1390">
                <a:moveTo>
                  <a:pt x="1165" y="1390"/>
                </a:moveTo>
                <a:lnTo>
                  <a:pt x="1335" y="1390"/>
                </a:lnTo>
                <a:lnTo>
                  <a:pt x="752" y="0"/>
                </a:lnTo>
                <a:lnTo>
                  <a:pt x="581" y="0"/>
                </a:lnTo>
                <a:lnTo>
                  <a:pt x="0" y="1390"/>
                </a:lnTo>
                <a:lnTo>
                  <a:pt x="170" y="1390"/>
                </a:lnTo>
                <a:lnTo>
                  <a:pt x="666" y="202"/>
                </a:lnTo>
                <a:lnTo>
                  <a:pt x="1165" y="1390"/>
                </a:lnTo>
                <a:close/>
              </a:path>
            </a:pathLst>
          </a:custGeom>
          <a:solidFill>
            <a:srgbClr val="00AFAA"/>
          </a:soli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5">
            <a:extLst>
              <a:ext uri="{FF2B5EF4-FFF2-40B4-BE49-F238E27FC236}">
                <a16:creationId xmlns:a16="http://schemas.microsoft.com/office/drawing/2014/main" id="{045A8C3C-3D22-43AB-9043-2504906629FD}"/>
              </a:ext>
            </a:extLst>
          </p:cNvPr>
          <p:cNvSpPr>
            <a:spLocks/>
          </p:cNvSpPr>
          <p:nvPr userDrawn="1"/>
        </p:nvSpPr>
        <p:spPr bwMode="auto">
          <a:xfrm>
            <a:off x="3981324" y="3508955"/>
            <a:ext cx="3607635" cy="1920304"/>
          </a:xfrm>
          <a:custGeom>
            <a:avLst/>
            <a:gdLst>
              <a:gd name="T0" fmla="*/ 2036 w 2617"/>
              <a:gd name="T1" fmla="*/ 0 h 1393"/>
              <a:gd name="T2" fmla="*/ 1865 w 2617"/>
              <a:gd name="T3" fmla="*/ 0 h 1393"/>
              <a:gd name="T4" fmla="*/ 1865 w 2617"/>
              <a:gd name="T5" fmla="*/ 0 h 1393"/>
              <a:gd name="T6" fmla="*/ 1307 w 2617"/>
              <a:gd name="T7" fmla="*/ 1207 h 1393"/>
              <a:gd name="T8" fmla="*/ 752 w 2617"/>
              <a:gd name="T9" fmla="*/ 0 h 1393"/>
              <a:gd name="T10" fmla="*/ 581 w 2617"/>
              <a:gd name="T11" fmla="*/ 0 h 1393"/>
              <a:gd name="T12" fmla="*/ 581 w 2617"/>
              <a:gd name="T13" fmla="*/ 0 h 1393"/>
              <a:gd name="T14" fmla="*/ 0 w 2617"/>
              <a:gd name="T15" fmla="*/ 1393 h 1393"/>
              <a:gd name="T16" fmla="*/ 168 w 2617"/>
              <a:gd name="T17" fmla="*/ 1393 h 1393"/>
              <a:gd name="T18" fmla="*/ 667 w 2617"/>
              <a:gd name="T19" fmla="*/ 205 h 1393"/>
              <a:gd name="T20" fmla="*/ 1224 w 2617"/>
              <a:gd name="T21" fmla="*/ 1393 h 1393"/>
              <a:gd name="T22" fmla="*/ 1224 w 2617"/>
              <a:gd name="T23" fmla="*/ 1393 h 1393"/>
              <a:gd name="T24" fmla="*/ 1224 w 2617"/>
              <a:gd name="T25" fmla="*/ 1393 h 1393"/>
              <a:gd name="T26" fmla="*/ 1336 w 2617"/>
              <a:gd name="T27" fmla="*/ 1393 h 1393"/>
              <a:gd name="T28" fmla="*/ 1393 w 2617"/>
              <a:gd name="T29" fmla="*/ 1393 h 1393"/>
              <a:gd name="T30" fmla="*/ 1393 w 2617"/>
              <a:gd name="T31" fmla="*/ 1393 h 1393"/>
              <a:gd name="T32" fmla="*/ 1393 w 2617"/>
              <a:gd name="T33" fmla="*/ 1393 h 1393"/>
              <a:gd name="T34" fmla="*/ 1950 w 2617"/>
              <a:gd name="T35" fmla="*/ 205 h 1393"/>
              <a:gd name="T36" fmla="*/ 2446 w 2617"/>
              <a:gd name="T37" fmla="*/ 1393 h 1393"/>
              <a:gd name="T38" fmla="*/ 2617 w 2617"/>
              <a:gd name="T39" fmla="*/ 1393 h 1393"/>
              <a:gd name="T40" fmla="*/ 2036 w 2617"/>
              <a:gd name="T41"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7" h="1393">
                <a:moveTo>
                  <a:pt x="2036" y="0"/>
                </a:moveTo>
                <a:lnTo>
                  <a:pt x="1865" y="0"/>
                </a:lnTo>
                <a:lnTo>
                  <a:pt x="1865" y="0"/>
                </a:lnTo>
                <a:lnTo>
                  <a:pt x="1307" y="1207"/>
                </a:lnTo>
                <a:lnTo>
                  <a:pt x="752" y="0"/>
                </a:lnTo>
                <a:lnTo>
                  <a:pt x="581" y="0"/>
                </a:lnTo>
                <a:lnTo>
                  <a:pt x="581" y="0"/>
                </a:lnTo>
                <a:lnTo>
                  <a:pt x="0" y="1393"/>
                </a:lnTo>
                <a:lnTo>
                  <a:pt x="168" y="1393"/>
                </a:lnTo>
                <a:lnTo>
                  <a:pt x="667" y="205"/>
                </a:lnTo>
                <a:lnTo>
                  <a:pt x="1224" y="1393"/>
                </a:lnTo>
                <a:lnTo>
                  <a:pt x="1224" y="1393"/>
                </a:lnTo>
                <a:lnTo>
                  <a:pt x="1224" y="1393"/>
                </a:lnTo>
                <a:lnTo>
                  <a:pt x="1336" y="1393"/>
                </a:lnTo>
                <a:lnTo>
                  <a:pt x="1393" y="1393"/>
                </a:lnTo>
                <a:lnTo>
                  <a:pt x="1393" y="1393"/>
                </a:lnTo>
                <a:lnTo>
                  <a:pt x="1393" y="1393"/>
                </a:lnTo>
                <a:lnTo>
                  <a:pt x="1950" y="205"/>
                </a:lnTo>
                <a:lnTo>
                  <a:pt x="2446" y="1393"/>
                </a:lnTo>
                <a:lnTo>
                  <a:pt x="2617" y="1393"/>
                </a:lnTo>
                <a:lnTo>
                  <a:pt x="2036" y="0"/>
                </a:lnTo>
                <a:close/>
              </a:path>
            </a:pathLst>
          </a:custGeom>
          <a:solidFill>
            <a:srgbClr val="00AFAA"/>
          </a:solidFill>
          <a:ln>
            <a:noFill/>
          </a:ln>
        </p:spPr>
        <p:txBody>
          <a:bodyPr vert="horz" wrap="square" lIns="91440" tIns="45720" rIns="91440" bIns="45720" numCol="1" anchor="t" anchorCtr="0" compatLnSpc="1">
            <a:prstTxWarp prst="textNoShape">
              <a:avLst/>
            </a:prstTxWarp>
          </a:bodyPr>
          <a:lstStyle/>
          <a:p>
            <a:endParaRPr lang="en-GB"/>
          </a:p>
        </p:txBody>
      </p:sp>
      <p:sp>
        <p:nvSpPr>
          <p:cNvPr id="29" name="Rectangle 28">
            <a:extLst>
              <a:ext uri="{FF2B5EF4-FFF2-40B4-BE49-F238E27FC236}">
                <a16:creationId xmlns:a16="http://schemas.microsoft.com/office/drawing/2014/main" id="{D57DAF0B-3C2E-45DD-9CF2-1DC2522FD52D}"/>
              </a:ext>
            </a:extLst>
          </p:cNvPr>
          <p:cNvSpPr/>
          <p:nvPr userDrawn="1"/>
        </p:nvSpPr>
        <p:spPr>
          <a:xfrm>
            <a:off x="0" y="6770914"/>
            <a:ext cx="12192000" cy="87086"/>
          </a:xfrm>
          <a:prstGeom prst="rect">
            <a:avLst/>
          </a:prstGeom>
          <a:solidFill>
            <a:srgbClr val="00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8A7E9FA-EEF2-49C5-A2E4-F8C4BB819348}"/>
              </a:ext>
            </a:extLst>
          </p:cNvPr>
          <p:cNvSpPr/>
          <p:nvPr userDrawn="1"/>
        </p:nvSpPr>
        <p:spPr>
          <a:xfrm>
            <a:off x="0" y="0"/>
            <a:ext cx="12192000" cy="87086"/>
          </a:xfrm>
          <a:prstGeom prst="rect">
            <a:avLst/>
          </a:prstGeom>
          <a:solidFill>
            <a:srgbClr val="646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639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1285-650A-4E19-974E-26084F255D72}"/>
              </a:ext>
            </a:extLst>
          </p:cNvPr>
          <p:cNvSpPr>
            <a:spLocks noGrp="1"/>
          </p:cNvSpPr>
          <p:nvPr>
            <p:ph type="title"/>
          </p:nvPr>
        </p:nvSpPr>
        <p:spPr>
          <a:xfrm>
            <a:off x="598768" y="521184"/>
            <a:ext cx="9248617" cy="763600"/>
          </a:xfrm>
        </p:spPr>
        <p:txBody>
          <a:bodyPr/>
          <a:lstStyle>
            <a:lvl1pPr>
              <a:defRPr b="1">
                <a:solidFill>
                  <a:schemeClr val="accent1"/>
                </a:solidFill>
                <a:latin typeface="Franklin Gothic" panose="020B0604020202020204" charset="0"/>
                <a:cs typeface="Franklin Gothic" panose="020B0604020202020204" charset="0"/>
              </a:defRPr>
            </a:lvl1pPr>
          </a:lstStyle>
          <a:p>
            <a:r>
              <a:rPr lang="en-US"/>
              <a:t>Click to edit Master title style</a:t>
            </a:r>
            <a:endParaRPr lang="en-GB" dirty="0"/>
          </a:p>
        </p:txBody>
      </p:sp>
      <p:sp>
        <p:nvSpPr>
          <p:cNvPr id="3" name="Slide Number Placeholder 2">
            <a:extLst>
              <a:ext uri="{FF2B5EF4-FFF2-40B4-BE49-F238E27FC236}">
                <a16:creationId xmlns:a16="http://schemas.microsoft.com/office/drawing/2014/main" id="{6F776DB8-7A4E-40F6-93EE-AA75FF818B30}"/>
              </a:ext>
            </a:extLst>
          </p:cNvPr>
          <p:cNvSpPr>
            <a:spLocks noGrp="1"/>
          </p:cNvSpPr>
          <p:nvPr>
            <p:ph type="sldNum" idx="10"/>
          </p:nvPr>
        </p:nvSpPr>
        <p:spPr/>
        <p:txBody>
          <a:bodyPr/>
          <a:lstStyle/>
          <a:p>
            <a:fld id="{00000000-1234-1234-1234-123412341234}" type="slidenum">
              <a:rPr lang="en" smtClean="0"/>
              <a:pPr/>
              <a:t>‹#›</a:t>
            </a:fld>
            <a:endParaRPr lang="en"/>
          </a:p>
        </p:txBody>
      </p:sp>
      <p:sp>
        <p:nvSpPr>
          <p:cNvPr id="5" name="Content Placeholder 4">
            <a:extLst>
              <a:ext uri="{FF2B5EF4-FFF2-40B4-BE49-F238E27FC236}">
                <a16:creationId xmlns:a16="http://schemas.microsoft.com/office/drawing/2014/main" id="{E3E7413F-5E3C-40C8-8362-BA3E1E1FE6EF}"/>
              </a:ext>
            </a:extLst>
          </p:cNvPr>
          <p:cNvSpPr>
            <a:spLocks noGrp="1"/>
          </p:cNvSpPr>
          <p:nvPr>
            <p:ph sz="quarter" idx="11"/>
          </p:nvPr>
        </p:nvSpPr>
        <p:spPr>
          <a:xfrm>
            <a:off x="598115" y="1519767"/>
            <a:ext cx="9248619" cy="5111751"/>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Google Shape;27;p5">
            <a:extLst>
              <a:ext uri="{FF2B5EF4-FFF2-40B4-BE49-F238E27FC236}">
                <a16:creationId xmlns:a16="http://schemas.microsoft.com/office/drawing/2014/main" id="{E367B717-B9A7-4F6A-8025-4D28E5AA29CB}"/>
              </a:ext>
            </a:extLst>
          </p:cNvPr>
          <p:cNvPicPr preferRelativeResize="0"/>
          <p:nvPr userDrawn="1"/>
        </p:nvPicPr>
        <p:blipFill rotWithShape="1">
          <a:blip r:embed="rId2">
            <a:alphaModFix/>
          </a:blip>
          <a:srcRect/>
          <a:stretch/>
        </p:blipFill>
        <p:spPr>
          <a:xfrm>
            <a:off x="-476700" y="365634"/>
            <a:ext cx="1075467" cy="1074701"/>
          </a:xfrm>
          <a:prstGeom prst="rect">
            <a:avLst/>
          </a:prstGeom>
          <a:noFill/>
          <a:ln>
            <a:noFill/>
          </a:ln>
        </p:spPr>
      </p:pic>
    </p:spTree>
    <p:extLst>
      <p:ext uri="{BB962C8B-B14F-4D97-AF65-F5344CB8AC3E}">
        <p14:creationId xmlns:p14="http://schemas.microsoft.com/office/powerpoint/2010/main" val="6141338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266633" y="2325000"/>
            <a:ext cx="7989200" cy="2208000"/>
          </a:xfrm>
          <a:prstGeom prst="rect">
            <a:avLst/>
          </a:prstGeom>
        </p:spPr>
        <p:txBody>
          <a:bodyPr spcFirstLastPara="1" wrap="square" lIns="91425" tIns="91425" rIns="91425" bIns="91425" anchor="b" anchorCtr="0">
            <a:noAutofit/>
          </a:bodyPr>
          <a:lstStyle>
            <a:lvl1pPr lvl="0">
              <a:spcBef>
                <a:spcPts val="0"/>
              </a:spcBef>
              <a:spcAft>
                <a:spcPts val="0"/>
              </a:spcAft>
              <a:buClr>
                <a:srgbClr val="5C2684"/>
              </a:buClr>
              <a:buSzPts val="5200"/>
              <a:buFont typeface="Franklin Gothic"/>
              <a:buNone/>
              <a:defRPr sz="6933" b="1">
                <a:solidFill>
                  <a:schemeClr val="accent1"/>
                </a:solidFill>
                <a:latin typeface="Franklin Gothic"/>
                <a:ea typeface="Franklin Gothic"/>
                <a:cs typeface="Franklin Gothic"/>
                <a:sym typeface="Franklin Gothic"/>
              </a:defRPr>
            </a:lvl1pPr>
            <a:lvl2pPr lvl="1">
              <a:spcBef>
                <a:spcPts val="0"/>
              </a:spcBef>
              <a:spcAft>
                <a:spcPts val="0"/>
              </a:spcAft>
              <a:buSzPts val="5200"/>
              <a:buFont typeface="Franklin Gothic"/>
              <a:buNone/>
              <a:defRPr sz="6933">
                <a:latin typeface="Franklin Gothic"/>
                <a:ea typeface="Franklin Gothic"/>
                <a:cs typeface="Franklin Gothic"/>
                <a:sym typeface="Franklin Gothic"/>
              </a:defRPr>
            </a:lvl2pPr>
            <a:lvl3pPr lvl="2">
              <a:spcBef>
                <a:spcPts val="0"/>
              </a:spcBef>
              <a:spcAft>
                <a:spcPts val="0"/>
              </a:spcAft>
              <a:buSzPts val="5200"/>
              <a:buFont typeface="Franklin Gothic"/>
              <a:buNone/>
              <a:defRPr sz="6933">
                <a:latin typeface="Franklin Gothic"/>
                <a:ea typeface="Franklin Gothic"/>
                <a:cs typeface="Franklin Gothic"/>
                <a:sym typeface="Franklin Gothic"/>
              </a:defRPr>
            </a:lvl3pPr>
            <a:lvl4pPr lvl="3">
              <a:spcBef>
                <a:spcPts val="0"/>
              </a:spcBef>
              <a:spcAft>
                <a:spcPts val="0"/>
              </a:spcAft>
              <a:buSzPts val="5200"/>
              <a:buFont typeface="Franklin Gothic"/>
              <a:buNone/>
              <a:defRPr sz="6933">
                <a:latin typeface="Franklin Gothic"/>
                <a:ea typeface="Franklin Gothic"/>
                <a:cs typeface="Franklin Gothic"/>
                <a:sym typeface="Franklin Gothic"/>
              </a:defRPr>
            </a:lvl4pPr>
            <a:lvl5pPr lvl="4">
              <a:spcBef>
                <a:spcPts val="0"/>
              </a:spcBef>
              <a:spcAft>
                <a:spcPts val="0"/>
              </a:spcAft>
              <a:buSzPts val="5200"/>
              <a:buFont typeface="Franklin Gothic"/>
              <a:buNone/>
              <a:defRPr sz="6933">
                <a:latin typeface="Franklin Gothic"/>
                <a:ea typeface="Franklin Gothic"/>
                <a:cs typeface="Franklin Gothic"/>
                <a:sym typeface="Franklin Gothic"/>
              </a:defRPr>
            </a:lvl5pPr>
            <a:lvl6pPr lvl="5">
              <a:spcBef>
                <a:spcPts val="0"/>
              </a:spcBef>
              <a:spcAft>
                <a:spcPts val="0"/>
              </a:spcAft>
              <a:buSzPts val="5200"/>
              <a:buFont typeface="Franklin Gothic"/>
              <a:buNone/>
              <a:defRPr sz="6933">
                <a:latin typeface="Franklin Gothic"/>
                <a:ea typeface="Franklin Gothic"/>
                <a:cs typeface="Franklin Gothic"/>
                <a:sym typeface="Franklin Gothic"/>
              </a:defRPr>
            </a:lvl6pPr>
            <a:lvl7pPr lvl="6">
              <a:spcBef>
                <a:spcPts val="0"/>
              </a:spcBef>
              <a:spcAft>
                <a:spcPts val="0"/>
              </a:spcAft>
              <a:buSzPts val="5200"/>
              <a:buFont typeface="Franklin Gothic"/>
              <a:buNone/>
              <a:defRPr sz="6933">
                <a:latin typeface="Franklin Gothic"/>
                <a:ea typeface="Franklin Gothic"/>
                <a:cs typeface="Franklin Gothic"/>
                <a:sym typeface="Franklin Gothic"/>
              </a:defRPr>
            </a:lvl7pPr>
            <a:lvl8pPr lvl="7">
              <a:spcBef>
                <a:spcPts val="0"/>
              </a:spcBef>
              <a:spcAft>
                <a:spcPts val="0"/>
              </a:spcAft>
              <a:buSzPts val="5200"/>
              <a:buFont typeface="Franklin Gothic"/>
              <a:buNone/>
              <a:defRPr sz="6933">
                <a:latin typeface="Franklin Gothic"/>
                <a:ea typeface="Franklin Gothic"/>
                <a:cs typeface="Franklin Gothic"/>
                <a:sym typeface="Franklin Gothic"/>
              </a:defRPr>
            </a:lvl8pPr>
            <a:lvl9pPr lvl="8">
              <a:spcBef>
                <a:spcPts val="0"/>
              </a:spcBef>
              <a:spcAft>
                <a:spcPts val="0"/>
              </a:spcAft>
              <a:buSzPts val="5200"/>
              <a:buFont typeface="Franklin Gothic"/>
              <a:buNone/>
              <a:defRPr sz="6933">
                <a:latin typeface="Franklin Gothic"/>
                <a:ea typeface="Franklin Gothic"/>
                <a:cs typeface="Franklin Gothic"/>
                <a:sym typeface="Franklin Gothic"/>
              </a:defRPr>
            </a:lvl9pPr>
          </a:lstStyle>
          <a:p>
            <a:r>
              <a:rPr lang="en-US" dirty="0"/>
              <a:t>Presentation Title Goes Here</a:t>
            </a:r>
          </a:p>
        </p:txBody>
      </p:sp>
      <p:pic>
        <p:nvPicPr>
          <p:cNvPr id="4" name="Google Shape;35;p6">
            <a:extLst>
              <a:ext uri="{FF2B5EF4-FFF2-40B4-BE49-F238E27FC236}">
                <a16:creationId xmlns:a16="http://schemas.microsoft.com/office/drawing/2014/main" id="{B838BA83-222C-42B6-8538-55A8FA939284}"/>
              </a:ext>
            </a:extLst>
          </p:cNvPr>
          <p:cNvPicPr preferRelativeResize="0"/>
          <p:nvPr userDrawn="1"/>
        </p:nvPicPr>
        <p:blipFill>
          <a:blip r:embed="rId2">
            <a:alphaModFix/>
          </a:blip>
          <a:stretch>
            <a:fillRect/>
          </a:stretch>
        </p:blipFill>
        <p:spPr>
          <a:xfrm>
            <a:off x="10218933" y="1845356"/>
            <a:ext cx="3946135" cy="3949160"/>
          </a:xfrm>
          <a:prstGeom prst="rect">
            <a:avLst/>
          </a:prstGeom>
          <a:noFill/>
          <a:ln>
            <a:noFill/>
          </a:ln>
        </p:spPr>
      </p:pic>
      <p:sp>
        <p:nvSpPr>
          <p:cNvPr id="6" name="Text Placeholder 5">
            <a:extLst>
              <a:ext uri="{FF2B5EF4-FFF2-40B4-BE49-F238E27FC236}">
                <a16:creationId xmlns:a16="http://schemas.microsoft.com/office/drawing/2014/main" id="{549EAAA1-F295-4417-8B19-CF68068D4950}"/>
              </a:ext>
            </a:extLst>
          </p:cNvPr>
          <p:cNvSpPr>
            <a:spLocks noGrp="1"/>
          </p:cNvSpPr>
          <p:nvPr>
            <p:ph type="body" sz="quarter" idx="10" hasCustomPrompt="1"/>
          </p:nvPr>
        </p:nvSpPr>
        <p:spPr>
          <a:xfrm>
            <a:off x="266700" y="4532313"/>
            <a:ext cx="7421563" cy="694443"/>
          </a:xfrm>
        </p:spPr>
        <p:txBody>
          <a:bodyPr/>
          <a:lstStyle>
            <a:lvl1pPr marL="114300" indent="0">
              <a:buNone/>
              <a:defRPr sz="2400">
                <a:solidFill>
                  <a:schemeClr val="accent2"/>
                </a:solidFill>
                <a:latin typeface="Franklin Gothic" panose="020B0604020202020204"/>
              </a:defRPr>
            </a:lvl1pPr>
          </a:lstStyle>
          <a:p>
            <a:pPr lvl="0"/>
            <a:r>
              <a:rPr lang="en-US" dirty="0"/>
              <a:t>Presentation subtitle goes here</a:t>
            </a:r>
            <a:endParaRPr lang="en-GB" dirty="0"/>
          </a:p>
        </p:txBody>
      </p:sp>
    </p:spTree>
    <p:extLst>
      <p:ext uri="{BB962C8B-B14F-4D97-AF65-F5344CB8AC3E}">
        <p14:creationId xmlns:p14="http://schemas.microsoft.com/office/powerpoint/2010/main" val="34041586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3550933"/>
            <a:ext cx="5988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5C2684"/>
              </a:buClr>
              <a:buSzPts val="2500"/>
              <a:buFont typeface="Franklin Gothic"/>
              <a:buNone/>
              <a:defRPr sz="3333">
                <a:solidFill>
                  <a:schemeClr val="accent2"/>
                </a:solidFill>
                <a:latin typeface="Franklin Gothic"/>
                <a:ea typeface="Franklin Gothic"/>
                <a:cs typeface="Franklin Gothic"/>
                <a:sym typeface="Franklin Gothic"/>
              </a:defRPr>
            </a:lvl1pPr>
            <a:lvl2pPr lvl="1">
              <a:spcBef>
                <a:spcPts val="0"/>
              </a:spcBef>
              <a:spcAft>
                <a:spcPts val="0"/>
              </a:spcAft>
              <a:buSzPts val="2800"/>
              <a:buFont typeface="Franklin Gothic"/>
              <a:buNone/>
              <a:defRPr>
                <a:latin typeface="Franklin Gothic"/>
                <a:ea typeface="Franklin Gothic"/>
                <a:cs typeface="Franklin Gothic"/>
                <a:sym typeface="Franklin Gothic"/>
              </a:defRPr>
            </a:lvl2pPr>
            <a:lvl3pPr lvl="2">
              <a:spcBef>
                <a:spcPts val="0"/>
              </a:spcBef>
              <a:spcAft>
                <a:spcPts val="0"/>
              </a:spcAft>
              <a:buSzPts val="2800"/>
              <a:buFont typeface="Franklin Gothic"/>
              <a:buNone/>
              <a:defRPr>
                <a:latin typeface="Franklin Gothic"/>
                <a:ea typeface="Franklin Gothic"/>
                <a:cs typeface="Franklin Gothic"/>
                <a:sym typeface="Franklin Gothic"/>
              </a:defRPr>
            </a:lvl3pPr>
            <a:lvl4pPr lvl="3">
              <a:spcBef>
                <a:spcPts val="0"/>
              </a:spcBef>
              <a:spcAft>
                <a:spcPts val="0"/>
              </a:spcAft>
              <a:buSzPts val="2800"/>
              <a:buFont typeface="Franklin Gothic"/>
              <a:buNone/>
              <a:defRPr>
                <a:latin typeface="Franklin Gothic"/>
                <a:ea typeface="Franklin Gothic"/>
                <a:cs typeface="Franklin Gothic"/>
                <a:sym typeface="Franklin Gothic"/>
              </a:defRPr>
            </a:lvl4pPr>
            <a:lvl5pPr lvl="4">
              <a:spcBef>
                <a:spcPts val="0"/>
              </a:spcBef>
              <a:spcAft>
                <a:spcPts val="0"/>
              </a:spcAft>
              <a:buSzPts val="2800"/>
              <a:buFont typeface="Franklin Gothic"/>
              <a:buNone/>
              <a:defRPr>
                <a:latin typeface="Franklin Gothic"/>
                <a:ea typeface="Franklin Gothic"/>
                <a:cs typeface="Franklin Gothic"/>
                <a:sym typeface="Franklin Gothic"/>
              </a:defRPr>
            </a:lvl5pPr>
            <a:lvl6pPr lvl="5">
              <a:spcBef>
                <a:spcPts val="0"/>
              </a:spcBef>
              <a:spcAft>
                <a:spcPts val="0"/>
              </a:spcAft>
              <a:buSzPts val="2800"/>
              <a:buFont typeface="Franklin Gothic"/>
              <a:buNone/>
              <a:defRPr>
                <a:latin typeface="Franklin Gothic"/>
                <a:ea typeface="Franklin Gothic"/>
                <a:cs typeface="Franklin Gothic"/>
                <a:sym typeface="Franklin Gothic"/>
              </a:defRPr>
            </a:lvl6pPr>
            <a:lvl7pPr lvl="6">
              <a:spcBef>
                <a:spcPts val="0"/>
              </a:spcBef>
              <a:spcAft>
                <a:spcPts val="0"/>
              </a:spcAft>
              <a:buSzPts val="2800"/>
              <a:buFont typeface="Franklin Gothic"/>
              <a:buNone/>
              <a:defRPr>
                <a:latin typeface="Franklin Gothic"/>
                <a:ea typeface="Franklin Gothic"/>
                <a:cs typeface="Franklin Gothic"/>
                <a:sym typeface="Franklin Gothic"/>
              </a:defRPr>
            </a:lvl7pPr>
            <a:lvl8pPr lvl="7">
              <a:spcBef>
                <a:spcPts val="0"/>
              </a:spcBef>
              <a:spcAft>
                <a:spcPts val="0"/>
              </a:spcAft>
              <a:buSzPts val="2800"/>
              <a:buFont typeface="Franklin Gothic"/>
              <a:buNone/>
              <a:defRPr>
                <a:latin typeface="Franklin Gothic"/>
                <a:ea typeface="Franklin Gothic"/>
                <a:cs typeface="Franklin Gothic"/>
                <a:sym typeface="Franklin Gothic"/>
              </a:defRPr>
            </a:lvl8pPr>
            <a:lvl9pPr lvl="8">
              <a:spcBef>
                <a:spcPts val="0"/>
              </a:spcBef>
              <a:spcAft>
                <a:spcPts val="0"/>
              </a:spcAft>
              <a:buSzPts val="2800"/>
              <a:buFont typeface="Franklin Gothic"/>
              <a:buNone/>
              <a:defRPr>
                <a:latin typeface="Franklin Gothic"/>
                <a:ea typeface="Franklin Gothic"/>
                <a:cs typeface="Franklin Gothic"/>
                <a:sym typeface="Franklin Gothic"/>
              </a:defRPr>
            </a:lvl9pPr>
          </a:lstStyle>
          <a:p>
            <a:r>
              <a:rPr lang="en-US"/>
              <a:t>Click to edit Master title style</a:t>
            </a:r>
            <a:endParaRPr dirty="0"/>
          </a:p>
        </p:txBody>
      </p:sp>
      <p:sp>
        <p:nvSpPr>
          <p:cNvPr id="15" name="Google Shape;15;p3"/>
          <p:cNvSpPr txBox="1">
            <a:spLocks noGrp="1"/>
          </p:cNvSpPr>
          <p:nvPr>
            <p:ph type="title" idx="2"/>
          </p:nvPr>
        </p:nvSpPr>
        <p:spPr>
          <a:xfrm>
            <a:off x="415600" y="1466800"/>
            <a:ext cx="7680400" cy="208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800"/>
              <a:buFont typeface="Franklin Gothic"/>
              <a:buNone/>
              <a:defRPr b="1">
                <a:solidFill>
                  <a:srgbClr val="5C2684"/>
                </a:solidFill>
                <a:latin typeface="Franklin Gothic"/>
                <a:ea typeface="Franklin Gothic"/>
                <a:cs typeface="Franklin Gothic"/>
                <a:sym typeface="Franklin Gothic"/>
              </a:defRPr>
            </a:lvl1pPr>
            <a:lvl2pPr lvl="1" rtl="0">
              <a:spcBef>
                <a:spcPts val="0"/>
              </a:spcBef>
              <a:spcAft>
                <a:spcPts val="0"/>
              </a:spcAft>
              <a:buSzPts val="2800"/>
              <a:buFont typeface="Franklin Gothic"/>
              <a:buNone/>
              <a:defRPr b="1">
                <a:latin typeface="Franklin Gothic"/>
                <a:ea typeface="Franklin Gothic"/>
                <a:cs typeface="Franklin Gothic"/>
                <a:sym typeface="Franklin Gothic"/>
              </a:defRPr>
            </a:lvl2pPr>
            <a:lvl3pPr lvl="2" rtl="0">
              <a:spcBef>
                <a:spcPts val="0"/>
              </a:spcBef>
              <a:spcAft>
                <a:spcPts val="0"/>
              </a:spcAft>
              <a:buSzPts val="2800"/>
              <a:buFont typeface="Franklin Gothic"/>
              <a:buNone/>
              <a:defRPr b="1">
                <a:latin typeface="Franklin Gothic"/>
                <a:ea typeface="Franklin Gothic"/>
                <a:cs typeface="Franklin Gothic"/>
                <a:sym typeface="Franklin Gothic"/>
              </a:defRPr>
            </a:lvl3pPr>
            <a:lvl4pPr lvl="3" rtl="0">
              <a:spcBef>
                <a:spcPts val="0"/>
              </a:spcBef>
              <a:spcAft>
                <a:spcPts val="0"/>
              </a:spcAft>
              <a:buSzPts val="2800"/>
              <a:buFont typeface="Franklin Gothic"/>
              <a:buNone/>
              <a:defRPr b="1">
                <a:latin typeface="Franklin Gothic"/>
                <a:ea typeface="Franklin Gothic"/>
                <a:cs typeface="Franklin Gothic"/>
                <a:sym typeface="Franklin Gothic"/>
              </a:defRPr>
            </a:lvl4pPr>
            <a:lvl5pPr lvl="4" rtl="0">
              <a:spcBef>
                <a:spcPts val="0"/>
              </a:spcBef>
              <a:spcAft>
                <a:spcPts val="0"/>
              </a:spcAft>
              <a:buSzPts val="2800"/>
              <a:buFont typeface="Franklin Gothic"/>
              <a:buNone/>
              <a:defRPr b="1">
                <a:latin typeface="Franklin Gothic"/>
                <a:ea typeface="Franklin Gothic"/>
                <a:cs typeface="Franklin Gothic"/>
                <a:sym typeface="Franklin Gothic"/>
              </a:defRPr>
            </a:lvl5pPr>
            <a:lvl6pPr lvl="5" rtl="0">
              <a:spcBef>
                <a:spcPts val="0"/>
              </a:spcBef>
              <a:spcAft>
                <a:spcPts val="0"/>
              </a:spcAft>
              <a:buSzPts val="2800"/>
              <a:buFont typeface="Franklin Gothic"/>
              <a:buNone/>
              <a:defRPr b="1">
                <a:latin typeface="Franklin Gothic"/>
                <a:ea typeface="Franklin Gothic"/>
                <a:cs typeface="Franklin Gothic"/>
                <a:sym typeface="Franklin Gothic"/>
              </a:defRPr>
            </a:lvl6pPr>
            <a:lvl7pPr lvl="6" rtl="0">
              <a:spcBef>
                <a:spcPts val="0"/>
              </a:spcBef>
              <a:spcAft>
                <a:spcPts val="0"/>
              </a:spcAft>
              <a:buSzPts val="2800"/>
              <a:buFont typeface="Franklin Gothic"/>
              <a:buNone/>
              <a:defRPr b="1">
                <a:latin typeface="Franklin Gothic"/>
                <a:ea typeface="Franklin Gothic"/>
                <a:cs typeface="Franklin Gothic"/>
                <a:sym typeface="Franklin Gothic"/>
              </a:defRPr>
            </a:lvl7pPr>
            <a:lvl8pPr lvl="7" rtl="0">
              <a:spcBef>
                <a:spcPts val="0"/>
              </a:spcBef>
              <a:spcAft>
                <a:spcPts val="0"/>
              </a:spcAft>
              <a:buSzPts val="2800"/>
              <a:buFont typeface="Franklin Gothic"/>
              <a:buNone/>
              <a:defRPr b="1">
                <a:latin typeface="Franklin Gothic"/>
                <a:ea typeface="Franklin Gothic"/>
                <a:cs typeface="Franklin Gothic"/>
                <a:sym typeface="Franklin Gothic"/>
              </a:defRPr>
            </a:lvl8pPr>
            <a:lvl9pPr lvl="8" rtl="0">
              <a:spcBef>
                <a:spcPts val="0"/>
              </a:spcBef>
              <a:spcAft>
                <a:spcPts val="0"/>
              </a:spcAft>
              <a:buSzPts val="2800"/>
              <a:buFont typeface="Franklin Gothic"/>
              <a:buNone/>
              <a:defRPr b="1">
                <a:latin typeface="Franklin Gothic"/>
                <a:ea typeface="Franklin Gothic"/>
                <a:cs typeface="Franklin Gothic"/>
                <a:sym typeface="Franklin Gothic"/>
              </a:defRPr>
            </a:lvl9pPr>
          </a:lstStyle>
          <a:p>
            <a:r>
              <a:rPr lang="en-US"/>
              <a:t>Click to edit Master title style</a:t>
            </a:r>
            <a:endParaRPr dirty="0"/>
          </a:p>
        </p:txBody>
      </p:sp>
      <p:pic>
        <p:nvPicPr>
          <p:cNvPr id="16" name="Google Shape;16;p3"/>
          <p:cNvPicPr preferRelativeResize="0"/>
          <p:nvPr/>
        </p:nvPicPr>
        <p:blipFill rotWithShape="1">
          <a:blip r:embed="rId2">
            <a:alphaModFix/>
          </a:blip>
          <a:srcRect r="55164"/>
          <a:stretch/>
        </p:blipFill>
        <p:spPr>
          <a:xfrm>
            <a:off x="10075867" y="1575634"/>
            <a:ext cx="2116133" cy="4716433"/>
          </a:xfrm>
          <a:prstGeom prst="rect">
            <a:avLst/>
          </a:prstGeom>
          <a:noFill/>
          <a:ln>
            <a:noFill/>
          </a:ln>
        </p:spPr>
      </p:pic>
    </p:spTree>
    <p:extLst>
      <p:ext uri="{BB962C8B-B14F-4D97-AF65-F5344CB8AC3E}">
        <p14:creationId xmlns:p14="http://schemas.microsoft.com/office/powerpoint/2010/main" val="30871801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large column" type="twoColTx" preserve="1">
  <p:cSld name="Title and large column">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873067" y="604000"/>
            <a:ext cx="955733" cy="6017193"/>
          </a:xfrm>
          <a:prstGeom prst="rect">
            <a:avLst/>
          </a:prstGeom>
        </p:spPr>
        <p:txBody>
          <a:bodyPr spcFirstLastPara="1" vert="vert270" wrap="square" lIns="91425" tIns="91425" rIns="91425" bIns="91425" anchor="t" anchorCtr="0">
            <a:noAutofit/>
          </a:bodyPr>
          <a:lstStyle>
            <a:lvl1pPr lvl="0" algn="ctr">
              <a:spcBef>
                <a:spcPts val="0"/>
              </a:spcBef>
              <a:spcAft>
                <a:spcPts val="0"/>
              </a:spcAft>
              <a:buClr>
                <a:srgbClr val="5C2684"/>
              </a:buClr>
              <a:buSzPts val="2000"/>
              <a:buFont typeface="Franklin Gothic"/>
              <a:buNone/>
              <a:defRPr sz="2667" b="1">
                <a:solidFill>
                  <a:srgbClr val="5C2684"/>
                </a:solidFill>
                <a:latin typeface="Franklin Gothic"/>
                <a:ea typeface="Franklin Gothic"/>
                <a:cs typeface="Franklin Gothic"/>
                <a:sym typeface="Franklin Gothic"/>
              </a:defRPr>
            </a:lvl1pPr>
            <a:lvl2pPr lvl="1">
              <a:spcBef>
                <a:spcPts val="0"/>
              </a:spcBef>
              <a:spcAft>
                <a:spcPts val="0"/>
              </a:spcAft>
              <a:buSzPts val="2000"/>
              <a:buFont typeface="Franklin Gothic"/>
              <a:buNone/>
              <a:defRPr sz="2667">
                <a:latin typeface="Franklin Gothic"/>
                <a:ea typeface="Franklin Gothic"/>
                <a:cs typeface="Franklin Gothic"/>
                <a:sym typeface="Franklin Gothic"/>
              </a:defRPr>
            </a:lvl2pPr>
            <a:lvl3pPr lvl="2">
              <a:spcBef>
                <a:spcPts val="0"/>
              </a:spcBef>
              <a:spcAft>
                <a:spcPts val="0"/>
              </a:spcAft>
              <a:buSzPts val="2000"/>
              <a:buFont typeface="Franklin Gothic"/>
              <a:buNone/>
              <a:defRPr sz="2667">
                <a:latin typeface="Franklin Gothic"/>
                <a:ea typeface="Franklin Gothic"/>
                <a:cs typeface="Franklin Gothic"/>
                <a:sym typeface="Franklin Gothic"/>
              </a:defRPr>
            </a:lvl3pPr>
            <a:lvl4pPr lvl="3">
              <a:spcBef>
                <a:spcPts val="0"/>
              </a:spcBef>
              <a:spcAft>
                <a:spcPts val="0"/>
              </a:spcAft>
              <a:buSzPts val="2000"/>
              <a:buFont typeface="Franklin Gothic"/>
              <a:buNone/>
              <a:defRPr sz="2667">
                <a:latin typeface="Franklin Gothic"/>
                <a:ea typeface="Franklin Gothic"/>
                <a:cs typeface="Franklin Gothic"/>
                <a:sym typeface="Franklin Gothic"/>
              </a:defRPr>
            </a:lvl4pPr>
            <a:lvl5pPr lvl="4">
              <a:spcBef>
                <a:spcPts val="0"/>
              </a:spcBef>
              <a:spcAft>
                <a:spcPts val="0"/>
              </a:spcAft>
              <a:buSzPts val="2000"/>
              <a:buFont typeface="Franklin Gothic"/>
              <a:buNone/>
              <a:defRPr sz="2667">
                <a:latin typeface="Franklin Gothic"/>
                <a:ea typeface="Franklin Gothic"/>
                <a:cs typeface="Franklin Gothic"/>
                <a:sym typeface="Franklin Gothic"/>
              </a:defRPr>
            </a:lvl5pPr>
            <a:lvl6pPr lvl="5">
              <a:spcBef>
                <a:spcPts val="0"/>
              </a:spcBef>
              <a:spcAft>
                <a:spcPts val="0"/>
              </a:spcAft>
              <a:buSzPts val="2000"/>
              <a:buFont typeface="Franklin Gothic"/>
              <a:buNone/>
              <a:defRPr sz="2667">
                <a:latin typeface="Franklin Gothic"/>
                <a:ea typeface="Franklin Gothic"/>
                <a:cs typeface="Franklin Gothic"/>
                <a:sym typeface="Franklin Gothic"/>
              </a:defRPr>
            </a:lvl6pPr>
            <a:lvl7pPr lvl="6">
              <a:spcBef>
                <a:spcPts val="0"/>
              </a:spcBef>
              <a:spcAft>
                <a:spcPts val="0"/>
              </a:spcAft>
              <a:buSzPts val="2000"/>
              <a:buFont typeface="Franklin Gothic"/>
              <a:buNone/>
              <a:defRPr sz="2667">
                <a:latin typeface="Franklin Gothic"/>
                <a:ea typeface="Franklin Gothic"/>
                <a:cs typeface="Franklin Gothic"/>
                <a:sym typeface="Franklin Gothic"/>
              </a:defRPr>
            </a:lvl7pPr>
            <a:lvl8pPr lvl="7">
              <a:spcBef>
                <a:spcPts val="0"/>
              </a:spcBef>
              <a:spcAft>
                <a:spcPts val="0"/>
              </a:spcAft>
              <a:buSzPts val="2000"/>
              <a:buFont typeface="Franklin Gothic"/>
              <a:buNone/>
              <a:defRPr sz="2667">
                <a:latin typeface="Franklin Gothic"/>
                <a:ea typeface="Franklin Gothic"/>
                <a:cs typeface="Franklin Gothic"/>
                <a:sym typeface="Franklin Gothic"/>
              </a:defRPr>
            </a:lvl8pPr>
            <a:lvl9pPr lvl="8">
              <a:spcBef>
                <a:spcPts val="0"/>
              </a:spcBef>
              <a:spcAft>
                <a:spcPts val="0"/>
              </a:spcAft>
              <a:buSzPts val="2000"/>
              <a:buFont typeface="Franklin Gothic"/>
              <a:buNone/>
              <a:defRPr sz="2667">
                <a:latin typeface="Franklin Gothic"/>
                <a:ea typeface="Franklin Gothic"/>
                <a:cs typeface="Franklin Gothic"/>
                <a:sym typeface="Franklin Gothic"/>
              </a:defRPr>
            </a:lvl9pPr>
          </a:lstStyle>
          <a:p>
            <a:r>
              <a:rPr lang="en-US"/>
              <a:t>Click to edit Master title style</a:t>
            </a:r>
            <a:endParaRPr dirty="0"/>
          </a:p>
        </p:txBody>
      </p:sp>
      <p:sp>
        <p:nvSpPr>
          <p:cNvPr id="20" name="Google Shape;20;p4"/>
          <p:cNvSpPr txBox="1">
            <a:spLocks noGrp="1"/>
          </p:cNvSpPr>
          <p:nvPr>
            <p:ph type="body" idx="1"/>
          </p:nvPr>
        </p:nvSpPr>
        <p:spPr>
          <a:xfrm>
            <a:off x="2103101" y="1536633"/>
            <a:ext cx="9695003" cy="508456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434343"/>
              </a:buClr>
              <a:buSzPts val="1400"/>
              <a:buFont typeface="Franklin Gothic"/>
              <a:buChar char="●"/>
              <a:defRPr sz="2400">
                <a:solidFill>
                  <a:schemeClr val="bg2"/>
                </a:solidFill>
                <a:latin typeface="Franklin Gothic"/>
                <a:ea typeface="Franklin Gothic"/>
                <a:cs typeface="Franklin Gothic"/>
                <a:sym typeface="Franklin Gothic"/>
              </a:defRPr>
            </a:lvl1pPr>
            <a:lvl2pPr marL="1219170" lvl="1"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2pPr>
            <a:lvl3pPr marL="1828754" lvl="2"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2438339" lvl="3"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3047924" lvl="4"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3657509" lvl="5"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4267093" lvl="6"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4876678" lvl="7"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5486263" lvl="8" indent="-423323">
              <a:spcBef>
                <a:spcPts val="2133"/>
              </a:spcBef>
              <a:spcAft>
                <a:spcPts val="2133"/>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Click to edit Master text styles</a:t>
            </a:r>
          </a:p>
        </p:txBody>
      </p:sp>
      <p:pic>
        <p:nvPicPr>
          <p:cNvPr id="21" name="Google Shape;21;p4"/>
          <p:cNvPicPr preferRelativeResize="0"/>
          <p:nvPr/>
        </p:nvPicPr>
        <p:blipFill rotWithShape="1">
          <a:blip r:embed="rId2">
            <a:alphaModFix/>
          </a:blip>
          <a:srcRect/>
          <a:stretch/>
        </p:blipFill>
        <p:spPr>
          <a:xfrm>
            <a:off x="-476700" y="365634"/>
            <a:ext cx="1075467" cy="1074701"/>
          </a:xfrm>
          <a:prstGeom prst="rect">
            <a:avLst/>
          </a:prstGeom>
          <a:noFill/>
          <a:ln>
            <a:noFill/>
          </a:ln>
        </p:spPr>
      </p:pic>
      <p:sp>
        <p:nvSpPr>
          <p:cNvPr id="22" name="Google Shape;22;p4"/>
          <p:cNvSpPr txBox="1">
            <a:spLocks noGrp="1"/>
          </p:cNvSpPr>
          <p:nvPr>
            <p:ph type="title" idx="2"/>
          </p:nvPr>
        </p:nvSpPr>
        <p:spPr>
          <a:xfrm>
            <a:off x="2103100" y="604000"/>
            <a:ext cx="7595067" cy="5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2667" b="1">
                <a:solidFill>
                  <a:srgbClr val="00A7B5"/>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b="1">
                <a:latin typeface="Franklin Gothic"/>
                <a:ea typeface="Franklin Gothic"/>
                <a:cs typeface="Franklin Gothic"/>
                <a:sym typeface="Franklin Gothic"/>
              </a:defRPr>
            </a:lvl9pPr>
          </a:lstStyle>
          <a:p>
            <a:r>
              <a:rPr lang="en-US"/>
              <a:t>Click to edit Master title style</a:t>
            </a:r>
            <a:endParaRPr dirty="0"/>
          </a:p>
        </p:txBody>
      </p:sp>
    </p:spTree>
    <p:extLst>
      <p:ext uri="{BB962C8B-B14F-4D97-AF65-F5344CB8AC3E}">
        <p14:creationId xmlns:p14="http://schemas.microsoft.com/office/powerpoint/2010/main" val="18420941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arge column" preserve="1" userDrawn="1">
  <p:cSld name="1_Title and large column">
    <p:spTree>
      <p:nvGrpSpPr>
        <p:cNvPr id="1" name="Shape 18"/>
        <p:cNvGrpSpPr/>
        <p:nvPr/>
      </p:nvGrpSpPr>
      <p:grpSpPr>
        <a:xfrm>
          <a:off x="0" y="0"/>
          <a:ext cx="0" cy="0"/>
          <a:chOff x="0" y="0"/>
          <a:chExt cx="0" cy="0"/>
        </a:xfrm>
      </p:grpSpPr>
      <p:sp>
        <p:nvSpPr>
          <p:cNvPr id="20" name="Google Shape;20;p4"/>
          <p:cNvSpPr txBox="1">
            <a:spLocks noGrp="1"/>
          </p:cNvSpPr>
          <p:nvPr>
            <p:ph type="body" idx="1"/>
          </p:nvPr>
        </p:nvSpPr>
        <p:spPr>
          <a:xfrm>
            <a:off x="598768" y="1525344"/>
            <a:ext cx="9695003" cy="508456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rgbClr val="434343"/>
              </a:buClr>
              <a:buSzPts val="1400"/>
              <a:buFont typeface="Franklin Gothic"/>
              <a:buChar char="●"/>
              <a:defRPr sz="2400">
                <a:solidFill>
                  <a:schemeClr val="bg2"/>
                </a:solidFill>
                <a:latin typeface="Franklin Gothic"/>
                <a:ea typeface="Franklin Gothic"/>
                <a:cs typeface="Franklin Gothic"/>
                <a:sym typeface="Franklin Gothic"/>
              </a:defRPr>
            </a:lvl1pPr>
            <a:lvl2pPr marL="1219170" lvl="1"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2pPr>
            <a:lvl3pPr marL="1828754" lvl="2"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2438339" lvl="3"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3047924" lvl="4"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3657509" lvl="5"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4267093" lvl="6"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4876678" lvl="7" indent="-423323">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5486263" lvl="8" indent="-423323">
              <a:spcBef>
                <a:spcPts val="2133"/>
              </a:spcBef>
              <a:spcAft>
                <a:spcPts val="2133"/>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Click to edit Master text styles</a:t>
            </a:r>
          </a:p>
        </p:txBody>
      </p:sp>
      <p:pic>
        <p:nvPicPr>
          <p:cNvPr id="21" name="Google Shape;21;p4"/>
          <p:cNvPicPr preferRelativeResize="0"/>
          <p:nvPr/>
        </p:nvPicPr>
        <p:blipFill rotWithShape="1">
          <a:blip r:embed="rId2">
            <a:alphaModFix/>
          </a:blip>
          <a:srcRect/>
          <a:stretch/>
        </p:blipFill>
        <p:spPr>
          <a:xfrm>
            <a:off x="-476700" y="365634"/>
            <a:ext cx="1075467" cy="1074701"/>
          </a:xfrm>
          <a:prstGeom prst="rect">
            <a:avLst/>
          </a:prstGeom>
          <a:noFill/>
          <a:ln>
            <a:noFill/>
          </a:ln>
        </p:spPr>
      </p:pic>
      <p:sp>
        <p:nvSpPr>
          <p:cNvPr id="22" name="Google Shape;22;p4"/>
          <p:cNvSpPr txBox="1">
            <a:spLocks noGrp="1"/>
          </p:cNvSpPr>
          <p:nvPr>
            <p:ph type="title" idx="2"/>
          </p:nvPr>
        </p:nvSpPr>
        <p:spPr>
          <a:xfrm>
            <a:off x="598767" y="592711"/>
            <a:ext cx="7595067" cy="5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2667" b="1">
                <a:solidFill>
                  <a:srgbClr val="00A7B5"/>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b="1">
                <a:latin typeface="Franklin Gothic"/>
                <a:ea typeface="Franklin Gothic"/>
                <a:cs typeface="Franklin Gothic"/>
                <a:sym typeface="Franklin Gothic"/>
              </a:defRPr>
            </a:lvl9pPr>
          </a:lstStyle>
          <a:p>
            <a:r>
              <a:rPr lang="en-US"/>
              <a:t>Click to edit Master title style</a:t>
            </a:r>
            <a:endParaRPr dirty="0"/>
          </a:p>
        </p:txBody>
      </p:sp>
    </p:spTree>
    <p:extLst>
      <p:ext uri="{BB962C8B-B14F-4D97-AF65-F5344CB8AC3E}">
        <p14:creationId xmlns:p14="http://schemas.microsoft.com/office/powerpoint/2010/main" val="37730632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large column 1" preserve="1">
  <p:cSld name="Title and large column 1">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73066" y="604000"/>
            <a:ext cx="6966399" cy="5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000"/>
              <a:buFont typeface="Franklin Gothic"/>
              <a:buNone/>
              <a:defRPr sz="2667" b="1">
                <a:solidFill>
                  <a:srgbClr val="5C2684"/>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a:latin typeface="Franklin Gothic"/>
                <a:ea typeface="Franklin Gothic"/>
                <a:cs typeface="Franklin Gothic"/>
                <a:sym typeface="Franklin Gothic"/>
              </a:defRPr>
            </a:lvl9pPr>
          </a:lstStyle>
          <a:p>
            <a:r>
              <a:rPr lang="en-US"/>
              <a:t>Click to edit Master title style</a:t>
            </a:r>
            <a:endParaRPr dirty="0"/>
          </a:p>
        </p:txBody>
      </p:sp>
      <p:sp>
        <p:nvSpPr>
          <p:cNvPr id="32" name="Google Shape;32;p6"/>
          <p:cNvSpPr txBox="1">
            <a:spLocks noGrp="1"/>
          </p:cNvSpPr>
          <p:nvPr>
            <p:ph type="body" idx="1"/>
          </p:nvPr>
        </p:nvSpPr>
        <p:spPr>
          <a:xfrm>
            <a:off x="873067" y="1968575"/>
            <a:ext cx="6966400" cy="4123259"/>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Font typeface="Franklin Gothic"/>
              <a:buChar char="●"/>
              <a:defRPr sz="1867">
                <a:solidFill>
                  <a:srgbClr val="434343"/>
                </a:solidFill>
                <a:latin typeface="Franklin Gothic"/>
                <a:ea typeface="Franklin Gothic"/>
                <a:cs typeface="Franklin Gothic"/>
                <a:sym typeface="Franklin Gothic"/>
              </a:defRPr>
            </a:lvl1pPr>
            <a:lvl2pPr marL="1219170" lvl="1"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2pPr>
            <a:lvl3pPr marL="1828754" lvl="2"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2438339" lvl="3"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3047924" lvl="4"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3657509" lvl="5"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4267093" lvl="6"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4876678" lvl="7"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5486263" lvl="8" indent="-423323" rtl="0">
              <a:spcBef>
                <a:spcPts val="2133"/>
              </a:spcBef>
              <a:spcAft>
                <a:spcPts val="2133"/>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Click to edit Master text styles</a:t>
            </a:r>
          </a:p>
        </p:txBody>
      </p:sp>
      <p:pic>
        <p:nvPicPr>
          <p:cNvPr id="33" name="Google Shape;33;p6"/>
          <p:cNvPicPr preferRelativeResize="0"/>
          <p:nvPr/>
        </p:nvPicPr>
        <p:blipFill rotWithShape="1">
          <a:blip r:embed="rId2">
            <a:alphaModFix/>
          </a:blip>
          <a:srcRect/>
          <a:stretch/>
        </p:blipFill>
        <p:spPr>
          <a:xfrm>
            <a:off x="-476700" y="365634"/>
            <a:ext cx="1075467" cy="1074701"/>
          </a:xfrm>
          <a:prstGeom prst="rect">
            <a:avLst/>
          </a:prstGeom>
          <a:noFill/>
          <a:ln>
            <a:noFill/>
          </a:ln>
        </p:spPr>
      </p:pic>
      <p:sp>
        <p:nvSpPr>
          <p:cNvPr id="34" name="Google Shape;34;p6"/>
          <p:cNvSpPr txBox="1">
            <a:spLocks noGrp="1"/>
          </p:cNvSpPr>
          <p:nvPr>
            <p:ph type="title" idx="2"/>
          </p:nvPr>
        </p:nvSpPr>
        <p:spPr>
          <a:xfrm>
            <a:off x="873065" y="1322312"/>
            <a:ext cx="6966400" cy="525953"/>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1867" b="1">
                <a:solidFill>
                  <a:srgbClr val="00A7B5"/>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b="1">
                <a:latin typeface="Franklin Gothic"/>
                <a:ea typeface="Franklin Gothic"/>
                <a:cs typeface="Franklin Gothic"/>
                <a:sym typeface="Franklin Gothic"/>
              </a:defRPr>
            </a:lvl9pPr>
          </a:lstStyle>
          <a:p>
            <a:r>
              <a:rPr lang="en-US"/>
              <a:t>Click to edit Master title style</a:t>
            </a:r>
            <a:endParaRPr/>
          </a:p>
        </p:txBody>
      </p:sp>
      <p:pic>
        <p:nvPicPr>
          <p:cNvPr id="35" name="Google Shape;35;p6"/>
          <p:cNvPicPr preferRelativeResize="0"/>
          <p:nvPr/>
        </p:nvPicPr>
        <p:blipFill>
          <a:blip r:embed="rId3">
            <a:alphaModFix/>
          </a:blip>
          <a:stretch>
            <a:fillRect/>
          </a:stretch>
        </p:blipFill>
        <p:spPr>
          <a:xfrm>
            <a:off x="8082067" y="1848264"/>
            <a:ext cx="3946135" cy="3949160"/>
          </a:xfrm>
          <a:prstGeom prst="rect">
            <a:avLst/>
          </a:prstGeom>
          <a:noFill/>
          <a:ln>
            <a:noFill/>
          </a:ln>
        </p:spPr>
      </p:pic>
      <p:sp>
        <p:nvSpPr>
          <p:cNvPr id="36" name="Google Shape;36;p6"/>
          <p:cNvSpPr txBox="1">
            <a:spLocks noGrp="1"/>
          </p:cNvSpPr>
          <p:nvPr>
            <p:ph type="body" idx="3"/>
          </p:nvPr>
        </p:nvSpPr>
        <p:spPr>
          <a:xfrm>
            <a:off x="8922533" y="2999651"/>
            <a:ext cx="2265200" cy="1646400"/>
          </a:xfrm>
          <a:prstGeom prst="rect">
            <a:avLst/>
          </a:prstGeom>
        </p:spPr>
        <p:txBody>
          <a:bodyPr spcFirstLastPara="1" wrap="square" lIns="91425" tIns="91425" rIns="91425" bIns="91425" anchor="t" anchorCtr="0">
            <a:noAutofit/>
          </a:bodyPr>
          <a:lstStyle>
            <a:lvl1pPr marL="122764" lvl="0" indent="-122764" rtl="0">
              <a:spcBef>
                <a:spcPts val="0"/>
              </a:spcBef>
              <a:spcAft>
                <a:spcPts val="0"/>
              </a:spcAft>
              <a:buClr>
                <a:srgbClr val="434343"/>
              </a:buClr>
              <a:buSzPts val="1000"/>
              <a:buFont typeface="Arial" panose="020B0604020202020204" pitchFamily="34" charset="0"/>
              <a:buChar char="•"/>
              <a:defRPr sz="1333">
                <a:solidFill>
                  <a:srgbClr val="434343"/>
                </a:solidFill>
                <a:latin typeface="Franklin Gothic"/>
                <a:ea typeface="Franklin Gothic"/>
                <a:cs typeface="Franklin Gothic"/>
                <a:sym typeface="Franklin Gothic"/>
              </a:defRPr>
            </a:lvl1pPr>
            <a:lvl2pPr marL="1219170" lvl="1" indent="-389457" rtl="0">
              <a:spcBef>
                <a:spcPts val="2133"/>
              </a:spcBef>
              <a:spcAft>
                <a:spcPts val="0"/>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2pPr>
            <a:lvl3pPr marL="1828754" lvl="2" indent="-389457" rtl="0">
              <a:spcBef>
                <a:spcPts val="2133"/>
              </a:spcBef>
              <a:spcAft>
                <a:spcPts val="0"/>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3pPr>
            <a:lvl4pPr marL="2438339" lvl="3" indent="-389457" rtl="0">
              <a:spcBef>
                <a:spcPts val="2133"/>
              </a:spcBef>
              <a:spcAft>
                <a:spcPts val="0"/>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4pPr>
            <a:lvl5pPr marL="3047924" lvl="4" indent="-389457" rtl="0">
              <a:spcBef>
                <a:spcPts val="2133"/>
              </a:spcBef>
              <a:spcAft>
                <a:spcPts val="0"/>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5pPr>
            <a:lvl6pPr marL="3657509" lvl="5" indent="-389457" rtl="0">
              <a:spcBef>
                <a:spcPts val="2133"/>
              </a:spcBef>
              <a:spcAft>
                <a:spcPts val="0"/>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6pPr>
            <a:lvl7pPr marL="4267093" lvl="6" indent="-389457" rtl="0">
              <a:spcBef>
                <a:spcPts val="2133"/>
              </a:spcBef>
              <a:spcAft>
                <a:spcPts val="0"/>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7pPr>
            <a:lvl8pPr marL="4876678" lvl="7" indent="-389457" rtl="0">
              <a:spcBef>
                <a:spcPts val="2133"/>
              </a:spcBef>
              <a:spcAft>
                <a:spcPts val="0"/>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8pPr>
            <a:lvl9pPr marL="5486263" lvl="8" indent="-389457" rtl="0">
              <a:spcBef>
                <a:spcPts val="2133"/>
              </a:spcBef>
              <a:spcAft>
                <a:spcPts val="2133"/>
              </a:spcAft>
              <a:buClr>
                <a:srgbClr val="434343"/>
              </a:buClr>
              <a:buSzPts val="1000"/>
              <a:buFont typeface="Franklin Gothic"/>
              <a:buChar char="■"/>
              <a:defRPr sz="1333">
                <a:solidFill>
                  <a:srgbClr val="434343"/>
                </a:solidFill>
                <a:latin typeface="Franklin Gothic"/>
                <a:ea typeface="Franklin Gothic"/>
                <a:cs typeface="Franklin Gothic"/>
                <a:sym typeface="Franklin Gothic"/>
              </a:defRPr>
            </a:lvl9pPr>
          </a:lstStyle>
          <a:p>
            <a:pPr lvl="0"/>
            <a:r>
              <a:rPr lang="en-US"/>
              <a:t>Click to edit Master text styles</a:t>
            </a:r>
          </a:p>
        </p:txBody>
      </p:sp>
    </p:spTree>
    <p:extLst>
      <p:ext uri="{BB962C8B-B14F-4D97-AF65-F5344CB8AC3E}">
        <p14:creationId xmlns:p14="http://schemas.microsoft.com/office/powerpoint/2010/main" val="28844687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large column 1" preserve="1" userDrawn="1">
  <p:cSld name="1_Title and large column 1">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73066" y="604000"/>
            <a:ext cx="6966399" cy="5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000"/>
              <a:buFont typeface="Franklin Gothic"/>
              <a:buNone/>
              <a:defRPr sz="2667" b="1">
                <a:solidFill>
                  <a:srgbClr val="5C2684"/>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a:latin typeface="Franklin Gothic"/>
                <a:ea typeface="Franklin Gothic"/>
                <a:cs typeface="Franklin Gothic"/>
                <a:sym typeface="Franklin Gothic"/>
              </a:defRPr>
            </a:lvl9pPr>
          </a:lstStyle>
          <a:p>
            <a:r>
              <a:rPr lang="en-US"/>
              <a:t>Click to edit Master title style</a:t>
            </a:r>
            <a:endParaRPr dirty="0"/>
          </a:p>
        </p:txBody>
      </p:sp>
      <p:sp>
        <p:nvSpPr>
          <p:cNvPr id="32" name="Google Shape;32;p6"/>
          <p:cNvSpPr txBox="1">
            <a:spLocks noGrp="1"/>
          </p:cNvSpPr>
          <p:nvPr>
            <p:ph type="body" idx="1"/>
          </p:nvPr>
        </p:nvSpPr>
        <p:spPr>
          <a:xfrm>
            <a:off x="873067" y="1968575"/>
            <a:ext cx="10731910" cy="4123259"/>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Font typeface="Franklin Gothic"/>
              <a:buChar char="●"/>
              <a:defRPr sz="1867">
                <a:solidFill>
                  <a:srgbClr val="434343"/>
                </a:solidFill>
                <a:latin typeface="Franklin Gothic"/>
                <a:ea typeface="Franklin Gothic"/>
                <a:cs typeface="Franklin Gothic"/>
                <a:sym typeface="Franklin Gothic"/>
              </a:defRPr>
            </a:lvl1pPr>
            <a:lvl2pPr marL="1219170" lvl="1"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2pPr>
            <a:lvl3pPr marL="1828754" lvl="2"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2438339" lvl="3"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3047924" lvl="4"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3657509" lvl="5"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4267093" lvl="6"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4876678" lvl="7"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5486263" lvl="8" indent="-423323" rtl="0">
              <a:spcBef>
                <a:spcPts val="2133"/>
              </a:spcBef>
              <a:spcAft>
                <a:spcPts val="2133"/>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Click to edit Master text styles</a:t>
            </a:r>
          </a:p>
        </p:txBody>
      </p:sp>
      <p:pic>
        <p:nvPicPr>
          <p:cNvPr id="33" name="Google Shape;33;p6"/>
          <p:cNvPicPr preferRelativeResize="0"/>
          <p:nvPr/>
        </p:nvPicPr>
        <p:blipFill rotWithShape="1">
          <a:blip r:embed="rId2">
            <a:alphaModFix/>
          </a:blip>
          <a:srcRect/>
          <a:stretch/>
        </p:blipFill>
        <p:spPr>
          <a:xfrm>
            <a:off x="-476700" y="365634"/>
            <a:ext cx="1075467" cy="1074701"/>
          </a:xfrm>
          <a:prstGeom prst="rect">
            <a:avLst/>
          </a:prstGeom>
          <a:noFill/>
          <a:ln>
            <a:noFill/>
          </a:ln>
        </p:spPr>
      </p:pic>
      <p:sp>
        <p:nvSpPr>
          <p:cNvPr id="34" name="Google Shape;34;p6"/>
          <p:cNvSpPr txBox="1">
            <a:spLocks noGrp="1"/>
          </p:cNvSpPr>
          <p:nvPr>
            <p:ph type="title" idx="2"/>
          </p:nvPr>
        </p:nvSpPr>
        <p:spPr>
          <a:xfrm>
            <a:off x="873066" y="1177358"/>
            <a:ext cx="10731913" cy="525953"/>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1867" b="1">
                <a:solidFill>
                  <a:srgbClr val="00A7B5"/>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b="1">
                <a:latin typeface="Franklin Gothic"/>
                <a:ea typeface="Franklin Gothic"/>
                <a:cs typeface="Franklin Gothic"/>
                <a:sym typeface="Franklin Gothic"/>
              </a:defRPr>
            </a:lvl9pPr>
          </a:lstStyle>
          <a:p>
            <a:r>
              <a:rPr lang="en-US"/>
              <a:t>Click to edit Master title style</a:t>
            </a:r>
            <a:endParaRPr/>
          </a:p>
        </p:txBody>
      </p:sp>
      <p:pic>
        <p:nvPicPr>
          <p:cNvPr id="35" name="Google Shape;35;p6"/>
          <p:cNvPicPr preferRelativeResize="0"/>
          <p:nvPr/>
        </p:nvPicPr>
        <p:blipFill>
          <a:blip r:embed="rId3">
            <a:alphaModFix/>
          </a:blip>
          <a:stretch>
            <a:fillRect/>
          </a:stretch>
        </p:blipFill>
        <p:spPr>
          <a:xfrm>
            <a:off x="10342887" y="2055624"/>
            <a:ext cx="3946135" cy="3949160"/>
          </a:xfrm>
          <a:prstGeom prst="rect">
            <a:avLst/>
          </a:prstGeom>
          <a:noFill/>
          <a:ln>
            <a:noFill/>
          </a:ln>
        </p:spPr>
      </p:pic>
    </p:spTree>
    <p:extLst>
      <p:ext uri="{BB962C8B-B14F-4D97-AF65-F5344CB8AC3E}">
        <p14:creationId xmlns:p14="http://schemas.microsoft.com/office/powerpoint/2010/main" val="42598825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large column 1" preserve="1" userDrawn="1">
  <p:cSld name="1_Title and large column 1">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73066" y="604000"/>
            <a:ext cx="6966399" cy="5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000"/>
              <a:buFont typeface="Franklin Gothic"/>
              <a:buNone/>
              <a:defRPr sz="2667" b="1">
                <a:solidFill>
                  <a:srgbClr val="5C2684"/>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a:latin typeface="Franklin Gothic"/>
                <a:ea typeface="Franklin Gothic"/>
                <a:cs typeface="Franklin Gothic"/>
                <a:sym typeface="Franklin Gothic"/>
              </a:defRPr>
            </a:lvl9pPr>
          </a:lstStyle>
          <a:p>
            <a:r>
              <a:rPr lang="en-US"/>
              <a:t>Click to edit Master title style</a:t>
            </a:r>
            <a:endParaRPr dirty="0"/>
          </a:p>
        </p:txBody>
      </p:sp>
      <p:sp>
        <p:nvSpPr>
          <p:cNvPr id="32" name="Google Shape;32;p6"/>
          <p:cNvSpPr txBox="1">
            <a:spLocks noGrp="1"/>
          </p:cNvSpPr>
          <p:nvPr>
            <p:ph type="body" idx="1"/>
          </p:nvPr>
        </p:nvSpPr>
        <p:spPr>
          <a:xfrm>
            <a:off x="873067" y="1968575"/>
            <a:ext cx="10731910" cy="4123259"/>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Font typeface="Franklin Gothic"/>
              <a:buChar char="●"/>
              <a:defRPr sz="1867">
                <a:solidFill>
                  <a:srgbClr val="434343"/>
                </a:solidFill>
                <a:latin typeface="Franklin Gothic"/>
                <a:ea typeface="Franklin Gothic"/>
                <a:cs typeface="Franklin Gothic"/>
                <a:sym typeface="Franklin Gothic"/>
              </a:defRPr>
            </a:lvl1pPr>
            <a:lvl2pPr marL="1219170" lvl="1"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2pPr>
            <a:lvl3pPr marL="1828754" lvl="2"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2438339" lvl="3"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3047924" lvl="4"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3657509" lvl="5"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4267093" lvl="6"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4876678" lvl="7"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5486263" lvl="8" indent="-423323" rtl="0">
              <a:spcBef>
                <a:spcPts val="2133"/>
              </a:spcBef>
              <a:spcAft>
                <a:spcPts val="2133"/>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Click to edit Master text styles</a:t>
            </a:r>
          </a:p>
        </p:txBody>
      </p:sp>
      <p:pic>
        <p:nvPicPr>
          <p:cNvPr id="33" name="Google Shape;33;p6"/>
          <p:cNvPicPr preferRelativeResize="0"/>
          <p:nvPr/>
        </p:nvPicPr>
        <p:blipFill rotWithShape="1">
          <a:blip r:embed="rId2">
            <a:alphaModFix/>
          </a:blip>
          <a:srcRect/>
          <a:stretch/>
        </p:blipFill>
        <p:spPr>
          <a:xfrm>
            <a:off x="-476700" y="365634"/>
            <a:ext cx="1075467" cy="1074701"/>
          </a:xfrm>
          <a:prstGeom prst="rect">
            <a:avLst/>
          </a:prstGeom>
          <a:noFill/>
          <a:ln>
            <a:noFill/>
          </a:ln>
        </p:spPr>
      </p:pic>
      <p:sp>
        <p:nvSpPr>
          <p:cNvPr id="34" name="Google Shape;34;p6"/>
          <p:cNvSpPr txBox="1">
            <a:spLocks noGrp="1"/>
          </p:cNvSpPr>
          <p:nvPr>
            <p:ph type="title" idx="2"/>
          </p:nvPr>
        </p:nvSpPr>
        <p:spPr>
          <a:xfrm>
            <a:off x="873064" y="1322312"/>
            <a:ext cx="10731913" cy="525953"/>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1867" b="1">
                <a:solidFill>
                  <a:srgbClr val="00A7B5"/>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b="1">
                <a:latin typeface="Franklin Gothic"/>
                <a:ea typeface="Franklin Gothic"/>
                <a:cs typeface="Franklin Gothic"/>
                <a:sym typeface="Franklin Gothic"/>
              </a:defRPr>
            </a:lvl9pPr>
          </a:lstStyle>
          <a:p>
            <a:r>
              <a:rPr lang="en-US"/>
              <a:t>Click to edit Master title style</a:t>
            </a:r>
            <a:endParaRPr/>
          </a:p>
        </p:txBody>
      </p:sp>
    </p:spTree>
    <p:extLst>
      <p:ext uri="{BB962C8B-B14F-4D97-AF65-F5344CB8AC3E}">
        <p14:creationId xmlns:p14="http://schemas.microsoft.com/office/powerpoint/2010/main" val="9085464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large column 2" preserve="1">
  <p:cSld name="Title and large column 2">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752968" y="604000"/>
            <a:ext cx="9088033" cy="5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5C2684"/>
              </a:buClr>
              <a:buSzPts val="2000"/>
              <a:buFont typeface="Franklin Gothic"/>
              <a:buNone/>
              <a:defRPr sz="2667" b="1">
                <a:solidFill>
                  <a:srgbClr val="5C2684"/>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a:latin typeface="Franklin Gothic"/>
                <a:ea typeface="Franklin Gothic"/>
                <a:cs typeface="Franklin Gothic"/>
                <a:sym typeface="Franklin Gothic"/>
              </a:defRPr>
            </a:lvl9pPr>
          </a:lstStyle>
          <a:p>
            <a:r>
              <a:rPr lang="en-US"/>
              <a:t>Click to edit Master title style</a:t>
            </a:r>
            <a:endParaRPr dirty="0"/>
          </a:p>
        </p:txBody>
      </p:sp>
      <p:sp>
        <p:nvSpPr>
          <p:cNvPr id="26" name="Google Shape;26;p5"/>
          <p:cNvSpPr txBox="1">
            <a:spLocks noGrp="1"/>
          </p:cNvSpPr>
          <p:nvPr>
            <p:ph type="body" idx="1"/>
          </p:nvPr>
        </p:nvSpPr>
        <p:spPr>
          <a:xfrm>
            <a:off x="5000200" y="1440335"/>
            <a:ext cx="4840800" cy="4651399"/>
          </a:xfrm>
          <a:prstGeom prst="rect">
            <a:avLst/>
          </a:prstGeom>
        </p:spPr>
        <p:txBody>
          <a:bodyPr spcFirstLastPara="1" wrap="square" lIns="91425" tIns="91425" rIns="91425" bIns="91425" anchor="t" anchorCtr="0">
            <a:noAutofit/>
          </a:bodyPr>
          <a:lstStyle>
            <a:lvl1pPr marL="355591" lvl="0" indent="-169329" rtl="0">
              <a:spcBef>
                <a:spcPts val="0"/>
              </a:spcBef>
              <a:spcAft>
                <a:spcPts val="0"/>
              </a:spcAft>
              <a:buClrTx/>
              <a:buSzPts val="1400"/>
              <a:buFont typeface="Arial" panose="020B0604020202020204" pitchFamily="34" charset="0"/>
              <a:buChar char="•"/>
              <a:defRPr sz="1867">
                <a:solidFill>
                  <a:schemeClr val="bg2"/>
                </a:solidFill>
                <a:latin typeface="Franklin Gothic"/>
                <a:ea typeface="Franklin Gothic"/>
                <a:cs typeface="Franklin Gothic"/>
                <a:sym typeface="Franklin Gothic"/>
              </a:defRPr>
            </a:lvl1pPr>
            <a:lvl2pPr marL="795847" lvl="1" indent="0" rtl="0">
              <a:spcBef>
                <a:spcPts val="2133"/>
              </a:spcBef>
              <a:spcAft>
                <a:spcPts val="0"/>
              </a:spcAft>
              <a:buClr>
                <a:srgbClr val="434343"/>
              </a:buClr>
              <a:buSzPts val="1400"/>
              <a:buFont typeface="Franklin Gothic"/>
              <a:buNone/>
              <a:defRPr>
                <a:solidFill>
                  <a:srgbClr val="434343"/>
                </a:solidFill>
                <a:latin typeface="Franklin Gothic"/>
                <a:ea typeface="Franklin Gothic"/>
                <a:cs typeface="Franklin Gothic"/>
                <a:sym typeface="Franklin Gothic"/>
              </a:defRPr>
            </a:lvl2pPr>
            <a:lvl3pPr marL="1828754" lvl="2"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3pPr>
            <a:lvl4pPr marL="2438339" lvl="3"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4pPr>
            <a:lvl5pPr marL="3047924" lvl="4"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5pPr>
            <a:lvl6pPr marL="3657509" lvl="5"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6pPr>
            <a:lvl7pPr marL="4267093" lvl="6"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7pPr>
            <a:lvl8pPr marL="4876678" lvl="7" indent="-423323" rtl="0">
              <a:spcBef>
                <a:spcPts val="2133"/>
              </a:spcBef>
              <a:spcAft>
                <a:spcPts val="0"/>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8pPr>
            <a:lvl9pPr marL="5486263" lvl="8" indent="-423323" rtl="0">
              <a:spcBef>
                <a:spcPts val="2133"/>
              </a:spcBef>
              <a:spcAft>
                <a:spcPts val="2133"/>
              </a:spcAft>
              <a:buClr>
                <a:srgbClr val="434343"/>
              </a:buClr>
              <a:buSzPts val="1400"/>
              <a:buFont typeface="Franklin Gothic"/>
              <a:buChar char="■"/>
              <a:defRPr>
                <a:solidFill>
                  <a:srgbClr val="434343"/>
                </a:solidFill>
                <a:latin typeface="Franklin Gothic"/>
                <a:ea typeface="Franklin Gothic"/>
                <a:cs typeface="Franklin Gothic"/>
                <a:sym typeface="Franklin Gothic"/>
              </a:defRPr>
            </a:lvl9pPr>
          </a:lstStyle>
          <a:p>
            <a:pPr lvl="0"/>
            <a:r>
              <a:rPr lang="en-US"/>
              <a:t>Click to edit Master text styles</a:t>
            </a:r>
          </a:p>
        </p:txBody>
      </p:sp>
      <p:pic>
        <p:nvPicPr>
          <p:cNvPr id="27" name="Google Shape;27;p5"/>
          <p:cNvPicPr preferRelativeResize="0"/>
          <p:nvPr/>
        </p:nvPicPr>
        <p:blipFill rotWithShape="1">
          <a:blip r:embed="rId2">
            <a:alphaModFix/>
          </a:blip>
          <a:srcRect/>
          <a:stretch/>
        </p:blipFill>
        <p:spPr>
          <a:xfrm>
            <a:off x="-476700" y="365634"/>
            <a:ext cx="1075467" cy="1074701"/>
          </a:xfrm>
          <a:prstGeom prst="rect">
            <a:avLst/>
          </a:prstGeom>
          <a:noFill/>
          <a:ln>
            <a:noFill/>
          </a:ln>
        </p:spPr>
      </p:pic>
      <p:sp>
        <p:nvSpPr>
          <p:cNvPr id="28" name="Google Shape;28;p5"/>
          <p:cNvSpPr txBox="1">
            <a:spLocks noGrp="1"/>
          </p:cNvSpPr>
          <p:nvPr>
            <p:ph type="title" idx="2"/>
          </p:nvPr>
        </p:nvSpPr>
        <p:spPr>
          <a:xfrm>
            <a:off x="752967" y="1440335"/>
            <a:ext cx="4119600" cy="4651396"/>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A7B5"/>
              </a:buClr>
              <a:buSzPts val="1400"/>
              <a:buFont typeface="Franklin Gothic"/>
              <a:buNone/>
              <a:defRPr sz="1867" b="1">
                <a:solidFill>
                  <a:srgbClr val="00A7B5"/>
                </a:solidFill>
                <a:latin typeface="Franklin Gothic"/>
                <a:ea typeface="Franklin Gothic"/>
                <a:cs typeface="Franklin Gothic"/>
                <a:sym typeface="Franklin Gothic"/>
              </a:defRPr>
            </a:lvl1pPr>
            <a:lvl2pPr lvl="1" rtl="0">
              <a:spcBef>
                <a:spcPts val="0"/>
              </a:spcBef>
              <a:spcAft>
                <a:spcPts val="0"/>
              </a:spcAft>
              <a:buSzPts val="2000"/>
              <a:buFont typeface="Franklin Gothic"/>
              <a:buNone/>
              <a:defRPr sz="2667" b="1">
                <a:latin typeface="Franklin Gothic"/>
                <a:ea typeface="Franklin Gothic"/>
                <a:cs typeface="Franklin Gothic"/>
                <a:sym typeface="Franklin Gothic"/>
              </a:defRPr>
            </a:lvl2pPr>
            <a:lvl3pPr lvl="2" rtl="0">
              <a:spcBef>
                <a:spcPts val="0"/>
              </a:spcBef>
              <a:spcAft>
                <a:spcPts val="0"/>
              </a:spcAft>
              <a:buSzPts val="2000"/>
              <a:buFont typeface="Franklin Gothic"/>
              <a:buNone/>
              <a:defRPr sz="2667" b="1">
                <a:latin typeface="Franklin Gothic"/>
                <a:ea typeface="Franklin Gothic"/>
                <a:cs typeface="Franklin Gothic"/>
                <a:sym typeface="Franklin Gothic"/>
              </a:defRPr>
            </a:lvl3pPr>
            <a:lvl4pPr lvl="3" rtl="0">
              <a:spcBef>
                <a:spcPts val="0"/>
              </a:spcBef>
              <a:spcAft>
                <a:spcPts val="0"/>
              </a:spcAft>
              <a:buSzPts val="2000"/>
              <a:buFont typeface="Franklin Gothic"/>
              <a:buNone/>
              <a:defRPr sz="2667" b="1">
                <a:latin typeface="Franklin Gothic"/>
                <a:ea typeface="Franklin Gothic"/>
                <a:cs typeface="Franklin Gothic"/>
                <a:sym typeface="Franklin Gothic"/>
              </a:defRPr>
            </a:lvl4pPr>
            <a:lvl5pPr lvl="4" rtl="0">
              <a:spcBef>
                <a:spcPts val="0"/>
              </a:spcBef>
              <a:spcAft>
                <a:spcPts val="0"/>
              </a:spcAft>
              <a:buSzPts val="2000"/>
              <a:buFont typeface="Franklin Gothic"/>
              <a:buNone/>
              <a:defRPr sz="2667" b="1">
                <a:latin typeface="Franklin Gothic"/>
                <a:ea typeface="Franklin Gothic"/>
                <a:cs typeface="Franklin Gothic"/>
                <a:sym typeface="Franklin Gothic"/>
              </a:defRPr>
            </a:lvl5pPr>
            <a:lvl6pPr lvl="5" rtl="0">
              <a:spcBef>
                <a:spcPts val="0"/>
              </a:spcBef>
              <a:spcAft>
                <a:spcPts val="0"/>
              </a:spcAft>
              <a:buSzPts val="2000"/>
              <a:buFont typeface="Franklin Gothic"/>
              <a:buNone/>
              <a:defRPr sz="2667" b="1">
                <a:latin typeface="Franklin Gothic"/>
                <a:ea typeface="Franklin Gothic"/>
                <a:cs typeface="Franklin Gothic"/>
                <a:sym typeface="Franklin Gothic"/>
              </a:defRPr>
            </a:lvl6pPr>
            <a:lvl7pPr lvl="6" rtl="0">
              <a:spcBef>
                <a:spcPts val="0"/>
              </a:spcBef>
              <a:spcAft>
                <a:spcPts val="0"/>
              </a:spcAft>
              <a:buSzPts val="2000"/>
              <a:buFont typeface="Franklin Gothic"/>
              <a:buNone/>
              <a:defRPr sz="2667" b="1">
                <a:latin typeface="Franklin Gothic"/>
                <a:ea typeface="Franklin Gothic"/>
                <a:cs typeface="Franklin Gothic"/>
                <a:sym typeface="Franklin Gothic"/>
              </a:defRPr>
            </a:lvl7pPr>
            <a:lvl8pPr lvl="7" rtl="0">
              <a:spcBef>
                <a:spcPts val="0"/>
              </a:spcBef>
              <a:spcAft>
                <a:spcPts val="0"/>
              </a:spcAft>
              <a:buSzPts val="2000"/>
              <a:buFont typeface="Franklin Gothic"/>
              <a:buNone/>
              <a:defRPr sz="2667" b="1">
                <a:latin typeface="Franklin Gothic"/>
                <a:ea typeface="Franklin Gothic"/>
                <a:cs typeface="Franklin Gothic"/>
                <a:sym typeface="Franklin Gothic"/>
              </a:defRPr>
            </a:lvl8pPr>
            <a:lvl9pPr lvl="8" rtl="0">
              <a:spcBef>
                <a:spcPts val="0"/>
              </a:spcBef>
              <a:spcAft>
                <a:spcPts val="0"/>
              </a:spcAft>
              <a:buSzPts val="2000"/>
              <a:buFont typeface="Franklin Gothic"/>
              <a:buNone/>
              <a:defRPr sz="2667" b="1">
                <a:latin typeface="Franklin Gothic"/>
                <a:ea typeface="Franklin Gothic"/>
                <a:cs typeface="Franklin Gothic"/>
                <a:sym typeface="Franklin Gothic"/>
              </a:defRPr>
            </a:lvl9pPr>
          </a:lstStyle>
          <a:p>
            <a:r>
              <a:rPr lang="en-US"/>
              <a:t>Click to edit Master title style</a:t>
            </a:r>
            <a:endParaRPr dirty="0"/>
          </a:p>
        </p:txBody>
      </p:sp>
    </p:spTree>
    <p:extLst>
      <p:ext uri="{BB962C8B-B14F-4D97-AF65-F5344CB8AC3E}">
        <p14:creationId xmlns:p14="http://schemas.microsoft.com/office/powerpoint/2010/main" val="36664460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9349" y="164637"/>
            <a:ext cx="8078688" cy="658085"/>
          </a:xfrm>
        </p:spPr>
        <p:txBody>
          <a:bodyPr>
            <a:normAutofit/>
          </a:bodyPr>
          <a:lstStyle>
            <a:lvl1pPr algn="l">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6566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a:t>Click to edit Master title style</a:t>
            </a:r>
            <a:endParaRPr lang="en-GB"/>
          </a:p>
        </p:txBody>
      </p:sp>
      <p:sp>
        <p:nvSpPr>
          <p:cNvPr id="6" name="Text Placeholder 5"/>
          <p:cNvSpPr>
            <a:spLocks noGrp="1"/>
          </p:cNvSpPr>
          <p:nvPr>
            <p:ph type="body" sz="quarter" idx="10"/>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10490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13">
          <p15:clr>
            <a:srgbClr val="F26B43"/>
          </p15:clr>
        </p15:guide>
        <p15:guide id="4" pos="4059">
          <p15:clr>
            <a:srgbClr val="F26B43"/>
          </p15:clr>
        </p15:guide>
        <p15:guide id="5" orient="horz" pos="32">
          <p15:clr>
            <a:srgbClr val="F26B43"/>
          </p15:clr>
        </p15:guide>
        <p15:guide id="6" orient="horz" pos="441">
          <p15:clr>
            <a:srgbClr val="F26B43"/>
          </p15:clr>
        </p15:guide>
        <p15:guide id="7" orient="horz" pos="486">
          <p15:clr>
            <a:srgbClr val="F26B43"/>
          </p15:clr>
        </p15:guide>
        <p15:guide id="8" pos="5647">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Main Title Slide 1">
    <p:spTree>
      <p:nvGrpSpPr>
        <p:cNvPr id="1" name=""/>
        <p:cNvGrpSpPr/>
        <p:nvPr/>
      </p:nvGrpSpPr>
      <p:grpSpPr>
        <a:xfrm>
          <a:off x="0" y="0"/>
          <a:ext cx="0" cy="0"/>
          <a:chOff x="0" y="0"/>
          <a:chExt cx="0" cy="0"/>
        </a:xfrm>
      </p:grpSpPr>
      <p:sp>
        <p:nvSpPr>
          <p:cNvPr id="2" name="Title 1"/>
          <p:cNvSpPr>
            <a:spLocks noGrp="1"/>
          </p:cNvSpPr>
          <p:nvPr>
            <p:ph type="title"/>
          </p:nvPr>
        </p:nvSpPr>
        <p:spPr>
          <a:xfrm>
            <a:off x="325187" y="108000"/>
            <a:ext cx="8824031" cy="539192"/>
          </a:xfrm>
        </p:spPr>
        <p:txBody>
          <a:bodyPr vert="horz" lIns="91440" tIns="45720" rIns="91440" bIns="45720" rtlCol="0" anchor="ctr">
            <a:normAutofit/>
          </a:bodyPr>
          <a:lstStyle>
            <a:lvl1pPr>
              <a:defRPr lang="en-US" dirty="0"/>
            </a:lvl1pPr>
          </a:lstStyle>
          <a:p>
            <a:pPr lvl="0"/>
            <a:r>
              <a:rPr lang="en-US" dirty="0"/>
              <a:t>Click to edit Master title style</a:t>
            </a:r>
          </a:p>
        </p:txBody>
      </p:sp>
      <p:sp>
        <p:nvSpPr>
          <p:cNvPr id="15" name="Slide Number Placeholder 4"/>
          <p:cNvSpPr>
            <a:spLocks noGrp="1"/>
          </p:cNvSpPr>
          <p:nvPr>
            <p:ph type="sldNum" sz="quarter" idx="4"/>
          </p:nvPr>
        </p:nvSpPr>
        <p:spPr>
          <a:xfrm>
            <a:off x="11551139" y="6676429"/>
            <a:ext cx="531692" cy="180000"/>
          </a:xfrm>
          <a:prstGeom prst="rect">
            <a:avLst/>
          </a:prstGeom>
        </p:spPr>
        <p:txBody>
          <a:bodyPr anchor="ctr"/>
          <a:lstStyle>
            <a:lvl1pPr algn="r">
              <a:defRPr sz="900">
                <a:solidFill>
                  <a:schemeClr val="bg1"/>
                </a:solidFill>
              </a:defRPr>
            </a:lvl1pPr>
          </a:lstStyle>
          <a:p>
            <a:fld id="{AF10E6B4-265C-5648-82D0-08196ACC50DB}" type="slidenum">
              <a:rPr lang="en-US" smtClean="0"/>
              <a:pPr/>
              <a:t>‹#›</a:t>
            </a:fld>
            <a:endParaRPr lang="en-US" dirty="0"/>
          </a:p>
        </p:txBody>
      </p:sp>
    </p:spTree>
    <p:extLst>
      <p:ext uri="{BB962C8B-B14F-4D97-AF65-F5344CB8AC3E}">
        <p14:creationId xmlns:p14="http://schemas.microsoft.com/office/powerpoint/2010/main" val="42037615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27618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Health Economics Logo">
            <a:extLst>
              <a:ext uri="{FF2B5EF4-FFF2-40B4-BE49-F238E27FC236}">
                <a16:creationId xmlns:a16="http://schemas.microsoft.com/office/drawing/2014/main" id="{319FF2D3-93CE-5F49-A9C4-B14175A97E0D}"/>
              </a:ext>
            </a:extLst>
          </p:cNvPr>
          <p:cNvPicPr>
            <a:picLocks noChangeAspect="1"/>
          </p:cNvPicPr>
          <p:nvPr userDrawn="1"/>
        </p:nvPicPr>
        <p:blipFill>
          <a:blip r:embed="rId3"/>
          <a:stretch>
            <a:fillRect/>
          </a:stretch>
        </p:blipFill>
        <p:spPr>
          <a:xfrm>
            <a:off x="4843780" y="547370"/>
            <a:ext cx="2159000" cy="723900"/>
          </a:xfrm>
          <a:prstGeom prst="rect">
            <a:avLst/>
          </a:prstGeom>
        </p:spPr>
      </p:pic>
      <p:pic>
        <p:nvPicPr>
          <p:cNvPr id="10" name="Picture 9" descr="Midlands and Lancashire Commissioning Support Unit Logo">
            <a:extLst>
              <a:ext uri="{FF2B5EF4-FFF2-40B4-BE49-F238E27FC236}">
                <a16:creationId xmlns:a16="http://schemas.microsoft.com/office/drawing/2014/main" id="{B16B26A2-03EE-9B43-883D-548131EF5EBC}"/>
              </a:ext>
            </a:extLst>
          </p:cNvPr>
          <p:cNvPicPr>
            <a:picLocks noChangeAspect="1"/>
          </p:cNvPicPr>
          <p:nvPr userDrawn="1"/>
        </p:nvPicPr>
        <p:blipFill>
          <a:blip r:embed="rId4"/>
          <a:stretch>
            <a:fillRect/>
          </a:stretch>
        </p:blipFill>
        <p:spPr>
          <a:xfrm>
            <a:off x="9299351" y="537845"/>
            <a:ext cx="2349500" cy="711200"/>
          </a:xfrm>
          <a:prstGeom prst="rect">
            <a:avLst/>
          </a:prstGeom>
        </p:spPr>
      </p:pic>
      <p:sp>
        <p:nvSpPr>
          <p:cNvPr id="2" name="Title 1">
            <a:extLst>
              <a:ext uri="{FF2B5EF4-FFF2-40B4-BE49-F238E27FC236}">
                <a16:creationId xmlns:a16="http://schemas.microsoft.com/office/drawing/2014/main" id="{9A6B311C-5592-0D48-BDBD-2A731A1FC16A}"/>
              </a:ext>
            </a:extLst>
          </p:cNvPr>
          <p:cNvSpPr>
            <a:spLocks noGrp="1"/>
          </p:cNvSpPr>
          <p:nvPr>
            <p:ph type="ctrTitle" hasCustomPrompt="1"/>
          </p:nvPr>
        </p:nvSpPr>
        <p:spPr>
          <a:xfrm>
            <a:off x="5616008" y="1677670"/>
            <a:ext cx="6032843" cy="2599690"/>
          </a:xfrm>
        </p:spPr>
        <p:txBody>
          <a:bodyPr lIns="0" tIns="0" rIns="0" bIns="0" anchor="b"/>
          <a:lstStyle>
            <a:lvl1pPr algn="l">
              <a:defRPr sz="4400">
                <a:solidFill>
                  <a:schemeClr val="tx1"/>
                </a:solidFill>
              </a:defRPr>
            </a:lvl1pPr>
          </a:lstStyle>
          <a:p>
            <a:r>
              <a:rPr lang="en-GB" dirty="0"/>
              <a:t>Click to edit presentation title</a:t>
            </a:r>
            <a:endParaRPr lang="en-US" dirty="0"/>
          </a:p>
        </p:txBody>
      </p:sp>
      <p:sp>
        <p:nvSpPr>
          <p:cNvPr id="3" name="Subtitle 2">
            <a:extLst>
              <a:ext uri="{FF2B5EF4-FFF2-40B4-BE49-F238E27FC236}">
                <a16:creationId xmlns:a16="http://schemas.microsoft.com/office/drawing/2014/main" id="{3E2AF67D-2DE5-8748-A1BA-2AE63CA80630}"/>
              </a:ext>
            </a:extLst>
          </p:cNvPr>
          <p:cNvSpPr>
            <a:spLocks noGrp="1"/>
          </p:cNvSpPr>
          <p:nvPr>
            <p:ph type="subTitle" idx="1" hasCustomPrompt="1"/>
          </p:nvPr>
        </p:nvSpPr>
        <p:spPr>
          <a:xfrm>
            <a:off x="5616008" y="4765040"/>
            <a:ext cx="6032843" cy="1158240"/>
          </a:xfrm>
        </p:spPr>
        <p:txBody>
          <a:bodyPr/>
          <a:lstStyle>
            <a:lvl1pPr marL="0" indent="0" algn="l">
              <a:buNone/>
              <a:defRPr sz="18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Tree>
    <p:extLst>
      <p:ext uri="{BB962C8B-B14F-4D97-AF65-F5344CB8AC3E}">
        <p14:creationId xmlns:p14="http://schemas.microsoft.com/office/powerpoint/2010/main" val="1297152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9FF2D3-93CE-5F49-A9C4-B14175A97E0D}"/>
              </a:ext>
            </a:extLst>
          </p:cNvPr>
          <p:cNvPicPr>
            <a:picLocks noChangeAspect="1"/>
          </p:cNvPicPr>
          <p:nvPr userDrawn="1"/>
        </p:nvPicPr>
        <p:blipFill>
          <a:blip r:embed="rId3"/>
          <a:srcRect/>
          <a:stretch/>
        </p:blipFill>
        <p:spPr>
          <a:xfrm>
            <a:off x="4843780" y="547370"/>
            <a:ext cx="2159000" cy="723900"/>
          </a:xfrm>
          <a:prstGeom prst="rect">
            <a:avLst/>
          </a:prstGeom>
        </p:spPr>
      </p:pic>
      <p:pic>
        <p:nvPicPr>
          <p:cNvPr id="10" name="Picture 9">
            <a:extLst>
              <a:ext uri="{FF2B5EF4-FFF2-40B4-BE49-F238E27FC236}">
                <a16:creationId xmlns:a16="http://schemas.microsoft.com/office/drawing/2014/main" id="{B16B26A2-03EE-9B43-883D-548131EF5EBC}"/>
              </a:ext>
            </a:extLst>
          </p:cNvPr>
          <p:cNvPicPr>
            <a:picLocks noChangeAspect="1"/>
          </p:cNvPicPr>
          <p:nvPr userDrawn="1"/>
        </p:nvPicPr>
        <p:blipFill>
          <a:blip r:embed="rId4"/>
          <a:srcRect/>
          <a:stretch/>
        </p:blipFill>
        <p:spPr>
          <a:xfrm>
            <a:off x="9299351" y="537845"/>
            <a:ext cx="2349500" cy="711200"/>
          </a:xfrm>
          <a:prstGeom prst="rect">
            <a:avLst/>
          </a:prstGeom>
        </p:spPr>
      </p:pic>
      <p:sp>
        <p:nvSpPr>
          <p:cNvPr id="2" name="Title 1">
            <a:extLst>
              <a:ext uri="{FF2B5EF4-FFF2-40B4-BE49-F238E27FC236}">
                <a16:creationId xmlns:a16="http://schemas.microsoft.com/office/drawing/2014/main" id="{9A6B311C-5592-0D48-BDBD-2A731A1FC16A}"/>
              </a:ext>
            </a:extLst>
          </p:cNvPr>
          <p:cNvSpPr>
            <a:spLocks noGrp="1"/>
          </p:cNvSpPr>
          <p:nvPr>
            <p:ph type="ctrTitle" hasCustomPrompt="1"/>
          </p:nvPr>
        </p:nvSpPr>
        <p:spPr>
          <a:xfrm>
            <a:off x="5616008" y="1677670"/>
            <a:ext cx="6032843" cy="2599690"/>
          </a:xfrm>
        </p:spPr>
        <p:txBody>
          <a:bodyPr lIns="0" tIns="0" rIns="0" bIns="0" anchor="b"/>
          <a:lstStyle>
            <a:lvl1pPr algn="l">
              <a:defRPr sz="4400">
                <a:solidFill>
                  <a:schemeClr val="bg1"/>
                </a:solidFill>
              </a:defRPr>
            </a:lvl1pPr>
          </a:lstStyle>
          <a:p>
            <a:r>
              <a:rPr lang="en-GB" dirty="0"/>
              <a:t>Click to edit presentation title</a:t>
            </a:r>
            <a:endParaRPr lang="en-US" dirty="0"/>
          </a:p>
        </p:txBody>
      </p:sp>
      <p:sp>
        <p:nvSpPr>
          <p:cNvPr id="3" name="Subtitle 2">
            <a:extLst>
              <a:ext uri="{FF2B5EF4-FFF2-40B4-BE49-F238E27FC236}">
                <a16:creationId xmlns:a16="http://schemas.microsoft.com/office/drawing/2014/main" id="{3E2AF67D-2DE5-8748-A1BA-2AE63CA80630}"/>
              </a:ext>
            </a:extLst>
          </p:cNvPr>
          <p:cNvSpPr>
            <a:spLocks noGrp="1"/>
          </p:cNvSpPr>
          <p:nvPr>
            <p:ph type="subTitle" idx="1" hasCustomPrompt="1"/>
          </p:nvPr>
        </p:nvSpPr>
        <p:spPr>
          <a:xfrm>
            <a:off x="5616008" y="4765040"/>
            <a:ext cx="6032843" cy="1158240"/>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Tree>
    <p:extLst>
      <p:ext uri="{BB962C8B-B14F-4D97-AF65-F5344CB8AC3E}">
        <p14:creationId xmlns:p14="http://schemas.microsoft.com/office/powerpoint/2010/main" val="387739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ealth Economics Logo">
            <a:extLst>
              <a:ext uri="{FF2B5EF4-FFF2-40B4-BE49-F238E27FC236}">
                <a16:creationId xmlns:a16="http://schemas.microsoft.com/office/drawing/2014/main" id="{384EC05A-B5E8-9E4B-985B-FEA2C722CC26}"/>
              </a:ext>
            </a:extLst>
          </p:cNvPr>
          <p:cNvPicPr>
            <a:picLocks noChangeAspect="1"/>
          </p:cNvPicPr>
          <p:nvPr userDrawn="1"/>
        </p:nvPicPr>
        <p:blipFill>
          <a:blip r:embed="rId3"/>
          <a:stretch>
            <a:fillRect/>
          </a:stretch>
        </p:blipFill>
        <p:spPr>
          <a:xfrm>
            <a:off x="548472" y="539356"/>
            <a:ext cx="1610528" cy="540000"/>
          </a:xfrm>
          <a:prstGeom prst="rect">
            <a:avLst/>
          </a:prstGeom>
        </p:spPr>
      </p:pic>
      <p:sp>
        <p:nvSpPr>
          <p:cNvPr id="2" name="Title 1">
            <a:extLst>
              <a:ext uri="{FF2B5EF4-FFF2-40B4-BE49-F238E27FC236}">
                <a16:creationId xmlns:a16="http://schemas.microsoft.com/office/drawing/2014/main" id="{25328949-E92B-7547-8A97-950EB1BE0DD8}"/>
              </a:ext>
            </a:extLst>
          </p:cNvPr>
          <p:cNvSpPr>
            <a:spLocks noGrp="1"/>
          </p:cNvSpPr>
          <p:nvPr>
            <p:ph type="title" hasCustomPrompt="1"/>
          </p:nvPr>
        </p:nvSpPr>
        <p:spPr>
          <a:xfrm>
            <a:off x="1111169" y="1477518"/>
            <a:ext cx="10509811" cy="971033"/>
          </a:xfrm>
        </p:spPr>
        <p:txBody>
          <a:bodyPr lIns="0" tIns="0" rIns="0" bIns="0" anchor="t" anchorCtr="0"/>
          <a:lstStyle>
            <a:lvl1pPr>
              <a:defRPr sz="3800"/>
            </a:lvl1pPr>
          </a:lstStyle>
          <a:p>
            <a:r>
              <a:rPr lang="en-GB" dirty="0"/>
              <a:t>Click to add title</a:t>
            </a:r>
            <a:endParaRPr lang="en-US" dirty="0"/>
          </a:p>
        </p:txBody>
      </p:sp>
      <p:sp>
        <p:nvSpPr>
          <p:cNvPr id="3" name="Content Placeholder 2">
            <a:extLst>
              <a:ext uri="{FF2B5EF4-FFF2-40B4-BE49-F238E27FC236}">
                <a16:creationId xmlns:a16="http://schemas.microsoft.com/office/drawing/2014/main" id="{511AB511-4415-CF4C-9E5A-82528E9E543B}"/>
              </a:ext>
            </a:extLst>
          </p:cNvPr>
          <p:cNvSpPr>
            <a:spLocks noGrp="1"/>
          </p:cNvSpPr>
          <p:nvPr>
            <p:ph idx="1"/>
          </p:nvPr>
        </p:nvSpPr>
        <p:spPr>
          <a:xfrm>
            <a:off x="1111170" y="2768300"/>
            <a:ext cx="10509812" cy="276511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a:extLst>
              <a:ext uri="{FF2B5EF4-FFF2-40B4-BE49-F238E27FC236}">
                <a16:creationId xmlns:a16="http://schemas.microsoft.com/office/drawing/2014/main" id="{0739C344-4289-6841-9A52-98579241F6D5}"/>
              </a:ext>
            </a:extLst>
          </p:cNvPr>
          <p:cNvCxnSpPr>
            <a:cxnSpLocks/>
          </p:cNvCxnSpPr>
          <p:nvPr userDrawn="1"/>
        </p:nvCxnSpPr>
        <p:spPr>
          <a:xfrm>
            <a:off x="1111169" y="6086117"/>
            <a:ext cx="1050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60CEFB96-57CA-3749-B73D-6633D9D20A40}"/>
              </a:ext>
            </a:extLst>
          </p:cNvPr>
          <p:cNvSpPr>
            <a:spLocks noGrp="1"/>
          </p:cNvSpPr>
          <p:nvPr>
            <p:ph type="ftr" sz="quarter" idx="11"/>
          </p:nvPr>
        </p:nvSpPr>
        <p:spPr>
          <a:xfrm>
            <a:off x="1111170" y="6139745"/>
            <a:ext cx="7042230" cy="207009"/>
          </a:xfrm>
        </p:spPr>
        <p:txBody>
          <a:bodyPr anchor="b" anchorCtr="0"/>
          <a:lstStyle/>
          <a:p>
            <a:r>
              <a:rPr lang="en-US"/>
              <a:t>Presentation Title Here</a:t>
            </a:r>
            <a:endParaRPr lang="en-US" dirty="0"/>
          </a:p>
        </p:txBody>
      </p:sp>
      <p:sp>
        <p:nvSpPr>
          <p:cNvPr id="6" name="Slide Number Placeholder 5">
            <a:extLst>
              <a:ext uri="{FF2B5EF4-FFF2-40B4-BE49-F238E27FC236}">
                <a16:creationId xmlns:a16="http://schemas.microsoft.com/office/drawing/2014/main" id="{5D832193-D4DE-E64E-84FC-CDC8A32421B0}"/>
              </a:ext>
            </a:extLst>
          </p:cNvPr>
          <p:cNvSpPr>
            <a:spLocks noGrp="1"/>
          </p:cNvSpPr>
          <p:nvPr>
            <p:ph type="sldNum" sz="quarter" idx="12"/>
          </p:nvPr>
        </p:nvSpPr>
        <p:spPr>
          <a:xfrm>
            <a:off x="8610600" y="6139745"/>
            <a:ext cx="3010380" cy="207009"/>
          </a:xfrm>
        </p:spPr>
        <p:txBody>
          <a:bodyPr anchor="b" anchorCtr="0"/>
          <a:lstStyle/>
          <a:p>
            <a:fld id="{DFCA9D46-5061-CB44-B974-7368B75C86DF}" type="slidenum">
              <a:rPr lang="en-US" smtClean="0"/>
              <a:t>‹#›</a:t>
            </a:fld>
            <a:endParaRPr lang="en-US"/>
          </a:p>
        </p:txBody>
      </p:sp>
    </p:spTree>
    <p:extLst>
      <p:ext uri="{BB962C8B-B14F-4D97-AF65-F5344CB8AC3E}">
        <p14:creationId xmlns:p14="http://schemas.microsoft.com/office/powerpoint/2010/main" val="3992697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4EC05A-B5E8-9E4B-985B-FEA2C722CC26}"/>
              </a:ext>
            </a:extLst>
          </p:cNvPr>
          <p:cNvPicPr>
            <a:picLocks noChangeAspect="1"/>
          </p:cNvPicPr>
          <p:nvPr userDrawn="1"/>
        </p:nvPicPr>
        <p:blipFill>
          <a:blip r:embed="rId3"/>
          <a:srcRect/>
          <a:stretch/>
        </p:blipFill>
        <p:spPr>
          <a:xfrm>
            <a:off x="548473" y="539356"/>
            <a:ext cx="1610526" cy="540000"/>
          </a:xfrm>
          <a:prstGeom prst="rect">
            <a:avLst/>
          </a:prstGeom>
        </p:spPr>
      </p:pic>
      <p:sp>
        <p:nvSpPr>
          <p:cNvPr id="2" name="Title 1">
            <a:extLst>
              <a:ext uri="{FF2B5EF4-FFF2-40B4-BE49-F238E27FC236}">
                <a16:creationId xmlns:a16="http://schemas.microsoft.com/office/drawing/2014/main" id="{25328949-E92B-7547-8A97-950EB1BE0DD8}"/>
              </a:ext>
            </a:extLst>
          </p:cNvPr>
          <p:cNvSpPr>
            <a:spLocks noGrp="1"/>
          </p:cNvSpPr>
          <p:nvPr>
            <p:ph type="title" hasCustomPrompt="1"/>
          </p:nvPr>
        </p:nvSpPr>
        <p:spPr>
          <a:xfrm>
            <a:off x="1111169" y="1477518"/>
            <a:ext cx="10509811" cy="971033"/>
          </a:xfrm>
        </p:spPr>
        <p:txBody>
          <a:bodyPr lIns="0" tIns="0" rIns="0" bIns="0" anchor="t" anchorCtr="0"/>
          <a:lstStyle>
            <a:lvl1pPr>
              <a:defRPr sz="3800">
                <a:solidFill>
                  <a:schemeClr val="bg1"/>
                </a:solidFill>
              </a:defRPr>
            </a:lvl1pPr>
          </a:lstStyle>
          <a:p>
            <a:r>
              <a:rPr lang="en-GB" dirty="0"/>
              <a:t>Click to add title</a:t>
            </a:r>
            <a:endParaRPr lang="en-US" dirty="0"/>
          </a:p>
        </p:txBody>
      </p:sp>
      <p:sp>
        <p:nvSpPr>
          <p:cNvPr id="3" name="Content Placeholder 2">
            <a:extLst>
              <a:ext uri="{FF2B5EF4-FFF2-40B4-BE49-F238E27FC236}">
                <a16:creationId xmlns:a16="http://schemas.microsoft.com/office/drawing/2014/main" id="{511AB511-4415-CF4C-9E5A-82528E9E543B}"/>
              </a:ext>
            </a:extLst>
          </p:cNvPr>
          <p:cNvSpPr>
            <a:spLocks noGrp="1"/>
          </p:cNvSpPr>
          <p:nvPr>
            <p:ph idx="1"/>
          </p:nvPr>
        </p:nvSpPr>
        <p:spPr>
          <a:xfrm>
            <a:off x="1111170" y="2768300"/>
            <a:ext cx="10509812" cy="27651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9" name="Straight Connector 8">
            <a:extLst>
              <a:ext uri="{FF2B5EF4-FFF2-40B4-BE49-F238E27FC236}">
                <a16:creationId xmlns:a16="http://schemas.microsoft.com/office/drawing/2014/main" id="{0739C344-4289-6841-9A52-98579241F6D5}"/>
              </a:ext>
            </a:extLst>
          </p:cNvPr>
          <p:cNvCxnSpPr>
            <a:cxnSpLocks/>
          </p:cNvCxnSpPr>
          <p:nvPr userDrawn="1"/>
        </p:nvCxnSpPr>
        <p:spPr>
          <a:xfrm>
            <a:off x="1111169" y="6086117"/>
            <a:ext cx="105098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60CEFB96-57CA-3749-B73D-6633D9D20A40}"/>
              </a:ext>
            </a:extLst>
          </p:cNvPr>
          <p:cNvSpPr>
            <a:spLocks noGrp="1"/>
          </p:cNvSpPr>
          <p:nvPr>
            <p:ph type="ftr" sz="quarter" idx="11"/>
          </p:nvPr>
        </p:nvSpPr>
        <p:spPr>
          <a:xfrm>
            <a:off x="1111170" y="6139745"/>
            <a:ext cx="7042230" cy="207009"/>
          </a:xfrm>
        </p:spPr>
        <p:txBody>
          <a:bodyPr anchor="b" anchorCtr="0"/>
          <a:lstStyle>
            <a:lvl1pPr>
              <a:defRPr>
                <a:solidFill>
                  <a:schemeClr val="bg1"/>
                </a:solidFill>
              </a:defRPr>
            </a:lvl1pPr>
          </a:lstStyle>
          <a:p>
            <a:r>
              <a:rPr lang="en-US">
                <a:solidFill>
                  <a:schemeClr val="bg1"/>
                </a:solidFill>
              </a:rPr>
              <a:t>Presentation Title Here</a:t>
            </a:r>
            <a:endParaRPr lang="en-US" dirty="0">
              <a:solidFill>
                <a:schemeClr val="bg1"/>
              </a:solidFill>
            </a:endParaRPr>
          </a:p>
        </p:txBody>
      </p:sp>
      <p:sp>
        <p:nvSpPr>
          <p:cNvPr id="6" name="Slide Number Placeholder 5">
            <a:extLst>
              <a:ext uri="{FF2B5EF4-FFF2-40B4-BE49-F238E27FC236}">
                <a16:creationId xmlns:a16="http://schemas.microsoft.com/office/drawing/2014/main" id="{5D832193-D4DE-E64E-84FC-CDC8A32421B0}"/>
              </a:ext>
            </a:extLst>
          </p:cNvPr>
          <p:cNvSpPr>
            <a:spLocks noGrp="1"/>
          </p:cNvSpPr>
          <p:nvPr>
            <p:ph type="sldNum" sz="quarter" idx="12"/>
          </p:nvPr>
        </p:nvSpPr>
        <p:spPr>
          <a:xfrm>
            <a:off x="8610600" y="6139745"/>
            <a:ext cx="3010380" cy="207009"/>
          </a:xfrm>
        </p:spPr>
        <p:txBody>
          <a:bodyPr anchor="b" anchorCtr="0"/>
          <a:lstStyle>
            <a:lvl1pPr>
              <a:defRPr>
                <a:solidFill>
                  <a:schemeClr val="bg1"/>
                </a:solidFill>
              </a:defRPr>
            </a:lvl1pPr>
          </a:lstStyle>
          <a:p>
            <a:fld id="{DFCA9D46-5061-CB44-B974-7368B75C86DF}" type="slidenum">
              <a:rPr lang="en-US" smtClean="0"/>
              <a:pPr/>
              <a:t>‹#›</a:t>
            </a:fld>
            <a:endParaRPr lang="en-US" dirty="0"/>
          </a:p>
        </p:txBody>
      </p:sp>
    </p:spTree>
    <p:extLst>
      <p:ext uri="{BB962C8B-B14F-4D97-AF65-F5344CB8AC3E}">
        <p14:creationId xmlns:p14="http://schemas.microsoft.com/office/powerpoint/2010/main" val="871938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ealth Economics Logo">
            <a:extLst>
              <a:ext uri="{FF2B5EF4-FFF2-40B4-BE49-F238E27FC236}">
                <a16:creationId xmlns:a16="http://schemas.microsoft.com/office/drawing/2014/main" id="{608F91AF-5707-584F-A6E5-AA402CC30C12}"/>
              </a:ext>
            </a:extLst>
          </p:cNvPr>
          <p:cNvPicPr>
            <a:picLocks noChangeAspect="1"/>
          </p:cNvPicPr>
          <p:nvPr userDrawn="1"/>
        </p:nvPicPr>
        <p:blipFill>
          <a:blip r:embed="rId3"/>
          <a:stretch>
            <a:fillRect/>
          </a:stretch>
        </p:blipFill>
        <p:spPr>
          <a:xfrm>
            <a:off x="548472" y="539356"/>
            <a:ext cx="1610528" cy="540000"/>
          </a:xfrm>
          <a:prstGeom prst="rect">
            <a:avLst/>
          </a:prstGeom>
        </p:spPr>
      </p:pic>
      <p:sp>
        <p:nvSpPr>
          <p:cNvPr id="2" name="Title 1">
            <a:extLst>
              <a:ext uri="{FF2B5EF4-FFF2-40B4-BE49-F238E27FC236}">
                <a16:creationId xmlns:a16="http://schemas.microsoft.com/office/drawing/2014/main" id="{2EC889FF-347E-B74A-A537-AC62AEC9B78A}"/>
              </a:ext>
            </a:extLst>
          </p:cNvPr>
          <p:cNvSpPr>
            <a:spLocks noGrp="1"/>
          </p:cNvSpPr>
          <p:nvPr>
            <p:ph type="title" hasCustomPrompt="1"/>
          </p:nvPr>
        </p:nvSpPr>
        <p:spPr>
          <a:xfrm>
            <a:off x="1107440" y="1465437"/>
            <a:ext cx="5614750" cy="2349644"/>
          </a:xfrm>
        </p:spPr>
        <p:txBody>
          <a:bodyPr lIns="0" tIns="0" rIns="0" bIns="0" anchor="b"/>
          <a:lstStyle>
            <a:lvl1pPr>
              <a:defRPr sz="4600"/>
            </a:lvl1pPr>
          </a:lstStyle>
          <a:p>
            <a:r>
              <a:rPr lang="en-GB" dirty="0"/>
              <a:t>Click to add title</a:t>
            </a:r>
            <a:endParaRPr lang="en-US" dirty="0"/>
          </a:p>
        </p:txBody>
      </p:sp>
      <p:sp>
        <p:nvSpPr>
          <p:cNvPr id="3" name="Text Placeholder 2">
            <a:extLst>
              <a:ext uri="{FF2B5EF4-FFF2-40B4-BE49-F238E27FC236}">
                <a16:creationId xmlns:a16="http://schemas.microsoft.com/office/drawing/2014/main" id="{09F577DA-3F69-0B48-8092-B3249546ED84}"/>
              </a:ext>
            </a:extLst>
          </p:cNvPr>
          <p:cNvSpPr>
            <a:spLocks noGrp="1"/>
          </p:cNvSpPr>
          <p:nvPr>
            <p:ph type="body" idx="1"/>
          </p:nvPr>
        </p:nvSpPr>
        <p:spPr>
          <a:xfrm>
            <a:off x="1107440" y="4345161"/>
            <a:ext cx="5614750" cy="1131079"/>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cxnSp>
        <p:nvCxnSpPr>
          <p:cNvPr id="10" name="Straight Connector 9">
            <a:extLst>
              <a:ext uri="{FF2B5EF4-FFF2-40B4-BE49-F238E27FC236}">
                <a16:creationId xmlns:a16="http://schemas.microsoft.com/office/drawing/2014/main" id="{85F04A86-708E-B943-9316-7F75DBF40F22}"/>
              </a:ext>
            </a:extLst>
          </p:cNvPr>
          <p:cNvCxnSpPr>
            <a:cxnSpLocks/>
          </p:cNvCxnSpPr>
          <p:nvPr userDrawn="1"/>
        </p:nvCxnSpPr>
        <p:spPr>
          <a:xfrm>
            <a:off x="1111169" y="6086117"/>
            <a:ext cx="561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334C0B79-E540-B040-A45F-5B37057DE9B7}"/>
              </a:ext>
            </a:extLst>
          </p:cNvPr>
          <p:cNvSpPr>
            <a:spLocks noGrp="1"/>
          </p:cNvSpPr>
          <p:nvPr>
            <p:ph type="ftr" sz="quarter" idx="11"/>
          </p:nvPr>
        </p:nvSpPr>
        <p:spPr>
          <a:xfrm>
            <a:off x="1111170" y="6139745"/>
            <a:ext cx="5614750" cy="207009"/>
          </a:xfrm>
        </p:spPr>
        <p:txBody>
          <a:bodyPr anchor="b" anchorCtr="0"/>
          <a:lstStyle/>
          <a:p>
            <a:r>
              <a:rPr lang="en-US"/>
              <a:t>Presentation Title Here</a:t>
            </a:r>
            <a:endParaRPr lang="en-US" dirty="0"/>
          </a:p>
        </p:txBody>
      </p:sp>
    </p:spTree>
    <p:extLst>
      <p:ext uri="{BB962C8B-B14F-4D97-AF65-F5344CB8AC3E}">
        <p14:creationId xmlns:p14="http://schemas.microsoft.com/office/powerpoint/2010/main" val="16211704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ealth Economics Logo">
            <a:extLst>
              <a:ext uri="{FF2B5EF4-FFF2-40B4-BE49-F238E27FC236}">
                <a16:creationId xmlns:a16="http://schemas.microsoft.com/office/drawing/2014/main" id="{608F91AF-5707-584F-A6E5-AA402CC30C12}"/>
              </a:ext>
            </a:extLst>
          </p:cNvPr>
          <p:cNvPicPr>
            <a:picLocks noChangeAspect="1"/>
          </p:cNvPicPr>
          <p:nvPr userDrawn="1"/>
        </p:nvPicPr>
        <p:blipFill>
          <a:blip r:embed="rId3"/>
          <a:stretch>
            <a:fillRect/>
          </a:stretch>
        </p:blipFill>
        <p:spPr>
          <a:xfrm>
            <a:off x="548472" y="539356"/>
            <a:ext cx="1610528" cy="540000"/>
          </a:xfrm>
          <a:prstGeom prst="rect">
            <a:avLst/>
          </a:prstGeom>
        </p:spPr>
      </p:pic>
      <p:sp>
        <p:nvSpPr>
          <p:cNvPr id="2" name="Title 1">
            <a:extLst>
              <a:ext uri="{FF2B5EF4-FFF2-40B4-BE49-F238E27FC236}">
                <a16:creationId xmlns:a16="http://schemas.microsoft.com/office/drawing/2014/main" id="{2EC889FF-347E-B74A-A537-AC62AEC9B78A}"/>
              </a:ext>
            </a:extLst>
          </p:cNvPr>
          <p:cNvSpPr>
            <a:spLocks noGrp="1"/>
          </p:cNvSpPr>
          <p:nvPr>
            <p:ph type="title" hasCustomPrompt="1"/>
          </p:nvPr>
        </p:nvSpPr>
        <p:spPr>
          <a:xfrm>
            <a:off x="1107440" y="1465437"/>
            <a:ext cx="5614750" cy="2349644"/>
          </a:xfrm>
        </p:spPr>
        <p:txBody>
          <a:bodyPr lIns="0" tIns="0" rIns="0" bIns="0" anchor="b"/>
          <a:lstStyle>
            <a:lvl1pPr>
              <a:defRPr sz="4600"/>
            </a:lvl1pPr>
          </a:lstStyle>
          <a:p>
            <a:r>
              <a:rPr lang="en-GB" dirty="0"/>
              <a:t>Click to add title</a:t>
            </a:r>
            <a:endParaRPr lang="en-US" dirty="0"/>
          </a:p>
        </p:txBody>
      </p:sp>
      <p:sp>
        <p:nvSpPr>
          <p:cNvPr id="3" name="Text Placeholder 2">
            <a:extLst>
              <a:ext uri="{FF2B5EF4-FFF2-40B4-BE49-F238E27FC236}">
                <a16:creationId xmlns:a16="http://schemas.microsoft.com/office/drawing/2014/main" id="{09F577DA-3F69-0B48-8092-B3249546ED84}"/>
              </a:ext>
            </a:extLst>
          </p:cNvPr>
          <p:cNvSpPr>
            <a:spLocks noGrp="1"/>
          </p:cNvSpPr>
          <p:nvPr>
            <p:ph type="body" idx="1"/>
          </p:nvPr>
        </p:nvSpPr>
        <p:spPr>
          <a:xfrm>
            <a:off x="1107440" y="4345161"/>
            <a:ext cx="5614750" cy="1131079"/>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cxnSp>
        <p:nvCxnSpPr>
          <p:cNvPr id="10" name="Straight Connector 9">
            <a:extLst>
              <a:ext uri="{FF2B5EF4-FFF2-40B4-BE49-F238E27FC236}">
                <a16:creationId xmlns:a16="http://schemas.microsoft.com/office/drawing/2014/main" id="{85F04A86-708E-B943-9316-7F75DBF40F22}"/>
              </a:ext>
            </a:extLst>
          </p:cNvPr>
          <p:cNvCxnSpPr>
            <a:cxnSpLocks/>
          </p:cNvCxnSpPr>
          <p:nvPr userDrawn="1"/>
        </p:nvCxnSpPr>
        <p:spPr>
          <a:xfrm>
            <a:off x="1111169" y="6086117"/>
            <a:ext cx="561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334C0B79-E540-B040-A45F-5B37057DE9B7}"/>
              </a:ext>
            </a:extLst>
          </p:cNvPr>
          <p:cNvSpPr>
            <a:spLocks noGrp="1"/>
          </p:cNvSpPr>
          <p:nvPr>
            <p:ph type="ftr" sz="quarter" idx="11"/>
          </p:nvPr>
        </p:nvSpPr>
        <p:spPr>
          <a:xfrm>
            <a:off x="1111170" y="6139745"/>
            <a:ext cx="5614750" cy="207009"/>
          </a:xfrm>
        </p:spPr>
        <p:txBody>
          <a:bodyPr anchor="b" anchorCtr="0"/>
          <a:lstStyle/>
          <a:p>
            <a:r>
              <a:rPr lang="en-US"/>
              <a:t>Presentation Title Here</a:t>
            </a:r>
            <a:endParaRPr lang="en-US" dirty="0"/>
          </a:p>
        </p:txBody>
      </p:sp>
    </p:spTree>
    <p:extLst>
      <p:ext uri="{BB962C8B-B14F-4D97-AF65-F5344CB8AC3E}">
        <p14:creationId xmlns:p14="http://schemas.microsoft.com/office/powerpoint/2010/main" val="3168651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ealth Economics Logo">
            <a:extLst>
              <a:ext uri="{FF2B5EF4-FFF2-40B4-BE49-F238E27FC236}">
                <a16:creationId xmlns:a16="http://schemas.microsoft.com/office/drawing/2014/main" id="{608F91AF-5707-584F-A6E5-AA402CC30C12}"/>
              </a:ext>
            </a:extLst>
          </p:cNvPr>
          <p:cNvPicPr>
            <a:picLocks noChangeAspect="1"/>
          </p:cNvPicPr>
          <p:nvPr userDrawn="1"/>
        </p:nvPicPr>
        <p:blipFill>
          <a:blip r:embed="rId3"/>
          <a:stretch>
            <a:fillRect/>
          </a:stretch>
        </p:blipFill>
        <p:spPr>
          <a:xfrm>
            <a:off x="548472" y="539356"/>
            <a:ext cx="1610528" cy="540000"/>
          </a:xfrm>
          <a:prstGeom prst="rect">
            <a:avLst/>
          </a:prstGeom>
        </p:spPr>
      </p:pic>
      <p:sp>
        <p:nvSpPr>
          <p:cNvPr id="2" name="Title 1">
            <a:extLst>
              <a:ext uri="{FF2B5EF4-FFF2-40B4-BE49-F238E27FC236}">
                <a16:creationId xmlns:a16="http://schemas.microsoft.com/office/drawing/2014/main" id="{2EC889FF-347E-B74A-A537-AC62AEC9B78A}"/>
              </a:ext>
            </a:extLst>
          </p:cNvPr>
          <p:cNvSpPr>
            <a:spLocks noGrp="1"/>
          </p:cNvSpPr>
          <p:nvPr>
            <p:ph type="title" hasCustomPrompt="1"/>
          </p:nvPr>
        </p:nvSpPr>
        <p:spPr>
          <a:xfrm>
            <a:off x="1107440" y="1465437"/>
            <a:ext cx="5614750" cy="2349644"/>
          </a:xfrm>
        </p:spPr>
        <p:txBody>
          <a:bodyPr lIns="0" tIns="0" rIns="0" bIns="0" anchor="b"/>
          <a:lstStyle>
            <a:lvl1pPr>
              <a:defRPr sz="4600"/>
            </a:lvl1pPr>
          </a:lstStyle>
          <a:p>
            <a:r>
              <a:rPr lang="en-GB" dirty="0"/>
              <a:t>Click to add title</a:t>
            </a:r>
            <a:endParaRPr lang="en-US" dirty="0"/>
          </a:p>
        </p:txBody>
      </p:sp>
      <p:sp>
        <p:nvSpPr>
          <p:cNvPr id="3" name="Text Placeholder 2">
            <a:extLst>
              <a:ext uri="{FF2B5EF4-FFF2-40B4-BE49-F238E27FC236}">
                <a16:creationId xmlns:a16="http://schemas.microsoft.com/office/drawing/2014/main" id="{09F577DA-3F69-0B48-8092-B3249546ED84}"/>
              </a:ext>
            </a:extLst>
          </p:cNvPr>
          <p:cNvSpPr>
            <a:spLocks noGrp="1"/>
          </p:cNvSpPr>
          <p:nvPr>
            <p:ph type="body" idx="1"/>
          </p:nvPr>
        </p:nvSpPr>
        <p:spPr>
          <a:xfrm>
            <a:off x="1107440" y="4345161"/>
            <a:ext cx="5614750" cy="1131079"/>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cxnSp>
        <p:nvCxnSpPr>
          <p:cNvPr id="10" name="Straight Connector 9">
            <a:extLst>
              <a:ext uri="{FF2B5EF4-FFF2-40B4-BE49-F238E27FC236}">
                <a16:creationId xmlns:a16="http://schemas.microsoft.com/office/drawing/2014/main" id="{85F04A86-708E-B943-9316-7F75DBF40F22}"/>
              </a:ext>
            </a:extLst>
          </p:cNvPr>
          <p:cNvCxnSpPr>
            <a:cxnSpLocks/>
          </p:cNvCxnSpPr>
          <p:nvPr userDrawn="1"/>
        </p:nvCxnSpPr>
        <p:spPr>
          <a:xfrm>
            <a:off x="1111169" y="6086117"/>
            <a:ext cx="561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334C0B79-E540-B040-A45F-5B37057DE9B7}"/>
              </a:ext>
            </a:extLst>
          </p:cNvPr>
          <p:cNvSpPr>
            <a:spLocks noGrp="1"/>
          </p:cNvSpPr>
          <p:nvPr>
            <p:ph type="ftr" sz="quarter" idx="11"/>
          </p:nvPr>
        </p:nvSpPr>
        <p:spPr>
          <a:xfrm>
            <a:off x="1111170" y="6139745"/>
            <a:ext cx="5614750" cy="207009"/>
          </a:xfrm>
        </p:spPr>
        <p:txBody>
          <a:bodyPr anchor="b" anchorCtr="0"/>
          <a:lstStyle/>
          <a:p>
            <a:r>
              <a:rPr lang="en-US"/>
              <a:t>Presentation Title Here</a:t>
            </a:r>
            <a:endParaRPr lang="en-US" dirty="0"/>
          </a:p>
        </p:txBody>
      </p:sp>
    </p:spTree>
    <p:extLst>
      <p:ext uri="{BB962C8B-B14F-4D97-AF65-F5344CB8AC3E}">
        <p14:creationId xmlns:p14="http://schemas.microsoft.com/office/powerpoint/2010/main" val="112624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Health Economics Logo">
            <a:extLst>
              <a:ext uri="{FF2B5EF4-FFF2-40B4-BE49-F238E27FC236}">
                <a16:creationId xmlns:a16="http://schemas.microsoft.com/office/drawing/2014/main" id="{81B32874-F3CC-1843-828F-854B48AF03E0}"/>
              </a:ext>
            </a:extLst>
          </p:cNvPr>
          <p:cNvPicPr>
            <a:picLocks noChangeAspect="1"/>
          </p:cNvPicPr>
          <p:nvPr userDrawn="1"/>
        </p:nvPicPr>
        <p:blipFill>
          <a:blip r:embed="rId2"/>
          <a:stretch>
            <a:fillRect/>
          </a:stretch>
        </p:blipFill>
        <p:spPr>
          <a:xfrm>
            <a:off x="548472" y="539356"/>
            <a:ext cx="1610528" cy="540000"/>
          </a:xfrm>
          <a:prstGeom prst="rect">
            <a:avLst/>
          </a:prstGeom>
        </p:spPr>
      </p:pic>
      <p:sp>
        <p:nvSpPr>
          <p:cNvPr id="14" name="Title 1">
            <a:extLst>
              <a:ext uri="{FF2B5EF4-FFF2-40B4-BE49-F238E27FC236}">
                <a16:creationId xmlns:a16="http://schemas.microsoft.com/office/drawing/2014/main" id="{417115D7-45F6-424B-8866-CB2DE42D8A35}"/>
              </a:ext>
            </a:extLst>
          </p:cNvPr>
          <p:cNvSpPr>
            <a:spLocks noGrp="1"/>
          </p:cNvSpPr>
          <p:nvPr>
            <p:ph type="title" hasCustomPrompt="1"/>
          </p:nvPr>
        </p:nvSpPr>
        <p:spPr>
          <a:xfrm>
            <a:off x="1111169" y="1477518"/>
            <a:ext cx="10509811" cy="971033"/>
          </a:xfrm>
        </p:spPr>
        <p:txBody>
          <a:bodyPr lIns="0" tIns="0" rIns="0" bIns="0" anchor="t" anchorCtr="0"/>
          <a:lstStyle>
            <a:lvl1pPr>
              <a:defRPr sz="3800"/>
            </a:lvl1pPr>
          </a:lstStyle>
          <a:p>
            <a:r>
              <a:rPr lang="en-GB" dirty="0"/>
              <a:t>Click to add title</a:t>
            </a:r>
            <a:endParaRPr lang="en-US" dirty="0"/>
          </a:p>
        </p:txBody>
      </p:sp>
      <p:sp>
        <p:nvSpPr>
          <p:cNvPr id="3" name="Content Placeholder 2">
            <a:extLst>
              <a:ext uri="{FF2B5EF4-FFF2-40B4-BE49-F238E27FC236}">
                <a16:creationId xmlns:a16="http://schemas.microsoft.com/office/drawing/2014/main" id="{9E657F74-9616-2546-97B0-DCDC071F3001}"/>
              </a:ext>
            </a:extLst>
          </p:cNvPr>
          <p:cNvSpPr>
            <a:spLocks noGrp="1"/>
          </p:cNvSpPr>
          <p:nvPr>
            <p:ph sz="half" idx="1"/>
          </p:nvPr>
        </p:nvSpPr>
        <p:spPr>
          <a:xfrm>
            <a:off x="1107440" y="2768297"/>
            <a:ext cx="5040000" cy="276511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95DCC726-4EAD-9E4C-B641-E5D2327EB75E}"/>
              </a:ext>
            </a:extLst>
          </p:cNvPr>
          <p:cNvSpPr>
            <a:spLocks noGrp="1"/>
          </p:cNvSpPr>
          <p:nvPr>
            <p:ph sz="half" idx="2"/>
          </p:nvPr>
        </p:nvSpPr>
        <p:spPr>
          <a:xfrm>
            <a:off x="6580980" y="2768297"/>
            <a:ext cx="5040000" cy="276511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2" name="Straight Connector 11">
            <a:extLst>
              <a:ext uri="{FF2B5EF4-FFF2-40B4-BE49-F238E27FC236}">
                <a16:creationId xmlns:a16="http://schemas.microsoft.com/office/drawing/2014/main" id="{5D358565-DE6E-3343-BEAD-E95FB995127D}"/>
              </a:ext>
            </a:extLst>
          </p:cNvPr>
          <p:cNvCxnSpPr>
            <a:cxnSpLocks/>
          </p:cNvCxnSpPr>
          <p:nvPr userDrawn="1"/>
        </p:nvCxnSpPr>
        <p:spPr>
          <a:xfrm>
            <a:off x="1111169" y="6086117"/>
            <a:ext cx="1050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1824F7C9-B532-3D42-8014-A64ED2B0A938}"/>
              </a:ext>
            </a:extLst>
          </p:cNvPr>
          <p:cNvSpPr>
            <a:spLocks noGrp="1"/>
          </p:cNvSpPr>
          <p:nvPr>
            <p:ph type="ftr" sz="quarter" idx="11"/>
          </p:nvPr>
        </p:nvSpPr>
        <p:spPr>
          <a:xfrm>
            <a:off x="1111170" y="6139745"/>
            <a:ext cx="7042230" cy="207009"/>
          </a:xfrm>
        </p:spPr>
        <p:txBody>
          <a:bodyPr anchor="b" anchorCtr="0"/>
          <a:lstStyle/>
          <a:p>
            <a:r>
              <a:rPr lang="en-US"/>
              <a:t>Presentation Title Here</a:t>
            </a:r>
            <a:endParaRPr lang="en-US" dirty="0"/>
          </a:p>
        </p:txBody>
      </p:sp>
      <p:sp>
        <p:nvSpPr>
          <p:cNvPr id="11" name="Slide Number Placeholder 5">
            <a:extLst>
              <a:ext uri="{FF2B5EF4-FFF2-40B4-BE49-F238E27FC236}">
                <a16:creationId xmlns:a16="http://schemas.microsoft.com/office/drawing/2014/main" id="{6FFD97A1-EE2C-8441-9285-E408F6C661BD}"/>
              </a:ext>
            </a:extLst>
          </p:cNvPr>
          <p:cNvSpPr>
            <a:spLocks noGrp="1"/>
          </p:cNvSpPr>
          <p:nvPr>
            <p:ph type="sldNum" sz="quarter" idx="12"/>
          </p:nvPr>
        </p:nvSpPr>
        <p:spPr>
          <a:xfrm>
            <a:off x="8610600" y="6139745"/>
            <a:ext cx="3010380" cy="207009"/>
          </a:xfrm>
        </p:spPr>
        <p:txBody>
          <a:bodyPr anchor="b" anchorCtr="0"/>
          <a:lstStyle/>
          <a:p>
            <a:fld id="{DFCA9D46-5061-CB44-B974-7368B75C86DF}" type="slidenum">
              <a:rPr lang="en-US" smtClean="0"/>
              <a:t>‹#›</a:t>
            </a:fld>
            <a:endParaRPr lang="en-US"/>
          </a:p>
        </p:txBody>
      </p:sp>
    </p:spTree>
    <p:extLst>
      <p:ext uri="{BB962C8B-B14F-4D97-AF65-F5344CB8AC3E}">
        <p14:creationId xmlns:p14="http://schemas.microsoft.com/office/powerpoint/2010/main" val="10179040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and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Health Economics Logo">
            <a:extLst>
              <a:ext uri="{FF2B5EF4-FFF2-40B4-BE49-F238E27FC236}">
                <a16:creationId xmlns:a16="http://schemas.microsoft.com/office/drawing/2014/main" id="{81B32874-F3CC-1843-828F-854B48AF03E0}"/>
              </a:ext>
            </a:extLst>
          </p:cNvPr>
          <p:cNvPicPr>
            <a:picLocks noChangeAspect="1"/>
          </p:cNvPicPr>
          <p:nvPr userDrawn="1"/>
        </p:nvPicPr>
        <p:blipFill>
          <a:blip r:embed="rId3"/>
          <a:stretch>
            <a:fillRect/>
          </a:stretch>
        </p:blipFill>
        <p:spPr>
          <a:xfrm>
            <a:off x="548472" y="539356"/>
            <a:ext cx="1610528" cy="540000"/>
          </a:xfrm>
          <a:prstGeom prst="rect">
            <a:avLst/>
          </a:prstGeom>
        </p:spPr>
      </p:pic>
      <p:sp>
        <p:nvSpPr>
          <p:cNvPr id="14" name="Title 1">
            <a:extLst>
              <a:ext uri="{FF2B5EF4-FFF2-40B4-BE49-F238E27FC236}">
                <a16:creationId xmlns:a16="http://schemas.microsoft.com/office/drawing/2014/main" id="{417115D7-45F6-424B-8866-CB2DE42D8A35}"/>
              </a:ext>
            </a:extLst>
          </p:cNvPr>
          <p:cNvSpPr>
            <a:spLocks noGrp="1"/>
          </p:cNvSpPr>
          <p:nvPr>
            <p:ph type="title" hasCustomPrompt="1"/>
          </p:nvPr>
        </p:nvSpPr>
        <p:spPr>
          <a:xfrm>
            <a:off x="1111169" y="1477518"/>
            <a:ext cx="5616901" cy="971033"/>
          </a:xfrm>
        </p:spPr>
        <p:txBody>
          <a:bodyPr lIns="0" tIns="0" rIns="0" bIns="0" anchor="t" anchorCtr="0"/>
          <a:lstStyle>
            <a:lvl1pPr>
              <a:defRPr sz="3800"/>
            </a:lvl1pPr>
          </a:lstStyle>
          <a:p>
            <a:r>
              <a:rPr lang="en-GB" dirty="0"/>
              <a:t>Click to add title</a:t>
            </a:r>
            <a:endParaRPr lang="en-US" dirty="0"/>
          </a:p>
        </p:txBody>
      </p:sp>
      <p:sp>
        <p:nvSpPr>
          <p:cNvPr id="3" name="Content Placeholder 2">
            <a:extLst>
              <a:ext uri="{FF2B5EF4-FFF2-40B4-BE49-F238E27FC236}">
                <a16:creationId xmlns:a16="http://schemas.microsoft.com/office/drawing/2014/main" id="{9E657F74-9616-2546-97B0-DCDC071F3001}"/>
              </a:ext>
            </a:extLst>
          </p:cNvPr>
          <p:cNvSpPr>
            <a:spLocks noGrp="1"/>
          </p:cNvSpPr>
          <p:nvPr>
            <p:ph sz="half" idx="1"/>
          </p:nvPr>
        </p:nvSpPr>
        <p:spPr>
          <a:xfrm>
            <a:off x="1136400" y="2768297"/>
            <a:ext cx="5589520" cy="276511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2">
            <a:extLst>
              <a:ext uri="{FF2B5EF4-FFF2-40B4-BE49-F238E27FC236}">
                <a16:creationId xmlns:a16="http://schemas.microsoft.com/office/drawing/2014/main" id="{F14689E5-5395-374B-A7C7-500A5077E256}"/>
              </a:ext>
            </a:extLst>
          </p:cNvPr>
          <p:cNvSpPr>
            <a:spLocks noGrp="1"/>
          </p:cNvSpPr>
          <p:nvPr>
            <p:ph sz="half" idx="12" hasCustomPrompt="1"/>
          </p:nvPr>
        </p:nvSpPr>
        <p:spPr>
          <a:xfrm>
            <a:off x="8077200" y="2768297"/>
            <a:ext cx="3563815" cy="2765114"/>
          </a:xfrm>
        </p:spPr>
        <p:txBody>
          <a:bodyPr/>
          <a:lstStyle>
            <a:lvl1pPr marL="0" indent="0" algn="l">
              <a:buFont typeface="Arial" panose="020B0604020202020204" pitchFamily="34" charset="0"/>
              <a:buNone/>
              <a:defRPr sz="2800" b="1">
                <a:solidFill>
                  <a:schemeClr val="bg1"/>
                </a:solidFill>
              </a:defRPr>
            </a:lvl1pPr>
            <a:lvl2pPr>
              <a:buNone/>
              <a:defRPr b="1"/>
            </a:lvl2pPr>
            <a:lvl3pPr>
              <a:buNone/>
              <a:defRPr b="1"/>
            </a:lvl3pPr>
            <a:lvl4pPr>
              <a:buNone/>
              <a:defRPr b="1"/>
            </a:lvl4pPr>
            <a:lvl5pPr>
              <a:buNone/>
              <a:defRPr b="1"/>
            </a:lvl5pPr>
          </a:lstStyle>
          <a:p>
            <a:pPr lvl="0"/>
            <a:r>
              <a:rPr lang="en-GB" dirty="0"/>
              <a:t>“Click here to add quote”</a:t>
            </a:r>
            <a:endParaRPr lang="en-US" dirty="0"/>
          </a:p>
        </p:txBody>
      </p:sp>
      <p:cxnSp>
        <p:nvCxnSpPr>
          <p:cNvPr id="16" name="Straight Connector 15">
            <a:extLst>
              <a:ext uri="{FF2B5EF4-FFF2-40B4-BE49-F238E27FC236}">
                <a16:creationId xmlns:a16="http://schemas.microsoft.com/office/drawing/2014/main" id="{F9D666A9-2466-AB49-AB35-3248198842B4}"/>
              </a:ext>
            </a:extLst>
          </p:cNvPr>
          <p:cNvCxnSpPr>
            <a:cxnSpLocks/>
          </p:cNvCxnSpPr>
          <p:nvPr userDrawn="1"/>
        </p:nvCxnSpPr>
        <p:spPr>
          <a:xfrm>
            <a:off x="1111169" y="6086117"/>
            <a:ext cx="56147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C43234E-4D2E-D345-9D7A-2F724C0A48E0}"/>
              </a:ext>
            </a:extLst>
          </p:cNvPr>
          <p:cNvSpPr>
            <a:spLocks noGrp="1"/>
          </p:cNvSpPr>
          <p:nvPr>
            <p:ph type="ftr" sz="quarter" idx="11"/>
          </p:nvPr>
        </p:nvSpPr>
        <p:spPr>
          <a:xfrm>
            <a:off x="1111170" y="6139745"/>
            <a:ext cx="5614750" cy="207009"/>
          </a:xfrm>
        </p:spPr>
        <p:txBody>
          <a:bodyPr anchor="b" anchorCtr="0"/>
          <a:lstStyle/>
          <a:p>
            <a:r>
              <a:rPr lang="en-US"/>
              <a:t>Presentation Title Here</a:t>
            </a:r>
            <a:endParaRPr lang="en-US" dirty="0"/>
          </a:p>
        </p:txBody>
      </p:sp>
    </p:spTree>
    <p:extLst>
      <p:ext uri="{BB962C8B-B14F-4D97-AF65-F5344CB8AC3E}">
        <p14:creationId xmlns:p14="http://schemas.microsoft.com/office/powerpoint/2010/main" val="32720230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ealth Economics Logo">
            <a:extLst>
              <a:ext uri="{FF2B5EF4-FFF2-40B4-BE49-F238E27FC236}">
                <a16:creationId xmlns:a16="http://schemas.microsoft.com/office/drawing/2014/main" id="{1889D72C-6FA3-F549-BBE9-A7809FBE148B}"/>
              </a:ext>
            </a:extLst>
          </p:cNvPr>
          <p:cNvPicPr>
            <a:picLocks noChangeAspect="1"/>
          </p:cNvPicPr>
          <p:nvPr userDrawn="1"/>
        </p:nvPicPr>
        <p:blipFill>
          <a:blip r:embed="rId2"/>
          <a:stretch>
            <a:fillRect/>
          </a:stretch>
        </p:blipFill>
        <p:spPr>
          <a:xfrm>
            <a:off x="548472" y="539356"/>
            <a:ext cx="1610528" cy="540000"/>
          </a:xfrm>
          <a:prstGeom prst="rect">
            <a:avLst/>
          </a:prstGeom>
        </p:spPr>
      </p:pic>
      <p:sp>
        <p:nvSpPr>
          <p:cNvPr id="7" name="Title 1">
            <a:extLst>
              <a:ext uri="{FF2B5EF4-FFF2-40B4-BE49-F238E27FC236}">
                <a16:creationId xmlns:a16="http://schemas.microsoft.com/office/drawing/2014/main" id="{A9906571-D832-3442-BC24-4337F40BACC4}"/>
              </a:ext>
            </a:extLst>
          </p:cNvPr>
          <p:cNvSpPr>
            <a:spLocks noGrp="1"/>
          </p:cNvSpPr>
          <p:nvPr>
            <p:ph type="title" hasCustomPrompt="1"/>
          </p:nvPr>
        </p:nvSpPr>
        <p:spPr>
          <a:xfrm>
            <a:off x="1111169" y="1477518"/>
            <a:ext cx="10509811" cy="971033"/>
          </a:xfrm>
        </p:spPr>
        <p:txBody>
          <a:bodyPr lIns="0" tIns="0" rIns="0" bIns="0" anchor="t" anchorCtr="0"/>
          <a:lstStyle>
            <a:lvl1pPr>
              <a:defRPr sz="3800"/>
            </a:lvl1pPr>
          </a:lstStyle>
          <a:p>
            <a:r>
              <a:rPr lang="en-GB" dirty="0"/>
              <a:t>Click to add title</a:t>
            </a:r>
            <a:endParaRPr lang="en-US" dirty="0"/>
          </a:p>
        </p:txBody>
      </p:sp>
      <p:cxnSp>
        <p:nvCxnSpPr>
          <p:cNvPr id="10" name="Straight Connector 9">
            <a:extLst>
              <a:ext uri="{FF2B5EF4-FFF2-40B4-BE49-F238E27FC236}">
                <a16:creationId xmlns:a16="http://schemas.microsoft.com/office/drawing/2014/main" id="{E306BF5B-3D16-5844-B2C3-5E0F0F6681D7}"/>
              </a:ext>
            </a:extLst>
          </p:cNvPr>
          <p:cNvCxnSpPr>
            <a:cxnSpLocks/>
          </p:cNvCxnSpPr>
          <p:nvPr userDrawn="1"/>
        </p:nvCxnSpPr>
        <p:spPr>
          <a:xfrm>
            <a:off x="1111169" y="6086117"/>
            <a:ext cx="1050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A9E19A9-41A2-5A4D-94EF-C2C959F5C9A5}"/>
              </a:ext>
            </a:extLst>
          </p:cNvPr>
          <p:cNvSpPr>
            <a:spLocks noGrp="1"/>
          </p:cNvSpPr>
          <p:nvPr>
            <p:ph type="ftr" sz="quarter" idx="11"/>
          </p:nvPr>
        </p:nvSpPr>
        <p:spPr>
          <a:xfrm>
            <a:off x="1111170" y="6139745"/>
            <a:ext cx="7042230" cy="207009"/>
          </a:xfrm>
        </p:spPr>
        <p:txBody>
          <a:bodyPr anchor="b" anchorCtr="0"/>
          <a:lstStyle/>
          <a:p>
            <a:r>
              <a:rPr lang="en-US"/>
              <a:t>Presentation Title Here</a:t>
            </a:r>
            <a:endParaRPr lang="en-US" dirty="0"/>
          </a:p>
        </p:txBody>
      </p:sp>
      <p:sp>
        <p:nvSpPr>
          <p:cNvPr id="9" name="Slide Number Placeholder 5">
            <a:extLst>
              <a:ext uri="{FF2B5EF4-FFF2-40B4-BE49-F238E27FC236}">
                <a16:creationId xmlns:a16="http://schemas.microsoft.com/office/drawing/2014/main" id="{C9C784D4-253D-104B-AB9B-C3D33B7C1155}"/>
              </a:ext>
            </a:extLst>
          </p:cNvPr>
          <p:cNvSpPr>
            <a:spLocks noGrp="1"/>
          </p:cNvSpPr>
          <p:nvPr>
            <p:ph type="sldNum" sz="quarter" idx="12"/>
          </p:nvPr>
        </p:nvSpPr>
        <p:spPr>
          <a:xfrm>
            <a:off x="8610600" y="6139745"/>
            <a:ext cx="3010380" cy="207009"/>
          </a:xfrm>
        </p:spPr>
        <p:txBody>
          <a:bodyPr anchor="b" anchorCtr="0"/>
          <a:lstStyle/>
          <a:p>
            <a:fld id="{DFCA9D46-5061-CB44-B974-7368B75C86DF}" type="slidenum">
              <a:rPr lang="en-US" smtClean="0"/>
              <a:t>‹#›</a:t>
            </a:fld>
            <a:endParaRPr lang="en-US"/>
          </a:p>
        </p:txBody>
      </p:sp>
    </p:spTree>
    <p:extLst>
      <p:ext uri="{BB962C8B-B14F-4D97-AF65-F5344CB8AC3E}">
        <p14:creationId xmlns:p14="http://schemas.microsoft.com/office/powerpoint/2010/main" val="28224338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descr="Health Economics Logo">
            <a:extLst>
              <a:ext uri="{FF2B5EF4-FFF2-40B4-BE49-F238E27FC236}">
                <a16:creationId xmlns:a16="http://schemas.microsoft.com/office/drawing/2014/main" id="{17291DA4-94A3-394D-BDC3-B9B179D321C7}"/>
              </a:ext>
            </a:extLst>
          </p:cNvPr>
          <p:cNvPicPr>
            <a:picLocks noChangeAspect="1"/>
          </p:cNvPicPr>
          <p:nvPr userDrawn="1"/>
        </p:nvPicPr>
        <p:blipFill>
          <a:blip r:embed="rId2"/>
          <a:stretch>
            <a:fillRect/>
          </a:stretch>
        </p:blipFill>
        <p:spPr>
          <a:xfrm>
            <a:off x="548472" y="539356"/>
            <a:ext cx="1610528" cy="540000"/>
          </a:xfrm>
          <a:prstGeom prst="rect">
            <a:avLst/>
          </a:prstGeom>
        </p:spPr>
      </p:pic>
      <p:cxnSp>
        <p:nvCxnSpPr>
          <p:cNvPr id="7" name="Straight Connector 6">
            <a:extLst>
              <a:ext uri="{FF2B5EF4-FFF2-40B4-BE49-F238E27FC236}">
                <a16:creationId xmlns:a16="http://schemas.microsoft.com/office/drawing/2014/main" id="{3DBCA7C0-3C30-8544-A4CE-7B430E9DF006}"/>
              </a:ext>
            </a:extLst>
          </p:cNvPr>
          <p:cNvCxnSpPr>
            <a:cxnSpLocks/>
          </p:cNvCxnSpPr>
          <p:nvPr userDrawn="1"/>
        </p:nvCxnSpPr>
        <p:spPr>
          <a:xfrm>
            <a:off x="1111169" y="6086117"/>
            <a:ext cx="1050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119E961-BE90-1947-8C97-2CEA64C3B473}"/>
              </a:ext>
            </a:extLst>
          </p:cNvPr>
          <p:cNvSpPr>
            <a:spLocks noGrp="1"/>
          </p:cNvSpPr>
          <p:nvPr>
            <p:ph type="ftr" sz="quarter" idx="11"/>
          </p:nvPr>
        </p:nvSpPr>
        <p:spPr>
          <a:xfrm>
            <a:off x="1111170" y="6139745"/>
            <a:ext cx="7042230" cy="207009"/>
          </a:xfrm>
        </p:spPr>
        <p:txBody>
          <a:bodyPr anchor="b" anchorCtr="0"/>
          <a:lstStyle/>
          <a:p>
            <a:r>
              <a:rPr lang="en-US"/>
              <a:t>Presentation Title Here</a:t>
            </a:r>
            <a:endParaRPr lang="en-US" dirty="0"/>
          </a:p>
        </p:txBody>
      </p:sp>
      <p:sp>
        <p:nvSpPr>
          <p:cNvPr id="6" name="Slide Number Placeholder 5">
            <a:extLst>
              <a:ext uri="{FF2B5EF4-FFF2-40B4-BE49-F238E27FC236}">
                <a16:creationId xmlns:a16="http://schemas.microsoft.com/office/drawing/2014/main" id="{E08E8CDC-BF4E-5A48-B0E7-C9945AC2108A}"/>
              </a:ext>
            </a:extLst>
          </p:cNvPr>
          <p:cNvSpPr>
            <a:spLocks noGrp="1"/>
          </p:cNvSpPr>
          <p:nvPr>
            <p:ph type="sldNum" sz="quarter" idx="12"/>
          </p:nvPr>
        </p:nvSpPr>
        <p:spPr>
          <a:xfrm>
            <a:off x="8610600" y="6139745"/>
            <a:ext cx="3010380" cy="207009"/>
          </a:xfrm>
        </p:spPr>
        <p:txBody>
          <a:bodyPr anchor="b" anchorCtr="0"/>
          <a:lstStyle/>
          <a:p>
            <a:fld id="{DFCA9D46-5061-CB44-B974-7368B75C86DF}" type="slidenum">
              <a:rPr lang="en-US" smtClean="0"/>
              <a:t>‹#›</a:t>
            </a:fld>
            <a:endParaRPr lang="en-US"/>
          </a:p>
        </p:txBody>
      </p:sp>
    </p:spTree>
    <p:extLst>
      <p:ext uri="{BB962C8B-B14F-4D97-AF65-F5344CB8AC3E}">
        <p14:creationId xmlns:p14="http://schemas.microsoft.com/office/powerpoint/2010/main" val="26504623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pic>
        <p:nvPicPr>
          <p:cNvPr id="11" name="Picture 10" descr="Health Economics Logo">
            <a:extLst>
              <a:ext uri="{FF2B5EF4-FFF2-40B4-BE49-F238E27FC236}">
                <a16:creationId xmlns:a16="http://schemas.microsoft.com/office/drawing/2014/main" id="{1ADCF95E-9BEF-9E4B-89AE-EBC1B814A8D8}"/>
              </a:ext>
            </a:extLst>
          </p:cNvPr>
          <p:cNvPicPr>
            <a:picLocks noChangeAspect="1"/>
          </p:cNvPicPr>
          <p:nvPr userDrawn="1"/>
        </p:nvPicPr>
        <p:blipFill>
          <a:blip r:embed="rId2"/>
          <a:stretch>
            <a:fillRect/>
          </a:stretch>
        </p:blipFill>
        <p:spPr>
          <a:xfrm>
            <a:off x="548472" y="539356"/>
            <a:ext cx="1610528" cy="540000"/>
          </a:xfrm>
          <a:prstGeom prst="rect">
            <a:avLst/>
          </a:prstGeom>
        </p:spPr>
      </p:pic>
      <p:sp>
        <p:nvSpPr>
          <p:cNvPr id="13" name="Title 1">
            <a:extLst>
              <a:ext uri="{FF2B5EF4-FFF2-40B4-BE49-F238E27FC236}">
                <a16:creationId xmlns:a16="http://schemas.microsoft.com/office/drawing/2014/main" id="{2327577A-A19E-4A4D-A2F2-DDACE6E1EF43}"/>
              </a:ext>
            </a:extLst>
          </p:cNvPr>
          <p:cNvSpPr>
            <a:spLocks noGrp="1"/>
          </p:cNvSpPr>
          <p:nvPr>
            <p:ph type="title" hasCustomPrompt="1"/>
          </p:nvPr>
        </p:nvSpPr>
        <p:spPr>
          <a:xfrm>
            <a:off x="1111170" y="1477518"/>
            <a:ext cx="4573360" cy="971033"/>
          </a:xfrm>
        </p:spPr>
        <p:txBody>
          <a:bodyPr lIns="0" tIns="0" rIns="0" bIns="0" anchor="t" anchorCtr="0"/>
          <a:lstStyle>
            <a:lvl1pPr>
              <a:defRPr sz="3800"/>
            </a:lvl1pPr>
          </a:lstStyle>
          <a:p>
            <a:r>
              <a:rPr lang="en-GB" dirty="0"/>
              <a:t>Click to add title</a:t>
            </a:r>
            <a:endParaRPr lang="en-US" dirty="0"/>
          </a:p>
        </p:txBody>
      </p:sp>
      <p:sp>
        <p:nvSpPr>
          <p:cNvPr id="12" name="Content Placeholder 2">
            <a:extLst>
              <a:ext uri="{FF2B5EF4-FFF2-40B4-BE49-F238E27FC236}">
                <a16:creationId xmlns:a16="http://schemas.microsoft.com/office/drawing/2014/main" id="{26239DE9-5E28-444A-B0C2-03293C96829B}"/>
              </a:ext>
            </a:extLst>
          </p:cNvPr>
          <p:cNvSpPr>
            <a:spLocks noGrp="1"/>
          </p:cNvSpPr>
          <p:nvPr>
            <p:ph sz="half" idx="13"/>
          </p:nvPr>
        </p:nvSpPr>
        <p:spPr>
          <a:xfrm>
            <a:off x="1136400" y="2768297"/>
            <a:ext cx="4551066" cy="276511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Picture Placeholder 2">
            <a:extLst>
              <a:ext uri="{FF2B5EF4-FFF2-40B4-BE49-F238E27FC236}">
                <a16:creationId xmlns:a16="http://schemas.microsoft.com/office/drawing/2014/main" id="{44F8914F-0E56-374D-91CC-BD0C16DA908B}"/>
              </a:ext>
            </a:extLst>
          </p:cNvPr>
          <p:cNvSpPr>
            <a:spLocks noGrp="1"/>
          </p:cNvSpPr>
          <p:nvPr>
            <p:ph type="pic" idx="1"/>
          </p:nvPr>
        </p:nvSpPr>
        <p:spPr>
          <a:xfrm>
            <a:off x="6224530" y="539355"/>
            <a:ext cx="5418998" cy="4994049"/>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cxnSp>
        <p:nvCxnSpPr>
          <p:cNvPr id="10" name="Straight Connector 9">
            <a:extLst>
              <a:ext uri="{FF2B5EF4-FFF2-40B4-BE49-F238E27FC236}">
                <a16:creationId xmlns:a16="http://schemas.microsoft.com/office/drawing/2014/main" id="{884199C7-9693-B34A-86DB-060C46B9C756}"/>
              </a:ext>
            </a:extLst>
          </p:cNvPr>
          <p:cNvCxnSpPr>
            <a:cxnSpLocks/>
          </p:cNvCxnSpPr>
          <p:nvPr userDrawn="1"/>
        </p:nvCxnSpPr>
        <p:spPr>
          <a:xfrm>
            <a:off x="1111169" y="6086117"/>
            <a:ext cx="1050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E369760-6165-8943-96CF-E55EF97F432D}"/>
              </a:ext>
            </a:extLst>
          </p:cNvPr>
          <p:cNvSpPr>
            <a:spLocks noGrp="1"/>
          </p:cNvSpPr>
          <p:nvPr>
            <p:ph type="ftr" sz="quarter" idx="11"/>
          </p:nvPr>
        </p:nvSpPr>
        <p:spPr>
          <a:xfrm>
            <a:off x="1111170" y="6139745"/>
            <a:ext cx="7042230" cy="207009"/>
          </a:xfrm>
        </p:spPr>
        <p:txBody>
          <a:bodyPr anchor="b" anchorCtr="0"/>
          <a:lstStyle/>
          <a:p>
            <a:r>
              <a:rPr lang="en-US"/>
              <a:t>Presentation Title Here</a:t>
            </a:r>
            <a:endParaRPr lang="en-US" dirty="0"/>
          </a:p>
        </p:txBody>
      </p:sp>
      <p:sp>
        <p:nvSpPr>
          <p:cNvPr id="9" name="Slide Number Placeholder 5">
            <a:extLst>
              <a:ext uri="{FF2B5EF4-FFF2-40B4-BE49-F238E27FC236}">
                <a16:creationId xmlns:a16="http://schemas.microsoft.com/office/drawing/2014/main" id="{FA5C381B-A2C9-534A-962D-6635061BE28A}"/>
              </a:ext>
            </a:extLst>
          </p:cNvPr>
          <p:cNvSpPr>
            <a:spLocks noGrp="1"/>
          </p:cNvSpPr>
          <p:nvPr>
            <p:ph type="sldNum" sz="quarter" idx="12"/>
          </p:nvPr>
        </p:nvSpPr>
        <p:spPr>
          <a:xfrm>
            <a:off x="8610600" y="6139745"/>
            <a:ext cx="3010380" cy="207009"/>
          </a:xfrm>
        </p:spPr>
        <p:txBody>
          <a:bodyPr anchor="b" anchorCtr="0"/>
          <a:lstStyle/>
          <a:p>
            <a:fld id="{DFCA9D46-5061-CB44-B974-7368B75C86DF}" type="slidenum">
              <a:rPr lang="en-US" smtClean="0"/>
              <a:t>‹#›</a:t>
            </a:fld>
            <a:endParaRPr lang="en-US"/>
          </a:p>
        </p:txBody>
      </p:sp>
    </p:spTree>
    <p:extLst>
      <p:ext uri="{BB962C8B-B14F-4D97-AF65-F5344CB8AC3E}">
        <p14:creationId xmlns:p14="http://schemas.microsoft.com/office/powerpoint/2010/main" val="246134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with Sh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4F8914F-0E56-374D-91CC-BD0C16DA908B}"/>
              </a:ext>
            </a:extLst>
          </p:cNvPr>
          <p:cNvSpPr>
            <a:spLocks noGrp="1"/>
          </p:cNvSpPr>
          <p:nvPr>
            <p:ph type="pic" idx="1"/>
          </p:nvPr>
        </p:nvSpPr>
        <p:spPr>
          <a:xfrm>
            <a:off x="0" y="0"/>
            <a:ext cx="7620000" cy="6858000"/>
          </a:xfrm>
        </p:spPr>
        <p:txBody>
          <a:bodyPr anchor="ctr" anchorCtr="0"/>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a:p>
            <a:endParaRPr lang="en-US" dirty="0"/>
          </a:p>
          <a:p>
            <a:endParaRPr lang="en-US" dirty="0"/>
          </a:p>
          <a:p>
            <a:endParaRPr lang="en-US" dirty="0"/>
          </a:p>
        </p:txBody>
      </p:sp>
    </p:spTree>
    <p:extLst>
      <p:ext uri="{BB962C8B-B14F-4D97-AF65-F5344CB8AC3E}">
        <p14:creationId xmlns:p14="http://schemas.microsoft.com/office/powerpoint/2010/main" val="2918048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pic>
        <p:nvPicPr>
          <p:cNvPr id="11" name="Picture 10" descr="Health Economics Logo">
            <a:extLst>
              <a:ext uri="{FF2B5EF4-FFF2-40B4-BE49-F238E27FC236}">
                <a16:creationId xmlns:a16="http://schemas.microsoft.com/office/drawing/2014/main" id="{1ADCF95E-9BEF-9E4B-89AE-EBC1B814A8D8}"/>
              </a:ext>
            </a:extLst>
          </p:cNvPr>
          <p:cNvPicPr>
            <a:picLocks noChangeAspect="1"/>
          </p:cNvPicPr>
          <p:nvPr userDrawn="1"/>
        </p:nvPicPr>
        <p:blipFill>
          <a:blip r:embed="rId2"/>
          <a:stretch>
            <a:fillRect/>
          </a:stretch>
        </p:blipFill>
        <p:spPr>
          <a:xfrm>
            <a:off x="548472" y="539356"/>
            <a:ext cx="1610528" cy="540000"/>
          </a:xfrm>
          <a:prstGeom prst="rect">
            <a:avLst/>
          </a:prstGeom>
        </p:spPr>
      </p:pic>
      <p:sp>
        <p:nvSpPr>
          <p:cNvPr id="13" name="Title 1">
            <a:extLst>
              <a:ext uri="{FF2B5EF4-FFF2-40B4-BE49-F238E27FC236}">
                <a16:creationId xmlns:a16="http://schemas.microsoft.com/office/drawing/2014/main" id="{2327577A-A19E-4A4D-A2F2-DDACE6E1EF43}"/>
              </a:ext>
            </a:extLst>
          </p:cNvPr>
          <p:cNvSpPr>
            <a:spLocks noGrp="1"/>
          </p:cNvSpPr>
          <p:nvPr>
            <p:ph type="title" hasCustomPrompt="1"/>
          </p:nvPr>
        </p:nvSpPr>
        <p:spPr>
          <a:xfrm>
            <a:off x="1111169" y="1477518"/>
            <a:ext cx="4570409" cy="971033"/>
          </a:xfrm>
        </p:spPr>
        <p:txBody>
          <a:bodyPr lIns="0" tIns="0" rIns="0" bIns="0" anchor="t" anchorCtr="0"/>
          <a:lstStyle>
            <a:lvl1pPr>
              <a:defRPr sz="3800"/>
            </a:lvl1pPr>
          </a:lstStyle>
          <a:p>
            <a:r>
              <a:rPr lang="en-GB" dirty="0"/>
              <a:t>Click to add title</a:t>
            </a:r>
            <a:endParaRPr lang="en-US" dirty="0"/>
          </a:p>
        </p:txBody>
      </p:sp>
      <p:sp>
        <p:nvSpPr>
          <p:cNvPr id="12" name="Content Placeholder 2">
            <a:extLst>
              <a:ext uri="{FF2B5EF4-FFF2-40B4-BE49-F238E27FC236}">
                <a16:creationId xmlns:a16="http://schemas.microsoft.com/office/drawing/2014/main" id="{26239DE9-5E28-444A-B0C2-03293C96829B}"/>
              </a:ext>
            </a:extLst>
          </p:cNvPr>
          <p:cNvSpPr>
            <a:spLocks noGrp="1"/>
          </p:cNvSpPr>
          <p:nvPr>
            <p:ph sz="half" idx="13"/>
          </p:nvPr>
        </p:nvSpPr>
        <p:spPr>
          <a:xfrm>
            <a:off x="1136400" y="2768297"/>
            <a:ext cx="4548130" cy="276511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hart Placeholder 2">
            <a:extLst>
              <a:ext uri="{FF2B5EF4-FFF2-40B4-BE49-F238E27FC236}">
                <a16:creationId xmlns:a16="http://schemas.microsoft.com/office/drawing/2014/main" id="{DEE5CFE0-0CF5-D746-BA9F-00294C12CC21}"/>
              </a:ext>
            </a:extLst>
          </p:cNvPr>
          <p:cNvSpPr>
            <a:spLocks noGrp="1"/>
          </p:cNvSpPr>
          <p:nvPr>
            <p:ph type="chart" sz="quarter" idx="14"/>
          </p:nvPr>
        </p:nvSpPr>
        <p:spPr>
          <a:xfrm>
            <a:off x="6224530" y="539357"/>
            <a:ext cx="5431261" cy="4994054"/>
          </a:xfrm>
        </p:spPr>
        <p:txBody>
          <a:bodyPr/>
          <a:lstStyle>
            <a:lvl1pPr>
              <a:buNone/>
              <a:defRPr/>
            </a:lvl1pPr>
          </a:lstStyle>
          <a:p>
            <a:r>
              <a:rPr lang="en-US" dirty="0"/>
              <a:t>Click icon to add chart</a:t>
            </a:r>
          </a:p>
        </p:txBody>
      </p:sp>
      <p:cxnSp>
        <p:nvCxnSpPr>
          <p:cNvPr id="10" name="Straight Connector 9">
            <a:extLst>
              <a:ext uri="{FF2B5EF4-FFF2-40B4-BE49-F238E27FC236}">
                <a16:creationId xmlns:a16="http://schemas.microsoft.com/office/drawing/2014/main" id="{884199C7-9693-B34A-86DB-060C46B9C756}"/>
              </a:ext>
            </a:extLst>
          </p:cNvPr>
          <p:cNvCxnSpPr>
            <a:cxnSpLocks/>
          </p:cNvCxnSpPr>
          <p:nvPr userDrawn="1"/>
        </p:nvCxnSpPr>
        <p:spPr>
          <a:xfrm>
            <a:off x="1111169" y="6086117"/>
            <a:ext cx="1050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5E369760-6165-8943-96CF-E55EF97F432D}"/>
              </a:ext>
            </a:extLst>
          </p:cNvPr>
          <p:cNvSpPr>
            <a:spLocks noGrp="1"/>
          </p:cNvSpPr>
          <p:nvPr>
            <p:ph type="ftr" sz="quarter" idx="11"/>
          </p:nvPr>
        </p:nvSpPr>
        <p:spPr>
          <a:xfrm>
            <a:off x="1111170" y="6139745"/>
            <a:ext cx="7042230" cy="207009"/>
          </a:xfrm>
        </p:spPr>
        <p:txBody>
          <a:bodyPr anchor="b" anchorCtr="0"/>
          <a:lstStyle/>
          <a:p>
            <a:r>
              <a:rPr lang="en-US"/>
              <a:t>Presentation Title Here</a:t>
            </a:r>
            <a:endParaRPr lang="en-US" dirty="0"/>
          </a:p>
        </p:txBody>
      </p:sp>
      <p:sp>
        <p:nvSpPr>
          <p:cNvPr id="9" name="Slide Number Placeholder 5">
            <a:extLst>
              <a:ext uri="{FF2B5EF4-FFF2-40B4-BE49-F238E27FC236}">
                <a16:creationId xmlns:a16="http://schemas.microsoft.com/office/drawing/2014/main" id="{FA5C381B-A2C9-534A-962D-6635061BE28A}"/>
              </a:ext>
            </a:extLst>
          </p:cNvPr>
          <p:cNvSpPr>
            <a:spLocks noGrp="1"/>
          </p:cNvSpPr>
          <p:nvPr>
            <p:ph type="sldNum" sz="quarter" idx="12"/>
          </p:nvPr>
        </p:nvSpPr>
        <p:spPr>
          <a:xfrm>
            <a:off x="8610600" y="6139745"/>
            <a:ext cx="3010380" cy="207009"/>
          </a:xfrm>
        </p:spPr>
        <p:txBody>
          <a:bodyPr anchor="b" anchorCtr="0"/>
          <a:lstStyle/>
          <a:p>
            <a:fld id="{DFCA9D46-5061-CB44-B974-7368B75C86DF}" type="slidenum">
              <a:rPr lang="en-US" smtClean="0"/>
              <a:t>‹#›</a:t>
            </a:fld>
            <a:endParaRPr lang="en-US"/>
          </a:p>
        </p:txBody>
      </p:sp>
    </p:spTree>
    <p:extLst>
      <p:ext uri="{BB962C8B-B14F-4D97-AF65-F5344CB8AC3E}">
        <p14:creationId xmlns:p14="http://schemas.microsoft.com/office/powerpoint/2010/main" val="2465133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Health Economics Logo">
            <a:extLst>
              <a:ext uri="{FF2B5EF4-FFF2-40B4-BE49-F238E27FC236}">
                <a16:creationId xmlns:a16="http://schemas.microsoft.com/office/drawing/2014/main" id="{319FF2D3-93CE-5F49-A9C4-B14175A97E0D}"/>
              </a:ext>
            </a:extLst>
          </p:cNvPr>
          <p:cNvPicPr>
            <a:picLocks noChangeAspect="1"/>
          </p:cNvPicPr>
          <p:nvPr userDrawn="1"/>
        </p:nvPicPr>
        <p:blipFill>
          <a:blip r:embed="rId3"/>
          <a:stretch>
            <a:fillRect/>
          </a:stretch>
        </p:blipFill>
        <p:spPr>
          <a:xfrm>
            <a:off x="4843780" y="547370"/>
            <a:ext cx="2159000" cy="723900"/>
          </a:xfrm>
          <a:prstGeom prst="rect">
            <a:avLst/>
          </a:prstGeom>
        </p:spPr>
      </p:pic>
      <p:pic>
        <p:nvPicPr>
          <p:cNvPr id="10" name="Picture 9" descr="Midlands and Lancashire Commissioning Support Unit Logo">
            <a:extLst>
              <a:ext uri="{FF2B5EF4-FFF2-40B4-BE49-F238E27FC236}">
                <a16:creationId xmlns:a16="http://schemas.microsoft.com/office/drawing/2014/main" id="{B16B26A2-03EE-9B43-883D-548131EF5EBC}"/>
              </a:ext>
            </a:extLst>
          </p:cNvPr>
          <p:cNvPicPr>
            <a:picLocks noChangeAspect="1"/>
          </p:cNvPicPr>
          <p:nvPr userDrawn="1"/>
        </p:nvPicPr>
        <p:blipFill>
          <a:blip r:embed="rId4"/>
          <a:stretch>
            <a:fillRect/>
          </a:stretch>
        </p:blipFill>
        <p:spPr>
          <a:xfrm>
            <a:off x="9299351" y="537845"/>
            <a:ext cx="2349500" cy="711200"/>
          </a:xfrm>
          <a:prstGeom prst="rect">
            <a:avLst/>
          </a:prstGeom>
        </p:spPr>
      </p:pic>
      <p:sp>
        <p:nvSpPr>
          <p:cNvPr id="11" name="Content Placeholder 2">
            <a:extLst>
              <a:ext uri="{FF2B5EF4-FFF2-40B4-BE49-F238E27FC236}">
                <a16:creationId xmlns:a16="http://schemas.microsoft.com/office/drawing/2014/main" id="{99E531AB-5DEE-9D45-8427-0C3F9E1EC07C}"/>
              </a:ext>
            </a:extLst>
          </p:cNvPr>
          <p:cNvSpPr>
            <a:spLocks noGrp="1"/>
          </p:cNvSpPr>
          <p:nvPr>
            <p:ph sz="half" idx="13"/>
          </p:nvPr>
        </p:nvSpPr>
        <p:spPr>
          <a:xfrm>
            <a:off x="5610287" y="2144749"/>
            <a:ext cx="6038563" cy="1988339"/>
          </a:xfrm>
        </p:spPr>
        <p:txBody>
          <a:bodyPr/>
          <a:lstStyle>
            <a:lvl1pPr>
              <a:buNone/>
              <a:defRPr sz="2000">
                <a:solidFill>
                  <a:schemeClr val="tx1"/>
                </a:solidFill>
              </a:defRPr>
            </a:lvl1pPr>
            <a:lvl2pPr>
              <a:buFont typeface="Arial" panose="020B0604020202020204" pitchFamily="34" charset="0"/>
              <a:buChar char="•"/>
              <a:defRPr sz="1800">
                <a:solidFill>
                  <a:schemeClr val="tx1"/>
                </a:solidFill>
              </a:defRPr>
            </a:lvl2pPr>
            <a:lvl3pPr>
              <a:buFont typeface="Arial" panose="020B0604020202020204" pitchFamily="34" charset="0"/>
              <a:buChar char="•"/>
              <a:defRPr sz="1600">
                <a:solidFill>
                  <a:schemeClr val="tx1"/>
                </a:solidFill>
              </a:defRPr>
            </a:lvl3pPr>
            <a:lvl4pPr>
              <a:buFont typeface="Arial" panose="020B0604020202020204" pitchFamily="34" charset="0"/>
              <a:buChar char="•"/>
              <a:defRPr sz="1400">
                <a:solidFill>
                  <a:schemeClr val="tx1"/>
                </a:solidFill>
              </a:defRPr>
            </a:lvl4pPr>
            <a:lvl5pPr>
              <a:buFont typeface="Arial" panose="020B0604020202020204" pitchFamily="34" charset="0"/>
              <a:buChar char="•"/>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Oval 3">
            <a:extLst>
              <a:ext uri="{FF2B5EF4-FFF2-40B4-BE49-F238E27FC236}">
                <a16:creationId xmlns:a16="http://schemas.microsoft.com/office/drawing/2014/main" id="{A9FACB1D-613F-5F49-9D09-410DCA767906}"/>
              </a:ext>
              <a:ext uri="{C183D7F6-B498-43B3-948B-1728B52AA6E4}">
                <adec:decorative xmlns:adec="http://schemas.microsoft.com/office/drawing/2017/decorative" val="1"/>
              </a:ext>
            </a:extLst>
          </p:cNvPr>
          <p:cNvSpPr>
            <a:spLocks noChangeAspect="1"/>
          </p:cNvSpPr>
          <p:nvPr userDrawn="1"/>
        </p:nvSpPr>
        <p:spPr>
          <a:xfrm>
            <a:off x="5610287" y="4484951"/>
            <a:ext cx="432000" cy="4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ail icon">
            <a:extLst>
              <a:ext uri="{FF2B5EF4-FFF2-40B4-BE49-F238E27FC236}">
                <a16:creationId xmlns:a16="http://schemas.microsoft.com/office/drawing/2014/main" id="{85F8C5AD-B4F6-5F45-9FDE-26FA68A4A800}"/>
              </a:ext>
            </a:extLst>
          </p:cNvPr>
          <p:cNvPicPr>
            <a:picLocks noChangeAspect="1"/>
          </p:cNvPicPr>
          <p:nvPr userDrawn="1"/>
        </p:nvPicPr>
        <p:blipFill>
          <a:blip r:embed="rId5"/>
          <a:stretch>
            <a:fillRect/>
          </a:stretch>
        </p:blipFill>
        <p:spPr>
          <a:xfrm>
            <a:off x="5689924" y="4597055"/>
            <a:ext cx="272726" cy="207791"/>
          </a:xfrm>
          <a:prstGeom prst="rect">
            <a:avLst/>
          </a:prstGeom>
        </p:spPr>
      </p:pic>
      <p:sp>
        <p:nvSpPr>
          <p:cNvPr id="22" name="Text Placeholder 21">
            <a:extLst>
              <a:ext uri="{FF2B5EF4-FFF2-40B4-BE49-F238E27FC236}">
                <a16:creationId xmlns:a16="http://schemas.microsoft.com/office/drawing/2014/main" id="{7E79F95B-DF05-5040-B3A6-57F6ABE38BF3}"/>
              </a:ext>
            </a:extLst>
          </p:cNvPr>
          <p:cNvSpPr>
            <a:spLocks noGrp="1"/>
          </p:cNvSpPr>
          <p:nvPr>
            <p:ph type="body" sz="quarter" idx="16" hasCustomPrompt="1"/>
          </p:nvPr>
        </p:nvSpPr>
        <p:spPr>
          <a:xfrm>
            <a:off x="6149975" y="4484688"/>
            <a:ext cx="5499100" cy="431800"/>
          </a:xfrm>
        </p:spPr>
        <p:txBody>
          <a:bodyPr anchor="ctr" anchorCtr="0">
            <a:normAutofit/>
          </a:bodyPr>
          <a:lstStyle>
            <a:lvl1pPr>
              <a:buNone/>
              <a:defRPr sz="1800">
                <a:solidFill>
                  <a:schemeClr val="tx1"/>
                </a:solidFill>
              </a:defRPr>
            </a:lvl1pPr>
          </a:lstStyle>
          <a:p>
            <a:pPr lvl="0"/>
            <a:r>
              <a:rPr lang="en-GB" dirty="0"/>
              <a:t>Click to add email</a:t>
            </a:r>
            <a:endParaRPr lang="en-US" dirty="0"/>
          </a:p>
        </p:txBody>
      </p:sp>
      <p:sp>
        <p:nvSpPr>
          <p:cNvPr id="9" name="Oval 8">
            <a:extLst>
              <a:ext uri="{FF2B5EF4-FFF2-40B4-BE49-F238E27FC236}">
                <a16:creationId xmlns:a16="http://schemas.microsoft.com/office/drawing/2014/main" id="{61EABD27-E8D7-404F-9518-1C92A9FF34CC}"/>
              </a:ext>
              <a:ext uri="{C183D7F6-B498-43B3-948B-1728B52AA6E4}">
                <adec:decorative xmlns:adec="http://schemas.microsoft.com/office/drawing/2017/decorative" val="1"/>
              </a:ext>
            </a:extLst>
          </p:cNvPr>
          <p:cNvSpPr>
            <a:spLocks noChangeAspect="1"/>
          </p:cNvSpPr>
          <p:nvPr userDrawn="1"/>
        </p:nvSpPr>
        <p:spPr>
          <a:xfrm>
            <a:off x="5610287" y="5060447"/>
            <a:ext cx="432000" cy="432000"/>
          </a:xfrm>
          <a:prstGeom prst="ellipse">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descr="Computer icon">
            <a:extLst>
              <a:ext uri="{FF2B5EF4-FFF2-40B4-BE49-F238E27FC236}">
                <a16:creationId xmlns:a16="http://schemas.microsoft.com/office/drawing/2014/main" id="{34E95CE0-6161-C148-A7A1-309258CDA8D6}"/>
              </a:ext>
            </a:extLst>
          </p:cNvPr>
          <p:cNvPicPr>
            <a:picLocks noChangeAspect="1"/>
          </p:cNvPicPr>
          <p:nvPr userDrawn="1"/>
        </p:nvPicPr>
        <p:blipFill>
          <a:blip r:embed="rId6"/>
          <a:stretch>
            <a:fillRect/>
          </a:stretch>
        </p:blipFill>
        <p:spPr>
          <a:xfrm>
            <a:off x="5695950" y="5186016"/>
            <a:ext cx="266700" cy="209550"/>
          </a:xfrm>
          <a:prstGeom prst="rect">
            <a:avLst/>
          </a:prstGeom>
        </p:spPr>
      </p:pic>
      <p:sp>
        <p:nvSpPr>
          <p:cNvPr id="23" name="Text Placeholder 21">
            <a:extLst>
              <a:ext uri="{FF2B5EF4-FFF2-40B4-BE49-F238E27FC236}">
                <a16:creationId xmlns:a16="http://schemas.microsoft.com/office/drawing/2014/main" id="{C161C801-791F-5646-9D8D-1D4C7893521D}"/>
              </a:ext>
            </a:extLst>
          </p:cNvPr>
          <p:cNvSpPr>
            <a:spLocks noGrp="1"/>
          </p:cNvSpPr>
          <p:nvPr>
            <p:ph type="body" sz="quarter" idx="17" hasCustomPrompt="1"/>
          </p:nvPr>
        </p:nvSpPr>
        <p:spPr>
          <a:xfrm>
            <a:off x="6149975" y="5049132"/>
            <a:ext cx="5499100" cy="431800"/>
          </a:xfrm>
        </p:spPr>
        <p:txBody>
          <a:bodyPr anchor="ctr" anchorCtr="0">
            <a:normAutofit/>
          </a:bodyPr>
          <a:lstStyle>
            <a:lvl1pPr>
              <a:buNone/>
              <a:defRPr sz="1800">
                <a:solidFill>
                  <a:schemeClr val="tx1"/>
                </a:solidFill>
              </a:defRPr>
            </a:lvl1pPr>
          </a:lstStyle>
          <a:p>
            <a:pPr lvl="0"/>
            <a:r>
              <a:rPr lang="en-GB" dirty="0"/>
              <a:t>Click to add website</a:t>
            </a:r>
            <a:endParaRPr lang="en-US" dirty="0"/>
          </a:p>
        </p:txBody>
      </p:sp>
    </p:spTree>
    <p:extLst>
      <p:ext uri="{BB962C8B-B14F-4D97-AF65-F5344CB8AC3E}">
        <p14:creationId xmlns:p14="http://schemas.microsoft.com/office/powerpoint/2010/main" val="3953892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Health Economics Unit Logo">
            <a:extLst>
              <a:ext uri="{FF2B5EF4-FFF2-40B4-BE49-F238E27FC236}">
                <a16:creationId xmlns:a16="http://schemas.microsoft.com/office/drawing/2014/main" id="{384EC05A-B5E8-9E4B-985B-FEA2C722CC26}"/>
              </a:ext>
            </a:extLst>
          </p:cNvPr>
          <p:cNvPicPr>
            <a:picLocks noChangeAspect="1"/>
          </p:cNvPicPr>
          <p:nvPr userDrawn="1"/>
        </p:nvPicPr>
        <p:blipFill>
          <a:blip r:embed="rId3"/>
          <a:srcRect/>
          <a:stretch/>
        </p:blipFill>
        <p:spPr>
          <a:xfrm>
            <a:off x="432000" y="445023"/>
            <a:ext cx="2302056" cy="189313"/>
          </a:xfrm>
          <a:prstGeom prst="rect">
            <a:avLst/>
          </a:prstGeom>
        </p:spPr>
      </p:pic>
      <p:sp>
        <p:nvSpPr>
          <p:cNvPr id="2" name="Title 1">
            <a:extLst>
              <a:ext uri="{FF2B5EF4-FFF2-40B4-BE49-F238E27FC236}">
                <a16:creationId xmlns:a16="http://schemas.microsoft.com/office/drawing/2014/main" id="{25328949-E92B-7547-8A97-950EB1BE0DD8}"/>
              </a:ext>
            </a:extLst>
          </p:cNvPr>
          <p:cNvSpPr>
            <a:spLocks noGrp="1"/>
          </p:cNvSpPr>
          <p:nvPr>
            <p:ph type="title" hasCustomPrompt="1"/>
          </p:nvPr>
        </p:nvSpPr>
        <p:spPr>
          <a:xfrm>
            <a:off x="432000" y="1147166"/>
            <a:ext cx="11322000" cy="561706"/>
          </a:xfrm>
        </p:spPr>
        <p:txBody>
          <a:bodyPr lIns="0" tIns="0" rIns="0" bIns="0" anchor="b" anchorCtr="0"/>
          <a:lstStyle>
            <a:lvl1pPr algn="l">
              <a:defRPr sz="3800"/>
            </a:lvl1pPr>
          </a:lstStyle>
          <a:p>
            <a:r>
              <a:rPr lang="en-GB"/>
              <a:t>Click to add title</a:t>
            </a:r>
            <a:endParaRPr lang="en-US"/>
          </a:p>
        </p:txBody>
      </p:sp>
      <p:cxnSp>
        <p:nvCxnSpPr>
          <p:cNvPr id="9" name="Straight Connector 8">
            <a:extLst>
              <a:ext uri="{FF2B5EF4-FFF2-40B4-BE49-F238E27FC236}">
                <a16:creationId xmlns:a16="http://schemas.microsoft.com/office/drawing/2014/main" id="{0739C344-4289-6841-9A52-98579241F6D5}"/>
              </a:ext>
            </a:extLst>
          </p:cNvPr>
          <p:cNvCxnSpPr>
            <a:cxnSpLocks/>
          </p:cNvCxnSpPr>
          <p:nvPr userDrawn="1"/>
        </p:nvCxnSpPr>
        <p:spPr>
          <a:xfrm>
            <a:off x="432000" y="1850836"/>
            <a:ext cx="113188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60CEFB96-57CA-3749-B73D-6633D9D20A40}"/>
              </a:ext>
            </a:extLst>
          </p:cNvPr>
          <p:cNvSpPr>
            <a:spLocks noGrp="1"/>
          </p:cNvSpPr>
          <p:nvPr>
            <p:ph type="ftr" sz="quarter" idx="11"/>
          </p:nvPr>
        </p:nvSpPr>
        <p:spPr>
          <a:xfrm>
            <a:off x="4038600" y="445022"/>
            <a:ext cx="7189378" cy="207010"/>
          </a:xfrm>
        </p:spPr>
        <p:txBody>
          <a:bodyPr anchor="ctr" anchorCtr="0"/>
          <a:lstStyle>
            <a:lvl1pPr algn="r">
              <a:defRPr sz="1200" b="1">
                <a:solidFill>
                  <a:schemeClr val="tx1">
                    <a:lumMod val="75000"/>
                    <a:lumOff val="25000"/>
                  </a:schemeClr>
                </a:solidFill>
              </a:defRPr>
            </a:lvl1pPr>
          </a:lstStyle>
          <a:p>
            <a:r>
              <a:rPr lang="en-US"/>
              <a:t>Presentation Title Here</a:t>
            </a:r>
            <a:endParaRPr lang="en-US" b="1"/>
          </a:p>
        </p:txBody>
      </p:sp>
      <p:sp>
        <p:nvSpPr>
          <p:cNvPr id="6" name="Slide Number Placeholder 5">
            <a:extLst>
              <a:ext uri="{FF2B5EF4-FFF2-40B4-BE49-F238E27FC236}">
                <a16:creationId xmlns:a16="http://schemas.microsoft.com/office/drawing/2014/main" id="{5D832193-D4DE-E64E-84FC-CDC8A32421B0}"/>
              </a:ext>
            </a:extLst>
          </p:cNvPr>
          <p:cNvSpPr>
            <a:spLocks noGrp="1"/>
          </p:cNvSpPr>
          <p:nvPr>
            <p:ph type="sldNum" sz="quarter" idx="12"/>
          </p:nvPr>
        </p:nvSpPr>
        <p:spPr>
          <a:xfrm>
            <a:off x="11484864" y="445022"/>
            <a:ext cx="265984" cy="207009"/>
          </a:xfrm>
        </p:spPr>
        <p:txBody>
          <a:bodyPr anchor="ctr" anchorCtr="0"/>
          <a:lstStyle>
            <a:lvl1pPr>
              <a:defRPr sz="1200">
                <a:solidFill>
                  <a:schemeClr val="tx1">
                    <a:lumMod val="75000"/>
                    <a:lumOff val="25000"/>
                  </a:schemeClr>
                </a:solidFill>
              </a:defRPr>
            </a:lvl1pPr>
          </a:lstStyle>
          <a:p>
            <a:fld id="{DFCA9D46-5061-CB44-B974-7368B75C86DF}" type="slidenum">
              <a:rPr lang="en-US" smtClean="0"/>
              <a:pPr/>
              <a:t>‹#›</a:t>
            </a:fld>
            <a:endParaRPr lang="en-US"/>
          </a:p>
        </p:txBody>
      </p:sp>
      <p:cxnSp>
        <p:nvCxnSpPr>
          <p:cNvPr id="13" name="Straight Connector 12">
            <a:extLst>
              <a:ext uri="{FF2B5EF4-FFF2-40B4-BE49-F238E27FC236}">
                <a16:creationId xmlns:a16="http://schemas.microsoft.com/office/drawing/2014/main" id="{5191C50E-4191-1F4A-848E-E82EF4DD10A9}"/>
              </a:ext>
            </a:extLst>
          </p:cNvPr>
          <p:cNvCxnSpPr>
            <a:cxnSpLocks/>
          </p:cNvCxnSpPr>
          <p:nvPr userDrawn="1"/>
        </p:nvCxnSpPr>
        <p:spPr>
          <a:xfrm flipV="1">
            <a:off x="11438708" y="445022"/>
            <a:ext cx="0" cy="20700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A16A62A7-F4E1-1E4C-8E35-33FADB16ABAB}"/>
              </a:ext>
            </a:extLst>
          </p:cNvPr>
          <p:cNvSpPr>
            <a:spLocks noGrp="1"/>
          </p:cNvSpPr>
          <p:nvPr>
            <p:ph type="body" sz="quarter" idx="13"/>
          </p:nvPr>
        </p:nvSpPr>
        <p:spPr>
          <a:xfrm>
            <a:off x="432000" y="2272977"/>
            <a:ext cx="11318875" cy="41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8920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Logo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Health Economics Unit Logo">
            <a:extLst>
              <a:ext uri="{FF2B5EF4-FFF2-40B4-BE49-F238E27FC236}">
                <a16:creationId xmlns:a16="http://schemas.microsoft.com/office/drawing/2014/main" id="{A4B22611-D5CA-5F48-8625-98A2BE9B4C9E}"/>
              </a:ext>
            </a:extLst>
          </p:cNvPr>
          <p:cNvPicPr>
            <a:picLocks noChangeAspect="1"/>
          </p:cNvPicPr>
          <p:nvPr userDrawn="1"/>
        </p:nvPicPr>
        <p:blipFill>
          <a:blip r:embed="rId3"/>
          <a:srcRect/>
          <a:stretch/>
        </p:blipFill>
        <p:spPr>
          <a:xfrm>
            <a:off x="432000" y="445023"/>
            <a:ext cx="2302056" cy="189313"/>
          </a:xfrm>
          <a:prstGeom prst="rect">
            <a:avLst/>
          </a:prstGeom>
        </p:spPr>
      </p:pic>
      <p:sp>
        <p:nvSpPr>
          <p:cNvPr id="12" name="Footer Placeholder 4">
            <a:extLst>
              <a:ext uri="{FF2B5EF4-FFF2-40B4-BE49-F238E27FC236}">
                <a16:creationId xmlns:a16="http://schemas.microsoft.com/office/drawing/2014/main" id="{F41386AC-269A-D446-BE31-1024DC5A74E8}"/>
              </a:ext>
            </a:extLst>
          </p:cNvPr>
          <p:cNvSpPr>
            <a:spLocks noGrp="1"/>
          </p:cNvSpPr>
          <p:nvPr>
            <p:ph type="ftr" sz="quarter" idx="11"/>
          </p:nvPr>
        </p:nvSpPr>
        <p:spPr>
          <a:xfrm>
            <a:off x="4038600" y="445022"/>
            <a:ext cx="7189378" cy="207010"/>
          </a:xfrm>
        </p:spPr>
        <p:txBody>
          <a:bodyPr anchor="ctr" anchorCtr="0"/>
          <a:lstStyle>
            <a:lvl1pPr algn="r">
              <a:defRPr sz="1200" b="1">
                <a:solidFill>
                  <a:schemeClr val="tx1">
                    <a:lumMod val="75000"/>
                    <a:lumOff val="25000"/>
                  </a:schemeClr>
                </a:solidFill>
              </a:defRPr>
            </a:lvl1pPr>
          </a:lstStyle>
          <a:p>
            <a:r>
              <a:rPr lang="en-US"/>
              <a:t>Presentation Title Here</a:t>
            </a:r>
            <a:endParaRPr lang="en-US" b="1" dirty="0"/>
          </a:p>
        </p:txBody>
      </p:sp>
      <p:sp>
        <p:nvSpPr>
          <p:cNvPr id="13" name="Slide Number Placeholder 5">
            <a:extLst>
              <a:ext uri="{FF2B5EF4-FFF2-40B4-BE49-F238E27FC236}">
                <a16:creationId xmlns:a16="http://schemas.microsoft.com/office/drawing/2014/main" id="{52C9DDAE-3ABC-AE43-844A-132C18157D3D}"/>
              </a:ext>
            </a:extLst>
          </p:cNvPr>
          <p:cNvSpPr>
            <a:spLocks noGrp="1"/>
          </p:cNvSpPr>
          <p:nvPr>
            <p:ph type="sldNum" sz="quarter" idx="12"/>
          </p:nvPr>
        </p:nvSpPr>
        <p:spPr>
          <a:xfrm>
            <a:off x="11484864" y="445022"/>
            <a:ext cx="265984" cy="207009"/>
          </a:xfrm>
        </p:spPr>
        <p:txBody>
          <a:bodyPr anchor="ctr" anchorCtr="0"/>
          <a:lstStyle>
            <a:lvl1pPr>
              <a:defRPr sz="1200">
                <a:solidFill>
                  <a:schemeClr val="tx1">
                    <a:lumMod val="75000"/>
                    <a:lumOff val="25000"/>
                  </a:schemeClr>
                </a:solidFill>
              </a:defRPr>
            </a:lvl1pPr>
          </a:lstStyle>
          <a:p>
            <a:fld id="{DFCA9D46-5061-CB44-B974-7368B75C86DF}" type="slidenum">
              <a:rPr lang="en-US" smtClean="0"/>
              <a:pPr/>
              <a:t>‹#›</a:t>
            </a:fld>
            <a:endParaRPr lang="en-US" dirty="0"/>
          </a:p>
        </p:txBody>
      </p:sp>
      <p:cxnSp>
        <p:nvCxnSpPr>
          <p:cNvPr id="14" name="Straight Connector 13">
            <a:extLst>
              <a:ext uri="{FF2B5EF4-FFF2-40B4-BE49-F238E27FC236}">
                <a16:creationId xmlns:a16="http://schemas.microsoft.com/office/drawing/2014/main" id="{F45C3954-FDE1-6B42-A171-7A459A3B681F}"/>
              </a:ext>
            </a:extLst>
          </p:cNvPr>
          <p:cNvCxnSpPr>
            <a:cxnSpLocks/>
          </p:cNvCxnSpPr>
          <p:nvPr userDrawn="1"/>
        </p:nvCxnSpPr>
        <p:spPr>
          <a:xfrm flipV="1">
            <a:off x="11438708" y="445022"/>
            <a:ext cx="0" cy="20700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80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789AFE-3E21-4461-81EF-481363A0B39B}"/>
              </a:ext>
            </a:extLst>
          </p:cNvPr>
          <p:cNvSpPr/>
          <p:nvPr userDrawn="1"/>
        </p:nvSpPr>
        <p:spPr>
          <a:xfrm>
            <a:off x="0" y="0"/>
            <a:ext cx="12192000" cy="1700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239A11D-EF8B-4DCC-9B4C-63B81910C446}"/>
              </a:ext>
            </a:extLst>
          </p:cNvPr>
          <p:cNvSpPr/>
          <p:nvPr userDrawn="1"/>
        </p:nvSpPr>
        <p:spPr>
          <a:xfrm>
            <a:off x="0" y="1700214"/>
            <a:ext cx="12192000" cy="46595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C4DEF0D-70FE-428D-ABE2-64FDCA973377}"/>
              </a:ext>
            </a:extLst>
          </p:cNvPr>
          <p:cNvSpPr>
            <a:spLocks noGrp="1"/>
          </p:cNvSpPr>
          <p:nvPr>
            <p:ph type="ctrTitle"/>
          </p:nvPr>
        </p:nvSpPr>
        <p:spPr>
          <a:xfrm>
            <a:off x="697707" y="2115482"/>
            <a:ext cx="10798968" cy="962271"/>
          </a:xfrm>
        </p:spPr>
        <p:txBody>
          <a:bodyPr anchor="b">
            <a:normAutofit/>
          </a:bodyPr>
          <a:lstStyle>
            <a:lvl1pPr algn="l">
              <a:defRPr sz="32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D06706E-1524-48B1-9F7A-6B3A8D9CF2BF}"/>
              </a:ext>
            </a:extLst>
          </p:cNvPr>
          <p:cNvSpPr>
            <a:spLocks noGrp="1"/>
          </p:cNvSpPr>
          <p:nvPr>
            <p:ph type="subTitle" idx="1"/>
          </p:nvPr>
        </p:nvSpPr>
        <p:spPr>
          <a:xfrm>
            <a:off x="697707" y="3337112"/>
            <a:ext cx="10798968" cy="667319"/>
          </a:xfrm>
        </p:spPr>
        <p:txBody>
          <a:bodyPr>
            <a:normAutofit/>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264C24EF-F508-4B4F-B0DD-6B1E262B2C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6" y="921759"/>
            <a:ext cx="3047116" cy="543724"/>
          </a:xfrm>
          <a:prstGeom prst="rect">
            <a:avLst/>
          </a:prstGeom>
        </p:spPr>
      </p:pic>
      <p:pic>
        <p:nvPicPr>
          <p:cNvPr id="11" name="Picture 10">
            <a:extLst>
              <a:ext uri="{FF2B5EF4-FFF2-40B4-BE49-F238E27FC236}">
                <a16:creationId xmlns:a16="http://schemas.microsoft.com/office/drawing/2014/main" id="{DF7D3C75-DE33-4584-B125-2311C084208C}"/>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34027" b="31945"/>
          <a:stretch/>
        </p:blipFill>
        <p:spPr>
          <a:xfrm>
            <a:off x="333375" y="3822308"/>
            <a:ext cx="11277600" cy="2713275"/>
          </a:xfrm>
          <a:prstGeom prst="rect">
            <a:avLst/>
          </a:prstGeom>
        </p:spPr>
      </p:pic>
      <p:sp>
        <p:nvSpPr>
          <p:cNvPr id="14" name="Footer Placeholder 4">
            <a:extLst>
              <a:ext uri="{FF2B5EF4-FFF2-40B4-BE49-F238E27FC236}">
                <a16:creationId xmlns:a16="http://schemas.microsoft.com/office/drawing/2014/main" id="{93B5D775-58E1-4142-B1DE-4398776FADD3}"/>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17" name="Slide Number Placeholder 2">
            <a:extLst>
              <a:ext uri="{FF2B5EF4-FFF2-40B4-BE49-F238E27FC236}">
                <a16:creationId xmlns:a16="http://schemas.microsoft.com/office/drawing/2014/main" id="{1223AE50-FDE6-4F97-BC26-F4EBC95D7CCE}"/>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8" name="Date Placeholder 1">
            <a:extLst>
              <a:ext uri="{FF2B5EF4-FFF2-40B4-BE49-F238E27FC236}">
                <a16:creationId xmlns:a16="http://schemas.microsoft.com/office/drawing/2014/main" id="{B6680A70-5AA2-4DBB-BF0A-479C95E6D8F3}"/>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1404FE94-8904-4C02-BA8A-BB3579A5B3E7}" type="datetime4">
              <a:rPr lang="en-GB" smtClean="0"/>
              <a:t>02 November 2022</a:t>
            </a:fld>
            <a:endParaRPr lang="en-GB"/>
          </a:p>
        </p:txBody>
      </p:sp>
    </p:spTree>
    <p:extLst>
      <p:ext uri="{BB962C8B-B14F-4D97-AF65-F5344CB8AC3E}">
        <p14:creationId xmlns:p14="http://schemas.microsoft.com/office/powerpoint/2010/main" val="13405405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789AFE-3E21-4461-81EF-481363A0B39B}"/>
              </a:ext>
            </a:extLst>
          </p:cNvPr>
          <p:cNvSpPr/>
          <p:nvPr userDrawn="1"/>
        </p:nvSpPr>
        <p:spPr>
          <a:xfrm>
            <a:off x="0" y="0"/>
            <a:ext cx="12192000" cy="1700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239A11D-EF8B-4DCC-9B4C-63B81910C446}"/>
              </a:ext>
            </a:extLst>
          </p:cNvPr>
          <p:cNvSpPr/>
          <p:nvPr userDrawn="1"/>
        </p:nvSpPr>
        <p:spPr>
          <a:xfrm>
            <a:off x="0" y="17144"/>
            <a:ext cx="12192000" cy="65805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4">
            <a:extLst>
              <a:ext uri="{FF2B5EF4-FFF2-40B4-BE49-F238E27FC236}">
                <a16:creationId xmlns:a16="http://schemas.microsoft.com/office/drawing/2014/main" id="{93B5D775-58E1-4142-B1DE-4398776FADD3}"/>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1"/>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17" name="Slide Number Placeholder 2">
            <a:extLst>
              <a:ext uri="{FF2B5EF4-FFF2-40B4-BE49-F238E27FC236}">
                <a16:creationId xmlns:a16="http://schemas.microsoft.com/office/drawing/2014/main" id="{1223AE50-FDE6-4F97-BC26-F4EBC95D7CCE}"/>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8" name="Date Placeholder 1">
            <a:extLst>
              <a:ext uri="{FF2B5EF4-FFF2-40B4-BE49-F238E27FC236}">
                <a16:creationId xmlns:a16="http://schemas.microsoft.com/office/drawing/2014/main" id="{B6680A70-5AA2-4DBB-BF0A-479C95E6D8F3}"/>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E7375334-3E23-4BEC-B520-4FD096CD0654}" type="datetime4">
              <a:rPr lang="en-GB" smtClean="0"/>
              <a:t>02 November 2022</a:t>
            </a:fld>
            <a:endParaRPr lang="en-GB"/>
          </a:p>
        </p:txBody>
      </p:sp>
      <p:sp>
        <p:nvSpPr>
          <p:cNvPr id="12" name="Rectangle 11">
            <a:extLst>
              <a:ext uri="{FF2B5EF4-FFF2-40B4-BE49-F238E27FC236}">
                <a16:creationId xmlns:a16="http://schemas.microsoft.com/office/drawing/2014/main" id="{603E8CBF-2B23-4726-9EE9-79B3893A6225}"/>
              </a:ext>
            </a:extLst>
          </p:cNvPr>
          <p:cNvSpPr/>
          <p:nvPr userDrawn="1"/>
        </p:nvSpPr>
        <p:spPr>
          <a:xfrm>
            <a:off x="0" y="4562475"/>
            <a:ext cx="12192000" cy="1527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3" name="Graphic 12">
            <a:extLst>
              <a:ext uri="{FF2B5EF4-FFF2-40B4-BE49-F238E27FC236}">
                <a16:creationId xmlns:a16="http://schemas.microsoft.com/office/drawing/2014/main" id="{BDBEF878-04C3-4C5A-917E-26F03ADAB7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6" y="5054200"/>
            <a:ext cx="3047116" cy="543724"/>
          </a:xfrm>
          <a:prstGeom prst="rect">
            <a:avLst/>
          </a:prstGeom>
        </p:spPr>
      </p:pic>
      <p:sp>
        <p:nvSpPr>
          <p:cNvPr id="2" name="Title 1">
            <a:extLst>
              <a:ext uri="{FF2B5EF4-FFF2-40B4-BE49-F238E27FC236}">
                <a16:creationId xmlns:a16="http://schemas.microsoft.com/office/drawing/2014/main" id="{9C4DEF0D-70FE-428D-ABE2-64FDCA973377}"/>
              </a:ext>
            </a:extLst>
          </p:cNvPr>
          <p:cNvSpPr>
            <a:spLocks noGrp="1"/>
          </p:cNvSpPr>
          <p:nvPr>
            <p:ph type="ctrTitle"/>
          </p:nvPr>
        </p:nvSpPr>
        <p:spPr>
          <a:xfrm>
            <a:off x="4813299" y="4562474"/>
            <a:ext cx="6683375" cy="1012826"/>
          </a:xfrm>
        </p:spPr>
        <p:txBody>
          <a:bodyPr anchor="b">
            <a:normAutofit/>
          </a:bodyPr>
          <a:lstStyle>
            <a:lvl1pPr algn="r">
              <a:defRPr sz="32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D06706E-1524-48B1-9F7A-6B3A8D9CF2BF}"/>
              </a:ext>
            </a:extLst>
          </p:cNvPr>
          <p:cNvSpPr>
            <a:spLocks noGrp="1"/>
          </p:cNvSpPr>
          <p:nvPr>
            <p:ph type="subTitle" idx="1"/>
          </p:nvPr>
        </p:nvSpPr>
        <p:spPr>
          <a:xfrm>
            <a:off x="4813299" y="5676900"/>
            <a:ext cx="6683375" cy="400050"/>
          </a:xfrm>
        </p:spPr>
        <p:txBody>
          <a:bodyPr>
            <a:normAutofit/>
          </a:bodyPr>
          <a:lstStyle>
            <a:lvl1pPr marL="0" indent="0" algn="r">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410365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789AFE-3E21-4461-81EF-481363A0B39B}"/>
              </a:ext>
            </a:extLst>
          </p:cNvPr>
          <p:cNvSpPr/>
          <p:nvPr userDrawn="1"/>
        </p:nvSpPr>
        <p:spPr>
          <a:xfrm>
            <a:off x="0" y="0"/>
            <a:ext cx="12192000" cy="1700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239A11D-EF8B-4DCC-9B4C-63B81910C446}"/>
              </a:ext>
            </a:extLst>
          </p:cNvPr>
          <p:cNvSpPr/>
          <p:nvPr userDrawn="1"/>
        </p:nvSpPr>
        <p:spPr>
          <a:xfrm>
            <a:off x="0" y="17144"/>
            <a:ext cx="12192000" cy="65805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4">
            <a:extLst>
              <a:ext uri="{FF2B5EF4-FFF2-40B4-BE49-F238E27FC236}">
                <a16:creationId xmlns:a16="http://schemas.microsoft.com/office/drawing/2014/main" id="{93B5D775-58E1-4142-B1DE-4398776FADD3}"/>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1"/>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17" name="Slide Number Placeholder 2">
            <a:extLst>
              <a:ext uri="{FF2B5EF4-FFF2-40B4-BE49-F238E27FC236}">
                <a16:creationId xmlns:a16="http://schemas.microsoft.com/office/drawing/2014/main" id="{1223AE50-FDE6-4F97-BC26-F4EBC95D7CCE}"/>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18" name="Date Placeholder 1">
            <a:extLst>
              <a:ext uri="{FF2B5EF4-FFF2-40B4-BE49-F238E27FC236}">
                <a16:creationId xmlns:a16="http://schemas.microsoft.com/office/drawing/2014/main" id="{B6680A70-5AA2-4DBB-BF0A-479C95E6D8F3}"/>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A2149DA0-9206-4D4D-BA76-62D9B8717EAF}" type="datetime4">
              <a:rPr lang="en-GB" smtClean="0"/>
              <a:t>02 November 2022</a:t>
            </a:fld>
            <a:endParaRPr lang="en-GB"/>
          </a:p>
        </p:txBody>
      </p:sp>
      <p:sp>
        <p:nvSpPr>
          <p:cNvPr id="12" name="Rectangle 11">
            <a:extLst>
              <a:ext uri="{FF2B5EF4-FFF2-40B4-BE49-F238E27FC236}">
                <a16:creationId xmlns:a16="http://schemas.microsoft.com/office/drawing/2014/main" id="{603E8CBF-2B23-4726-9EE9-79B3893A6225}"/>
              </a:ext>
            </a:extLst>
          </p:cNvPr>
          <p:cNvSpPr/>
          <p:nvPr userDrawn="1"/>
        </p:nvSpPr>
        <p:spPr>
          <a:xfrm>
            <a:off x="0" y="4562475"/>
            <a:ext cx="12192000" cy="1527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3" name="Graphic 12">
            <a:extLst>
              <a:ext uri="{FF2B5EF4-FFF2-40B4-BE49-F238E27FC236}">
                <a16:creationId xmlns:a16="http://schemas.microsoft.com/office/drawing/2014/main" id="{BDBEF878-04C3-4C5A-917E-26F03ADAB7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5326" y="5054200"/>
            <a:ext cx="3047116" cy="543724"/>
          </a:xfrm>
          <a:prstGeom prst="rect">
            <a:avLst/>
          </a:prstGeom>
        </p:spPr>
      </p:pic>
      <p:sp>
        <p:nvSpPr>
          <p:cNvPr id="2" name="Title 1">
            <a:extLst>
              <a:ext uri="{FF2B5EF4-FFF2-40B4-BE49-F238E27FC236}">
                <a16:creationId xmlns:a16="http://schemas.microsoft.com/office/drawing/2014/main" id="{9C4DEF0D-70FE-428D-ABE2-64FDCA973377}"/>
              </a:ext>
            </a:extLst>
          </p:cNvPr>
          <p:cNvSpPr>
            <a:spLocks noGrp="1"/>
          </p:cNvSpPr>
          <p:nvPr>
            <p:ph type="ctrTitle"/>
          </p:nvPr>
        </p:nvSpPr>
        <p:spPr>
          <a:xfrm>
            <a:off x="4813299" y="4562474"/>
            <a:ext cx="6683375" cy="1514476"/>
          </a:xfrm>
        </p:spPr>
        <p:txBody>
          <a:bodyPr anchor="ctr">
            <a:normAutofit/>
          </a:bodyPr>
          <a:lstStyle>
            <a:lvl1pPr algn="r">
              <a:defRPr sz="32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1962733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43751-AC14-4629-BAFF-FBC358DD6C76}"/>
              </a:ext>
            </a:extLst>
          </p:cNvPr>
          <p:cNvSpPr/>
          <p:nvPr userDrawn="1"/>
        </p:nvSpPr>
        <p:spPr>
          <a:xfrm>
            <a:off x="0" y="0"/>
            <a:ext cx="12192000" cy="238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E9EB88A-6457-4F56-BB20-5603FBE13B71}"/>
              </a:ext>
            </a:extLst>
          </p:cNvPr>
          <p:cNvPicPr>
            <a:picLocks noChangeAspect="1"/>
          </p:cNvPicPr>
          <p:nvPr userDrawn="1"/>
        </p:nvPicPr>
        <p:blipFill rotWithShape="1">
          <a:blip r:embed="rId2">
            <a:alphaModFix amt="50000"/>
          </a:blip>
          <a:srcRect l="238" t="4728" r="26773" b="76202"/>
          <a:stretch/>
        </p:blipFill>
        <p:spPr>
          <a:xfrm>
            <a:off x="1" y="-1"/>
            <a:ext cx="12191999" cy="4562473"/>
          </a:xfrm>
          <a:prstGeom prst="rect">
            <a:avLst/>
          </a:prstGeom>
        </p:spPr>
      </p:pic>
      <p:sp>
        <p:nvSpPr>
          <p:cNvPr id="7" name="Rectangle 6">
            <a:extLst>
              <a:ext uri="{FF2B5EF4-FFF2-40B4-BE49-F238E27FC236}">
                <a16:creationId xmlns:a16="http://schemas.microsoft.com/office/drawing/2014/main" id="{C0357634-3BAD-4E63-BB61-198992943B32}"/>
              </a:ext>
            </a:extLst>
          </p:cNvPr>
          <p:cNvSpPr/>
          <p:nvPr userDrawn="1"/>
        </p:nvSpPr>
        <p:spPr>
          <a:xfrm>
            <a:off x="0" y="4562475"/>
            <a:ext cx="12192000" cy="1527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ooter Placeholder 4">
            <a:extLst>
              <a:ext uri="{FF2B5EF4-FFF2-40B4-BE49-F238E27FC236}">
                <a16:creationId xmlns:a16="http://schemas.microsoft.com/office/drawing/2014/main" id="{95A819E8-D4FD-4C33-A187-AB3492969CF1}"/>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t>
            </a:r>
            <a:r>
              <a:rPr lang="en-US" err="1"/>
              <a:t>authorised</a:t>
            </a:r>
            <a:r>
              <a:rPr lang="en-US"/>
              <a:t> by </a:t>
            </a:r>
            <a:r>
              <a:rPr lang="en-US" err="1"/>
              <a:t>Clinithink</a:t>
            </a:r>
            <a:r>
              <a:rPr lang="en-US"/>
              <a:t> limited, in writing or otherwise, to receive the same.  If you are not the addressee or </a:t>
            </a:r>
            <a:r>
              <a:rPr lang="en-US" err="1"/>
              <a:t>authorised</a:t>
            </a:r>
            <a:r>
              <a:rPr lang="en-US"/>
              <a:t> recipient of this document, any disclosure, reproduction, copying, distribution, or other dissemination or use of this communication is strictly prohibited. </a:t>
            </a:r>
          </a:p>
        </p:txBody>
      </p:sp>
      <p:sp>
        <p:nvSpPr>
          <p:cNvPr id="19" name="Slide Number Placeholder 2">
            <a:extLst>
              <a:ext uri="{FF2B5EF4-FFF2-40B4-BE49-F238E27FC236}">
                <a16:creationId xmlns:a16="http://schemas.microsoft.com/office/drawing/2014/main" id="{33E29E1C-7C45-4F56-884D-CE617829FEE9}"/>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r>
              <a:rPr lang="en-GB"/>
              <a:t>Slide </a:t>
            </a:r>
            <a:fld id="{FAEE610B-7C6A-4E15-8F93-5B104E5E753E}" type="slidenum">
              <a:rPr lang="en-GB" smtClean="0"/>
              <a:pPr/>
              <a:t>‹#›</a:t>
            </a:fld>
            <a:endParaRPr lang="en-GB"/>
          </a:p>
        </p:txBody>
      </p:sp>
      <p:sp>
        <p:nvSpPr>
          <p:cNvPr id="20" name="Date Placeholder 1">
            <a:extLst>
              <a:ext uri="{FF2B5EF4-FFF2-40B4-BE49-F238E27FC236}">
                <a16:creationId xmlns:a16="http://schemas.microsoft.com/office/drawing/2014/main" id="{115E686F-DC72-4E43-8C6C-92910A45B228}"/>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73DC7F41-6712-4185-B543-096B40ED9E8D}" type="datetime4">
              <a:rPr lang="en-GB" smtClean="0"/>
              <a:t>02 November 2022</a:t>
            </a:fld>
            <a:endParaRPr lang="en-GB"/>
          </a:p>
        </p:txBody>
      </p:sp>
      <p:sp>
        <p:nvSpPr>
          <p:cNvPr id="2" name="Title 1">
            <a:extLst>
              <a:ext uri="{FF2B5EF4-FFF2-40B4-BE49-F238E27FC236}">
                <a16:creationId xmlns:a16="http://schemas.microsoft.com/office/drawing/2014/main" id="{A18B4E50-75E4-4012-A348-0C755CBB9653}"/>
              </a:ext>
            </a:extLst>
          </p:cNvPr>
          <p:cNvSpPr>
            <a:spLocks noGrp="1"/>
          </p:cNvSpPr>
          <p:nvPr>
            <p:ph type="title"/>
          </p:nvPr>
        </p:nvSpPr>
        <p:spPr>
          <a:xfrm>
            <a:off x="696701" y="4562475"/>
            <a:ext cx="8134511" cy="1527175"/>
          </a:xfrm>
        </p:spPr>
        <p:txBody>
          <a:bodyPr anchor="ctr">
            <a:normAutofit/>
          </a:bodyPr>
          <a:lstStyle>
            <a:lvl1pPr>
              <a:defRPr sz="3200">
                <a:solidFill>
                  <a:schemeClr val="bg1"/>
                </a:solidFill>
              </a:defRPr>
            </a:lvl1pPr>
          </a:lstStyle>
          <a:p>
            <a:r>
              <a:rPr lang="en-US"/>
              <a:t>Click to edit Master title style</a:t>
            </a:r>
            <a:endParaRPr lang="en-GB"/>
          </a:p>
        </p:txBody>
      </p:sp>
      <p:pic>
        <p:nvPicPr>
          <p:cNvPr id="11" name="Graphic 10">
            <a:extLst>
              <a:ext uri="{FF2B5EF4-FFF2-40B4-BE49-F238E27FC236}">
                <a16:creationId xmlns:a16="http://schemas.microsoft.com/office/drawing/2014/main" id="{55741F18-0C10-4E22-B489-E45FD101BD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27913" y="5150533"/>
            <a:ext cx="1967386" cy="351058"/>
          </a:xfrm>
          <a:prstGeom prst="rect">
            <a:avLst/>
          </a:prstGeom>
        </p:spPr>
      </p:pic>
    </p:spTree>
    <p:extLst>
      <p:ext uri="{BB962C8B-B14F-4D97-AF65-F5344CB8AC3E}">
        <p14:creationId xmlns:p14="http://schemas.microsoft.com/office/powerpoint/2010/main" val="3686066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43751-AC14-4629-BAFF-FBC358DD6C76}"/>
              </a:ext>
            </a:extLst>
          </p:cNvPr>
          <p:cNvSpPr/>
          <p:nvPr userDrawn="1"/>
        </p:nvSpPr>
        <p:spPr>
          <a:xfrm>
            <a:off x="0" y="0"/>
            <a:ext cx="12192000" cy="238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0357634-3BAD-4E63-BB61-198992943B32}"/>
              </a:ext>
            </a:extLst>
          </p:cNvPr>
          <p:cNvSpPr/>
          <p:nvPr userDrawn="1"/>
        </p:nvSpPr>
        <p:spPr>
          <a:xfrm>
            <a:off x="0" y="4562475"/>
            <a:ext cx="12192000" cy="1527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6FC81AB-A964-4071-B908-986657713A1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11000"/>
                    </a14:imgEffect>
                  </a14:imgLayer>
                </a14:imgProps>
              </a:ext>
              <a:ext uri="{28A0092B-C50C-407E-A947-70E740481C1C}">
                <a14:useLocalDpi xmlns:a14="http://schemas.microsoft.com/office/drawing/2010/main" val="0"/>
              </a:ext>
            </a:extLst>
          </a:blip>
          <a:srcRect t="34027" b="31945"/>
          <a:stretch/>
        </p:blipFill>
        <p:spPr>
          <a:xfrm>
            <a:off x="-418836" y="1437319"/>
            <a:ext cx="12712435" cy="3058482"/>
          </a:xfrm>
          <a:prstGeom prst="rect">
            <a:avLst/>
          </a:prstGeom>
        </p:spPr>
      </p:pic>
      <p:pic>
        <p:nvPicPr>
          <p:cNvPr id="14" name="Graphic 13">
            <a:extLst>
              <a:ext uri="{FF2B5EF4-FFF2-40B4-BE49-F238E27FC236}">
                <a16:creationId xmlns:a16="http://schemas.microsoft.com/office/drawing/2014/main" id="{3384BE2D-927B-4BC1-AFCB-37940DA467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5323" y="367602"/>
            <a:ext cx="1967386" cy="351058"/>
          </a:xfrm>
          <a:prstGeom prst="rect">
            <a:avLst/>
          </a:prstGeom>
        </p:spPr>
      </p:pic>
      <p:sp>
        <p:nvSpPr>
          <p:cNvPr id="2" name="Title 1">
            <a:extLst>
              <a:ext uri="{FF2B5EF4-FFF2-40B4-BE49-F238E27FC236}">
                <a16:creationId xmlns:a16="http://schemas.microsoft.com/office/drawing/2014/main" id="{A18B4E50-75E4-4012-A348-0C755CBB9653}"/>
              </a:ext>
            </a:extLst>
          </p:cNvPr>
          <p:cNvSpPr>
            <a:spLocks noGrp="1"/>
          </p:cNvSpPr>
          <p:nvPr>
            <p:ph type="title"/>
          </p:nvPr>
        </p:nvSpPr>
        <p:spPr>
          <a:xfrm>
            <a:off x="696701" y="4562474"/>
            <a:ext cx="10799974" cy="1527175"/>
          </a:xfrm>
        </p:spPr>
        <p:txBody>
          <a:bodyPr anchor="ctr">
            <a:normAutofit/>
          </a:bodyPr>
          <a:lstStyle>
            <a:lvl1pPr>
              <a:defRPr sz="3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20452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image" Target="../media/image39.svg"/><Relationship Id="rId3" Type="http://schemas.openxmlformats.org/officeDocument/2006/relationships/slideLayout" Target="../slideLayouts/slideLayout97.xml"/><Relationship Id="rId21" Type="http://schemas.openxmlformats.org/officeDocument/2006/relationships/theme" Target="../theme/theme10.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image" Target="../media/image38.pn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image" Target="../media/image37.emf"/><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oleObject" Target="../embeddings/oleObject1.bin"/><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16.png"/><Relationship Id="rId2" Type="http://schemas.openxmlformats.org/officeDocument/2006/relationships/slideLayout" Target="../slideLayouts/slideLayout66.xml"/><Relationship Id="rId16" Type="http://schemas.openxmlformats.org/officeDocument/2006/relationships/image" Target="../media/image15.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4.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D847EF7-0E9C-4691-9E98-D1712AF36B46}"/>
              </a:ext>
            </a:extLst>
          </p:cNvPr>
          <p:cNvGraphicFramePr>
            <a:graphicFrameLocks noChangeAspect="1"/>
          </p:cNvGraphicFramePr>
          <p:nvPr userDrawn="1">
            <p:custDataLst>
              <p:tags r:id="rId22"/>
            </p:custDataLst>
            <p:extLst>
              <p:ext uri="{D42A27DB-BD31-4B8C-83A1-F6EECF244321}">
                <p14:modId xmlns:p14="http://schemas.microsoft.com/office/powerpoint/2010/main" val="655883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44" imgH="344" progId="TCLayout.ActiveDocument.1">
                  <p:embed/>
                </p:oleObj>
              </mc:Choice>
              <mc:Fallback>
                <p:oleObj name="think-cell Slide" r:id="rId23" imgW="344" imgH="344" progId="TCLayout.ActiveDocument.1">
                  <p:embed/>
                  <p:pic>
                    <p:nvPicPr>
                      <p:cNvPr id="7" name="Object 6" hidden="1">
                        <a:extLst>
                          <a:ext uri="{FF2B5EF4-FFF2-40B4-BE49-F238E27FC236}">
                            <a16:creationId xmlns:a16="http://schemas.microsoft.com/office/drawing/2014/main" id="{0D847EF7-0E9C-4691-9E98-D1712AF36B46}"/>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D9B083D7-4132-43D3-AF3C-CD3EAD4697BA}"/>
              </a:ext>
            </a:extLst>
          </p:cNvPr>
          <p:cNvSpPr/>
          <p:nvPr userDrawn="1"/>
        </p:nvSpPr>
        <p:spPr>
          <a:xfrm>
            <a:off x="695325" y="6597650"/>
            <a:ext cx="9584531" cy="260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F77547E-1D63-4932-A73E-50F53700F773}"/>
              </a:ext>
            </a:extLst>
          </p:cNvPr>
          <p:cNvSpPr>
            <a:spLocks noGrp="1"/>
          </p:cNvSpPr>
          <p:nvPr>
            <p:ph type="title"/>
          </p:nvPr>
        </p:nvSpPr>
        <p:spPr>
          <a:xfrm>
            <a:off x="696701" y="746730"/>
            <a:ext cx="10799974" cy="488182"/>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79EB0-E26E-4E7F-B13A-977F40C2E760}"/>
              </a:ext>
            </a:extLst>
          </p:cNvPr>
          <p:cNvSpPr>
            <a:spLocks noGrp="1"/>
          </p:cNvSpPr>
          <p:nvPr>
            <p:ph type="body" idx="1"/>
          </p:nvPr>
        </p:nvSpPr>
        <p:spPr>
          <a:xfrm>
            <a:off x="696701" y="1701799"/>
            <a:ext cx="10799974" cy="43751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C2143AF-46AC-4128-9EB9-387BC2ED5345}"/>
              </a:ext>
            </a:extLst>
          </p:cNvPr>
          <p:cNvSpPr>
            <a:spLocks noGrp="1"/>
          </p:cNvSpPr>
          <p:nvPr>
            <p:ph type="ftr" sz="quarter" idx="3"/>
          </p:nvPr>
        </p:nvSpPr>
        <p:spPr>
          <a:xfrm>
            <a:off x="695323" y="6376987"/>
            <a:ext cx="10801351" cy="182563"/>
          </a:xfrm>
          <a:prstGeom prst="rect">
            <a:avLst/>
          </a:prstGeom>
        </p:spPr>
        <p:txBody>
          <a:bodyPr vert="horz" lIns="0" tIns="0" rIns="0" bIns="0" rtlCol="0" anchor="ctr"/>
          <a:lstStyle>
            <a:lvl1pPr algn="l">
              <a:lnSpc>
                <a:spcPct val="90000"/>
              </a:lnSpc>
              <a:defRPr lang="en-GB" sz="700" b="0" i="1" kern="1200">
                <a:solidFill>
                  <a:schemeClr val="bg2">
                    <a:lumMod val="90000"/>
                  </a:schemeClr>
                </a:solidFill>
                <a:latin typeface="+mn-lt"/>
                <a:ea typeface="+mn-ea"/>
                <a:cs typeface="Times New Roman" panose="02020603050405020304" pitchFamily="18" charset="0"/>
              </a:defRPr>
            </a:lvl1pPr>
          </a:lstStyle>
          <a:p>
            <a:r>
              <a:rPr lang="en-US"/>
              <a:t>DOCUMENT IS CONFIDENTIAL and intended solely for the use of the individual to whom it is addressed or any other recipient expressly authorised by Clinithink limited, in writing or otherwise, to receive the same.  If you are not the addressee or authorised recipient of this document, any disclosure, reproduction, copying, distribution, or other dissemination or use of this communication is strictly prohibited. </a:t>
            </a:r>
          </a:p>
        </p:txBody>
      </p:sp>
      <p:cxnSp>
        <p:nvCxnSpPr>
          <p:cNvPr id="8" name="Straight Connector 7">
            <a:extLst>
              <a:ext uri="{FF2B5EF4-FFF2-40B4-BE49-F238E27FC236}">
                <a16:creationId xmlns:a16="http://schemas.microsoft.com/office/drawing/2014/main" id="{FA7FBE51-25B4-44F4-99EB-80AE38B46A2D}"/>
              </a:ext>
            </a:extLst>
          </p:cNvPr>
          <p:cNvCxnSpPr>
            <a:cxnSpLocks/>
          </p:cNvCxnSpPr>
          <p:nvPr userDrawn="1"/>
        </p:nvCxnSpPr>
        <p:spPr>
          <a:xfrm>
            <a:off x="695325" y="6338598"/>
            <a:ext cx="108013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4B1D989-49B5-4AC3-A0C6-25F249D79EFA}"/>
              </a:ext>
            </a:extLst>
          </p:cNvPr>
          <p:cNvCxnSpPr>
            <a:cxnSpLocks/>
          </p:cNvCxnSpPr>
          <p:nvPr userDrawn="1"/>
        </p:nvCxnSpPr>
        <p:spPr>
          <a:xfrm>
            <a:off x="695325" y="512763"/>
            <a:ext cx="108013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62C1FC64-948E-42D2-BBD5-6A510891F84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695325" y="235670"/>
            <a:ext cx="1111799" cy="198388"/>
          </a:xfrm>
          <a:prstGeom prst="rect">
            <a:avLst/>
          </a:prstGeom>
        </p:spPr>
      </p:pic>
      <p:sp>
        <p:nvSpPr>
          <p:cNvPr id="13" name="TextBox 12">
            <a:extLst>
              <a:ext uri="{FF2B5EF4-FFF2-40B4-BE49-F238E27FC236}">
                <a16:creationId xmlns:a16="http://schemas.microsoft.com/office/drawing/2014/main" id="{8C4448CD-71CB-48F6-B6CB-478AB9F74DD1}"/>
              </a:ext>
            </a:extLst>
          </p:cNvPr>
          <p:cNvSpPr txBox="1"/>
          <p:nvPr userDrawn="1"/>
        </p:nvSpPr>
        <p:spPr>
          <a:xfrm>
            <a:off x="738188" y="6658571"/>
            <a:ext cx="7379854" cy="138499"/>
          </a:xfrm>
          <a:prstGeom prst="rect">
            <a:avLst/>
          </a:prstGeom>
          <a:noFill/>
        </p:spPr>
        <p:txBody>
          <a:bodyPr wrap="square" lIns="0" tIns="0" rIns="0" bIns="0" rtlCol="0" anchor="b">
            <a:spAutoFit/>
          </a:bodyPr>
          <a:lstStyle/>
          <a:p>
            <a:r>
              <a:rPr lang="en-GB" sz="900" b="1" kern="1200">
                <a:solidFill>
                  <a:schemeClr val="bg2">
                    <a:lumMod val="75000"/>
                  </a:schemeClr>
                </a:solidFill>
                <a:effectLst/>
                <a:latin typeface="+mj-lt"/>
                <a:ea typeface="+mn-ea"/>
                <a:cs typeface="+mn-cs"/>
              </a:rPr>
              <a:t>This document remains the property of </a:t>
            </a:r>
            <a:r>
              <a:rPr lang="en-GB" sz="900" b="1" kern="1200" err="1">
                <a:solidFill>
                  <a:schemeClr val="bg2">
                    <a:lumMod val="75000"/>
                  </a:schemeClr>
                </a:solidFill>
                <a:effectLst/>
                <a:latin typeface="+mj-lt"/>
                <a:ea typeface="+mn-ea"/>
                <a:cs typeface="+mn-cs"/>
              </a:rPr>
              <a:t>Clinithink</a:t>
            </a:r>
            <a:r>
              <a:rPr lang="en-GB" sz="900" b="1" kern="1200">
                <a:solidFill>
                  <a:schemeClr val="bg2">
                    <a:lumMod val="75000"/>
                  </a:schemeClr>
                </a:solidFill>
                <a:effectLst/>
                <a:latin typeface="+mj-lt"/>
                <a:ea typeface="+mn-ea"/>
                <a:cs typeface="+mn-cs"/>
              </a:rPr>
              <a:t> Limited.      </a:t>
            </a:r>
            <a:r>
              <a:rPr lang="en-GB" sz="900" kern="1200">
                <a:solidFill>
                  <a:schemeClr val="bg2">
                    <a:lumMod val="75000"/>
                  </a:schemeClr>
                </a:solidFill>
                <a:effectLst/>
                <a:latin typeface="+mj-lt"/>
                <a:ea typeface="+mn-ea"/>
                <a:cs typeface="+mn-cs"/>
              </a:rPr>
              <a:t>All contents are © copyright</a:t>
            </a:r>
          </a:p>
        </p:txBody>
      </p:sp>
      <p:sp>
        <p:nvSpPr>
          <p:cNvPr id="11" name="Slide Number Placeholder 2">
            <a:extLst>
              <a:ext uri="{FF2B5EF4-FFF2-40B4-BE49-F238E27FC236}">
                <a16:creationId xmlns:a16="http://schemas.microsoft.com/office/drawing/2014/main" id="{117595FD-DE8E-4562-882C-A1896AB92DE0}"/>
              </a:ext>
            </a:extLst>
          </p:cNvPr>
          <p:cNvSpPr>
            <a:spLocks noGrp="1"/>
          </p:cNvSpPr>
          <p:nvPr>
            <p:ph type="sldNum" sz="quarter" idx="4"/>
          </p:nvPr>
        </p:nvSpPr>
        <p:spPr>
          <a:xfrm>
            <a:off x="10351293" y="6647614"/>
            <a:ext cx="746759" cy="175784"/>
          </a:xfrm>
          <a:prstGeom prst="rect">
            <a:avLst/>
          </a:prstGeom>
        </p:spPr>
        <p:txBody>
          <a:bodyPr lIns="0" tIns="0" rIns="0" bIns="0" anchor="ctr"/>
          <a:lstStyle>
            <a:lvl1pPr algn="r">
              <a:defRPr sz="1200">
                <a:solidFill>
                  <a:schemeClr val="tx2"/>
                </a:solidFill>
              </a:defRPr>
            </a:lvl1pPr>
          </a:lstStyle>
          <a:p>
            <a:fld id="{FAEE610B-7C6A-4E15-8F93-5B104E5E753E}" type="slidenum">
              <a:rPr lang="en-GB" smtClean="0"/>
              <a:pPr/>
              <a:t>‹#›</a:t>
            </a:fld>
            <a:endParaRPr lang="en-GB"/>
          </a:p>
        </p:txBody>
      </p:sp>
      <p:sp>
        <p:nvSpPr>
          <p:cNvPr id="14" name="Slide Number Placeholder 2">
            <a:extLst>
              <a:ext uri="{FF2B5EF4-FFF2-40B4-BE49-F238E27FC236}">
                <a16:creationId xmlns:a16="http://schemas.microsoft.com/office/drawing/2014/main" id="{F5FB8161-7EB8-41AE-9383-290C77B02F58}"/>
              </a:ext>
            </a:extLst>
          </p:cNvPr>
          <p:cNvSpPr txBox="1">
            <a:spLocks/>
          </p:cNvSpPr>
          <p:nvPr userDrawn="1"/>
        </p:nvSpPr>
        <p:spPr>
          <a:xfrm>
            <a:off x="11034236" y="6644066"/>
            <a:ext cx="462439" cy="175784"/>
          </a:xfrm>
          <a:prstGeom prst="rect">
            <a:avLst/>
          </a:prstGeom>
        </p:spPr>
        <p:txBody>
          <a:bodyPr lIns="0" tIns="0" rIns="0" bIns="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rPr>
              <a:t>of 16</a:t>
            </a:r>
          </a:p>
        </p:txBody>
      </p:sp>
      <p:sp>
        <p:nvSpPr>
          <p:cNvPr id="12" name="Date Placeholder 1">
            <a:extLst>
              <a:ext uri="{FF2B5EF4-FFF2-40B4-BE49-F238E27FC236}">
                <a16:creationId xmlns:a16="http://schemas.microsoft.com/office/drawing/2014/main" id="{EAB95234-A155-4884-97BC-5AD674E555AC}"/>
              </a:ext>
            </a:extLst>
          </p:cNvPr>
          <p:cNvSpPr>
            <a:spLocks noGrp="1"/>
          </p:cNvSpPr>
          <p:nvPr>
            <p:ph type="dt" sz="half" idx="2"/>
          </p:nvPr>
        </p:nvSpPr>
        <p:spPr>
          <a:xfrm>
            <a:off x="8525752" y="6614784"/>
            <a:ext cx="1686900" cy="226072"/>
          </a:xfrm>
          <a:prstGeom prst="rect">
            <a:avLst/>
          </a:prstGeom>
        </p:spPr>
        <p:txBody>
          <a:bodyPr lIns="0" tIns="0" rIns="0" bIns="0" anchor="ctr"/>
          <a:lstStyle>
            <a:lvl1pPr algn="r">
              <a:defRPr sz="1050">
                <a:solidFill>
                  <a:schemeClr val="bg2">
                    <a:lumMod val="75000"/>
                  </a:schemeClr>
                </a:solidFill>
              </a:defRPr>
            </a:lvl1pPr>
          </a:lstStyle>
          <a:p>
            <a:fld id="{CB74B132-1CB2-46F8-B3B2-047A581BC1F8}" type="datetime4">
              <a:rPr lang="en-GB" smtClean="0"/>
              <a:t>02 November 2022</a:t>
            </a:fld>
            <a:endParaRPr lang="en-GB"/>
          </a:p>
        </p:txBody>
      </p:sp>
    </p:spTree>
    <p:extLst>
      <p:ext uri="{BB962C8B-B14F-4D97-AF65-F5344CB8AC3E}">
        <p14:creationId xmlns:p14="http://schemas.microsoft.com/office/powerpoint/2010/main" val="309234858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Lst>
  <p:hf hdr="0" dt="0"/>
  <p:txStyles>
    <p:titleStyle>
      <a:lvl1pPr algn="l" defTabSz="914400" rtl="0" eaLnBrk="1" latinLnBrk="0" hangingPunct="1">
        <a:lnSpc>
          <a:spcPct val="90000"/>
        </a:lnSpc>
        <a:spcBef>
          <a:spcPct val="0"/>
        </a:spcBef>
        <a:buNone/>
        <a:defRPr sz="2800" i="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200"/>
        </a:spcAft>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1071">
          <p15:clr>
            <a:srgbClr val="F26B43"/>
          </p15:clr>
        </p15:guide>
        <p15:guide id="4" orient="horz" pos="4156">
          <p15:clr>
            <a:srgbClr val="F26B43"/>
          </p15:clr>
        </p15:guide>
        <p15:guide id="5" orient="horz" pos="3828">
          <p15:clr>
            <a:srgbClr val="F26B43"/>
          </p15:clr>
        </p15:guide>
        <p15:guide id="6" orient="horz" pos="323">
          <p15:clr>
            <a:srgbClr val="F26B43"/>
          </p15:clr>
        </p15:guide>
        <p15:guide id="7"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g17a82692b34_2_0"/>
          <p:cNvPicPr preferRelativeResize="0"/>
          <p:nvPr/>
        </p:nvPicPr>
        <p:blipFill rotWithShape="1">
          <a:blip r:embed="rId8">
            <a:alphaModFix/>
          </a:blip>
          <a:srcRect/>
          <a:stretch/>
        </p:blipFill>
        <p:spPr>
          <a:xfrm>
            <a:off x="0" y="5484368"/>
            <a:ext cx="12192000" cy="1373632"/>
          </a:xfrm>
          <a:prstGeom prst="rect">
            <a:avLst/>
          </a:prstGeom>
          <a:noFill/>
          <a:ln>
            <a:noFill/>
          </a:ln>
        </p:spPr>
      </p:pic>
      <p:sp>
        <p:nvSpPr>
          <p:cNvPr id="86" name="Google Shape;86;g17a82692b34_2_0"/>
          <p:cNvSpPr txBox="1">
            <a:spLocks noGrp="1"/>
          </p:cNvSpPr>
          <p:nvPr>
            <p:ph type="title"/>
          </p:nvPr>
        </p:nvSpPr>
        <p:spPr>
          <a:xfrm>
            <a:off x="838200" y="11032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9ACB5"/>
              </a:buClr>
              <a:buSzPts val="4400"/>
              <a:buFont typeface="Calibri"/>
              <a:buNone/>
              <a:defRPr sz="4400" b="0" i="0" u="none" strike="noStrike" cap="none">
                <a:solidFill>
                  <a:srgbClr val="29ACB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g17a82692b34_2_0"/>
          <p:cNvSpPr txBox="1">
            <a:spLocks noGrp="1"/>
          </p:cNvSpPr>
          <p:nvPr>
            <p:ph type="body" idx="1"/>
          </p:nvPr>
        </p:nvSpPr>
        <p:spPr>
          <a:xfrm>
            <a:off x="838200" y="2563725"/>
            <a:ext cx="10515600" cy="312005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D6563"/>
              </a:buClr>
              <a:buSzPts val="2800"/>
              <a:buFont typeface="Arial"/>
              <a:buChar char="•"/>
              <a:defRPr sz="2800" b="0" i="0" u="none" strike="noStrike" cap="none">
                <a:solidFill>
                  <a:srgbClr val="5D6563"/>
                </a:solidFill>
                <a:latin typeface="Calibri"/>
                <a:ea typeface="Calibri"/>
                <a:cs typeface="Calibri"/>
                <a:sym typeface="Calibri"/>
              </a:defRPr>
            </a:lvl1pPr>
            <a:lvl2pPr marL="914400" marR="0" lvl="1" indent="-381000" algn="l" rtl="0">
              <a:lnSpc>
                <a:spcPct val="90000"/>
              </a:lnSpc>
              <a:spcBef>
                <a:spcPts val="500"/>
              </a:spcBef>
              <a:spcAft>
                <a:spcPts val="0"/>
              </a:spcAft>
              <a:buClr>
                <a:srgbClr val="5D6563"/>
              </a:buClr>
              <a:buSzPts val="2400"/>
              <a:buFont typeface="Arial"/>
              <a:buChar char="•"/>
              <a:defRPr sz="2400" b="0" i="0" u="none" strike="noStrike" cap="none">
                <a:solidFill>
                  <a:srgbClr val="5D6563"/>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D6563"/>
              </a:buClr>
              <a:buSzPts val="2000"/>
              <a:buFont typeface="Arial"/>
              <a:buChar char="•"/>
              <a:defRPr sz="2000" b="0" i="0" u="none" strike="noStrike" cap="none">
                <a:solidFill>
                  <a:srgbClr val="5D6563"/>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D6563"/>
              </a:buClr>
              <a:buSzPts val="1800"/>
              <a:buFont typeface="Arial"/>
              <a:buChar char="•"/>
              <a:defRPr sz="1800" b="0" i="0" u="none" strike="noStrike" cap="none">
                <a:solidFill>
                  <a:srgbClr val="5D6563"/>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D6563"/>
              </a:buClr>
              <a:buSzPts val="1800"/>
              <a:buFont typeface="Arial"/>
              <a:buChar char="•"/>
              <a:defRPr sz="1800" b="0" i="0" u="none" strike="noStrike" cap="none">
                <a:solidFill>
                  <a:srgbClr val="5D6563"/>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g17a82692b34_2_0"/>
          <p:cNvSpPr txBox="1">
            <a:spLocks noGrp="1"/>
          </p:cNvSpPr>
          <p:nvPr>
            <p:ph type="sldNum" idx="12"/>
          </p:nvPr>
        </p:nvSpPr>
        <p:spPr>
          <a:xfrm>
            <a:off x="4724400" y="6441436"/>
            <a:ext cx="27432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89" name="Google Shape;89;g17a82692b34_2_0"/>
          <p:cNvPicPr preferRelativeResize="0"/>
          <p:nvPr/>
        </p:nvPicPr>
        <p:blipFill rotWithShape="1">
          <a:blip r:embed="rId9">
            <a:alphaModFix/>
          </a:blip>
          <a:srcRect/>
          <a:stretch/>
        </p:blipFill>
        <p:spPr>
          <a:xfrm>
            <a:off x="11061031" y="278568"/>
            <a:ext cx="858253" cy="343301"/>
          </a:xfrm>
          <a:prstGeom prst="rect">
            <a:avLst/>
          </a:prstGeom>
          <a:noFill/>
          <a:ln>
            <a:noFill/>
          </a:ln>
        </p:spPr>
      </p:pic>
      <p:pic>
        <p:nvPicPr>
          <p:cNvPr id="90" name="Google Shape;90;g17a82692b34_2_0"/>
          <p:cNvPicPr preferRelativeResize="0"/>
          <p:nvPr/>
        </p:nvPicPr>
        <p:blipFill rotWithShape="1">
          <a:blip r:embed="rId10">
            <a:alphaModFix/>
          </a:blip>
          <a:srcRect/>
          <a:stretch/>
        </p:blipFill>
        <p:spPr>
          <a:xfrm>
            <a:off x="10192382" y="258474"/>
            <a:ext cx="473204" cy="420625"/>
          </a:xfrm>
          <a:prstGeom prst="rect">
            <a:avLst/>
          </a:prstGeom>
          <a:noFill/>
          <a:ln>
            <a:noFill/>
          </a:ln>
        </p:spPr>
      </p:pic>
      <p:pic>
        <p:nvPicPr>
          <p:cNvPr id="91" name="Google Shape;91;g17a82692b34_2_0"/>
          <p:cNvPicPr preferRelativeResize="0"/>
          <p:nvPr/>
        </p:nvPicPr>
        <p:blipFill rotWithShape="1">
          <a:blip r:embed="rId11">
            <a:alphaModFix/>
          </a:blip>
          <a:srcRect/>
          <a:stretch/>
        </p:blipFill>
        <p:spPr>
          <a:xfrm>
            <a:off x="0" y="26107"/>
            <a:ext cx="2400300" cy="10096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g17a82692b34_7_0"/>
          <p:cNvSpPr txBox="1">
            <a:spLocks noGrp="1"/>
          </p:cNvSpPr>
          <p:nvPr>
            <p:ph type="title"/>
          </p:nvPr>
        </p:nvSpPr>
        <p:spPr>
          <a:xfrm>
            <a:off x="1028700" y="723900"/>
            <a:ext cx="10134600" cy="1288489"/>
          </a:xfrm>
          <a:prstGeom prst="rect">
            <a:avLst/>
          </a:prstGeom>
          <a:noFill/>
          <a:ln>
            <a:noFill/>
          </a:ln>
        </p:spPr>
        <p:txBody>
          <a:bodyPr spcFirstLastPara="1" wrap="square" lIns="91425" tIns="45700" rIns="91425" bIns="45700" anchor="b" anchorCtr="0">
            <a:normAutofit/>
          </a:bodyPr>
          <a:lstStyle>
            <a:lvl1pPr marR="0" lvl="0" algn="l" rtl="0">
              <a:lnSpc>
                <a:spcPct val="11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Google Shape;117;g17a82692b34_7_0"/>
          <p:cNvSpPr txBox="1">
            <a:spLocks noGrp="1"/>
          </p:cNvSpPr>
          <p:nvPr>
            <p:ph type="body" idx="1"/>
          </p:nvPr>
        </p:nvSpPr>
        <p:spPr>
          <a:xfrm>
            <a:off x="1028700" y="2161903"/>
            <a:ext cx="10134600" cy="396934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0000"/>
              </a:lnSpc>
              <a:spcBef>
                <a:spcPts val="100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L="914400" marR="0" lvl="1" indent="-325755" algn="l" rtl="0">
              <a:lnSpc>
                <a:spcPct val="110000"/>
              </a:lnSpc>
              <a:spcBef>
                <a:spcPts val="500"/>
              </a:spcBef>
              <a:spcAft>
                <a:spcPts val="0"/>
              </a:spcAft>
              <a:buClr>
                <a:schemeClr val="dk2"/>
              </a:buClr>
              <a:buSzPts val="1530"/>
              <a:buFont typeface="Arial"/>
              <a:buChar char="•"/>
              <a:defRPr sz="1800" b="0" i="0" u="none" strike="noStrike" cap="none">
                <a:solidFill>
                  <a:schemeClr val="dk2"/>
                </a:solidFill>
                <a:latin typeface="Arial"/>
                <a:ea typeface="Arial"/>
                <a:cs typeface="Arial"/>
                <a:sym typeface="Arial"/>
              </a:defRPr>
            </a:lvl2pPr>
            <a:lvl3pPr marL="1371600" marR="0" lvl="2" indent="-228600" algn="l" rtl="0">
              <a:lnSpc>
                <a:spcPct val="110000"/>
              </a:lnSpc>
              <a:spcBef>
                <a:spcPts val="5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3pPr>
            <a:lvl4pPr marL="1828800" marR="0" lvl="3" indent="-317500" algn="l" rtl="0">
              <a:lnSpc>
                <a:spcPct val="11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228600" algn="l" rtl="0">
              <a:lnSpc>
                <a:spcPct val="110000"/>
              </a:lnSpc>
              <a:spcBef>
                <a:spcPts val="5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 name="Google Shape;118;g17a82692b34_7_0"/>
          <p:cNvSpPr txBox="1">
            <a:spLocks noGrp="1"/>
          </p:cNvSpPr>
          <p:nvPr>
            <p:ph type="sldNum" idx="12"/>
          </p:nvPr>
        </p:nvSpPr>
        <p:spPr>
          <a:xfrm>
            <a:off x="11394765" y="6245032"/>
            <a:ext cx="5244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dk2"/>
                </a:solidFill>
                <a:latin typeface="Arial"/>
                <a:ea typeface="Arial"/>
                <a:cs typeface="Arial"/>
                <a:sym typeface="Arial"/>
              </a:defRPr>
            </a:lvl1pPr>
            <a:lvl2pPr marL="0" marR="0" lvl="1" indent="0" algn="r" rtl="0">
              <a:spcBef>
                <a:spcPts val="0"/>
              </a:spcBef>
              <a:buNone/>
              <a:defRPr sz="1050" b="0" i="0" u="none" strike="noStrike" cap="none">
                <a:solidFill>
                  <a:schemeClr val="dk2"/>
                </a:solidFill>
                <a:latin typeface="Arial"/>
                <a:ea typeface="Arial"/>
                <a:cs typeface="Arial"/>
                <a:sym typeface="Arial"/>
              </a:defRPr>
            </a:lvl2pPr>
            <a:lvl3pPr marL="0" marR="0" lvl="2" indent="0" algn="r" rtl="0">
              <a:spcBef>
                <a:spcPts val="0"/>
              </a:spcBef>
              <a:buNone/>
              <a:defRPr sz="1050" b="0" i="0" u="none" strike="noStrike" cap="none">
                <a:solidFill>
                  <a:schemeClr val="dk2"/>
                </a:solidFill>
                <a:latin typeface="Arial"/>
                <a:ea typeface="Arial"/>
                <a:cs typeface="Arial"/>
                <a:sym typeface="Arial"/>
              </a:defRPr>
            </a:lvl3pPr>
            <a:lvl4pPr marL="0" marR="0" lvl="3" indent="0" algn="r" rtl="0">
              <a:spcBef>
                <a:spcPts val="0"/>
              </a:spcBef>
              <a:buNone/>
              <a:defRPr sz="1050" b="0" i="0" u="none" strike="noStrike" cap="none">
                <a:solidFill>
                  <a:schemeClr val="dk2"/>
                </a:solidFill>
                <a:latin typeface="Arial"/>
                <a:ea typeface="Arial"/>
                <a:cs typeface="Arial"/>
                <a:sym typeface="Arial"/>
              </a:defRPr>
            </a:lvl4pPr>
            <a:lvl5pPr marL="0" marR="0" lvl="4" indent="0" algn="r" rtl="0">
              <a:spcBef>
                <a:spcPts val="0"/>
              </a:spcBef>
              <a:buNone/>
              <a:defRPr sz="1050" b="0" i="0" u="none" strike="noStrike" cap="none">
                <a:solidFill>
                  <a:schemeClr val="dk2"/>
                </a:solidFill>
                <a:latin typeface="Arial"/>
                <a:ea typeface="Arial"/>
                <a:cs typeface="Arial"/>
                <a:sym typeface="Arial"/>
              </a:defRPr>
            </a:lvl5pPr>
            <a:lvl6pPr marL="0" marR="0" lvl="5" indent="0" algn="r" rtl="0">
              <a:spcBef>
                <a:spcPts val="0"/>
              </a:spcBef>
              <a:buNone/>
              <a:defRPr sz="1050" b="0" i="0" u="none" strike="noStrike" cap="none">
                <a:solidFill>
                  <a:schemeClr val="dk2"/>
                </a:solidFill>
                <a:latin typeface="Arial"/>
                <a:ea typeface="Arial"/>
                <a:cs typeface="Arial"/>
                <a:sym typeface="Arial"/>
              </a:defRPr>
            </a:lvl6pPr>
            <a:lvl7pPr marL="0" marR="0" lvl="6" indent="0" algn="r" rtl="0">
              <a:spcBef>
                <a:spcPts val="0"/>
              </a:spcBef>
              <a:buNone/>
              <a:defRPr sz="1050" b="0" i="0" u="none" strike="noStrike" cap="none">
                <a:solidFill>
                  <a:schemeClr val="dk2"/>
                </a:solidFill>
                <a:latin typeface="Arial"/>
                <a:ea typeface="Arial"/>
                <a:cs typeface="Arial"/>
                <a:sym typeface="Arial"/>
              </a:defRPr>
            </a:lvl7pPr>
            <a:lvl8pPr marL="0" marR="0" lvl="7" indent="0" algn="r" rtl="0">
              <a:spcBef>
                <a:spcPts val="0"/>
              </a:spcBef>
              <a:buNone/>
              <a:defRPr sz="1050" b="0" i="0" u="none" strike="noStrike" cap="none">
                <a:solidFill>
                  <a:schemeClr val="dk2"/>
                </a:solidFill>
                <a:latin typeface="Arial"/>
                <a:ea typeface="Arial"/>
                <a:cs typeface="Arial"/>
                <a:sym typeface="Arial"/>
              </a:defRPr>
            </a:lvl8pPr>
            <a:lvl9pPr marL="0" marR="0" lvl="8" indent="0" algn="r" rtl="0">
              <a:spcBef>
                <a:spcPts val="0"/>
              </a:spcBef>
              <a:buNone/>
              <a:defRPr sz="10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g17a82692b34_7_0"/>
          <p:cNvSpPr txBox="1">
            <a:spLocks noGrp="1"/>
          </p:cNvSpPr>
          <p:nvPr>
            <p:ph type="dt" idx="10"/>
          </p:nvPr>
        </p:nvSpPr>
        <p:spPr>
          <a:xfrm>
            <a:off x="354841" y="6245032"/>
            <a:ext cx="265938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 name="Google Shape;120;g17a82692b34_7_0"/>
          <p:cNvSpPr txBox="1">
            <a:spLocks noGrp="1"/>
          </p:cNvSpPr>
          <p:nvPr>
            <p:ph type="ftr" idx="11"/>
          </p:nvPr>
        </p:nvSpPr>
        <p:spPr>
          <a:xfrm>
            <a:off x="7279964" y="6245033"/>
            <a:ext cx="411222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g17a82692b34_7_0"/>
          <p:cNvSpPr/>
          <p:nvPr/>
        </p:nvSpPr>
        <p:spPr>
          <a:xfrm>
            <a:off x="0" y="0"/>
            <a:ext cx="12192000" cy="6858000"/>
          </a:xfrm>
          <a:custGeom>
            <a:avLst/>
            <a:gdLst/>
            <a:ahLst/>
            <a:cxnLst/>
            <a:rect l="l" t="t" r="r" b="b"/>
            <a:pathLst>
              <a:path w="12192000" h="6858000" extrusionOk="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Shape 201"/>
        <p:cNvGrpSpPr/>
        <p:nvPr/>
      </p:nvGrpSpPr>
      <p:grpSpPr>
        <a:xfrm>
          <a:off x="0" y="0"/>
          <a:ext cx="0" cy="0"/>
          <a:chOff x="0" y="0"/>
          <a:chExt cx="0" cy="0"/>
        </a:xfrm>
      </p:grpSpPr>
      <p:sp>
        <p:nvSpPr>
          <p:cNvPr id="202" name="Google Shape;202;g17a82692b34_12_0"/>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accent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
        <p:nvSpPr>
          <p:cNvPr id="203" name="Google Shape;203;g17a82692b34_1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1pPr>
            <a:lvl2pPr marL="914400" marR="0" lvl="1" indent="-355600"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2pPr>
            <a:lvl3pPr marL="1371600" marR="0" lvl="2" indent="-355600"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3pPr>
            <a:lvl4pPr marL="1828800" marR="0" lvl="3" indent="-355600"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4pPr>
            <a:lvl5pPr marL="2286000" marR="0" lvl="4" indent="-355600" algn="l" rtl="0">
              <a:lnSpc>
                <a:spcPct val="90000"/>
              </a:lnSpc>
              <a:spcBef>
                <a:spcPts val="500"/>
              </a:spcBef>
              <a:spcAft>
                <a:spcPts val="0"/>
              </a:spcAft>
              <a:buClr>
                <a:schemeClr val="accent6"/>
              </a:buClr>
              <a:buSzPts val="2000"/>
              <a:buFont typeface="Arial"/>
              <a:buChar char="•"/>
              <a:defRPr sz="2000" b="0" i="0" u="none" strike="noStrike" cap="none">
                <a:solidFill>
                  <a:schemeClr val="accent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4" name="Google Shape;204;g17a82692b34_12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6"/>
              </a:buClr>
              <a:buSzPts val="4400"/>
              <a:buFont typeface="Mate"/>
              <a:buNone/>
              <a:defRPr sz="4400" b="1" i="0" u="none" strike="noStrike" cap="none">
                <a:solidFill>
                  <a:schemeClr val="accent6"/>
                </a:solidFill>
                <a:latin typeface="Mate"/>
                <a:ea typeface="Mate"/>
                <a:cs typeface="Mate"/>
                <a:sym typeface="Mat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5" name="Google Shape;205;g17a82692b34_12_0"/>
          <p:cNvSpPr txBox="1">
            <a:spLocks noGrp="1"/>
          </p:cNvSpPr>
          <p:nvPr>
            <p:ph type="ftr" idx="11"/>
          </p:nvPr>
        </p:nvSpPr>
        <p:spPr>
          <a:xfrm>
            <a:off x="484632" y="621792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96" r:id="rId5"/>
    <p:sldLayoutId id="2147483697" r:id="rId6"/>
    <p:sldLayoutId id="2147483698" r:id="rId7"/>
    <p:sldLayoutId id="2147483699" r:id="rId8"/>
    <p:sldLayoutId id="2147483700" r:id="rId9"/>
    <p:sldLayoutId id="2147483701" r:id="rId10"/>
    <p:sldLayoutId id="2147483702"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pos="5640">
          <p15:clr>
            <a:srgbClr val="F26B43"/>
          </p15:clr>
        </p15:guide>
        <p15:guide id="4" pos="1656">
          <p15:clr>
            <a:srgbClr val="F26B43"/>
          </p15:clr>
        </p15:guide>
        <p15:guide id="5" pos="52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838200" y="1792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838200" y="3253235"/>
            <a:ext cx="10515600" cy="30720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60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69FE3C-BCE8-7011-6C3E-13CC505F1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GB"/>
          </a:p>
        </p:txBody>
      </p:sp>
      <p:sp>
        <p:nvSpPr>
          <p:cNvPr id="3" name="Text Placeholder 2">
            <a:extLst>
              <a:ext uri="{FF2B5EF4-FFF2-40B4-BE49-F238E27FC236}">
                <a16:creationId xmlns:a16="http://schemas.microsoft.com/office/drawing/2014/main" id="{417D1BDC-B935-7919-E236-E533D5C20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971395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xStyles>
    <p:titleStyle>
      <a:lvl1pPr algn="l" defTabSz="914400" rtl="0" eaLnBrk="1" latinLnBrk="0" hangingPunct="1">
        <a:lnSpc>
          <a:spcPct val="90000"/>
        </a:lnSpc>
        <a:spcBef>
          <a:spcPct val="0"/>
        </a:spcBef>
        <a:buNone/>
        <a:defRPr sz="4400" b="1" i="1" kern="1200">
          <a:solidFill>
            <a:srgbClr val="00000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1" kern="1200">
          <a:solidFill>
            <a:srgbClr val="47A2E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936F2D-3D17-4F49-ABC8-125C11081CAA}"/>
              </a:ext>
            </a:extLst>
          </p:cNvPr>
          <p:cNvSpPr>
            <a:spLocks noGrp="1"/>
          </p:cNvSpPr>
          <p:nvPr>
            <p:ph type="title"/>
          </p:nvPr>
        </p:nvSpPr>
        <p:spPr>
          <a:xfrm>
            <a:off x="838200" y="365125"/>
            <a:ext cx="10044448" cy="1325563"/>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E2CD79-9B07-44AE-B25A-DE52B1B2A45F}"/>
              </a:ext>
            </a:extLst>
          </p:cNvPr>
          <p:cNvSpPr>
            <a:spLocks noGrp="1"/>
          </p:cNvSpPr>
          <p:nvPr>
            <p:ph type="body" idx="1"/>
          </p:nvPr>
        </p:nvSpPr>
        <p:spPr>
          <a:xfrm>
            <a:off x="838200" y="1825625"/>
            <a:ext cx="10044448"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AB03FE-8E2F-45F4-A376-FF59D25C4FC8}"/>
              </a:ext>
            </a:extLst>
          </p:cNvPr>
          <p:cNvSpPr>
            <a:spLocks noGrp="1"/>
          </p:cNvSpPr>
          <p:nvPr>
            <p:ph type="dt" sz="half" idx="2"/>
          </p:nvPr>
        </p:nvSpPr>
        <p:spPr>
          <a:xfrm>
            <a:off x="8139448" y="6410780"/>
            <a:ext cx="2743200" cy="218620"/>
          </a:xfrm>
          <a:prstGeom prst="rect">
            <a:avLst/>
          </a:prstGeom>
        </p:spPr>
        <p:txBody>
          <a:bodyPr vert="horz" lIns="0" tIns="0" rIns="0" bIns="0" rtlCol="0" anchor="ctr"/>
          <a:lstStyle>
            <a:lvl1pPr algn="r">
              <a:defRPr sz="1100" b="1">
                <a:solidFill>
                  <a:srgbClr val="00AFAA"/>
                </a:solidFill>
              </a:defRPr>
            </a:lvl1pPr>
          </a:lstStyle>
          <a:p>
            <a:pPr algn="r"/>
            <a:fld id="{577BEFC9-3966-4BB9-8717-58011E9BA379}" type="datetime1">
              <a:rPr lang="en-GB" smtClean="0"/>
              <a:t>02/11/2022</a:t>
            </a:fld>
            <a:endParaRPr lang="en-GB"/>
          </a:p>
        </p:txBody>
      </p:sp>
      <p:sp>
        <p:nvSpPr>
          <p:cNvPr id="5" name="Footer Placeholder 4">
            <a:extLst>
              <a:ext uri="{FF2B5EF4-FFF2-40B4-BE49-F238E27FC236}">
                <a16:creationId xmlns:a16="http://schemas.microsoft.com/office/drawing/2014/main" id="{B4D99CBE-7E64-4C7A-B49B-385CC1878D05}"/>
              </a:ext>
            </a:extLst>
          </p:cNvPr>
          <p:cNvSpPr>
            <a:spLocks noGrp="1"/>
          </p:cNvSpPr>
          <p:nvPr>
            <p:ph type="ftr" sz="quarter" idx="3"/>
          </p:nvPr>
        </p:nvSpPr>
        <p:spPr>
          <a:xfrm>
            <a:off x="838200" y="6410780"/>
            <a:ext cx="7301248" cy="218620"/>
          </a:xfrm>
          <a:prstGeom prst="rect">
            <a:avLst/>
          </a:prstGeom>
        </p:spPr>
        <p:txBody>
          <a:bodyPr vert="horz" lIns="0" tIns="0" rIns="0" bIns="0" rtlCol="0" anchor="ctr"/>
          <a:lstStyle>
            <a:lvl1pPr algn="l">
              <a:defRPr sz="1100" b="1">
                <a:solidFill>
                  <a:srgbClr val="00AFAA"/>
                </a:solidFill>
              </a:defRPr>
            </a:lvl1pPr>
          </a:lstStyle>
          <a:p>
            <a:r>
              <a:rPr lang="en-GB"/>
              <a:t>Population Health Management of non-communicable diseases</a:t>
            </a:r>
          </a:p>
        </p:txBody>
      </p:sp>
      <p:sp>
        <p:nvSpPr>
          <p:cNvPr id="6" name="Slide Number Placeholder 5">
            <a:extLst>
              <a:ext uri="{FF2B5EF4-FFF2-40B4-BE49-F238E27FC236}">
                <a16:creationId xmlns:a16="http://schemas.microsoft.com/office/drawing/2014/main" id="{BA6CDC0D-109B-442E-8402-3018117DAD54}"/>
              </a:ext>
            </a:extLst>
          </p:cNvPr>
          <p:cNvSpPr>
            <a:spLocks noGrp="1"/>
          </p:cNvSpPr>
          <p:nvPr>
            <p:ph type="sldNum" sz="quarter" idx="4"/>
          </p:nvPr>
        </p:nvSpPr>
        <p:spPr>
          <a:xfrm>
            <a:off x="10882647" y="6410780"/>
            <a:ext cx="831761" cy="218620"/>
          </a:xfrm>
          <a:prstGeom prst="rect">
            <a:avLst/>
          </a:prstGeom>
        </p:spPr>
        <p:txBody>
          <a:bodyPr vert="horz" lIns="0" tIns="0" rIns="0" bIns="0" rtlCol="0" anchor="ctr"/>
          <a:lstStyle>
            <a:lvl1pPr algn="r">
              <a:defRPr sz="1100" b="1">
                <a:solidFill>
                  <a:srgbClr val="00AFAA"/>
                </a:solidFill>
              </a:defRPr>
            </a:lvl1pPr>
          </a:lstStyle>
          <a:p>
            <a:fld id="{3804EE7C-7B67-42EF-BDBB-C8765A0DF0DC}" type="slidenum">
              <a:rPr lang="en-GB" smtClean="0"/>
              <a:pPr/>
              <a:t>‹#›</a:t>
            </a:fld>
            <a:endParaRPr lang="en-GB"/>
          </a:p>
        </p:txBody>
      </p:sp>
      <p:sp>
        <p:nvSpPr>
          <p:cNvPr id="8" name="Rectangle 7">
            <a:extLst>
              <a:ext uri="{FF2B5EF4-FFF2-40B4-BE49-F238E27FC236}">
                <a16:creationId xmlns:a16="http://schemas.microsoft.com/office/drawing/2014/main" id="{2CBEF404-55FF-470F-8CF4-6CA394E59018}"/>
              </a:ext>
            </a:extLst>
          </p:cNvPr>
          <p:cNvSpPr/>
          <p:nvPr userDrawn="1"/>
        </p:nvSpPr>
        <p:spPr>
          <a:xfrm>
            <a:off x="0" y="0"/>
            <a:ext cx="12192000" cy="87086"/>
          </a:xfrm>
          <a:prstGeom prst="rect">
            <a:avLst/>
          </a:prstGeom>
          <a:solidFill>
            <a:srgbClr val="00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Rectangle 8">
            <a:extLst>
              <a:ext uri="{FF2B5EF4-FFF2-40B4-BE49-F238E27FC236}">
                <a16:creationId xmlns:a16="http://schemas.microsoft.com/office/drawing/2014/main" id="{D95316EC-C1D0-40D7-862B-0C1ACDFCFC6D}"/>
              </a:ext>
            </a:extLst>
          </p:cNvPr>
          <p:cNvSpPr/>
          <p:nvPr userDrawn="1"/>
        </p:nvSpPr>
        <p:spPr>
          <a:xfrm>
            <a:off x="0" y="6770914"/>
            <a:ext cx="12192000" cy="87086"/>
          </a:xfrm>
          <a:prstGeom prst="rect">
            <a:avLst/>
          </a:prstGeom>
          <a:solidFill>
            <a:srgbClr val="646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10" name="Group 9">
            <a:extLst>
              <a:ext uri="{FF2B5EF4-FFF2-40B4-BE49-F238E27FC236}">
                <a16:creationId xmlns:a16="http://schemas.microsoft.com/office/drawing/2014/main" id="{40CDE5D8-281A-4F24-A97B-F6407FA3C373}"/>
              </a:ext>
            </a:extLst>
          </p:cNvPr>
          <p:cNvGrpSpPr>
            <a:grpSpLocks noChangeAspect="1"/>
          </p:cNvGrpSpPr>
          <p:nvPr userDrawn="1"/>
        </p:nvGrpSpPr>
        <p:grpSpPr>
          <a:xfrm>
            <a:off x="11061699" y="359436"/>
            <a:ext cx="657687" cy="730800"/>
            <a:chOff x="5597525" y="1636713"/>
            <a:chExt cx="3155950" cy="3506787"/>
          </a:xfrm>
          <a:solidFill>
            <a:srgbClr val="00AFAA"/>
          </a:solidFill>
        </p:grpSpPr>
        <p:sp>
          <p:nvSpPr>
            <p:cNvPr id="11" name="Freeform 5">
              <a:extLst>
                <a:ext uri="{FF2B5EF4-FFF2-40B4-BE49-F238E27FC236}">
                  <a16:creationId xmlns:a16="http://schemas.microsoft.com/office/drawing/2014/main" id="{D2058F50-A9DC-4505-8BF2-C9F01C287F26}"/>
                </a:ext>
              </a:extLst>
            </p:cNvPr>
            <p:cNvSpPr>
              <a:spLocks/>
            </p:cNvSpPr>
            <p:nvPr/>
          </p:nvSpPr>
          <p:spPr bwMode="auto">
            <a:xfrm>
              <a:off x="6370638" y="1636713"/>
              <a:ext cx="1608138" cy="1670050"/>
            </a:xfrm>
            <a:custGeom>
              <a:avLst/>
              <a:gdLst>
                <a:gd name="T0" fmla="*/ 884 w 1013"/>
                <a:gd name="T1" fmla="*/ 1052 h 1052"/>
                <a:gd name="T2" fmla="*/ 1013 w 1013"/>
                <a:gd name="T3" fmla="*/ 1052 h 1052"/>
                <a:gd name="T4" fmla="*/ 572 w 1013"/>
                <a:gd name="T5" fmla="*/ 0 h 1052"/>
                <a:gd name="T6" fmla="*/ 443 w 1013"/>
                <a:gd name="T7" fmla="*/ 0 h 1052"/>
                <a:gd name="T8" fmla="*/ 0 w 1013"/>
                <a:gd name="T9" fmla="*/ 1052 h 1052"/>
                <a:gd name="T10" fmla="*/ 129 w 1013"/>
                <a:gd name="T11" fmla="*/ 1052 h 1052"/>
                <a:gd name="T12" fmla="*/ 507 w 1013"/>
                <a:gd name="T13" fmla="*/ 154 h 1052"/>
                <a:gd name="T14" fmla="*/ 884 w 1013"/>
                <a:gd name="T15" fmla="*/ 1052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3" h="1052">
                  <a:moveTo>
                    <a:pt x="884" y="1052"/>
                  </a:moveTo>
                  <a:lnTo>
                    <a:pt x="1013" y="1052"/>
                  </a:lnTo>
                  <a:lnTo>
                    <a:pt x="572" y="0"/>
                  </a:lnTo>
                  <a:lnTo>
                    <a:pt x="443" y="0"/>
                  </a:lnTo>
                  <a:lnTo>
                    <a:pt x="0" y="1052"/>
                  </a:lnTo>
                  <a:lnTo>
                    <a:pt x="129" y="1052"/>
                  </a:lnTo>
                  <a:lnTo>
                    <a:pt x="507" y="154"/>
                  </a:lnTo>
                  <a:lnTo>
                    <a:pt x="884" y="1052"/>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43982FFA-5DC1-45AA-96E4-43B7B4BD02EC}"/>
                </a:ext>
              </a:extLst>
            </p:cNvPr>
            <p:cNvSpPr>
              <a:spLocks/>
            </p:cNvSpPr>
            <p:nvPr/>
          </p:nvSpPr>
          <p:spPr bwMode="auto">
            <a:xfrm>
              <a:off x="5597525" y="3476625"/>
              <a:ext cx="3155950" cy="1666875"/>
            </a:xfrm>
            <a:custGeom>
              <a:avLst/>
              <a:gdLst>
                <a:gd name="T0" fmla="*/ 1545 w 1988"/>
                <a:gd name="T1" fmla="*/ 0 h 1050"/>
                <a:gd name="T2" fmla="*/ 1416 w 1988"/>
                <a:gd name="T3" fmla="*/ 0 h 1050"/>
                <a:gd name="T4" fmla="*/ 1416 w 1988"/>
                <a:gd name="T5" fmla="*/ 0 h 1050"/>
                <a:gd name="T6" fmla="*/ 994 w 1988"/>
                <a:gd name="T7" fmla="*/ 911 h 1050"/>
                <a:gd name="T8" fmla="*/ 571 w 1988"/>
                <a:gd name="T9" fmla="*/ 0 h 1050"/>
                <a:gd name="T10" fmla="*/ 442 w 1988"/>
                <a:gd name="T11" fmla="*/ 0 h 1050"/>
                <a:gd name="T12" fmla="*/ 442 w 1988"/>
                <a:gd name="T13" fmla="*/ 0 h 1050"/>
                <a:gd name="T14" fmla="*/ 0 w 1988"/>
                <a:gd name="T15" fmla="*/ 1050 h 1050"/>
                <a:gd name="T16" fmla="*/ 130 w 1988"/>
                <a:gd name="T17" fmla="*/ 1050 h 1050"/>
                <a:gd name="T18" fmla="*/ 506 w 1988"/>
                <a:gd name="T19" fmla="*/ 153 h 1050"/>
                <a:gd name="T20" fmla="*/ 930 w 1988"/>
                <a:gd name="T21" fmla="*/ 1050 h 1050"/>
                <a:gd name="T22" fmla="*/ 930 w 1988"/>
                <a:gd name="T23" fmla="*/ 1050 h 1050"/>
                <a:gd name="T24" fmla="*/ 930 w 1988"/>
                <a:gd name="T25" fmla="*/ 1050 h 1050"/>
                <a:gd name="T26" fmla="*/ 1015 w 1988"/>
                <a:gd name="T27" fmla="*/ 1050 h 1050"/>
                <a:gd name="T28" fmla="*/ 1059 w 1988"/>
                <a:gd name="T29" fmla="*/ 1050 h 1050"/>
                <a:gd name="T30" fmla="*/ 1059 w 1988"/>
                <a:gd name="T31" fmla="*/ 1050 h 1050"/>
                <a:gd name="T32" fmla="*/ 1059 w 1988"/>
                <a:gd name="T33" fmla="*/ 1050 h 1050"/>
                <a:gd name="T34" fmla="*/ 1481 w 1988"/>
                <a:gd name="T35" fmla="*/ 153 h 1050"/>
                <a:gd name="T36" fmla="*/ 1859 w 1988"/>
                <a:gd name="T37" fmla="*/ 1050 h 1050"/>
                <a:gd name="T38" fmla="*/ 1988 w 1988"/>
                <a:gd name="T39" fmla="*/ 1050 h 1050"/>
                <a:gd name="T40" fmla="*/ 1545 w 1988"/>
                <a:gd name="T41"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88" h="1050">
                  <a:moveTo>
                    <a:pt x="1545" y="0"/>
                  </a:moveTo>
                  <a:lnTo>
                    <a:pt x="1416" y="0"/>
                  </a:lnTo>
                  <a:lnTo>
                    <a:pt x="1416" y="0"/>
                  </a:lnTo>
                  <a:lnTo>
                    <a:pt x="994" y="911"/>
                  </a:lnTo>
                  <a:lnTo>
                    <a:pt x="571" y="0"/>
                  </a:lnTo>
                  <a:lnTo>
                    <a:pt x="442" y="0"/>
                  </a:lnTo>
                  <a:lnTo>
                    <a:pt x="442" y="0"/>
                  </a:lnTo>
                  <a:lnTo>
                    <a:pt x="0" y="1050"/>
                  </a:lnTo>
                  <a:lnTo>
                    <a:pt x="130" y="1050"/>
                  </a:lnTo>
                  <a:lnTo>
                    <a:pt x="506" y="153"/>
                  </a:lnTo>
                  <a:lnTo>
                    <a:pt x="930" y="1050"/>
                  </a:lnTo>
                  <a:lnTo>
                    <a:pt x="930" y="1050"/>
                  </a:lnTo>
                  <a:lnTo>
                    <a:pt x="930" y="1050"/>
                  </a:lnTo>
                  <a:lnTo>
                    <a:pt x="1015" y="1050"/>
                  </a:lnTo>
                  <a:lnTo>
                    <a:pt x="1059" y="1050"/>
                  </a:lnTo>
                  <a:lnTo>
                    <a:pt x="1059" y="1050"/>
                  </a:lnTo>
                  <a:lnTo>
                    <a:pt x="1059" y="1050"/>
                  </a:lnTo>
                  <a:lnTo>
                    <a:pt x="1481" y="153"/>
                  </a:lnTo>
                  <a:lnTo>
                    <a:pt x="1859" y="1050"/>
                  </a:lnTo>
                  <a:lnTo>
                    <a:pt x="1988" y="1050"/>
                  </a:lnTo>
                  <a:lnTo>
                    <a:pt x="1545" y="0"/>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039646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606531"/>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530531" y="6217623"/>
            <a:ext cx="432000" cy="524800"/>
          </a:xfrm>
          <a:prstGeom prst="rect">
            <a:avLst/>
          </a:prstGeom>
          <a:solidFill>
            <a:srgbClr val="7030A0"/>
          </a:solidFill>
          <a:ln>
            <a:solidFill>
              <a:schemeClr val="bg1"/>
            </a:solidFill>
          </a:ln>
        </p:spPr>
        <p:style>
          <a:lnRef idx="2">
            <a:schemeClr val="accent2"/>
          </a:lnRef>
          <a:fillRef idx="1">
            <a:schemeClr val="lt1"/>
          </a:fillRef>
          <a:effectRef idx="0">
            <a:schemeClr val="accent2"/>
          </a:effectRef>
          <a:fontRef idx="minor">
            <a:schemeClr val="dk1"/>
          </a:fontRef>
        </p:style>
        <p:txBody>
          <a:bodyPr spcFirstLastPara="1" wrap="none" lIns="91425" tIns="91425" rIns="91425" bIns="91425" anchor="ctr" anchorCtr="0">
            <a:noAutofit/>
          </a:bodyPr>
          <a:lstStyle>
            <a:lvl1pPr lvl="0" algn="r">
              <a:buNone/>
              <a:defRPr sz="1333">
                <a:solidFill>
                  <a:schemeClr val="bg1"/>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Google Shape;23;p4">
            <a:extLst>
              <a:ext uri="{FF2B5EF4-FFF2-40B4-BE49-F238E27FC236}">
                <a16:creationId xmlns:a16="http://schemas.microsoft.com/office/drawing/2014/main" id="{8FB088CF-5950-485F-8AE1-7CD26F6ADDE6}"/>
              </a:ext>
            </a:extLst>
          </p:cNvPr>
          <p:cNvPicPr preferRelativeResize="0"/>
          <p:nvPr userDrawn="1"/>
        </p:nvPicPr>
        <p:blipFill>
          <a:blip r:embed="rId15">
            <a:alphaModFix/>
          </a:blip>
          <a:stretch>
            <a:fillRect/>
          </a:stretch>
        </p:blipFill>
        <p:spPr>
          <a:xfrm>
            <a:off x="9849289" y="159395"/>
            <a:ext cx="1161131" cy="360000"/>
          </a:xfrm>
          <a:prstGeom prst="rect">
            <a:avLst/>
          </a:prstGeom>
          <a:noFill/>
          <a:ln>
            <a:noFill/>
          </a:ln>
        </p:spPr>
      </p:pic>
      <p:pic>
        <p:nvPicPr>
          <p:cNvPr id="1026" name="Picture 2">
            <a:extLst>
              <a:ext uri="{FF2B5EF4-FFF2-40B4-BE49-F238E27FC236}">
                <a16:creationId xmlns:a16="http://schemas.microsoft.com/office/drawing/2014/main" id="{9DE8A21B-217D-422F-9F2B-C846937175F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47757" y="190967"/>
            <a:ext cx="1397000" cy="8311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3FC8C6-D3AA-443C-A34C-2300BB6D6DDA}"/>
              </a:ext>
            </a:extLst>
          </p:cNvPr>
          <p:cNvPicPr>
            <a:picLocks noChangeAspect="1"/>
          </p:cNvPicPr>
          <p:nvPr userDrawn="1"/>
        </p:nvPicPr>
        <p:blipFill>
          <a:blip r:embed="rId17"/>
          <a:stretch>
            <a:fillRect/>
          </a:stretch>
        </p:blipFill>
        <p:spPr>
          <a:xfrm>
            <a:off x="9849289" y="603453"/>
            <a:ext cx="1621595" cy="360000"/>
          </a:xfrm>
          <a:prstGeom prst="rect">
            <a:avLst/>
          </a:prstGeom>
        </p:spPr>
      </p:pic>
    </p:spTree>
    <p:extLst>
      <p:ext uri="{BB962C8B-B14F-4D97-AF65-F5344CB8AC3E}">
        <p14:creationId xmlns:p14="http://schemas.microsoft.com/office/powerpoint/2010/main" val="4002486639"/>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bg2"/>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85" marR="0" lvl="0" indent="-457189" algn="l" rtl="0" eaLnBrk="1" hangingPunct="1">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49C14-AC13-CD47-8EE7-2FFC61534128}"/>
              </a:ext>
            </a:extLst>
          </p:cNvPr>
          <p:cNvSpPr>
            <a:spLocks noGrp="1"/>
          </p:cNvSpPr>
          <p:nvPr>
            <p:ph type="title"/>
          </p:nvPr>
        </p:nvSpPr>
        <p:spPr>
          <a:xfrm>
            <a:off x="540000" y="540000"/>
            <a:ext cx="11112000" cy="1150688"/>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5FE3923-0B9F-DD48-B3AA-34B10E74841A}"/>
              </a:ext>
            </a:extLst>
          </p:cNvPr>
          <p:cNvSpPr>
            <a:spLocks noGrp="1"/>
          </p:cNvSpPr>
          <p:nvPr>
            <p:ph type="body" idx="1"/>
          </p:nvPr>
        </p:nvSpPr>
        <p:spPr>
          <a:xfrm>
            <a:off x="540000" y="1825625"/>
            <a:ext cx="111120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D1068083-2992-B847-9462-99733A6B2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BE9B126-C967-DE40-BD8E-7BE97B99A577}"/>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l">
              <a:defRPr sz="1000">
                <a:solidFill>
                  <a:schemeClr val="tx1">
                    <a:tint val="75000"/>
                  </a:schemeClr>
                </a:solidFill>
              </a:defRPr>
            </a:lvl1pPr>
          </a:lstStyle>
          <a:p>
            <a:pPr algn="l"/>
            <a:r>
              <a:rPr lang="en-US"/>
              <a:t>Presentation Title Here</a:t>
            </a:r>
            <a:endParaRPr lang="en-US" dirty="0"/>
          </a:p>
        </p:txBody>
      </p:sp>
      <p:sp>
        <p:nvSpPr>
          <p:cNvPr id="6" name="Slide Number Placeholder 5">
            <a:extLst>
              <a:ext uri="{FF2B5EF4-FFF2-40B4-BE49-F238E27FC236}">
                <a16:creationId xmlns:a16="http://schemas.microsoft.com/office/drawing/2014/main" id="{27A96F7E-9A1D-134E-AE5B-CD2666BD8066}"/>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FCA9D46-5061-CB44-B974-7368B75C86DF}" type="slidenum">
              <a:rPr lang="en-US" smtClean="0"/>
              <a:pPr/>
              <a:t>‹#›</a:t>
            </a:fld>
            <a:endParaRPr lang="en-US" sz="1000"/>
          </a:p>
        </p:txBody>
      </p:sp>
    </p:spTree>
    <p:extLst>
      <p:ext uri="{BB962C8B-B14F-4D97-AF65-F5344CB8AC3E}">
        <p14:creationId xmlns:p14="http://schemas.microsoft.com/office/powerpoint/2010/main" val="381430304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hf hd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69.xml"/><Relationship Id="rId1" Type="http://schemas.openxmlformats.org/officeDocument/2006/relationships/slideLayout" Target="../slideLayouts/slideLayout60.xml"/><Relationship Id="rId4" Type="http://schemas.openxmlformats.org/officeDocument/2006/relationships/image" Target="../media/image263.png"/></Relationships>
</file>

<file path=ppt/slides/_rels/slide10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70.xml"/><Relationship Id="rId1" Type="http://schemas.openxmlformats.org/officeDocument/2006/relationships/slideLayout" Target="../slideLayouts/slideLayout60.xml"/><Relationship Id="rId4" Type="http://schemas.openxmlformats.org/officeDocument/2006/relationships/image" Target="../media/image265.sv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svg"/><Relationship Id="rId2" Type="http://schemas.openxmlformats.org/officeDocument/2006/relationships/notesSlide" Target="../notesSlides/notesSlide71.xml"/><Relationship Id="rId1" Type="http://schemas.openxmlformats.org/officeDocument/2006/relationships/slideLayout" Target="../slideLayouts/slideLayout60.xml"/><Relationship Id="rId6" Type="http://schemas.openxmlformats.org/officeDocument/2006/relationships/image" Target="../media/image269.png"/><Relationship Id="rId5" Type="http://schemas.openxmlformats.org/officeDocument/2006/relationships/image" Target="../media/image268.svg"/><Relationship Id="rId4" Type="http://schemas.openxmlformats.org/officeDocument/2006/relationships/image" Target="../media/image267.png"/><Relationship Id="rId9" Type="http://schemas.openxmlformats.org/officeDocument/2006/relationships/image" Target="../media/image272.svg"/></Relationships>
</file>

<file path=ppt/slides/_rels/slide10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72.xml"/><Relationship Id="rId1" Type="http://schemas.openxmlformats.org/officeDocument/2006/relationships/slideLayout" Target="../slideLayouts/slideLayout60.xml"/><Relationship Id="rId4" Type="http://schemas.openxmlformats.org/officeDocument/2006/relationships/image" Target="../media/image274.svg"/></Relationships>
</file>

<file path=ppt/slides/_rels/slide106.xml.rels><?xml version="1.0" encoding="UTF-8" standalone="yes"?>
<Relationships xmlns="http://schemas.openxmlformats.org/package/2006/relationships"><Relationship Id="rId3" Type="http://schemas.openxmlformats.org/officeDocument/2006/relationships/hyperlink" Target="mailto:simon.lande@healthlumen" TargetMode="External"/><Relationship Id="rId2" Type="http://schemas.openxmlformats.org/officeDocument/2006/relationships/hyperlink" Target="mailto:laura.webber@healthlumen" TargetMode="External"/><Relationship Id="rId1" Type="http://schemas.openxmlformats.org/officeDocument/2006/relationships/slideLayout" Target="../slideLayouts/slideLayout60.xml"/></Relationships>
</file>

<file path=ppt/slides/_rels/slide107.xml.rels><?xml version="1.0" encoding="UTF-8" standalone="yes"?>
<Relationships xmlns="http://schemas.openxmlformats.org/package/2006/relationships"><Relationship Id="rId8" Type="http://schemas.openxmlformats.org/officeDocument/2006/relationships/hyperlink" Target="https://www.kingsfund.org.uk/projects/time-think-differently/trends-disease-and-disability-non-communicable-diseases" TargetMode="External"/><Relationship Id="rId3" Type="http://schemas.openxmlformats.org/officeDocument/2006/relationships/hyperlink" Target="https://www.who.int/news-room/fact-sheets/detail/noncommunicable-diseases" TargetMode="External"/><Relationship Id="rId7" Type="http://schemas.openxmlformats.org/officeDocument/2006/relationships/hyperlink" Target="http://www.ons.gov.uk/ons/rel/ghs/general-lifestyle-survey/2009-report/health.xls" TargetMode="External"/><Relationship Id="rId2" Type="http://schemas.openxmlformats.org/officeDocument/2006/relationships/notesSlide" Target="../notesSlides/notesSlide73.xml"/><Relationship Id="rId1" Type="http://schemas.openxmlformats.org/officeDocument/2006/relationships/slideLayout" Target="../slideLayouts/slideLayout60.xml"/><Relationship Id="rId6" Type="http://schemas.openxmlformats.org/officeDocument/2006/relationships/hyperlink" Target="http://ihmeuw.org/5gqe" TargetMode="External"/><Relationship Id="rId11" Type="http://schemas.openxmlformats.org/officeDocument/2006/relationships/hyperlink" Target="https://publications.parliament.uk/pa/ld201617/ldselect/ldnhssus/151/15109.htm" TargetMode="External"/><Relationship Id="rId5" Type="http://schemas.openxmlformats.org/officeDocument/2006/relationships/hyperlink" Target="https://www.bhf.org.uk/-/media/files/research/heart-statistics/bhf-cvd-statistics-england-factsheet.pdf?la=en&amp;rev=d4bcaeec1b33410d879c6379225f7b6c&amp;hash=C2F01D5C0DA7EB8D8C138B7E628041594D1BA2ED" TargetMode="External"/><Relationship Id="rId10" Type="http://schemas.openxmlformats.org/officeDocument/2006/relationships/hyperlink" Target="https://www.nrscotland.gov.uk/files/statistics/avoidable-mortality/2020/avoidable-mortality-20-report.pdf" TargetMode="External"/><Relationship Id="rId4" Type="http://schemas.openxmlformats.org/officeDocument/2006/relationships/hyperlink" Target="https://www.gov.uk/government/publications/health-profile-for-england-2019" TargetMode="External"/><Relationship Id="rId9" Type="http://schemas.openxmlformats.org/officeDocument/2006/relationships/hyperlink" Target="https://ukhsa.blog.gov.uk/2019/02/14/health-matters-preventing-cardiovascular-diseas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9.jp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75.png"/><Relationship Id="rId4" Type="http://schemas.openxmlformats.org/officeDocument/2006/relationships/image" Target="../media/image48.png"/></Relationships>
</file>

<file path=ppt/slides/_rels/slide10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75.xml"/><Relationship Id="rId1" Type="http://schemas.openxmlformats.org/officeDocument/2006/relationships/slideLayout" Target="../slideLayouts/slideLayout114.xml"/><Relationship Id="rId5" Type="http://schemas.openxmlformats.org/officeDocument/2006/relationships/image" Target="../media/image278.jpg"/><Relationship Id="rId4" Type="http://schemas.openxmlformats.org/officeDocument/2006/relationships/image" Target="../media/image27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56.png"/></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280.png"/><Relationship Id="rId4" Type="http://schemas.openxmlformats.org/officeDocument/2006/relationships/image" Target="../media/image279.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116.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81.xml"/></Relationships>
</file>

<file path=ppt/slides/_rels/slide117.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81.xml"/></Relationships>
</file>

<file path=ppt/slides/_rels/slide118.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81.xml"/></Relationships>
</file>

<file path=ppt/slides/_rels/slide119.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jpeg"/></Relationships>
</file>

<file path=ppt/slides/_rels/slide12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81.xml"/><Relationship Id="rId1" Type="http://schemas.openxmlformats.org/officeDocument/2006/relationships/slideLayout" Target="../slideLayouts/slideLayout80.xml"/></Relationships>
</file>

<file path=ppt/slides/_rels/slide12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82.xml"/><Relationship Id="rId1" Type="http://schemas.openxmlformats.org/officeDocument/2006/relationships/slideLayout" Target="../slideLayouts/slideLayout80.xml"/></Relationships>
</file>

<file path=ppt/slides/_rels/slide122.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8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0.xml"/></Relationships>
</file>

<file path=ppt/slides/_rels/slide12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85.xml"/><Relationship Id="rId1" Type="http://schemas.openxmlformats.org/officeDocument/2006/relationships/slideLayout" Target="../slideLayouts/slideLayout80.xml"/></Relationships>
</file>

<file path=ppt/slides/_rels/slide12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86.xml"/><Relationship Id="rId1" Type="http://schemas.openxmlformats.org/officeDocument/2006/relationships/slideLayout" Target="../slideLayouts/slideLayout8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4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88.xml"/></Relationships>
</file>

<file path=ppt/slides/_rels/slide133.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94.xml"/><Relationship Id="rId5" Type="http://schemas.openxmlformats.org/officeDocument/2006/relationships/image" Target="../media/image295.png"/><Relationship Id="rId4" Type="http://schemas.openxmlformats.org/officeDocument/2006/relationships/image" Target="../media/image294.png"/></Relationships>
</file>

<file path=ppt/slides/_rels/slide13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94.xml"/><Relationship Id="rId5" Type="http://schemas.openxmlformats.org/officeDocument/2006/relationships/image" Target="../media/image295.png"/><Relationship Id="rId4" Type="http://schemas.openxmlformats.org/officeDocument/2006/relationships/image" Target="../media/image294.png"/></Relationships>
</file>

<file path=ppt/slides/_rels/slide135.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9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7.png"/><Relationship Id="rId1" Type="http://schemas.openxmlformats.org/officeDocument/2006/relationships/slideLayout" Target="../slideLayouts/slideLayout93.xml"/><Relationship Id="rId5" Type="http://schemas.openxmlformats.org/officeDocument/2006/relationships/image" Target="../media/image299.png"/><Relationship Id="rId4" Type="http://schemas.openxmlformats.org/officeDocument/2006/relationships/image" Target="../media/image298.png"/></Relationships>
</file>

<file path=ppt/slides/_rels/slide1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7.png"/><Relationship Id="rId1" Type="http://schemas.openxmlformats.org/officeDocument/2006/relationships/slideLayout" Target="../slideLayouts/slideLayout93.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1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56.png"/><Relationship Id="rId4" Type="http://schemas.openxmlformats.org/officeDocument/2006/relationships/image" Target="../media/image301.png"/></Relationships>
</file>

<file path=ppt/slides/_rels/slide142.xml.rels><?xml version="1.0" encoding="UTF-8" standalone="yes"?>
<Relationships xmlns="http://schemas.openxmlformats.org/package/2006/relationships"><Relationship Id="rId3" Type="http://schemas.openxmlformats.org/officeDocument/2006/relationships/image" Target="../media/image302.jpg"/><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303.jpg"/><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3" Type="http://schemas.openxmlformats.org/officeDocument/2006/relationships/image" Target="../media/image305.jpg"/><Relationship Id="rId2" Type="http://schemas.openxmlformats.org/officeDocument/2006/relationships/notesSlide" Target="../notesSlides/notesSlide92.xml"/><Relationship Id="rId1" Type="http://schemas.openxmlformats.org/officeDocument/2006/relationships/slideLayout" Target="../slideLayouts/slideLayout20.xml"/><Relationship Id="rId5" Type="http://schemas.openxmlformats.org/officeDocument/2006/relationships/image" Target="../media/image307.jpg"/><Relationship Id="rId4" Type="http://schemas.openxmlformats.org/officeDocument/2006/relationships/image" Target="../media/image306.jpg"/></Relationships>
</file>

<file path=ppt/slides/_rels/slide146.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94.xml"/><Relationship Id="rId1" Type="http://schemas.openxmlformats.org/officeDocument/2006/relationships/slideLayout" Target="../slideLayouts/slideLayout20.xml"/><Relationship Id="rId6" Type="http://schemas.openxmlformats.org/officeDocument/2006/relationships/image" Target="../media/image312.jpg"/><Relationship Id="rId5" Type="http://schemas.openxmlformats.org/officeDocument/2006/relationships/image" Target="../media/image311.png"/><Relationship Id="rId4" Type="http://schemas.openxmlformats.org/officeDocument/2006/relationships/image" Target="../media/image310.jpg"/></Relationships>
</file>

<file path=ppt/slides/_rels/slide148.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96.xml"/><Relationship Id="rId1" Type="http://schemas.openxmlformats.org/officeDocument/2006/relationships/slideLayout" Target="../slideLayouts/slideLayout19.xml"/><Relationship Id="rId5" Type="http://schemas.openxmlformats.org/officeDocument/2006/relationships/image" Target="../media/image315.png"/><Relationship Id="rId4" Type="http://schemas.openxmlformats.org/officeDocument/2006/relationships/image" Target="../media/image3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0.xml.rels><?xml version="1.0" encoding="UTF-8" standalone="yes"?>
<Relationships xmlns="http://schemas.openxmlformats.org/package/2006/relationships"><Relationship Id="rId3" Type="http://schemas.openxmlformats.org/officeDocument/2006/relationships/image" Target="../media/image316.jpg"/><Relationship Id="rId2" Type="http://schemas.openxmlformats.org/officeDocument/2006/relationships/notesSlide" Target="../notesSlides/notesSlide97.xml"/><Relationship Id="rId1" Type="http://schemas.openxmlformats.org/officeDocument/2006/relationships/slideLayout" Target="../slideLayouts/slideLayout19.xml"/><Relationship Id="rId5" Type="http://schemas.openxmlformats.org/officeDocument/2006/relationships/image" Target="../media/image318.jpg"/><Relationship Id="rId4" Type="http://schemas.openxmlformats.org/officeDocument/2006/relationships/image" Target="../media/image317.jpg"/></Relationships>
</file>

<file path=ppt/slides/_rels/slide151.xml.rels><?xml version="1.0" encoding="UTF-8" standalone="yes"?>
<Relationships xmlns="http://schemas.openxmlformats.org/package/2006/relationships"><Relationship Id="rId3" Type="http://schemas.openxmlformats.org/officeDocument/2006/relationships/image" Target="../media/image319.jpg"/><Relationship Id="rId7" Type="http://schemas.openxmlformats.org/officeDocument/2006/relationships/image" Target="../media/image323.jpg"/><Relationship Id="rId2" Type="http://schemas.openxmlformats.org/officeDocument/2006/relationships/notesSlide" Target="../notesSlides/notesSlide98.xml"/><Relationship Id="rId1" Type="http://schemas.openxmlformats.org/officeDocument/2006/relationships/slideLayout" Target="../slideLayouts/slideLayout21.xml"/><Relationship Id="rId6" Type="http://schemas.openxmlformats.org/officeDocument/2006/relationships/image" Target="../media/image322.jpg"/><Relationship Id="rId5" Type="http://schemas.openxmlformats.org/officeDocument/2006/relationships/image" Target="../media/image321.png"/><Relationship Id="rId4" Type="http://schemas.openxmlformats.org/officeDocument/2006/relationships/image" Target="../media/image320.jpg"/></Relationships>
</file>

<file path=ppt/slides/_rels/slide152.xml.rels><?xml version="1.0" encoding="UTF-8" standalone="yes"?>
<Relationships xmlns="http://schemas.openxmlformats.org/package/2006/relationships"><Relationship Id="rId3" Type="http://schemas.openxmlformats.org/officeDocument/2006/relationships/image" Target="../media/image324.jpg"/><Relationship Id="rId2" Type="http://schemas.openxmlformats.org/officeDocument/2006/relationships/notesSlide" Target="../notesSlides/notesSlide99.xml"/><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notesSlide" Target="../notesSlides/notesSlide100.xml"/><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3" Type="http://schemas.openxmlformats.org/officeDocument/2006/relationships/image" Target="../media/image326.jpg"/><Relationship Id="rId2" Type="http://schemas.openxmlformats.org/officeDocument/2006/relationships/notesSlide" Target="../notesSlides/notesSlide101.xml"/><Relationship Id="rId1" Type="http://schemas.openxmlformats.org/officeDocument/2006/relationships/slideLayout" Target="../slideLayouts/slideLayout22.xml"/><Relationship Id="rId4" Type="http://schemas.openxmlformats.org/officeDocument/2006/relationships/image" Target="../media/image327.jpg"/></Relationships>
</file>

<file path=ppt/slides/_rels/slide155.xml.rels><?xml version="1.0" encoding="UTF-8" standalone="yes"?>
<Relationships xmlns="http://schemas.openxmlformats.org/package/2006/relationships"><Relationship Id="rId3" Type="http://schemas.openxmlformats.org/officeDocument/2006/relationships/image" Target="../media/image328.jp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329.jpg"/><Relationship Id="rId2" Type="http://schemas.openxmlformats.org/officeDocument/2006/relationships/notesSlide" Target="../notesSlides/notesSlide103.xml"/><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3" Type="http://schemas.openxmlformats.org/officeDocument/2006/relationships/image" Target="../media/image330.jpg"/><Relationship Id="rId2" Type="http://schemas.openxmlformats.org/officeDocument/2006/relationships/notesSlide" Target="../notesSlides/notesSlide104.xml"/><Relationship Id="rId1" Type="http://schemas.openxmlformats.org/officeDocument/2006/relationships/slideLayout" Target="../slideLayouts/slideLayout20.xml"/><Relationship Id="rId4" Type="http://schemas.openxmlformats.org/officeDocument/2006/relationships/image" Target="../media/image319.jpg"/></Relationships>
</file>

<file path=ppt/slides/_rels/slide1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15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9.jpg"/><Relationship Id="rId3" Type="http://schemas.openxmlformats.org/officeDocument/2006/relationships/image" Target="../media/image48.png"/><Relationship Id="rId7" Type="http://schemas.openxmlformats.org/officeDocument/2006/relationships/image" Target="../media/image57.png"/><Relationship Id="rId12"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167.png"/><Relationship Id="rId11" Type="http://schemas.openxmlformats.org/officeDocument/2006/relationships/image" Target="../media/image97.png"/><Relationship Id="rId5" Type="http://schemas.openxmlformats.org/officeDocument/2006/relationships/image" Target="../media/image165.png"/><Relationship Id="rId10" Type="http://schemas.openxmlformats.org/officeDocument/2006/relationships/image" Target="../media/image96.png"/><Relationship Id="rId4" Type="http://schemas.openxmlformats.org/officeDocument/2006/relationships/image" Target="../media/image164.png"/><Relationship Id="rId9" Type="http://schemas.openxmlformats.org/officeDocument/2006/relationships/image" Target="../media/image79.png"/><Relationship Id="rId14"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mailto:David.howell5@nhs.net" TargetMode="External"/><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mailto:david.howell5@nhs.net"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hyperlink" Target="mailto:Jane.johnston7@nhs.ne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56.png"/></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2.xml"/><Relationship Id="rId1" Type="http://schemas.openxmlformats.org/officeDocument/2006/relationships/slideLayout" Target="../slideLayouts/slideLayout36.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4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57.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1.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6.png"/><Relationship Id="rId2" Type="http://schemas.openxmlformats.org/officeDocument/2006/relationships/image" Target="../media/image107.png"/><Relationship Id="rId16" Type="http://schemas.openxmlformats.org/officeDocument/2006/relationships/image" Target="../media/image120.jpeg"/><Relationship Id="rId1" Type="http://schemas.openxmlformats.org/officeDocument/2006/relationships/slideLayout" Target="../slideLayouts/slideLayout76.xml"/><Relationship Id="rId6" Type="http://schemas.openxmlformats.org/officeDocument/2006/relationships/image" Target="../media/image111.png"/><Relationship Id="rId11" Type="http://schemas.microsoft.com/office/2007/relationships/hdphoto" Target="../media/hdphoto3.wdp"/><Relationship Id="rId5" Type="http://schemas.openxmlformats.org/officeDocument/2006/relationships/image" Target="../media/image110.png"/><Relationship Id="rId15" Type="http://schemas.openxmlformats.org/officeDocument/2006/relationships/image" Target="../media/image119.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8.png"/></Relationships>
</file>

<file path=ppt/slides/_rels/slide5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1.png"/><Relationship Id="rId16" Type="http://schemas.openxmlformats.org/officeDocument/2006/relationships/image" Target="../media/image135.png"/><Relationship Id="rId1" Type="http://schemas.openxmlformats.org/officeDocument/2006/relationships/slideLayout" Target="../slideLayouts/slideLayout7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png"/><Relationship Id="rId1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1.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jpeg"/><Relationship Id="rId2" Type="http://schemas.openxmlformats.org/officeDocument/2006/relationships/notesSlide" Target="../notesSlides/notesSlide38.xml"/><Relationship Id="rId16" Type="http://schemas.openxmlformats.org/officeDocument/2006/relationships/image" Target="../media/image154.svg"/><Relationship Id="rId1" Type="http://schemas.openxmlformats.org/officeDocument/2006/relationships/slideLayout" Target="../slideLayouts/slideLayout74.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74.xml"/><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74.xml"/><Relationship Id="rId6" Type="http://schemas.openxmlformats.org/officeDocument/2006/relationships/image" Target="../media/image145.png"/><Relationship Id="rId5" Type="http://schemas.openxmlformats.org/officeDocument/2006/relationships/image" Target="../media/image160.png"/><Relationship Id="rId4" Type="http://schemas.openxmlformats.org/officeDocument/2006/relationships/image" Target="../media/image159.jpeg"/></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74.xml"/><Relationship Id="rId5" Type="http://schemas.openxmlformats.org/officeDocument/2006/relationships/image" Target="../media/image161.png"/><Relationship Id="rId4" Type="http://schemas.openxmlformats.org/officeDocument/2006/relationships/image" Target="../media/image145.png"/></Relationships>
</file>

<file path=ppt/slides/_rels/slide6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hyperlink" Target="https://cipha.nhs.uk/" TargetMode="Externa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9.jpg"/><Relationship Id="rId3" Type="http://schemas.openxmlformats.org/officeDocument/2006/relationships/image" Target="../media/image48.png"/><Relationship Id="rId7" Type="http://schemas.openxmlformats.org/officeDocument/2006/relationships/image" Target="../media/image167.png"/><Relationship Id="rId12"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66.png"/><Relationship Id="rId11" Type="http://schemas.openxmlformats.org/officeDocument/2006/relationships/image" Target="../media/image96.png"/><Relationship Id="rId5" Type="http://schemas.openxmlformats.org/officeDocument/2006/relationships/image" Target="../media/image165.png"/><Relationship Id="rId10" Type="http://schemas.openxmlformats.org/officeDocument/2006/relationships/image" Target="../media/image79.png"/><Relationship Id="rId4" Type="http://schemas.openxmlformats.org/officeDocument/2006/relationships/image" Target="../media/image164.png"/><Relationship Id="rId9"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168.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170.png"/><Relationship Id="rId4" Type="http://schemas.openxmlformats.org/officeDocument/2006/relationships/image" Target="../media/image169.png"/></Relationships>
</file>

<file path=ppt/slides/_rels/slide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0.png"/><Relationship Id="rId1" Type="http://schemas.openxmlformats.org/officeDocument/2006/relationships/slideLayout" Target="../slideLayouts/slideLayout5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2.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svg"/><Relationship Id="rId2" Type="http://schemas.openxmlformats.org/officeDocument/2006/relationships/image" Target="../media/image177.png"/><Relationship Id="rId1" Type="http://schemas.openxmlformats.org/officeDocument/2006/relationships/slideLayout" Target="../slideLayouts/slideLayout52.xml"/><Relationship Id="rId6" Type="http://schemas.openxmlformats.org/officeDocument/2006/relationships/image" Target="../media/image181.sv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svg"/><Relationship Id="rId4" Type="http://schemas.openxmlformats.org/officeDocument/2006/relationships/image" Target="../media/image179.svg"/><Relationship Id="rId9" Type="http://schemas.openxmlformats.org/officeDocument/2006/relationships/image" Target="../media/image1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svg"/><Relationship Id="rId3" Type="http://schemas.openxmlformats.org/officeDocument/2006/relationships/image" Target="../media/image188.png"/><Relationship Id="rId7" Type="http://schemas.openxmlformats.org/officeDocument/2006/relationships/image" Target="../media/image192.svg"/><Relationship Id="rId12" Type="http://schemas.openxmlformats.org/officeDocument/2006/relationships/image" Target="../media/image197.png"/><Relationship Id="rId2" Type="http://schemas.openxmlformats.org/officeDocument/2006/relationships/notesSlide" Target="../notesSlides/notesSlide48.xml"/><Relationship Id="rId16" Type="http://schemas.openxmlformats.org/officeDocument/2006/relationships/image" Target="../media/image199.png"/><Relationship Id="rId1" Type="http://schemas.openxmlformats.org/officeDocument/2006/relationships/slideLayout" Target="../slideLayouts/slideLayout52.xml"/><Relationship Id="rId6" Type="http://schemas.openxmlformats.org/officeDocument/2006/relationships/image" Target="../media/image191.png"/><Relationship Id="rId11" Type="http://schemas.openxmlformats.org/officeDocument/2006/relationships/image" Target="../media/image196.svg"/><Relationship Id="rId5" Type="http://schemas.openxmlformats.org/officeDocument/2006/relationships/image" Target="../media/image190.png"/><Relationship Id="rId15" Type="http://schemas.openxmlformats.org/officeDocument/2006/relationships/image" Target="../media/image187.sv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svg"/><Relationship Id="rId14" Type="http://schemas.openxmlformats.org/officeDocument/2006/relationships/image" Target="../media/image18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8" Type="http://schemas.openxmlformats.org/officeDocument/2006/relationships/image" Target="../media/image203.svg"/><Relationship Id="rId13" Type="http://schemas.openxmlformats.org/officeDocument/2006/relationships/image" Target="../media/image207.png"/><Relationship Id="rId18" Type="http://schemas.openxmlformats.org/officeDocument/2006/relationships/image" Target="../media/image212.svg"/><Relationship Id="rId26" Type="http://schemas.openxmlformats.org/officeDocument/2006/relationships/image" Target="../media/image219.png"/><Relationship Id="rId3" Type="http://schemas.openxmlformats.org/officeDocument/2006/relationships/image" Target="../media/image12.svg"/><Relationship Id="rId21" Type="http://schemas.openxmlformats.org/officeDocument/2006/relationships/image" Target="../media/image188.png"/><Relationship Id="rId7" Type="http://schemas.openxmlformats.org/officeDocument/2006/relationships/image" Target="../media/image202.png"/><Relationship Id="rId12" Type="http://schemas.openxmlformats.org/officeDocument/2006/relationships/image" Target="../media/image206.svg"/><Relationship Id="rId17" Type="http://schemas.openxmlformats.org/officeDocument/2006/relationships/image" Target="../media/image211.png"/><Relationship Id="rId25" Type="http://schemas.openxmlformats.org/officeDocument/2006/relationships/image" Target="../media/image218.jpeg"/><Relationship Id="rId2" Type="http://schemas.openxmlformats.org/officeDocument/2006/relationships/image" Target="../media/image11.png"/><Relationship Id="rId16" Type="http://schemas.openxmlformats.org/officeDocument/2006/relationships/image" Target="../media/image210.svg"/><Relationship Id="rId20" Type="http://schemas.openxmlformats.org/officeDocument/2006/relationships/image" Target="../media/image214.svg"/><Relationship Id="rId1" Type="http://schemas.openxmlformats.org/officeDocument/2006/relationships/slideLayout" Target="../slideLayouts/slideLayout52.xml"/><Relationship Id="rId6" Type="http://schemas.openxmlformats.org/officeDocument/2006/relationships/image" Target="../media/image201.svg"/><Relationship Id="rId11" Type="http://schemas.openxmlformats.org/officeDocument/2006/relationships/image" Target="../media/image193.png"/><Relationship Id="rId24" Type="http://schemas.openxmlformats.org/officeDocument/2006/relationships/image" Target="../media/image217.jpeg"/><Relationship Id="rId5" Type="http://schemas.openxmlformats.org/officeDocument/2006/relationships/image" Target="../media/image200.png"/><Relationship Id="rId15" Type="http://schemas.openxmlformats.org/officeDocument/2006/relationships/image" Target="../media/image209.png"/><Relationship Id="rId23" Type="http://schemas.openxmlformats.org/officeDocument/2006/relationships/image" Target="../media/image216.jpeg"/><Relationship Id="rId10" Type="http://schemas.openxmlformats.org/officeDocument/2006/relationships/image" Target="../media/image205.svg"/><Relationship Id="rId19" Type="http://schemas.openxmlformats.org/officeDocument/2006/relationships/image" Target="../media/image213.png"/><Relationship Id="rId4" Type="http://schemas.openxmlformats.org/officeDocument/2006/relationships/image" Target="../media/image8.png"/><Relationship Id="rId9" Type="http://schemas.openxmlformats.org/officeDocument/2006/relationships/image" Target="../media/image204.png"/><Relationship Id="rId14" Type="http://schemas.openxmlformats.org/officeDocument/2006/relationships/image" Target="../media/image208.svg"/><Relationship Id="rId22" Type="http://schemas.openxmlformats.org/officeDocument/2006/relationships/image" Target="../media/image215.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12" Type="http://schemas.openxmlformats.org/officeDocument/2006/relationships/image" Target="../media/image229.svg"/><Relationship Id="rId2" Type="http://schemas.openxmlformats.org/officeDocument/2006/relationships/notesSlide" Target="../notesSlides/notesSlide50.xml"/><Relationship Id="rId1" Type="http://schemas.openxmlformats.org/officeDocument/2006/relationships/slideLayout" Target="../slideLayouts/slideLayout52.xml"/><Relationship Id="rId6" Type="http://schemas.openxmlformats.org/officeDocument/2006/relationships/image" Target="../media/image223.svg"/><Relationship Id="rId11" Type="http://schemas.openxmlformats.org/officeDocument/2006/relationships/image" Target="../media/image228.png"/><Relationship Id="rId5" Type="http://schemas.openxmlformats.org/officeDocument/2006/relationships/image" Target="../media/image222.png"/><Relationship Id="rId10" Type="http://schemas.openxmlformats.org/officeDocument/2006/relationships/image" Target="../media/image227.svg"/><Relationship Id="rId4" Type="http://schemas.openxmlformats.org/officeDocument/2006/relationships/image" Target="../media/image221.svg"/><Relationship Id="rId9" Type="http://schemas.openxmlformats.org/officeDocument/2006/relationships/image" Target="../media/image22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2.png"/><Relationship Id="rId2" Type="http://schemas.openxmlformats.org/officeDocument/2006/relationships/notesSlide" Target="../notesSlides/notesSlide51.xml"/><Relationship Id="rId1" Type="http://schemas.openxmlformats.org/officeDocument/2006/relationships/slideLayout" Target="../slideLayouts/slideLayout52.xml"/><Relationship Id="rId6" Type="http://schemas.microsoft.com/office/2007/relationships/hdphoto" Target="../media/hdphoto5.wdp"/><Relationship Id="rId5" Type="http://schemas.openxmlformats.org/officeDocument/2006/relationships/image" Target="../media/image231.png"/><Relationship Id="rId4" Type="http://schemas.microsoft.com/office/2007/relationships/hdphoto" Target="../media/hdphoto4.wdp"/></Relationships>
</file>

<file path=ppt/slides/_rels/slide8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jpg"/><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34.png"/><Relationship Id="rId4" Type="http://schemas.openxmlformats.org/officeDocument/2006/relationships/image" Target="../media/image49.jp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23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8.xml"/><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8" Type="http://schemas.openxmlformats.org/officeDocument/2006/relationships/image" Target="../media/image241.png"/><Relationship Id="rId13" Type="http://schemas.openxmlformats.org/officeDocument/2006/relationships/image" Target="../media/image246.svg"/><Relationship Id="rId3" Type="http://schemas.openxmlformats.org/officeDocument/2006/relationships/chart" Target="../charts/chart1.xml"/><Relationship Id="rId7" Type="http://schemas.openxmlformats.org/officeDocument/2006/relationships/image" Target="../media/image240.svg"/><Relationship Id="rId12" Type="http://schemas.openxmlformats.org/officeDocument/2006/relationships/image" Target="../media/image245.png"/><Relationship Id="rId2" Type="http://schemas.openxmlformats.org/officeDocument/2006/relationships/notesSlide" Target="../notesSlides/notesSlide59.xml"/><Relationship Id="rId1" Type="http://schemas.openxmlformats.org/officeDocument/2006/relationships/slideLayout" Target="../slideLayouts/slideLayout60.xml"/><Relationship Id="rId6" Type="http://schemas.openxmlformats.org/officeDocument/2006/relationships/image" Target="../media/image239.png"/><Relationship Id="rId11" Type="http://schemas.openxmlformats.org/officeDocument/2006/relationships/image" Target="../media/image244.svg"/><Relationship Id="rId5" Type="http://schemas.openxmlformats.org/officeDocument/2006/relationships/image" Target="../media/image238.svg"/><Relationship Id="rId10" Type="http://schemas.openxmlformats.org/officeDocument/2006/relationships/image" Target="../media/image243.png"/><Relationship Id="rId4" Type="http://schemas.openxmlformats.org/officeDocument/2006/relationships/image" Target="../media/image237.png"/><Relationship Id="rId9" Type="http://schemas.openxmlformats.org/officeDocument/2006/relationships/image" Target="../media/image242.sv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1.xml"/><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1.xml"/></Relationships>
</file>

<file path=ppt/slides/_rels/slide95.xml.rels><?xml version="1.0" encoding="UTF-8" standalone="yes"?>
<Relationships xmlns="http://schemas.openxmlformats.org/package/2006/relationships"><Relationship Id="rId8" Type="http://schemas.openxmlformats.org/officeDocument/2006/relationships/image" Target="../media/image252.sv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svg"/><Relationship Id="rId2" Type="http://schemas.openxmlformats.org/officeDocument/2006/relationships/notesSlide" Target="../notesSlides/notesSlide63.xml"/><Relationship Id="rId1" Type="http://schemas.openxmlformats.org/officeDocument/2006/relationships/slideLayout" Target="../slideLayouts/slideLayout60.xml"/><Relationship Id="rId6" Type="http://schemas.openxmlformats.org/officeDocument/2006/relationships/image" Target="../media/image250.sv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svg"/><Relationship Id="rId4" Type="http://schemas.openxmlformats.org/officeDocument/2006/relationships/image" Target="../media/image248.svg"/><Relationship Id="rId9" Type="http://schemas.openxmlformats.org/officeDocument/2006/relationships/image" Target="../media/image253.png"/></Relationships>
</file>

<file path=ppt/slides/_rels/slide9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64.xml"/><Relationship Id="rId1" Type="http://schemas.openxmlformats.org/officeDocument/2006/relationships/slideLayout" Target="../slideLayouts/slideLayout60.xml"/><Relationship Id="rId5" Type="http://schemas.openxmlformats.org/officeDocument/2006/relationships/image" Target="../media/image259.png"/><Relationship Id="rId4" Type="http://schemas.openxmlformats.org/officeDocument/2006/relationships/image" Target="../media/image25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6.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67.xml"/><Relationship Id="rId1" Type="http://schemas.openxmlformats.org/officeDocument/2006/relationships/slideLayout" Target="../slideLayouts/slideLayout60.xml"/><Relationship Id="rId4" Type="http://schemas.openxmlformats.org/officeDocument/2006/relationships/image" Target="../media/image2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1"/>
          <p:cNvPicPr preferRelativeResize="0"/>
          <p:nvPr/>
        </p:nvPicPr>
        <p:blipFill rotWithShape="1">
          <a:blip r:embed="rId3">
            <a:alphaModFix/>
          </a:blip>
          <a:srcRect t="23913" b="24587"/>
          <a:stretch/>
        </p:blipFill>
        <p:spPr>
          <a:xfrm>
            <a:off x="4839431" y="0"/>
            <a:ext cx="2513122" cy="1294228"/>
          </a:xfrm>
          <a:prstGeom prst="rect">
            <a:avLst/>
          </a:prstGeom>
          <a:noFill/>
          <a:ln>
            <a:noFill/>
          </a:ln>
        </p:spPr>
      </p:pic>
      <p:sp>
        <p:nvSpPr>
          <p:cNvPr id="435" name="Google Shape;435;p1"/>
          <p:cNvSpPr/>
          <p:nvPr/>
        </p:nvSpPr>
        <p:spPr>
          <a:xfrm>
            <a:off x="1883015" y="1968391"/>
            <a:ext cx="842595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dirty="0">
                <a:solidFill>
                  <a:srgbClr val="000000"/>
                </a:solidFill>
                <a:latin typeface="Arial"/>
                <a:ea typeface="Arial"/>
                <a:cs typeface="Arial"/>
                <a:sym typeface="Arial"/>
              </a:rPr>
              <a:t>NHS POPULATION HEALTH MANAGEMENT CONFERENCE 2022</a:t>
            </a:r>
            <a:endParaRPr sz="3200" b="0" i="0" u="none" strike="noStrike" cap="none" dirty="0">
              <a:solidFill>
                <a:schemeClr val="dk1"/>
              </a:solidFill>
              <a:latin typeface="Arial"/>
              <a:ea typeface="Arial"/>
              <a:cs typeface="Arial"/>
              <a:sym typeface="Arial"/>
            </a:endParaRPr>
          </a:p>
        </p:txBody>
      </p:sp>
      <p:sp>
        <p:nvSpPr>
          <p:cNvPr id="436" name="Google Shape;436;p1"/>
          <p:cNvSpPr txBox="1"/>
          <p:nvPr/>
        </p:nvSpPr>
        <p:spPr>
          <a:xfrm>
            <a:off x="1744630" y="6098974"/>
            <a:ext cx="8702727"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2nd November 2022- 08:00am – 15:30pm – Hatfield’s Conference Centre</a:t>
            </a:r>
            <a:endParaRPr/>
          </a:p>
        </p:txBody>
      </p:sp>
      <p:sp>
        <p:nvSpPr>
          <p:cNvPr id="437" name="Google Shape;437;p1"/>
          <p:cNvSpPr txBox="1"/>
          <p:nvPr/>
        </p:nvSpPr>
        <p:spPr>
          <a:xfrm>
            <a:off x="3443176" y="6400608"/>
            <a:ext cx="53056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438" name="Google Shape;438;p1"/>
          <p:cNvSpPr/>
          <p:nvPr/>
        </p:nvSpPr>
        <p:spPr>
          <a:xfrm>
            <a:off x="2523695" y="1222562"/>
            <a:ext cx="714459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none" strike="noStrike" cap="none" dirty="0">
                <a:solidFill>
                  <a:srgbClr val="000000"/>
                </a:solidFill>
                <a:latin typeface="Work Sans"/>
                <a:ea typeface="Work Sans"/>
                <a:cs typeface="Work Sans"/>
                <a:sym typeface="Work Sans"/>
              </a:rPr>
              <a:t>WELCOME TO</a:t>
            </a:r>
            <a:endParaRPr sz="4800" b="0" i="0" u="none" strike="noStrike" cap="none" dirty="0">
              <a:solidFill>
                <a:schemeClr val="dk1"/>
              </a:solidFill>
              <a:latin typeface="Calibri"/>
              <a:ea typeface="Calibri"/>
              <a:cs typeface="Calibri"/>
              <a:sym typeface="Calibri"/>
            </a:endParaRPr>
          </a:p>
        </p:txBody>
      </p:sp>
      <p:pic>
        <p:nvPicPr>
          <p:cNvPr id="439" name="Google Shape;439;p1" descr="Diagram&#10;&#10;Description automatically generated"/>
          <p:cNvPicPr preferRelativeResize="0"/>
          <p:nvPr/>
        </p:nvPicPr>
        <p:blipFill rotWithShape="1">
          <a:blip r:embed="rId4">
            <a:alphaModFix/>
          </a:blip>
          <a:srcRect l="4642" t="4437" r="3064" b="2918"/>
          <a:stretch/>
        </p:blipFill>
        <p:spPr>
          <a:xfrm>
            <a:off x="3828075" y="3276080"/>
            <a:ext cx="2486025" cy="2495550"/>
          </a:xfrm>
          <a:prstGeom prst="rect">
            <a:avLst/>
          </a:prstGeom>
          <a:noFill/>
          <a:ln>
            <a:noFill/>
          </a:ln>
        </p:spPr>
      </p:pic>
      <p:pic>
        <p:nvPicPr>
          <p:cNvPr id="440" name="Google Shape;440;p1" descr="Qr code&#10;&#10;Description automatically generated"/>
          <p:cNvPicPr preferRelativeResize="0"/>
          <p:nvPr/>
        </p:nvPicPr>
        <p:blipFill rotWithShape="1">
          <a:blip r:embed="rId5">
            <a:alphaModFix/>
          </a:blip>
          <a:srcRect l="17073" r="17080" b="2931"/>
          <a:stretch/>
        </p:blipFill>
        <p:spPr>
          <a:xfrm>
            <a:off x="6905755" y="3053645"/>
            <a:ext cx="1706481" cy="2542501"/>
          </a:xfrm>
          <a:prstGeom prst="rect">
            <a:avLst/>
          </a:prstGeom>
          <a:noFill/>
          <a:ln>
            <a:noFill/>
          </a:ln>
        </p:spPr>
      </p:pic>
      <p:pic>
        <p:nvPicPr>
          <p:cNvPr id="3" name="Picture 2">
            <a:extLst>
              <a:ext uri="{FF2B5EF4-FFF2-40B4-BE49-F238E27FC236}">
                <a16:creationId xmlns:a16="http://schemas.microsoft.com/office/drawing/2014/main" id="{95063A1F-F07A-D20C-45B4-97589292F446}"/>
              </a:ext>
            </a:extLst>
          </p:cNvPr>
          <p:cNvPicPr>
            <a:picLocks noChangeAspect="1"/>
          </p:cNvPicPr>
          <p:nvPr/>
        </p:nvPicPr>
        <p:blipFill>
          <a:blip r:embed="rId6"/>
          <a:stretch>
            <a:fillRect/>
          </a:stretch>
        </p:blipFill>
        <p:spPr>
          <a:xfrm>
            <a:off x="6890441" y="3820428"/>
            <a:ext cx="1737107" cy="21598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5133-45B0-5240-A8D3-5CBDEC48F99B}"/>
              </a:ext>
            </a:extLst>
          </p:cNvPr>
          <p:cNvSpPr>
            <a:spLocks noGrp="1"/>
          </p:cNvSpPr>
          <p:nvPr>
            <p:ph type="title"/>
          </p:nvPr>
        </p:nvSpPr>
        <p:spPr>
          <a:xfrm>
            <a:off x="480000" y="480000"/>
            <a:ext cx="10515600" cy="636205"/>
          </a:xfrm>
        </p:spPr>
        <p:txBody>
          <a:bodyPr lIns="0" tIns="0" rIns="0" bIns="0">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National Population Health Fellowship</a:t>
            </a:r>
          </a:p>
        </p:txBody>
      </p:sp>
      <p:sp>
        <p:nvSpPr>
          <p:cNvPr id="3" name="Content Placeholder 2">
            <a:extLst>
              <a:ext uri="{FF2B5EF4-FFF2-40B4-BE49-F238E27FC236}">
                <a16:creationId xmlns:a16="http://schemas.microsoft.com/office/drawing/2014/main" id="{AFCE4249-C62B-A048-8404-50527EB6E386}"/>
              </a:ext>
            </a:extLst>
          </p:cNvPr>
          <p:cNvSpPr>
            <a:spLocks noGrp="1"/>
          </p:cNvSpPr>
          <p:nvPr>
            <p:ph idx="1"/>
          </p:nvPr>
        </p:nvSpPr>
        <p:spPr>
          <a:xfrm>
            <a:off x="479999" y="1440000"/>
            <a:ext cx="10286324" cy="5096267"/>
          </a:xfrm>
        </p:spPr>
        <p:txBody>
          <a:bodyPr lIns="0" tIns="0" rIns="0" bIns="0">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400" b="1" i="0" u="sng" strike="noStrike" dirty="0">
                <a:solidFill>
                  <a:srgbClr val="000000"/>
                </a:solidFill>
                <a:effectLst/>
                <a:latin typeface="Arial" panose="020B0604020202020204" pitchFamily="34" charset="0"/>
              </a:rPr>
              <a:t>First</a:t>
            </a:r>
            <a:r>
              <a:rPr lang="en-GB" sz="2400" b="0" i="0" u="none" strike="noStrike" dirty="0">
                <a:solidFill>
                  <a:srgbClr val="000000"/>
                </a:solidFill>
                <a:effectLst/>
                <a:latin typeface="Arial" panose="020B0604020202020204" pitchFamily="34" charset="0"/>
              </a:rPr>
              <a:t> national population health fellowship (PHF) – truly multiprofessional across the health and care workforces</a:t>
            </a:r>
          </a:p>
          <a:p>
            <a:pPr algn="l" rtl="0" fontAlgn="base">
              <a:buFont typeface="Arial" panose="020B0604020202020204" pitchFamily="34" charset="0"/>
              <a:buChar char="•"/>
            </a:pPr>
            <a:r>
              <a:rPr lang="en-US" sz="2400" dirty="0">
                <a:solidFill>
                  <a:srgbClr val="000000"/>
                </a:solidFill>
                <a:latin typeface="Arial" panose="020B0604020202020204" pitchFamily="34" charset="0"/>
              </a:rPr>
              <a:t>Launched to develop a</a:t>
            </a:r>
            <a:r>
              <a:rPr lang="en-US" sz="2400" b="0" i="0" dirty="0">
                <a:solidFill>
                  <a:srgbClr val="000000"/>
                </a:solidFill>
                <a:effectLst/>
                <a:latin typeface="Arial" panose="020B0604020202020204" pitchFamily="34" charset="0"/>
              </a:rPr>
              <a:t> sustainable model for increasing the number of healthcare professionals who have the skills and capabilities required to support ICS and </a:t>
            </a:r>
          </a:p>
          <a:p>
            <a:pPr lvl="1" fontAlgn="base">
              <a:buFont typeface="Arial" panose="020B0604020202020204" pitchFamily="34" charset="0"/>
              <a:buChar char="•"/>
            </a:pPr>
            <a:r>
              <a:rPr lang="en-US" sz="2133" i="0" dirty="0">
                <a:solidFill>
                  <a:srgbClr val="000000"/>
                </a:solidFill>
                <a:effectLst/>
                <a:latin typeface="Arial" panose="020B0604020202020204" pitchFamily="34" charset="0"/>
              </a:rPr>
              <a:t>Improve </a:t>
            </a:r>
            <a:r>
              <a:rPr lang="en-US" sz="2133" b="1" i="0" dirty="0">
                <a:solidFill>
                  <a:srgbClr val="000000"/>
                </a:solidFill>
                <a:effectLst/>
                <a:latin typeface="Arial" panose="020B0604020202020204" pitchFamily="34" charset="0"/>
              </a:rPr>
              <a:t>health outcomes </a:t>
            </a:r>
            <a:r>
              <a:rPr lang="en-US" sz="2133" i="0" dirty="0">
                <a:solidFill>
                  <a:srgbClr val="000000"/>
                </a:solidFill>
                <a:effectLst/>
                <a:latin typeface="Arial" panose="020B0604020202020204" pitchFamily="34" charset="0"/>
              </a:rPr>
              <a:t>for populations </a:t>
            </a:r>
          </a:p>
          <a:p>
            <a:pPr lvl="1" fontAlgn="base">
              <a:buFont typeface="Arial" panose="020B0604020202020204" pitchFamily="34" charset="0"/>
              <a:buChar char="•"/>
            </a:pPr>
            <a:endParaRPr lang="en-US" sz="2133"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2133" i="0" dirty="0">
                <a:solidFill>
                  <a:srgbClr val="000000"/>
                </a:solidFill>
                <a:effectLst/>
                <a:latin typeface="Arial" panose="020B0604020202020204" pitchFamily="34" charset="0"/>
              </a:rPr>
              <a:t>Improve the </a:t>
            </a:r>
            <a:r>
              <a:rPr lang="en-US" sz="2133" b="1" i="0" dirty="0">
                <a:solidFill>
                  <a:srgbClr val="000000"/>
                </a:solidFill>
                <a:effectLst/>
                <a:latin typeface="Arial" panose="020B0604020202020204" pitchFamily="34" charset="0"/>
              </a:rPr>
              <a:t>wellbeing</a:t>
            </a:r>
            <a:r>
              <a:rPr lang="en-US" sz="2133" i="0" dirty="0">
                <a:solidFill>
                  <a:srgbClr val="000000"/>
                </a:solidFill>
                <a:effectLst/>
                <a:latin typeface="Arial" panose="020B0604020202020204" pitchFamily="34" charset="0"/>
              </a:rPr>
              <a:t> of populations </a:t>
            </a:r>
          </a:p>
          <a:p>
            <a:pPr lvl="1" fontAlgn="base">
              <a:buFont typeface="Arial" panose="020B0604020202020204" pitchFamily="34" charset="0"/>
              <a:buChar char="•"/>
            </a:pPr>
            <a:endParaRPr lang="en-US" sz="2133"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2133" b="1" i="0" dirty="0">
                <a:solidFill>
                  <a:srgbClr val="000000"/>
                </a:solidFill>
                <a:effectLst/>
                <a:latin typeface="Arial" panose="020B0604020202020204" pitchFamily="34" charset="0"/>
              </a:rPr>
              <a:t>Prevent</a:t>
            </a:r>
            <a:r>
              <a:rPr lang="en-US" sz="2133" i="0" dirty="0">
                <a:solidFill>
                  <a:srgbClr val="000000"/>
                </a:solidFill>
                <a:effectLst/>
                <a:latin typeface="Arial" panose="020B0604020202020204" pitchFamily="34" charset="0"/>
              </a:rPr>
              <a:t> long term conditions through population level interventions </a:t>
            </a:r>
          </a:p>
          <a:p>
            <a:pPr lvl="1" fontAlgn="base">
              <a:buFont typeface="Arial" panose="020B0604020202020204" pitchFamily="34" charset="0"/>
              <a:buChar char="•"/>
            </a:pPr>
            <a:endParaRPr lang="en-US" sz="2133" i="0" dirty="0">
              <a:solidFill>
                <a:srgbClr val="000000"/>
              </a:solidFill>
              <a:effectLst/>
              <a:latin typeface="Arial" panose="020B0604020202020204" pitchFamily="34" charset="0"/>
            </a:endParaRPr>
          </a:p>
          <a:p>
            <a:pPr lvl="1" fontAlgn="base">
              <a:buFont typeface="Arial" panose="020B0604020202020204" pitchFamily="34" charset="0"/>
              <a:buChar char="•"/>
            </a:pPr>
            <a:r>
              <a:rPr lang="en-US" sz="2133" i="0" dirty="0">
                <a:solidFill>
                  <a:srgbClr val="000000"/>
                </a:solidFill>
                <a:effectLst/>
                <a:latin typeface="Arial" panose="020B0604020202020204" pitchFamily="34" charset="0"/>
              </a:rPr>
              <a:t>Reduce </a:t>
            </a:r>
            <a:r>
              <a:rPr lang="en-US" sz="2133" b="1" i="0" dirty="0">
                <a:solidFill>
                  <a:srgbClr val="000000"/>
                </a:solidFill>
                <a:effectLst/>
                <a:latin typeface="Arial" panose="020B0604020202020204" pitchFamily="34" charset="0"/>
              </a:rPr>
              <a:t>health inequalities </a:t>
            </a:r>
            <a:r>
              <a:rPr lang="en-US" sz="2133" i="0" dirty="0">
                <a:solidFill>
                  <a:srgbClr val="000000"/>
                </a:solidFill>
                <a:effectLst/>
                <a:latin typeface="Arial" panose="020B0604020202020204" pitchFamily="34" charset="0"/>
              </a:rPr>
              <a:t>and unwarranted variation in health outcomes.</a:t>
            </a:r>
          </a:p>
          <a:p>
            <a:pPr lvl="1" fontAlgn="base"/>
            <a:endParaRPr lang="en-US" sz="20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GB" sz="2400" b="0"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2000" dirty="0"/>
          </a:p>
          <a:p>
            <a:pPr marL="457189" lvl="1" indent="0">
              <a:buNone/>
            </a:pPr>
            <a:endParaRPr lang="en-US" sz="2000" dirty="0"/>
          </a:p>
          <a:p>
            <a:pPr lvl="1"/>
            <a:endParaRPr lang="en-US" sz="2000" dirty="0"/>
          </a:p>
        </p:txBody>
      </p:sp>
    </p:spTree>
    <p:extLst>
      <p:ext uri="{BB962C8B-B14F-4D97-AF65-F5344CB8AC3E}">
        <p14:creationId xmlns:p14="http://schemas.microsoft.com/office/powerpoint/2010/main" val="40914884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6897-5637-9035-83A5-E87562A5CE94}"/>
              </a:ext>
            </a:extLst>
          </p:cNvPr>
          <p:cNvSpPr>
            <a:spLocks noGrp="1"/>
          </p:cNvSpPr>
          <p:nvPr>
            <p:ph type="title"/>
          </p:nvPr>
        </p:nvSpPr>
        <p:spPr/>
        <p:txBody>
          <a:bodyPr/>
          <a:lstStyle/>
          <a:p>
            <a:r>
              <a:rPr lang="en-GB"/>
              <a:t>Modelling process</a:t>
            </a:r>
          </a:p>
        </p:txBody>
      </p:sp>
      <p:sp>
        <p:nvSpPr>
          <p:cNvPr id="4" name="Footer Placeholder 3">
            <a:extLst>
              <a:ext uri="{FF2B5EF4-FFF2-40B4-BE49-F238E27FC236}">
                <a16:creationId xmlns:a16="http://schemas.microsoft.com/office/drawing/2014/main" id="{592B360D-2FA5-5C1D-08FF-570213D3EE1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ACDB9D0A-D74A-6FE9-C947-7B04B033F4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6" name="Rectangle 5">
            <a:extLst>
              <a:ext uri="{FF2B5EF4-FFF2-40B4-BE49-F238E27FC236}">
                <a16:creationId xmlns:a16="http://schemas.microsoft.com/office/drawing/2014/main" id="{5139422F-6C20-1878-F1C8-ED2312BE59B9}"/>
              </a:ext>
            </a:extLst>
          </p:cNvPr>
          <p:cNvSpPr/>
          <p:nvPr/>
        </p:nvSpPr>
        <p:spPr>
          <a:xfrm>
            <a:off x="838200" y="2103931"/>
            <a:ext cx="3018690" cy="37627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000" b="1" i="0" u="none" strike="noStrike" kern="1200" cap="none" spc="0" normalizeH="0" baseline="0" noProof="0">
                <a:ln>
                  <a:noFill/>
                </a:ln>
                <a:solidFill>
                  <a:srgbClr val="64645D"/>
                </a:solidFill>
                <a:effectLst/>
                <a:uLnTx/>
                <a:uFillTx/>
                <a:latin typeface="Arial"/>
                <a:ea typeface="+mn-ea"/>
                <a:cs typeface="+mn-cs"/>
              </a:rPr>
              <a:t>Baseline current interventions around a </a:t>
            </a:r>
            <a:br>
              <a:rPr kumimoji="0" lang="en-GB" sz="2000" b="1" i="0" u="none" strike="noStrike" kern="1200" cap="none" spc="0" normalizeH="0" baseline="0" noProof="0">
                <a:ln>
                  <a:noFill/>
                </a:ln>
                <a:solidFill>
                  <a:srgbClr val="64645D"/>
                </a:solidFill>
                <a:effectLst/>
                <a:uLnTx/>
                <a:uFillTx/>
                <a:latin typeface="Arial"/>
                <a:ea typeface="+mn-ea"/>
                <a:cs typeface="+mn-cs"/>
              </a:rPr>
            </a:br>
            <a:r>
              <a:rPr kumimoji="0" lang="en-GB" sz="2000" b="1" i="0" u="none" strike="noStrike" kern="1200" cap="none" spc="0" normalizeH="0" baseline="0" noProof="0">
                <a:ln>
                  <a:noFill/>
                </a:ln>
                <a:solidFill>
                  <a:srgbClr val="64645D"/>
                </a:solidFill>
                <a:effectLst/>
                <a:uLnTx/>
                <a:uFillTx/>
                <a:latin typeface="Arial"/>
                <a:ea typeface="+mn-ea"/>
                <a:cs typeface="+mn-cs"/>
              </a:rPr>
              <a:t>specific NCD</a:t>
            </a:r>
          </a:p>
        </p:txBody>
      </p:sp>
      <p:sp>
        <p:nvSpPr>
          <p:cNvPr id="7" name="Rectangle 6">
            <a:extLst>
              <a:ext uri="{FF2B5EF4-FFF2-40B4-BE49-F238E27FC236}">
                <a16:creationId xmlns:a16="http://schemas.microsoft.com/office/drawing/2014/main" id="{E8C068FB-D5C8-20F4-3AAA-99139B239865}"/>
              </a:ext>
            </a:extLst>
          </p:cNvPr>
          <p:cNvSpPr/>
          <p:nvPr/>
        </p:nvSpPr>
        <p:spPr>
          <a:xfrm>
            <a:off x="4586655" y="2103931"/>
            <a:ext cx="3018690" cy="37627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000" b="1" i="0" u="none" strike="noStrike" kern="1200" cap="none" spc="0" normalizeH="0" baseline="0" noProof="0">
                <a:ln>
                  <a:noFill/>
                </a:ln>
                <a:solidFill>
                  <a:srgbClr val="64645D"/>
                </a:solidFill>
                <a:effectLst/>
                <a:uLnTx/>
                <a:uFillTx/>
                <a:latin typeface="Arial"/>
                <a:ea typeface="+mn-ea"/>
                <a:cs typeface="+mn-cs"/>
              </a:rPr>
              <a:t>Current risk stratification and any target populations</a:t>
            </a:r>
          </a:p>
        </p:txBody>
      </p:sp>
      <p:sp>
        <p:nvSpPr>
          <p:cNvPr id="8" name="Rectangle 7">
            <a:extLst>
              <a:ext uri="{FF2B5EF4-FFF2-40B4-BE49-F238E27FC236}">
                <a16:creationId xmlns:a16="http://schemas.microsoft.com/office/drawing/2014/main" id="{F64951F4-B9EA-0D23-5DA0-69C0BDDD893A}"/>
              </a:ext>
            </a:extLst>
          </p:cNvPr>
          <p:cNvSpPr/>
          <p:nvPr/>
        </p:nvSpPr>
        <p:spPr>
          <a:xfrm>
            <a:off x="8335110" y="2103931"/>
            <a:ext cx="3018690" cy="37627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32000" rIns="288000"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1600" b="1" i="0" u="none" strike="noStrike" kern="1200" cap="none" spc="0" normalizeH="0" baseline="0" noProof="0">
                <a:ln>
                  <a:noFill/>
                </a:ln>
                <a:solidFill>
                  <a:srgbClr val="64645D"/>
                </a:solidFill>
                <a:effectLst/>
                <a:uLnTx/>
                <a:uFillTx/>
                <a:latin typeface="Arial"/>
                <a:ea typeface="+mn-ea"/>
                <a:cs typeface="+mn-cs"/>
              </a:rPr>
              <a:t>Gather potential new interventions and test them against this baseline</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GB" sz="1600" b="1" i="0" u="none" strike="noStrike" kern="1200" cap="none" spc="0" normalizeH="0" baseline="0" noProof="0">
                <a:ln>
                  <a:noFill/>
                </a:ln>
                <a:solidFill>
                  <a:srgbClr val="64645D"/>
                </a:solidFill>
                <a:effectLst/>
                <a:uLnTx/>
                <a:uFillTx/>
                <a:latin typeface="Arial"/>
                <a:ea typeface="+mn-ea"/>
                <a:cs typeface="+mn-cs"/>
              </a:rPr>
              <a:t> - impact of new intervention compared to existing one(s) for target population(s) with a defined available budget over a specified period of time</a:t>
            </a:r>
          </a:p>
        </p:txBody>
      </p:sp>
      <p:sp>
        <p:nvSpPr>
          <p:cNvPr id="12" name="Arrow: Right 11">
            <a:extLst>
              <a:ext uri="{FF2B5EF4-FFF2-40B4-BE49-F238E27FC236}">
                <a16:creationId xmlns:a16="http://schemas.microsoft.com/office/drawing/2014/main" id="{AA4DB730-4BF2-6A69-AF22-1F2515687697}"/>
              </a:ext>
            </a:extLst>
          </p:cNvPr>
          <p:cNvSpPr/>
          <p:nvPr/>
        </p:nvSpPr>
        <p:spPr>
          <a:xfrm>
            <a:off x="2188040" y="1731148"/>
            <a:ext cx="2350064" cy="1465207"/>
          </a:xfrm>
          <a:prstGeom prst="rightArrow">
            <a:avLst>
              <a:gd name="adj1" fmla="val 50000"/>
              <a:gd name="adj2" fmla="val 472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mn-cs"/>
            </a:endParaRPr>
          </a:p>
        </p:txBody>
      </p:sp>
      <p:sp>
        <p:nvSpPr>
          <p:cNvPr id="13" name="Arrow: Right 12">
            <a:extLst>
              <a:ext uri="{FF2B5EF4-FFF2-40B4-BE49-F238E27FC236}">
                <a16:creationId xmlns:a16="http://schemas.microsoft.com/office/drawing/2014/main" id="{15D496CC-5EF6-758F-3440-1F477A07E05C}"/>
              </a:ext>
            </a:extLst>
          </p:cNvPr>
          <p:cNvSpPr/>
          <p:nvPr/>
        </p:nvSpPr>
        <p:spPr>
          <a:xfrm>
            <a:off x="5936497" y="1731147"/>
            <a:ext cx="2350064" cy="1465207"/>
          </a:xfrm>
          <a:prstGeom prst="rightArrow">
            <a:avLst>
              <a:gd name="adj1" fmla="val 50000"/>
              <a:gd name="adj2" fmla="val 472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E2F1DE3F-88BC-3649-3363-FC2BE13010F1}"/>
              </a:ext>
            </a:extLst>
          </p:cNvPr>
          <p:cNvSpPr/>
          <p:nvPr/>
        </p:nvSpPr>
        <p:spPr>
          <a:xfrm>
            <a:off x="1116700" y="2241494"/>
            <a:ext cx="472033" cy="472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prstClr val="white"/>
                </a:solidFill>
                <a:effectLst/>
                <a:uLnTx/>
                <a:uFillTx/>
                <a:latin typeface="Arial"/>
                <a:ea typeface="+mn-ea"/>
                <a:cs typeface="+mn-cs"/>
              </a:rPr>
              <a:t>1</a:t>
            </a:r>
          </a:p>
        </p:txBody>
      </p:sp>
      <p:sp>
        <p:nvSpPr>
          <p:cNvPr id="16" name="Oval 15">
            <a:extLst>
              <a:ext uri="{FF2B5EF4-FFF2-40B4-BE49-F238E27FC236}">
                <a16:creationId xmlns:a16="http://schemas.microsoft.com/office/drawing/2014/main" id="{B8A66320-7FAF-EE51-97AF-0A49CB49551D}"/>
              </a:ext>
            </a:extLst>
          </p:cNvPr>
          <p:cNvSpPr/>
          <p:nvPr/>
        </p:nvSpPr>
        <p:spPr>
          <a:xfrm>
            <a:off x="4805304" y="2240146"/>
            <a:ext cx="472033" cy="472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prstClr val="white"/>
                </a:solidFill>
                <a:effectLst/>
                <a:uLnTx/>
                <a:uFillTx/>
                <a:latin typeface="Arial"/>
                <a:ea typeface="+mn-ea"/>
                <a:cs typeface="+mn-cs"/>
              </a:rPr>
              <a:t>2</a:t>
            </a:r>
          </a:p>
        </p:txBody>
      </p:sp>
      <p:sp>
        <p:nvSpPr>
          <p:cNvPr id="17" name="Oval 16">
            <a:extLst>
              <a:ext uri="{FF2B5EF4-FFF2-40B4-BE49-F238E27FC236}">
                <a16:creationId xmlns:a16="http://schemas.microsoft.com/office/drawing/2014/main" id="{5FBA8AA2-D7D3-A14D-58BA-0008F4A866FA}"/>
              </a:ext>
            </a:extLst>
          </p:cNvPr>
          <p:cNvSpPr/>
          <p:nvPr/>
        </p:nvSpPr>
        <p:spPr>
          <a:xfrm>
            <a:off x="8485816" y="2238798"/>
            <a:ext cx="472033" cy="4720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17032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AC3B8D6-0C03-CD53-3EE7-C5FDEF35C736}"/>
              </a:ext>
            </a:extLst>
          </p:cNvPr>
          <p:cNvSpPr>
            <a:spLocks noGrp="1"/>
          </p:cNvSpPr>
          <p:nvPr>
            <p:ph type="title"/>
          </p:nvPr>
        </p:nvSpPr>
        <p:spPr/>
        <p:txBody>
          <a:bodyPr/>
          <a:lstStyle/>
          <a:p>
            <a:r>
              <a:rPr lang="en-GB"/>
              <a:t>Smoking cessation in primary care: results</a:t>
            </a:r>
          </a:p>
        </p:txBody>
      </p:sp>
      <p:sp>
        <p:nvSpPr>
          <p:cNvPr id="3" name="Footer Placeholder 2">
            <a:extLst>
              <a:ext uri="{FF2B5EF4-FFF2-40B4-BE49-F238E27FC236}">
                <a16:creationId xmlns:a16="http://schemas.microsoft.com/office/drawing/2014/main" id="{CDCD4FBB-6231-65BF-85C9-88DB7BB5CE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4" name="Slide Number Placeholder 3">
            <a:extLst>
              <a:ext uri="{FF2B5EF4-FFF2-40B4-BE49-F238E27FC236}">
                <a16:creationId xmlns:a16="http://schemas.microsoft.com/office/drawing/2014/main" id="{845FB1FC-2132-48F5-BA92-29E240095A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5DA19-9D3D-4392-B332-6C97257658B4}"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pic>
        <p:nvPicPr>
          <p:cNvPr id="6" name="Picture 5">
            <a:extLst>
              <a:ext uri="{FF2B5EF4-FFF2-40B4-BE49-F238E27FC236}">
                <a16:creationId xmlns:a16="http://schemas.microsoft.com/office/drawing/2014/main" id="{09530E83-F9CB-4A90-A7E6-30981C7C4AFF}"/>
              </a:ext>
            </a:extLst>
          </p:cNvPr>
          <p:cNvPicPr>
            <a:picLocks noChangeAspect="1"/>
          </p:cNvPicPr>
          <p:nvPr/>
        </p:nvPicPr>
        <p:blipFill>
          <a:blip r:embed="rId3"/>
          <a:stretch>
            <a:fillRect/>
          </a:stretch>
        </p:blipFill>
        <p:spPr>
          <a:xfrm>
            <a:off x="529798" y="1690688"/>
            <a:ext cx="9171252" cy="4389986"/>
          </a:xfrm>
          <a:prstGeom prst="rect">
            <a:avLst/>
          </a:prstGeom>
        </p:spPr>
      </p:pic>
      <p:pic>
        <p:nvPicPr>
          <p:cNvPr id="10" name="Picture 2" descr="Image result for cancer research uk logo">
            <a:extLst>
              <a:ext uri="{FF2B5EF4-FFF2-40B4-BE49-F238E27FC236}">
                <a16:creationId xmlns:a16="http://schemas.microsoft.com/office/drawing/2014/main" id="{9222AE57-ED87-46D7-9B61-B87ECEC15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7514" y="1697576"/>
            <a:ext cx="1388821" cy="53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25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4E14C08-B27C-FACB-A3A6-BE991F018417}"/>
              </a:ext>
            </a:extLst>
          </p:cNvPr>
          <p:cNvSpPr/>
          <p:nvPr/>
        </p:nvSpPr>
        <p:spPr>
          <a:xfrm>
            <a:off x="865416" y="1796143"/>
            <a:ext cx="10355025" cy="43250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C604F71-7B71-E1B3-AD65-52C77A26BE8C}"/>
              </a:ext>
            </a:extLst>
          </p:cNvPr>
          <p:cNvSpPr>
            <a:spLocks noGrp="1"/>
          </p:cNvSpPr>
          <p:nvPr>
            <p:ph type="title"/>
          </p:nvPr>
        </p:nvSpPr>
        <p:spPr/>
        <p:txBody>
          <a:bodyPr/>
          <a:lstStyle/>
          <a:p>
            <a:r>
              <a:rPr lang="en-GB"/>
              <a:t>Screening for Chronic Kidney Disease in primary care</a:t>
            </a:r>
          </a:p>
        </p:txBody>
      </p:sp>
      <p:sp>
        <p:nvSpPr>
          <p:cNvPr id="3" name="Footer Placeholder 2">
            <a:extLst>
              <a:ext uri="{FF2B5EF4-FFF2-40B4-BE49-F238E27FC236}">
                <a16:creationId xmlns:a16="http://schemas.microsoft.com/office/drawing/2014/main" id="{FDEBCE13-747A-24D5-2F3F-6A95CEB6711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4" name="Slide Number Placeholder 3">
            <a:extLst>
              <a:ext uri="{FF2B5EF4-FFF2-40B4-BE49-F238E27FC236}">
                <a16:creationId xmlns:a16="http://schemas.microsoft.com/office/drawing/2014/main" id="{C5763AE4-D0A1-8800-C159-7C4235E5AB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5DA19-9D3D-4392-B332-6C97257658B4}"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8" name="TextBox 7">
            <a:extLst>
              <a:ext uri="{FF2B5EF4-FFF2-40B4-BE49-F238E27FC236}">
                <a16:creationId xmlns:a16="http://schemas.microsoft.com/office/drawing/2014/main" id="{FF81793A-AD14-5165-104F-C9EA223724A5}"/>
              </a:ext>
            </a:extLst>
          </p:cNvPr>
          <p:cNvSpPr txBox="1"/>
          <p:nvPr/>
        </p:nvSpPr>
        <p:spPr>
          <a:xfrm>
            <a:off x="971558" y="2164987"/>
            <a:ext cx="1004444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64645D"/>
                </a:solidFill>
                <a:effectLst/>
                <a:uLnTx/>
                <a:uFillTx/>
                <a:latin typeface="Arial"/>
                <a:ea typeface="+mn-ea"/>
                <a:cs typeface="+mn-cs"/>
              </a:rPr>
              <a:t>Screening of the 40-75 (at risk) age group is predicted to result in:</a:t>
            </a:r>
          </a:p>
        </p:txBody>
      </p:sp>
      <p:sp>
        <p:nvSpPr>
          <p:cNvPr id="9" name="TextBox 8">
            <a:extLst>
              <a:ext uri="{FF2B5EF4-FFF2-40B4-BE49-F238E27FC236}">
                <a16:creationId xmlns:a16="http://schemas.microsoft.com/office/drawing/2014/main" id="{E0D1684E-2380-B046-510A-A522534D30FC}"/>
              </a:ext>
            </a:extLst>
          </p:cNvPr>
          <p:cNvSpPr txBox="1"/>
          <p:nvPr/>
        </p:nvSpPr>
        <p:spPr>
          <a:xfrm>
            <a:off x="3512274" y="3173570"/>
            <a:ext cx="19531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AFAA"/>
                </a:solidFill>
                <a:effectLst/>
                <a:uLnTx/>
                <a:uFillTx/>
                <a:latin typeface="Arial"/>
                <a:ea typeface="+mn-ea"/>
                <a:cs typeface="+mn-cs"/>
              </a:rPr>
              <a:t>6% fewer patients </a:t>
            </a:r>
            <a:br>
              <a:rPr kumimoji="0" lang="en-GB" sz="1800" b="0" i="0" u="none" strike="noStrike" kern="1200" cap="none" spc="0" normalizeH="0" baseline="0" noProof="0">
                <a:ln>
                  <a:noFill/>
                </a:ln>
                <a:solidFill>
                  <a:srgbClr val="64645D"/>
                </a:solidFill>
                <a:effectLst/>
                <a:uLnTx/>
                <a:uFillTx/>
                <a:latin typeface="Arial"/>
                <a:ea typeface="+mn-ea"/>
                <a:cs typeface="+mn-cs"/>
              </a:rPr>
            </a:br>
            <a:r>
              <a:rPr kumimoji="0" lang="en-GB" sz="1800" b="0" i="0" u="none" strike="noStrike" kern="1200" cap="none" spc="0" normalizeH="0" baseline="0" noProof="0">
                <a:ln>
                  <a:noFill/>
                </a:ln>
                <a:solidFill>
                  <a:srgbClr val="64645D"/>
                </a:solidFill>
                <a:effectLst/>
                <a:uLnTx/>
                <a:uFillTx/>
                <a:latin typeface="Arial"/>
                <a:ea typeface="+mn-ea"/>
                <a:cs typeface="+mn-cs"/>
              </a:rPr>
              <a:t>with advanced stage CKD (3b-5) between </a:t>
            </a:r>
            <a:br>
              <a:rPr kumimoji="0" lang="en-GB" sz="1800" b="0" i="0" u="none" strike="noStrike" kern="1200" cap="none" spc="0" normalizeH="0" baseline="0" noProof="0">
                <a:ln>
                  <a:noFill/>
                </a:ln>
                <a:solidFill>
                  <a:srgbClr val="64645D"/>
                </a:solidFill>
                <a:effectLst/>
                <a:uLnTx/>
                <a:uFillTx/>
                <a:latin typeface="Arial"/>
                <a:ea typeface="+mn-ea"/>
                <a:cs typeface="+mn-cs"/>
              </a:rPr>
            </a:br>
            <a:r>
              <a:rPr kumimoji="0" lang="en-GB" sz="1800" b="0" i="0" u="none" strike="noStrike" kern="1200" cap="none" spc="0" normalizeH="0" baseline="0" noProof="0">
                <a:ln>
                  <a:noFill/>
                </a:ln>
                <a:solidFill>
                  <a:srgbClr val="64645D"/>
                </a:solidFill>
                <a:effectLst/>
                <a:uLnTx/>
                <a:uFillTx/>
                <a:latin typeface="Arial"/>
                <a:ea typeface="+mn-ea"/>
                <a:cs typeface="+mn-cs"/>
              </a:rPr>
              <a:t>2022-2025</a:t>
            </a:r>
          </a:p>
        </p:txBody>
      </p:sp>
      <p:sp>
        <p:nvSpPr>
          <p:cNvPr id="10" name="TextBox 9">
            <a:extLst>
              <a:ext uri="{FF2B5EF4-FFF2-40B4-BE49-F238E27FC236}">
                <a16:creationId xmlns:a16="http://schemas.microsoft.com/office/drawing/2014/main" id="{D3AD3927-2DC7-9763-6809-4E75D5125EAD}"/>
              </a:ext>
            </a:extLst>
          </p:cNvPr>
          <p:cNvSpPr txBox="1"/>
          <p:nvPr/>
        </p:nvSpPr>
        <p:spPr>
          <a:xfrm>
            <a:off x="8988534" y="3245531"/>
            <a:ext cx="174082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AFAA"/>
                </a:solidFill>
                <a:effectLst/>
                <a:uLnTx/>
                <a:uFillTx/>
                <a:latin typeface="Arial"/>
                <a:ea typeface="+mn-ea"/>
                <a:cs typeface="+mn-cs"/>
              </a:rPr>
              <a:t>Healthcare costs saved </a:t>
            </a:r>
            <a:br>
              <a:rPr kumimoji="0" lang="en-GB" sz="1800" b="0" i="0" u="none" strike="noStrike" kern="1200" cap="none" spc="0" normalizeH="0" baseline="0" noProof="0">
                <a:ln>
                  <a:noFill/>
                </a:ln>
                <a:solidFill>
                  <a:srgbClr val="00AFAA"/>
                </a:solidFill>
                <a:effectLst/>
                <a:uLnTx/>
                <a:uFillTx/>
                <a:latin typeface="Arial"/>
                <a:ea typeface="+mn-ea"/>
                <a:cs typeface="+mn-cs"/>
              </a:rPr>
            </a:br>
            <a:r>
              <a:rPr kumimoji="0" lang="en-GB" sz="1800" b="0" i="0" u="none" strike="noStrike" kern="1200" cap="none" spc="0" normalizeH="0" baseline="0" noProof="0">
                <a:ln>
                  <a:noFill/>
                </a:ln>
                <a:solidFill>
                  <a:srgbClr val="64645D"/>
                </a:solidFill>
                <a:effectLst/>
                <a:uLnTx/>
                <a:uFillTx/>
                <a:latin typeface="Arial"/>
                <a:ea typeface="+mn-ea"/>
                <a:cs typeface="+mn-cs"/>
              </a:rPr>
              <a:t>as a result of screening in 2025</a:t>
            </a:r>
          </a:p>
        </p:txBody>
      </p:sp>
      <p:sp>
        <p:nvSpPr>
          <p:cNvPr id="11" name="Oval 10">
            <a:extLst>
              <a:ext uri="{FF2B5EF4-FFF2-40B4-BE49-F238E27FC236}">
                <a16:creationId xmlns:a16="http://schemas.microsoft.com/office/drawing/2014/main" id="{AF57E86F-EE63-DB2B-EB4A-5B91A966E372}"/>
              </a:ext>
            </a:extLst>
          </p:cNvPr>
          <p:cNvSpPr/>
          <p:nvPr/>
        </p:nvSpPr>
        <p:spPr>
          <a:xfrm>
            <a:off x="1421818" y="3125005"/>
            <a:ext cx="1884114" cy="18841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140,000</a:t>
            </a:r>
          </a:p>
        </p:txBody>
      </p:sp>
      <p:pic>
        <p:nvPicPr>
          <p:cNvPr id="13" name="Graphic 12" descr="Piggy Bank with solid fill">
            <a:extLst>
              <a:ext uri="{FF2B5EF4-FFF2-40B4-BE49-F238E27FC236}">
                <a16:creationId xmlns:a16="http://schemas.microsoft.com/office/drawing/2014/main" id="{2E303D22-66C3-B785-5BBA-0D4FE2AD53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6239" y="2792184"/>
            <a:ext cx="2500649" cy="2500649"/>
          </a:xfrm>
          <a:prstGeom prst="rect">
            <a:avLst/>
          </a:prstGeom>
        </p:spPr>
      </p:pic>
      <p:sp>
        <p:nvSpPr>
          <p:cNvPr id="14" name="TextBox 13">
            <a:extLst>
              <a:ext uri="{FF2B5EF4-FFF2-40B4-BE49-F238E27FC236}">
                <a16:creationId xmlns:a16="http://schemas.microsoft.com/office/drawing/2014/main" id="{66C82BA3-8AA3-FAC1-D118-DB553F1ABD28}"/>
              </a:ext>
            </a:extLst>
          </p:cNvPr>
          <p:cNvSpPr txBox="1"/>
          <p:nvPr/>
        </p:nvSpPr>
        <p:spPr>
          <a:xfrm>
            <a:off x="6928755" y="3762044"/>
            <a:ext cx="12600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mn-cs"/>
              </a:rPr>
              <a:t>£15m</a:t>
            </a:r>
          </a:p>
        </p:txBody>
      </p:sp>
      <p:sp>
        <p:nvSpPr>
          <p:cNvPr id="5" name="TextBox 4">
            <a:extLst>
              <a:ext uri="{FF2B5EF4-FFF2-40B4-BE49-F238E27FC236}">
                <a16:creationId xmlns:a16="http://schemas.microsoft.com/office/drawing/2014/main" id="{A5CDDACE-E30A-45DA-117A-793B16540789}"/>
              </a:ext>
            </a:extLst>
          </p:cNvPr>
          <p:cNvSpPr txBox="1"/>
          <p:nvPr/>
        </p:nvSpPr>
        <p:spPr>
          <a:xfrm>
            <a:off x="906821" y="5400352"/>
            <a:ext cx="102488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4645D"/>
                </a:solidFill>
                <a:effectLst/>
                <a:uLnTx/>
                <a:uFillTx/>
                <a:latin typeface="Arial"/>
                <a:ea typeface="+mn-ea"/>
                <a:cs typeface="+mn-cs"/>
              </a:rPr>
              <a:t>Earlier diagnosis and proactive management reduces patient burden and NHS cost</a:t>
            </a:r>
          </a:p>
        </p:txBody>
      </p:sp>
    </p:spTree>
    <p:extLst>
      <p:ext uri="{BB962C8B-B14F-4D97-AF65-F5344CB8AC3E}">
        <p14:creationId xmlns:p14="http://schemas.microsoft.com/office/powerpoint/2010/main" val="217907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1A7A-B75A-452B-9A85-415CC7F02C78}"/>
              </a:ext>
            </a:extLst>
          </p:cNvPr>
          <p:cNvSpPr>
            <a:spLocks noGrp="1"/>
          </p:cNvSpPr>
          <p:nvPr>
            <p:ph type="title"/>
          </p:nvPr>
        </p:nvSpPr>
        <p:spPr/>
        <p:txBody>
          <a:bodyPr/>
          <a:lstStyle/>
          <a:p>
            <a:r>
              <a:rPr lang="en-GB"/>
              <a:t>Modelling long-term cost-effectiveness of the </a:t>
            </a:r>
            <a:r>
              <a:rPr lang="en-GB" err="1"/>
              <a:t>BWeL</a:t>
            </a:r>
            <a:r>
              <a:rPr lang="en-GB"/>
              <a:t> trial  [1] </a:t>
            </a:r>
          </a:p>
        </p:txBody>
      </p:sp>
      <p:sp>
        <p:nvSpPr>
          <p:cNvPr id="11" name="Footer Placeholder 10">
            <a:extLst>
              <a:ext uri="{FF2B5EF4-FFF2-40B4-BE49-F238E27FC236}">
                <a16:creationId xmlns:a16="http://schemas.microsoft.com/office/drawing/2014/main" id="{D7F0F884-C839-2160-F19C-B50A23C180C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4" name="Slide Number Placeholder 3">
            <a:extLst>
              <a:ext uri="{FF2B5EF4-FFF2-40B4-BE49-F238E27FC236}">
                <a16:creationId xmlns:a16="http://schemas.microsoft.com/office/drawing/2014/main" id="{05EF84D1-FF13-4D47-A538-86D5CB351A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5DA19-9D3D-4392-B332-6C97257658B4}"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2B3827C8-1529-F567-AA9E-B07B17FD1D1D}"/>
              </a:ext>
            </a:extLst>
          </p:cNvPr>
          <p:cNvSpPr/>
          <p:nvPr/>
        </p:nvSpPr>
        <p:spPr>
          <a:xfrm>
            <a:off x="8240768" y="2276915"/>
            <a:ext cx="3414262" cy="37401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800" b="0" i="0" u="none" strike="noStrike" kern="1200" cap="none" spc="0" normalizeH="0" baseline="0" noProof="0">
              <a:ln>
                <a:noFill/>
              </a:ln>
              <a:solidFill>
                <a:srgbClr val="64645D"/>
              </a:solidFill>
              <a:effectLst/>
              <a:uLnTx/>
              <a:uFillTx/>
              <a:latin typeface="Arial"/>
              <a:ea typeface="+mn-ea"/>
              <a:cs typeface="+mn-cs"/>
            </a:endParaRPr>
          </a:p>
        </p:txBody>
      </p:sp>
      <p:sp>
        <p:nvSpPr>
          <p:cNvPr id="6" name="Rectangle 5">
            <a:extLst>
              <a:ext uri="{FF2B5EF4-FFF2-40B4-BE49-F238E27FC236}">
                <a16:creationId xmlns:a16="http://schemas.microsoft.com/office/drawing/2014/main" id="{747840FB-27AC-42E0-8AEB-6E82545FFCAB}"/>
              </a:ext>
            </a:extLst>
          </p:cNvPr>
          <p:cNvSpPr/>
          <p:nvPr/>
        </p:nvSpPr>
        <p:spPr>
          <a:xfrm>
            <a:off x="9449798" y="2470275"/>
            <a:ext cx="2199864" cy="684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FAA"/>
                </a:solidFill>
                <a:effectLst/>
                <a:uLnTx/>
                <a:uFillTx/>
                <a:latin typeface="Arial"/>
                <a:ea typeface="+mn-ea"/>
                <a:cs typeface="+mn-cs"/>
              </a:rPr>
              <a:t>64,470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Pre-diabetes</a:t>
            </a:r>
          </a:p>
        </p:txBody>
      </p:sp>
      <p:sp>
        <p:nvSpPr>
          <p:cNvPr id="7" name="Rectangle 6">
            <a:extLst>
              <a:ext uri="{FF2B5EF4-FFF2-40B4-BE49-F238E27FC236}">
                <a16:creationId xmlns:a16="http://schemas.microsoft.com/office/drawing/2014/main" id="{CBE0449F-C944-4964-B7B6-2A1645283475}"/>
              </a:ext>
            </a:extLst>
          </p:cNvPr>
          <p:cNvSpPr/>
          <p:nvPr/>
        </p:nvSpPr>
        <p:spPr>
          <a:xfrm>
            <a:off x="9449798" y="5071716"/>
            <a:ext cx="2199864" cy="684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FAA"/>
                </a:solidFill>
                <a:effectLst/>
                <a:uLnTx/>
                <a:uFillTx/>
                <a:latin typeface="Arial"/>
                <a:ea typeface="+mn-ea"/>
                <a:cs typeface="+mn-cs"/>
              </a:rPr>
              <a:t>34,824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Type 2 Diabetes</a:t>
            </a:r>
          </a:p>
        </p:txBody>
      </p:sp>
      <p:sp>
        <p:nvSpPr>
          <p:cNvPr id="8" name="Rectangle 7">
            <a:extLst>
              <a:ext uri="{FF2B5EF4-FFF2-40B4-BE49-F238E27FC236}">
                <a16:creationId xmlns:a16="http://schemas.microsoft.com/office/drawing/2014/main" id="{CE2C6206-CFEA-4563-9E72-71E9F79496C9}"/>
              </a:ext>
            </a:extLst>
          </p:cNvPr>
          <p:cNvSpPr/>
          <p:nvPr/>
        </p:nvSpPr>
        <p:spPr>
          <a:xfrm>
            <a:off x="9449798" y="4204570"/>
            <a:ext cx="2200875" cy="684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FAA"/>
                </a:solidFill>
                <a:effectLst/>
                <a:uLnTx/>
                <a:uFillTx/>
                <a:latin typeface="Arial"/>
                <a:ea typeface="+mn-ea"/>
                <a:cs typeface="+mn-cs"/>
              </a:rPr>
              <a:t>79,764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Hypertension</a:t>
            </a:r>
          </a:p>
        </p:txBody>
      </p:sp>
      <p:sp>
        <p:nvSpPr>
          <p:cNvPr id="9" name="Rectangle 8">
            <a:extLst>
              <a:ext uri="{FF2B5EF4-FFF2-40B4-BE49-F238E27FC236}">
                <a16:creationId xmlns:a16="http://schemas.microsoft.com/office/drawing/2014/main" id="{B0666BF4-3060-44B2-B2B3-AD50331DDAF4}"/>
              </a:ext>
            </a:extLst>
          </p:cNvPr>
          <p:cNvSpPr/>
          <p:nvPr/>
        </p:nvSpPr>
        <p:spPr>
          <a:xfrm>
            <a:off x="9449798" y="3337423"/>
            <a:ext cx="2199864" cy="684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FAA"/>
                </a:solidFill>
                <a:effectLst/>
                <a:uLnTx/>
                <a:uFillTx/>
                <a:latin typeface="Arial"/>
                <a:ea typeface="+mn-ea"/>
                <a:cs typeface="+mn-cs"/>
              </a:rPr>
              <a:t>24,587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rgbClr val="64645D"/>
                </a:solidFill>
                <a:effectLst/>
                <a:uLnTx/>
                <a:uFillTx/>
                <a:latin typeface="Arial"/>
                <a:ea typeface="+mn-ea"/>
                <a:cs typeface="+mn-cs"/>
              </a:rPr>
              <a:t>CHD+Stroke</a:t>
            </a:r>
            <a:endParaRPr kumimoji="0" lang="en-GB" sz="1600" b="0" i="0" u="none" strike="noStrike" kern="1200" cap="none" spc="0" normalizeH="0" baseline="0" noProof="0">
              <a:ln>
                <a:noFill/>
              </a:ln>
              <a:solidFill>
                <a:srgbClr val="64645D"/>
              </a:solidFill>
              <a:effectLst/>
              <a:uLnTx/>
              <a:uFillTx/>
              <a:latin typeface="Arial"/>
              <a:ea typeface="+mn-ea"/>
              <a:cs typeface="+mn-cs"/>
            </a:endParaRPr>
          </a:p>
        </p:txBody>
      </p:sp>
      <p:sp>
        <p:nvSpPr>
          <p:cNvPr id="19" name="TextBox 18">
            <a:extLst>
              <a:ext uri="{FF2B5EF4-FFF2-40B4-BE49-F238E27FC236}">
                <a16:creationId xmlns:a16="http://schemas.microsoft.com/office/drawing/2014/main" id="{3F4635C1-D4B3-44FC-B63F-605411FE37FA}"/>
              </a:ext>
            </a:extLst>
          </p:cNvPr>
          <p:cNvSpPr txBox="1"/>
          <p:nvPr/>
        </p:nvSpPr>
        <p:spPr>
          <a:xfrm>
            <a:off x="8240767" y="1707287"/>
            <a:ext cx="3400247" cy="466760"/>
          </a:xfrm>
          <a:prstGeom prst="rect">
            <a:avLst/>
          </a:prstGeom>
          <a:solidFill>
            <a:schemeClr val="accent1"/>
          </a:solidFill>
        </p:spPr>
        <p:txBody>
          <a:bodyPr wrap="square" lIns="216000" tIns="72000" bIns="72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By 2035:</a:t>
            </a:r>
          </a:p>
        </p:txBody>
      </p:sp>
      <p:sp>
        <p:nvSpPr>
          <p:cNvPr id="23" name="Arrow: Down 22">
            <a:extLst>
              <a:ext uri="{FF2B5EF4-FFF2-40B4-BE49-F238E27FC236}">
                <a16:creationId xmlns:a16="http://schemas.microsoft.com/office/drawing/2014/main" id="{C575FA55-346F-38E4-18EB-FAF554CC17F8}"/>
              </a:ext>
            </a:extLst>
          </p:cNvPr>
          <p:cNvSpPr/>
          <p:nvPr/>
        </p:nvSpPr>
        <p:spPr>
          <a:xfrm>
            <a:off x="8672990" y="2597420"/>
            <a:ext cx="496175" cy="47907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Arrow: Down 23">
            <a:extLst>
              <a:ext uri="{FF2B5EF4-FFF2-40B4-BE49-F238E27FC236}">
                <a16:creationId xmlns:a16="http://schemas.microsoft.com/office/drawing/2014/main" id="{6A7E3C8C-4C5D-BE55-7FC2-ADAFA8E240E7}"/>
              </a:ext>
            </a:extLst>
          </p:cNvPr>
          <p:cNvSpPr/>
          <p:nvPr/>
        </p:nvSpPr>
        <p:spPr>
          <a:xfrm>
            <a:off x="8676860" y="3456482"/>
            <a:ext cx="496175" cy="47907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Arrow: Down 24">
            <a:extLst>
              <a:ext uri="{FF2B5EF4-FFF2-40B4-BE49-F238E27FC236}">
                <a16:creationId xmlns:a16="http://schemas.microsoft.com/office/drawing/2014/main" id="{7A73E284-F422-A361-6071-F1D5EA9B09DE}"/>
              </a:ext>
            </a:extLst>
          </p:cNvPr>
          <p:cNvSpPr/>
          <p:nvPr/>
        </p:nvSpPr>
        <p:spPr>
          <a:xfrm>
            <a:off x="8680729" y="4315544"/>
            <a:ext cx="496175" cy="47907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Arrow: Down 25">
            <a:extLst>
              <a:ext uri="{FF2B5EF4-FFF2-40B4-BE49-F238E27FC236}">
                <a16:creationId xmlns:a16="http://schemas.microsoft.com/office/drawing/2014/main" id="{5B1B8C72-411A-7246-E88F-6DA16BAA4C6D}"/>
              </a:ext>
            </a:extLst>
          </p:cNvPr>
          <p:cNvSpPr/>
          <p:nvPr/>
        </p:nvSpPr>
        <p:spPr>
          <a:xfrm>
            <a:off x="8684598" y="5174605"/>
            <a:ext cx="496175" cy="47907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E475B39B-18AA-D210-38D5-8F6F4F0AC1E5}"/>
              </a:ext>
            </a:extLst>
          </p:cNvPr>
          <p:cNvSpPr/>
          <p:nvPr/>
        </p:nvSpPr>
        <p:spPr>
          <a:xfrm>
            <a:off x="838200" y="2276915"/>
            <a:ext cx="3774260" cy="37401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Ins="684000" rtlCol="0" anchor="ctr"/>
          <a:lstStyle/>
          <a:p>
            <a:pPr marL="0" marR="0" lvl="0" indent="0" algn="l" defTabSz="914400" rtl="0" eaLnBrk="1" fontAlgn="auto" latinLnBrk="0" hangingPunct="1">
              <a:lnSpc>
                <a:spcPct val="100000"/>
              </a:lnSpc>
              <a:spcBef>
                <a:spcPts val="2400"/>
              </a:spcBef>
              <a:spcAft>
                <a:spcPts val="0"/>
              </a:spcAft>
              <a:buClr>
                <a:srgbClr val="00AFAA"/>
              </a:buClr>
              <a:buSzTx/>
              <a:buFontTx/>
              <a:buNone/>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Baseline </a:t>
            </a:r>
            <a:br>
              <a:rPr kumimoji="0" lang="en-GB" sz="1800" b="0" i="0" u="none" strike="noStrike" kern="1200" cap="none" spc="0" normalizeH="0" baseline="0" noProof="0">
                <a:ln>
                  <a:noFill/>
                </a:ln>
                <a:solidFill>
                  <a:srgbClr val="64645D"/>
                </a:solidFill>
                <a:effectLst/>
                <a:uLnTx/>
                <a:uFillTx/>
                <a:latin typeface="Arial"/>
                <a:ea typeface="+mn-ea"/>
                <a:cs typeface="+mn-cs"/>
              </a:rPr>
            </a:br>
            <a:r>
              <a:rPr kumimoji="0" lang="en-GB" sz="1800" b="0" i="0" u="none" strike="noStrike" kern="1200" cap="none" spc="0" normalizeH="0" baseline="0" noProof="0">
                <a:ln>
                  <a:noFill/>
                </a:ln>
                <a:solidFill>
                  <a:srgbClr val="64645D"/>
                </a:solidFill>
                <a:effectLst/>
                <a:uLnTx/>
                <a:uFillTx/>
                <a:latin typeface="Arial"/>
                <a:ea typeface="+mn-ea"/>
                <a:cs typeface="+mn-cs"/>
              </a:rPr>
              <a:t>- given </a:t>
            </a:r>
            <a:r>
              <a:rPr kumimoji="0" lang="en-GB" sz="1800" b="1" i="0" u="none" strike="noStrike" kern="1200" cap="none" spc="0" normalizeH="0" baseline="0" noProof="0">
                <a:ln>
                  <a:noFill/>
                </a:ln>
                <a:solidFill>
                  <a:srgbClr val="64645D"/>
                </a:solidFill>
                <a:effectLst/>
                <a:uLnTx/>
                <a:uFillTx/>
                <a:latin typeface="Arial"/>
                <a:ea typeface="+mn-ea"/>
                <a:cs typeface="+mn-cs"/>
              </a:rPr>
              <a:t>advice</a:t>
            </a:r>
            <a:r>
              <a:rPr kumimoji="0" lang="en-GB" sz="1800" b="0" i="0" u="none" strike="noStrike" kern="1200" cap="none" spc="0" normalizeH="0" baseline="0" noProof="0">
                <a:ln>
                  <a:noFill/>
                </a:ln>
                <a:solidFill>
                  <a:srgbClr val="64645D"/>
                </a:solidFill>
                <a:effectLst/>
                <a:uLnTx/>
                <a:uFillTx/>
                <a:latin typeface="Arial"/>
                <a:ea typeface="+mn-ea"/>
                <a:cs typeface="+mn-cs"/>
              </a:rPr>
              <a:t> about how to </a:t>
            </a:r>
            <a:br>
              <a:rPr kumimoji="0" lang="en-GB" sz="1800" b="0" i="0" u="none" strike="noStrike" kern="1200" cap="none" spc="0" normalizeH="0" baseline="0" noProof="0">
                <a:ln>
                  <a:noFill/>
                </a:ln>
                <a:solidFill>
                  <a:srgbClr val="64645D"/>
                </a:solidFill>
                <a:effectLst/>
                <a:uLnTx/>
                <a:uFillTx/>
                <a:latin typeface="Arial"/>
                <a:ea typeface="+mn-ea"/>
                <a:cs typeface="+mn-cs"/>
              </a:rPr>
            </a:br>
            <a:r>
              <a:rPr kumimoji="0" lang="en-GB" sz="1800" b="0" i="0" u="none" strike="noStrike" kern="1200" cap="none" spc="0" normalizeH="0" baseline="0" noProof="0">
                <a:ln>
                  <a:noFill/>
                </a:ln>
                <a:solidFill>
                  <a:srgbClr val="64645D"/>
                </a:solidFill>
                <a:effectLst/>
                <a:uLnTx/>
                <a:uFillTx/>
                <a:latin typeface="Arial"/>
                <a:ea typeface="+mn-ea"/>
                <a:cs typeface="+mn-cs"/>
              </a:rPr>
              <a:t>lose weight</a:t>
            </a:r>
          </a:p>
          <a:p>
            <a:pPr marL="0" marR="0" lvl="0" indent="0" algn="l" defTabSz="914400" rtl="0" eaLnBrk="1" fontAlgn="auto" latinLnBrk="0" hangingPunct="1">
              <a:lnSpc>
                <a:spcPct val="100000"/>
              </a:lnSpc>
              <a:spcBef>
                <a:spcPts val="2400"/>
              </a:spcBef>
              <a:spcAft>
                <a:spcPts val="0"/>
              </a:spcAft>
              <a:buClr>
                <a:srgbClr val="00AFAA"/>
              </a:buClr>
              <a:buSzTx/>
              <a:buFontTx/>
              <a:buNone/>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Support group given </a:t>
            </a:r>
            <a:r>
              <a:rPr kumimoji="0" lang="en-GB" sz="1800" b="1" i="0" u="none" strike="noStrike" kern="1200" cap="none" spc="0" normalizeH="0" baseline="0" noProof="0">
                <a:ln>
                  <a:noFill/>
                </a:ln>
                <a:solidFill>
                  <a:srgbClr val="64645D"/>
                </a:solidFill>
                <a:effectLst/>
                <a:uLnTx/>
                <a:uFillTx/>
                <a:latin typeface="Arial"/>
                <a:ea typeface="+mn-ea"/>
                <a:cs typeface="+mn-cs"/>
              </a:rPr>
              <a:t>brief advice </a:t>
            </a:r>
            <a:r>
              <a:rPr kumimoji="0" lang="en-GB" sz="1800" b="0" i="0" u="none" strike="noStrike" kern="1200" cap="none" spc="0" normalizeH="0" baseline="0" noProof="0">
                <a:ln>
                  <a:noFill/>
                </a:ln>
                <a:solidFill>
                  <a:srgbClr val="64645D"/>
                </a:solidFill>
                <a:effectLst/>
                <a:uLnTx/>
                <a:uFillTx/>
                <a:latin typeface="Arial"/>
                <a:ea typeface="+mn-ea"/>
                <a:cs typeface="+mn-cs"/>
              </a:rPr>
              <a:t>and </a:t>
            </a:r>
            <a:r>
              <a:rPr kumimoji="0" lang="en-GB" sz="1800" b="1" i="0" u="none" strike="noStrike" kern="1200" cap="none" spc="0" normalizeH="0" baseline="0" noProof="0">
                <a:ln>
                  <a:noFill/>
                </a:ln>
                <a:solidFill>
                  <a:srgbClr val="64645D"/>
                </a:solidFill>
                <a:effectLst/>
                <a:uLnTx/>
                <a:uFillTx/>
                <a:latin typeface="Arial"/>
                <a:ea typeface="+mn-ea"/>
                <a:cs typeface="+mn-cs"/>
              </a:rPr>
              <a:t>referral</a:t>
            </a:r>
            <a:r>
              <a:rPr kumimoji="0" lang="en-GB" sz="1800" b="0" i="0" u="none" strike="noStrike" kern="1200" cap="none" spc="0" normalizeH="0" baseline="0" noProof="0">
                <a:ln>
                  <a:noFill/>
                </a:ln>
                <a:solidFill>
                  <a:srgbClr val="64645D"/>
                </a:solidFill>
                <a:effectLst/>
                <a:uLnTx/>
                <a:uFillTx/>
                <a:latin typeface="Arial"/>
                <a:ea typeface="+mn-ea"/>
                <a:cs typeface="+mn-cs"/>
              </a:rPr>
              <a:t> to weight management</a:t>
            </a:r>
          </a:p>
        </p:txBody>
      </p:sp>
      <p:sp>
        <p:nvSpPr>
          <p:cNvPr id="28" name="Rectangle 27">
            <a:extLst>
              <a:ext uri="{FF2B5EF4-FFF2-40B4-BE49-F238E27FC236}">
                <a16:creationId xmlns:a16="http://schemas.microsoft.com/office/drawing/2014/main" id="{4CBB2547-6C95-73E9-B114-377F682FBA6E}"/>
              </a:ext>
            </a:extLst>
          </p:cNvPr>
          <p:cNvSpPr/>
          <p:nvPr/>
        </p:nvSpPr>
        <p:spPr>
          <a:xfrm>
            <a:off x="4549743" y="2264584"/>
            <a:ext cx="3414262" cy="37401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n-GB" sz="1800" b="1" i="0" u="none" strike="noStrike" kern="1200" cap="none" spc="0" normalizeH="0" baseline="0" noProof="0">
                <a:ln>
                  <a:noFill/>
                </a:ln>
                <a:solidFill>
                  <a:srgbClr val="00AFAA"/>
                </a:solidFill>
                <a:effectLst/>
                <a:uLnTx/>
                <a:uFillTx/>
                <a:latin typeface="Arial"/>
                <a:ea typeface="+mn-ea"/>
                <a:cs typeface="+mn-cs"/>
              </a:rPr>
              <a:t>Assumptions based on trial data</a:t>
            </a:r>
          </a:p>
          <a:p>
            <a:pPr marL="285750" marR="0" lvl="0" indent="-285750" algn="l" defTabSz="914400" rtl="0" eaLnBrk="1" fontAlgn="auto" latinLnBrk="0" hangingPunct="1">
              <a:lnSpc>
                <a:spcPct val="100000"/>
              </a:lnSpc>
              <a:spcBef>
                <a:spcPts val="600"/>
              </a:spcBef>
              <a:spcAft>
                <a:spcPts val="0"/>
              </a:spcAft>
              <a:buClr>
                <a:srgbClr val="00AFAA"/>
              </a:buClr>
              <a:buSzTx/>
              <a:buFont typeface="Arial" panose="020B0604020202020204" pitchFamily="34" charset="0"/>
              <a:buChar char="•"/>
              <a:tabLst/>
              <a:defRPr/>
            </a:pPr>
            <a:r>
              <a:rPr kumimoji="0" lang="en-GB" sz="1800" b="1" i="0" u="none" strike="noStrike" kern="1200" cap="none" spc="0" normalizeH="0" baseline="0" noProof="0">
                <a:ln>
                  <a:noFill/>
                </a:ln>
                <a:solidFill>
                  <a:srgbClr val="00AFAA"/>
                </a:solidFill>
                <a:effectLst/>
                <a:uLnTx/>
                <a:uFillTx/>
                <a:latin typeface="Arial"/>
                <a:ea typeface="+mn-ea"/>
                <a:cs typeface="+mn-cs"/>
              </a:rPr>
              <a:t>52%</a:t>
            </a:r>
            <a:r>
              <a:rPr kumimoji="0" lang="en-GB" sz="1800" b="0" i="0" u="none" strike="noStrike" kern="1200" cap="none" spc="0" normalizeH="0" baseline="0" noProof="0">
                <a:ln>
                  <a:noFill/>
                </a:ln>
                <a:solidFill>
                  <a:srgbClr val="64645D"/>
                </a:solidFill>
                <a:effectLst/>
                <a:uLnTx/>
                <a:uFillTx/>
                <a:latin typeface="Arial"/>
                <a:ea typeface="+mn-ea"/>
                <a:cs typeface="+mn-cs"/>
              </a:rPr>
              <a:t> accept and attend</a:t>
            </a:r>
          </a:p>
          <a:p>
            <a:pPr marL="285750" marR="0" lvl="0" indent="-285750" algn="l" defTabSz="914400" rtl="0" eaLnBrk="1" fontAlgn="auto" latinLnBrk="0" hangingPunct="1">
              <a:lnSpc>
                <a:spcPct val="100000"/>
              </a:lnSpc>
              <a:spcBef>
                <a:spcPts val="1200"/>
              </a:spcBef>
              <a:spcAft>
                <a:spcPts val="0"/>
              </a:spcAft>
              <a:buClr>
                <a:srgbClr val="00AFAA"/>
              </a:buClr>
              <a:buSzTx/>
              <a:buFont typeface="Arial" panose="020B0604020202020204" pitchFamily="34" charset="0"/>
              <a:buChar char="•"/>
              <a:tabLst/>
              <a:defRPr/>
            </a:pPr>
            <a:r>
              <a:rPr kumimoji="0" lang="en-GB" sz="1800" b="1" i="0" u="none" strike="noStrike" kern="1200" cap="none" spc="0" normalizeH="0" baseline="0" noProof="0">
                <a:ln>
                  <a:noFill/>
                </a:ln>
                <a:solidFill>
                  <a:srgbClr val="00AFAA"/>
                </a:solidFill>
                <a:effectLst/>
                <a:uLnTx/>
                <a:uFillTx/>
                <a:latin typeface="Arial"/>
                <a:ea typeface="+mn-ea"/>
                <a:cs typeface="+mn-cs"/>
              </a:rPr>
              <a:t>25% </a:t>
            </a:r>
            <a:r>
              <a:rPr kumimoji="0" lang="en-GB" sz="1800" b="0" i="0" u="none" strike="noStrike" kern="1200" cap="none" spc="0" normalizeH="0" baseline="0" noProof="0">
                <a:ln>
                  <a:noFill/>
                </a:ln>
                <a:solidFill>
                  <a:srgbClr val="64645D"/>
                </a:solidFill>
                <a:effectLst/>
                <a:uLnTx/>
                <a:uFillTx/>
                <a:latin typeface="Arial"/>
                <a:ea typeface="+mn-ea"/>
                <a:cs typeface="+mn-cs"/>
              </a:rPr>
              <a:t>accept and don't attend</a:t>
            </a:r>
          </a:p>
          <a:p>
            <a:pPr marL="285750" marR="0" lvl="0" indent="-285750" algn="l" defTabSz="914400" rtl="0" eaLnBrk="1" fontAlgn="auto" latinLnBrk="0" hangingPunct="1">
              <a:lnSpc>
                <a:spcPct val="100000"/>
              </a:lnSpc>
              <a:spcBef>
                <a:spcPts val="1200"/>
              </a:spcBef>
              <a:spcAft>
                <a:spcPts val="0"/>
              </a:spcAft>
              <a:buClr>
                <a:srgbClr val="00AFAA"/>
              </a:buClr>
              <a:buSzTx/>
              <a:buFont typeface="Arial" panose="020B0604020202020204" pitchFamily="34" charset="0"/>
              <a:buChar char="•"/>
              <a:tabLst/>
              <a:defRPr/>
            </a:pPr>
            <a:r>
              <a:rPr kumimoji="0" lang="en-GB" sz="1800" b="1" i="0" u="none" strike="noStrike" kern="1200" cap="none" spc="0" normalizeH="0" baseline="0" noProof="0">
                <a:ln>
                  <a:noFill/>
                </a:ln>
                <a:solidFill>
                  <a:srgbClr val="00AFAA"/>
                </a:solidFill>
                <a:effectLst/>
                <a:uLnTx/>
                <a:uFillTx/>
                <a:latin typeface="Arial"/>
                <a:ea typeface="+mn-ea"/>
                <a:cs typeface="+mn-cs"/>
              </a:rPr>
              <a:t>23%</a:t>
            </a:r>
            <a:r>
              <a:rPr kumimoji="0" lang="en-GB" sz="1800" b="0" i="0" u="none" strike="noStrike" kern="1200" cap="none" spc="0" normalizeH="0" baseline="0" noProof="0">
                <a:ln>
                  <a:noFill/>
                </a:ln>
                <a:solidFill>
                  <a:srgbClr val="64645D"/>
                </a:solidFill>
                <a:effectLst/>
                <a:uLnTx/>
                <a:uFillTx/>
                <a:latin typeface="Arial"/>
                <a:ea typeface="+mn-ea"/>
                <a:cs typeface="+mn-cs"/>
              </a:rPr>
              <a:t> do not accept</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900" b="0" i="0" u="none" strike="noStrike" kern="1200" cap="none" spc="0" normalizeH="0" baseline="0" noProof="0">
              <a:ln>
                <a:noFill/>
              </a:ln>
              <a:solidFill>
                <a:srgbClr val="64645D"/>
              </a:solidFill>
              <a:effectLst/>
              <a:uLnTx/>
              <a:uFillTx/>
              <a:latin typeface="Arial"/>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Account for weight regain </a:t>
            </a:r>
            <a:br>
              <a:rPr kumimoji="0" lang="en-GB" sz="1600" b="0" i="0" u="none" strike="noStrike" kern="1200" cap="none" spc="0" normalizeH="0" baseline="0" noProof="0">
                <a:ln>
                  <a:noFill/>
                </a:ln>
                <a:solidFill>
                  <a:srgbClr val="64645D"/>
                </a:solidFill>
                <a:effectLst/>
                <a:uLnTx/>
                <a:uFillTx/>
                <a:latin typeface="Arial"/>
                <a:ea typeface="+mn-ea"/>
                <a:cs typeface="+mn-cs"/>
              </a:rPr>
            </a:br>
            <a:r>
              <a:rPr kumimoji="0" lang="en-GB" sz="1600" b="0" i="0" u="none" strike="noStrike" kern="1200" cap="none" spc="0" normalizeH="0" baseline="0" noProof="0">
                <a:ln>
                  <a:noFill/>
                </a:ln>
                <a:solidFill>
                  <a:srgbClr val="64645D"/>
                </a:solidFill>
                <a:effectLst/>
                <a:uLnTx/>
                <a:uFillTx/>
                <a:latin typeface="Arial"/>
                <a:ea typeface="+mn-ea"/>
                <a:cs typeface="+mn-cs"/>
              </a:rPr>
              <a:t>in year 1</a:t>
            </a:r>
          </a:p>
        </p:txBody>
      </p:sp>
      <p:sp>
        <p:nvSpPr>
          <p:cNvPr id="29" name="TextBox 28">
            <a:extLst>
              <a:ext uri="{FF2B5EF4-FFF2-40B4-BE49-F238E27FC236}">
                <a16:creationId xmlns:a16="http://schemas.microsoft.com/office/drawing/2014/main" id="{D65EA972-2A7F-841C-38E7-5C99C19BECD6}"/>
              </a:ext>
            </a:extLst>
          </p:cNvPr>
          <p:cNvSpPr txBox="1"/>
          <p:nvPr/>
        </p:nvSpPr>
        <p:spPr>
          <a:xfrm>
            <a:off x="4549743" y="1718090"/>
            <a:ext cx="3414262" cy="466760"/>
          </a:xfrm>
          <a:prstGeom prst="rect">
            <a:avLst/>
          </a:prstGeom>
          <a:solidFill>
            <a:schemeClr val="accent1"/>
          </a:solidFill>
        </p:spPr>
        <p:txBody>
          <a:bodyPr wrap="square" lIns="504000" tIns="72000" bIns="72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Support Group </a:t>
            </a:r>
          </a:p>
        </p:txBody>
      </p:sp>
      <p:sp>
        <p:nvSpPr>
          <p:cNvPr id="30" name="TextBox 29">
            <a:extLst>
              <a:ext uri="{FF2B5EF4-FFF2-40B4-BE49-F238E27FC236}">
                <a16:creationId xmlns:a16="http://schemas.microsoft.com/office/drawing/2014/main" id="{7084C517-6898-A8CE-C618-881577CAC6A1}"/>
              </a:ext>
            </a:extLst>
          </p:cNvPr>
          <p:cNvSpPr txBox="1"/>
          <p:nvPr/>
        </p:nvSpPr>
        <p:spPr>
          <a:xfrm>
            <a:off x="838199" y="1718090"/>
            <a:ext cx="3711544" cy="466760"/>
          </a:xfrm>
          <a:prstGeom prst="rect">
            <a:avLst/>
          </a:prstGeom>
          <a:solidFill>
            <a:schemeClr val="accent1"/>
          </a:solidFill>
        </p:spPr>
        <p:txBody>
          <a:bodyPr wrap="square" lIns="360000" tIns="72000" bIns="72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Group</a:t>
            </a:r>
          </a:p>
        </p:txBody>
      </p:sp>
      <p:sp>
        <p:nvSpPr>
          <p:cNvPr id="32" name="Oval 31">
            <a:extLst>
              <a:ext uri="{FF2B5EF4-FFF2-40B4-BE49-F238E27FC236}">
                <a16:creationId xmlns:a16="http://schemas.microsoft.com/office/drawing/2014/main" id="{A82BAAFB-334F-29B8-6391-08817D71C22A}"/>
              </a:ext>
            </a:extLst>
          </p:cNvPr>
          <p:cNvSpPr/>
          <p:nvPr/>
        </p:nvSpPr>
        <p:spPr>
          <a:xfrm>
            <a:off x="1101124" y="2763674"/>
            <a:ext cx="597862" cy="5978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a:ea typeface="+mn-ea"/>
                <a:cs typeface="+mn-cs"/>
              </a:rPr>
              <a:t>1</a:t>
            </a:r>
          </a:p>
        </p:txBody>
      </p:sp>
      <p:sp>
        <p:nvSpPr>
          <p:cNvPr id="33" name="Oval 32">
            <a:extLst>
              <a:ext uri="{FF2B5EF4-FFF2-40B4-BE49-F238E27FC236}">
                <a16:creationId xmlns:a16="http://schemas.microsoft.com/office/drawing/2014/main" id="{51FC0CF3-EA52-AEA1-A286-60F3E5969FE4}"/>
              </a:ext>
            </a:extLst>
          </p:cNvPr>
          <p:cNvSpPr/>
          <p:nvPr/>
        </p:nvSpPr>
        <p:spPr>
          <a:xfrm>
            <a:off x="1101124" y="4173076"/>
            <a:ext cx="597862" cy="5978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a:ea typeface="+mn-ea"/>
                <a:cs typeface="+mn-cs"/>
              </a:rPr>
              <a:t>2</a:t>
            </a:r>
          </a:p>
        </p:txBody>
      </p:sp>
    </p:spTree>
    <p:extLst>
      <p:ext uri="{BB962C8B-B14F-4D97-AF65-F5344CB8AC3E}">
        <p14:creationId xmlns:p14="http://schemas.microsoft.com/office/powerpoint/2010/main" val="376584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76BE6A-D1A1-4CFD-888A-F5B5E002DF2D}"/>
              </a:ext>
            </a:extLst>
          </p:cNvPr>
          <p:cNvPicPr>
            <a:picLocks noChangeAspect="1"/>
          </p:cNvPicPr>
          <p:nvPr/>
        </p:nvPicPr>
        <p:blipFill>
          <a:blip r:embed="rId3"/>
          <a:stretch>
            <a:fillRect/>
          </a:stretch>
        </p:blipFill>
        <p:spPr>
          <a:xfrm>
            <a:off x="10106507" y="1227518"/>
            <a:ext cx="1721920" cy="931530"/>
          </a:xfrm>
          <a:prstGeom prst="rect">
            <a:avLst/>
          </a:prstGeom>
        </p:spPr>
      </p:pic>
      <p:sp>
        <p:nvSpPr>
          <p:cNvPr id="2" name="Title 1">
            <a:extLst>
              <a:ext uri="{FF2B5EF4-FFF2-40B4-BE49-F238E27FC236}">
                <a16:creationId xmlns:a16="http://schemas.microsoft.com/office/drawing/2014/main" id="{148085C8-3C5D-4CAF-A440-72E6FA01A57C}"/>
              </a:ext>
            </a:extLst>
          </p:cNvPr>
          <p:cNvSpPr>
            <a:spLocks noGrp="1"/>
          </p:cNvSpPr>
          <p:nvPr>
            <p:ph type="title"/>
          </p:nvPr>
        </p:nvSpPr>
        <p:spPr/>
        <p:txBody>
          <a:bodyPr/>
          <a:lstStyle/>
          <a:p>
            <a:r>
              <a:rPr lang="en-US"/>
              <a:t>Policy modelling:</a:t>
            </a:r>
            <a:endParaRPr lang="en-GB"/>
          </a:p>
        </p:txBody>
      </p:sp>
      <p:sp>
        <p:nvSpPr>
          <p:cNvPr id="4" name="Slide Number Placeholder 3">
            <a:extLst>
              <a:ext uri="{FF2B5EF4-FFF2-40B4-BE49-F238E27FC236}">
                <a16:creationId xmlns:a16="http://schemas.microsoft.com/office/drawing/2014/main" id="{2A2BE1F4-5A4D-4BC3-97AA-2262AEEB18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5DA19-9D3D-4392-B332-6C97257658B4}"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56E575F8-8BE0-4645-AECF-1C09EEDE085C}"/>
              </a:ext>
            </a:extLst>
          </p:cNvPr>
          <p:cNvSpPr/>
          <p:nvPr/>
        </p:nvSpPr>
        <p:spPr>
          <a:xfrm>
            <a:off x="6157858" y="2490108"/>
            <a:ext cx="5451524" cy="843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76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over 300,000 new cases of NO</a:t>
            </a:r>
            <a:r>
              <a:rPr kumimoji="0" lang="en-GB" sz="1800" b="0" i="0" u="none" strike="noStrike" kern="1200" cap="none" spc="0" normalizeH="0" baseline="-25000" noProof="0">
                <a:ln>
                  <a:noFill/>
                </a:ln>
                <a:solidFill>
                  <a:srgbClr val="64645D"/>
                </a:solidFill>
                <a:effectLst/>
                <a:uLnTx/>
                <a:uFillTx/>
                <a:latin typeface="Arial"/>
                <a:ea typeface="+mn-ea"/>
                <a:cs typeface="+mn-cs"/>
              </a:rPr>
              <a:t>2</a:t>
            </a:r>
            <a:r>
              <a:rPr kumimoji="0" lang="en-GB" sz="1800" b="0" i="0" u="none" strike="noStrike" kern="1200" cap="none" spc="0" normalizeH="0" baseline="0" noProof="0">
                <a:ln>
                  <a:noFill/>
                </a:ln>
                <a:solidFill>
                  <a:srgbClr val="64645D"/>
                </a:solidFill>
                <a:effectLst/>
                <a:uLnTx/>
                <a:uFillTx/>
                <a:latin typeface="Arial"/>
                <a:ea typeface="+mn-ea"/>
                <a:cs typeface="+mn-cs"/>
              </a:rPr>
              <a:t> and PM</a:t>
            </a:r>
            <a:r>
              <a:rPr kumimoji="0" lang="en-GB" sz="1800" b="0" i="0" u="none" strike="noStrike" kern="1200" cap="none" spc="0" normalizeH="0" baseline="-25000" noProof="0">
                <a:ln>
                  <a:noFill/>
                </a:ln>
                <a:solidFill>
                  <a:srgbClr val="64645D"/>
                </a:solidFill>
                <a:effectLst/>
                <a:uLnTx/>
                <a:uFillTx/>
                <a:latin typeface="Arial"/>
                <a:ea typeface="+mn-ea"/>
                <a:cs typeface="+mn-cs"/>
              </a:rPr>
              <a:t>2.5</a:t>
            </a:r>
            <a:r>
              <a:rPr kumimoji="0" lang="en-GB" sz="1800" b="0" i="0" u="none" strike="noStrike" kern="1200" cap="none" spc="0" normalizeH="0" baseline="0" noProof="0">
                <a:ln>
                  <a:noFill/>
                </a:ln>
                <a:solidFill>
                  <a:srgbClr val="64645D"/>
                </a:solidFill>
                <a:effectLst/>
                <a:uLnTx/>
                <a:uFillTx/>
                <a:latin typeface="Arial"/>
                <a:ea typeface="+mn-ea"/>
                <a:cs typeface="+mn-cs"/>
              </a:rPr>
              <a:t> related diseases </a:t>
            </a:r>
          </a:p>
        </p:txBody>
      </p:sp>
      <p:sp>
        <p:nvSpPr>
          <p:cNvPr id="35" name="Rectangle 34">
            <a:extLst>
              <a:ext uri="{FF2B5EF4-FFF2-40B4-BE49-F238E27FC236}">
                <a16:creationId xmlns:a16="http://schemas.microsoft.com/office/drawing/2014/main" id="{E1E69F05-8A5B-4EED-9963-9EEA7BDC0795}"/>
              </a:ext>
            </a:extLst>
          </p:cNvPr>
          <p:cNvSpPr/>
          <p:nvPr/>
        </p:nvSpPr>
        <p:spPr>
          <a:xfrm>
            <a:off x="6157858" y="3514532"/>
            <a:ext cx="5451524" cy="843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76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1.2million hospital admissions</a:t>
            </a:r>
          </a:p>
        </p:txBody>
      </p:sp>
      <p:sp>
        <p:nvSpPr>
          <p:cNvPr id="39" name="Rectangle 38">
            <a:extLst>
              <a:ext uri="{FF2B5EF4-FFF2-40B4-BE49-F238E27FC236}">
                <a16:creationId xmlns:a16="http://schemas.microsoft.com/office/drawing/2014/main" id="{9B21BFAA-3555-4DD6-B9E9-332FCB0FED59}"/>
              </a:ext>
            </a:extLst>
          </p:cNvPr>
          <p:cNvSpPr/>
          <p:nvPr/>
        </p:nvSpPr>
        <p:spPr>
          <a:xfrm>
            <a:off x="6157858" y="4538955"/>
            <a:ext cx="5451524" cy="843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76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£5billion healthcare costs</a:t>
            </a:r>
          </a:p>
        </p:txBody>
      </p:sp>
      <p:sp>
        <p:nvSpPr>
          <p:cNvPr id="41" name="Arrow: Down 40">
            <a:extLst>
              <a:ext uri="{FF2B5EF4-FFF2-40B4-BE49-F238E27FC236}">
                <a16:creationId xmlns:a16="http://schemas.microsoft.com/office/drawing/2014/main" id="{6F26E049-209F-4F06-A86B-868855A06A0C}"/>
              </a:ext>
            </a:extLst>
          </p:cNvPr>
          <p:cNvSpPr/>
          <p:nvPr/>
        </p:nvSpPr>
        <p:spPr>
          <a:xfrm>
            <a:off x="7015531" y="4690974"/>
            <a:ext cx="441743" cy="539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9DB7056E-9231-5D99-7932-B4D130369660}"/>
              </a:ext>
            </a:extLst>
          </p:cNvPr>
          <p:cNvSpPr txBox="1"/>
          <p:nvPr/>
        </p:nvSpPr>
        <p:spPr>
          <a:xfrm>
            <a:off x="753380" y="1426998"/>
            <a:ext cx="78681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AFAA"/>
                </a:solidFill>
                <a:effectLst/>
                <a:uLnTx/>
                <a:uFillTx/>
                <a:latin typeface="Arial"/>
                <a:ea typeface="+mn-ea"/>
                <a:cs typeface="+mn-cs"/>
              </a:rPr>
              <a:t>Health impacts of air pollution policies in London by 2050</a:t>
            </a:r>
          </a:p>
        </p:txBody>
      </p:sp>
      <p:sp>
        <p:nvSpPr>
          <p:cNvPr id="15" name="TextBox 14">
            <a:extLst>
              <a:ext uri="{FF2B5EF4-FFF2-40B4-BE49-F238E27FC236}">
                <a16:creationId xmlns:a16="http://schemas.microsoft.com/office/drawing/2014/main" id="{22924958-EF21-F504-BA3F-58D9F775A3A0}"/>
              </a:ext>
            </a:extLst>
          </p:cNvPr>
          <p:cNvSpPr txBox="1"/>
          <p:nvPr/>
        </p:nvSpPr>
        <p:spPr>
          <a:xfrm>
            <a:off x="838200" y="2368977"/>
            <a:ext cx="1891472" cy="3013917"/>
          </a:xfrm>
          <a:prstGeom prst="rect">
            <a:avLst/>
          </a:prstGeom>
          <a:solidFill>
            <a:schemeClr val="bg1">
              <a:lumMod val="95000"/>
            </a:schemeClr>
          </a:solidFill>
        </p:spPr>
        <p:txBody>
          <a:bodyPr wrap="square" lIns="108000" rIns="720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AFAA"/>
                </a:solidFill>
                <a:effectLst/>
                <a:uLnTx/>
                <a:uFillTx/>
                <a:latin typeface="Arial"/>
                <a:ea typeface="+mn-ea"/>
                <a:cs typeface="+mn-cs"/>
              </a:rPr>
              <a:t>London Environ Strategy</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AFAA"/>
              </a:solidFill>
              <a:effectLst/>
              <a:uLnTx/>
              <a:uFillTx/>
              <a:latin typeface="Arial"/>
              <a:ea typeface="+mn-ea"/>
              <a:cs typeface="+mn-cs"/>
            </a:endParaRPr>
          </a:p>
        </p:txBody>
      </p:sp>
      <p:sp>
        <p:nvSpPr>
          <p:cNvPr id="16" name="Arrow: Right 15">
            <a:extLst>
              <a:ext uri="{FF2B5EF4-FFF2-40B4-BE49-F238E27FC236}">
                <a16:creationId xmlns:a16="http://schemas.microsoft.com/office/drawing/2014/main" id="{4B135E88-870A-D977-66C2-FBAFB0DAD9D2}"/>
              </a:ext>
            </a:extLst>
          </p:cNvPr>
          <p:cNvSpPr/>
          <p:nvPr/>
        </p:nvSpPr>
        <p:spPr>
          <a:xfrm>
            <a:off x="3077936" y="2424750"/>
            <a:ext cx="2775857" cy="2821556"/>
          </a:xfrm>
          <a:prstGeom prst="rightArrow">
            <a:avLst>
              <a:gd name="adj1" fmla="val 54051"/>
              <a:gd name="adj2" fmla="val 36765"/>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All polices in the London Environment Strategy including ULEZ</a:t>
            </a:r>
            <a:endParaRPr kumimoji="0" lang="en-GB" sz="4800" b="1" i="0" u="none" strike="noStrike" kern="1200" cap="none" spc="0" normalizeH="0" baseline="0" noProof="0">
              <a:ln>
                <a:noFill/>
              </a:ln>
              <a:solidFill>
                <a:prstClr val="white"/>
              </a:solidFill>
              <a:effectLst/>
              <a:uLnTx/>
              <a:uFillTx/>
              <a:latin typeface="Arial"/>
              <a:ea typeface="+mn-ea"/>
              <a:cs typeface="+mn-cs"/>
            </a:endParaRPr>
          </a:p>
        </p:txBody>
      </p:sp>
      <p:sp>
        <p:nvSpPr>
          <p:cNvPr id="17" name="Arrow: Down 16">
            <a:extLst>
              <a:ext uri="{FF2B5EF4-FFF2-40B4-BE49-F238E27FC236}">
                <a16:creationId xmlns:a16="http://schemas.microsoft.com/office/drawing/2014/main" id="{103FC335-D26B-3042-25B8-896412D35368}"/>
              </a:ext>
            </a:extLst>
          </p:cNvPr>
          <p:cNvSpPr/>
          <p:nvPr/>
        </p:nvSpPr>
        <p:spPr>
          <a:xfrm>
            <a:off x="7015531" y="3667717"/>
            <a:ext cx="441743" cy="539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Arrow: Down 17">
            <a:extLst>
              <a:ext uri="{FF2B5EF4-FFF2-40B4-BE49-F238E27FC236}">
                <a16:creationId xmlns:a16="http://schemas.microsoft.com/office/drawing/2014/main" id="{4DF3E3B4-D7E3-7366-65AF-27593C1137A4}"/>
              </a:ext>
            </a:extLst>
          </p:cNvPr>
          <p:cNvSpPr/>
          <p:nvPr/>
        </p:nvSpPr>
        <p:spPr>
          <a:xfrm>
            <a:off x="7015531" y="2644460"/>
            <a:ext cx="441743" cy="539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7" name="Graphic 26" descr="Lungs">
            <a:extLst>
              <a:ext uri="{FF2B5EF4-FFF2-40B4-BE49-F238E27FC236}">
                <a16:creationId xmlns:a16="http://schemas.microsoft.com/office/drawing/2014/main" id="{E1EFABB8-C288-406D-8642-E11BBC5C77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8438" y="2599358"/>
            <a:ext cx="611151" cy="611151"/>
          </a:xfrm>
          <a:prstGeom prst="rect">
            <a:avLst/>
          </a:prstGeom>
        </p:spPr>
      </p:pic>
      <p:pic>
        <p:nvPicPr>
          <p:cNvPr id="29" name="Graphic 28" descr="Ambulance">
            <a:extLst>
              <a:ext uri="{FF2B5EF4-FFF2-40B4-BE49-F238E27FC236}">
                <a16:creationId xmlns:a16="http://schemas.microsoft.com/office/drawing/2014/main" id="{A8C648FC-EC8C-4E76-9BE3-04271039C4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8438" y="3627244"/>
            <a:ext cx="618513" cy="618513"/>
          </a:xfrm>
          <a:prstGeom prst="rect">
            <a:avLst/>
          </a:prstGeom>
        </p:spPr>
      </p:pic>
      <p:pic>
        <p:nvPicPr>
          <p:cNvPr id="43" name="Graphic 42" descr="Pound">
            <a:extLst>
              <a:ext uri="{FF2B5EF4-FFF2-40B4-BE49-F238E27FC236}">
                <a16:creationId xmlns:a16="http://schemas.microsoft.com/office/drawing/2014/main" id="{3057370A-1C27-4916-B0C2-CC3F8D0E2D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8656" y="4690974"/>
            <a:ext cx="517715" cy="517715"/>
          </a:xfrm>
          <a:prstGeom prst="rect">
            <a:avLst/>
          </a:prstGeom>
        </p:spPr>
      </p:pic>
      <p:sp>
        <p:nvSpPr>
          <p:cNvPr id="3" name="Footer Placeholder 2">
            <a:extLst>
              <a:ext uri="{FF2B5EF4-FFF2-40B4-BE49-F238E27FC236}">
                <a16:creationId xmlns:a16="http://schemas.microsoft.com/office/drawing/2014/main" id="{CFB72C30-1DD2-D9A9-A9DD-436AF92FDA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Tree>
    <p:extLst>
      <p:ext uri="{BB962C8B-B14F-4D97-AF65-F5344CB8AC3E}">
        <p14:creationId xmlns:p14="http://schemas.microsoft.com/office/powerpoint/2010/main" val="13026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7" grpId="0" animBg="1"/>
      <p:bldP spid="1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3C55-5672-8108-49D2-8AA9D02612AC}"/>
              </a:ext>
            </a:extLst>
          </p:cNvPr>
          <p:cNvSpPr>
            <a:spLocks noGrp="1"/>
          </p:cNvSpPr>
          <p:nvPr>
            <p:ph type="title"/>
          </p:nvPr>
        </p:nvSpPr>
        <p:spPr/>
        <p:txBody>
          <a:bodyPr/>
          <a:lstStyle/>
          <a:p>
            <a:r>
              <a:rPr lang="en-GB"/>
              <a:t>Conclusion</a:t>
            </a:r>
          </a:p>
        </p:txBody>
      </p:sp>
      <p:sp>
        <p:nvSpPr>
          <p:cNvPr id="4" name="Footer Placeholder 3">
            <a:extLst>
              <a:ext uri="{FF2B5EF4-FFF2-40B4-BE49-F238E27FC236}">
                <a16:creationId xmlns:a16="http://schemas.microsoft.com/office/drawing/2014/main" id="{2EFE8B52-19B7-853F-BD7C-BC5C5539276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D4A1ECD9-FCB9-B33F-220B-41409391CE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6705C0A7-8557-CBC0-149B-F5303DBCA101}"/>
              </a:ext>
            </a:extLst>
          </p:cNvPr>
          <p:cNvGrpSpPr/>
          <p:nvPr/>
        </p:nvGrpSpPr>
        <p:grpSpPr>
          <a:xfrm>
            <a:off x="1144959" y="4957295"/>
            <a:ext cx="488885" cy="464455"/>
            <a:chOff x="5529262" y="2290762"/>
            <a:chExt cx="2396218" cy="2276475"/>
          </a:xfrm>
          <a:solidFill>
            <a:schemeClr val="accent1"/>
          </a:solidFill>
        </p:grpSpPr>
        <p:pic>
          <p:nvPicPr>
            <p:cNvPr id="11" name="Graphic 10">
              <a:extLst>
                <a:ext uri="{FF2B5EF4-FFF2-40B4-BE49-F238E27FC236}">
                  <a16:creationId xmlns:a16="http://schemas.microsoft.com/office/drawing/2014/main" id="{EC268145-D17A-287D-9F12-317C9134D8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9262" y="2290762"/>
              <a:ext cx="1133475" cy="2276475"/>
            </a:xfrm>
            <a:prstGeom prst="rect">
              <a:avLst/>
            </a:prstGeom>
          </p:spPr>
        </p:pic>
        <p:pic>
          <p:nvPicPr>
            <p:cNvPr id="12" name="Graphic 11">
              <a:extLst>
                <a:ext uri="{FF2B5EF4-FFF2-40B4-BE49-F238E27FC236}">
                  <a16:creationId xmlns:a16="http://schemas.microsoft.com/office/drawing/2014/main" id="{836BEF32-8757-98E9-E784-6623E3842F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005" y="2290762"/>
              <a:ext cx="1133475" cy="2276475"/>
            </a:xfrm>
            <a:prstGeom prst="rect">
              <a:avLst/>
            </a:prstGeom>
          </p:spPr>
        </p:pic>
      </p:grpSp>
      <p:grpSp>
        <p:nvGrpSpPr>
          <p:cNvPr id="16" name="Group 15">
            <a:extLst>
              <a:ext uri="{FF2B5EF4-FFF2-40B4-BE49-F238E27FC236}">
                <a16:creationId xmlns:a16="http://schemas.microsoft.com/office/drawing/2014/main" id="{88D29E85-6217-5DEC-2014-76B54D5F0558}"/>
              </a:ext>
            </a:extLst>
          </p:cNvPr>
          <p:cNvGrpSpPr/>
          <p:nvPr/>
        </p:nvGrpSpPr>
        <p:grpSpPr>
          <a:xfrm rot="10800000">
            <a:off x="10730291" y="5000965"/>
            <a:ext cx="488885" cy="464455"/>
            <a:chOff x="5529262" y="2290762"/>
            <a:chExt cx="2396218" cy="2276475"/>
          </a:xfrm>
          <a:solidFill>
            <a:schemeClr val="accent1"/>
          </a:solidFill>
        </p:grpSpPr>
        <p:pic>
          <p:nvPicPr>
            <p:cNvPr id="17" name="Graphic 16">
              <a:extLst>
                <a:ext uri="{FF2B5EF4-FFF2-40B4-BE49-F238E27FC236}">
                  <a16:creationId xmlns:a16="http://schemas.microsoft.com/office/drawing/2014/main" id="{282F9AC6-7EEA-F043-BF67-88B01A3A84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9262" y="2290762"/>
              <a:ext cx="1133475" cy="2276475"/>
            </a:xfrm>
            <a:prstGeom prst="rect">
              <a:avLst/>
            </a:prstGeom>
          </p:spPr>
        </p:pic>
        <p:pic>
          <p:nvPicPr>
            <p:cNvPr id="18" name="Graphic 17">
              <a:extLst>
                <a:ext uri="{FF2B5EF4-FFF2-40B4-BE49-F238E27FC236}">
                  <a16:creationId xmlns:a16="http://schemas.microsoft.com/office/drawing/2014/main" id="{66F64588-DF58-DA48-D1B2-8803BE649F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2005" y="2290762"/>
              <a:ext cx="1133475" cy="2276475"/>
            </a:xfrm>
            <a:prstGeom prst="rect">
              <a:avLst/>
            </a:prstGeom>
          </p:spPr>
        </p:pic>
      </p:grpSp>
      <p:sp>
        <p:nvSpPr>
          <p:cNvPr id="8" name="Content Placeholder 2">
            <a:extLst>
              <a:ext uri="{FF2B5EF4-FFF2-40B4-BE49-F238E27FC236}">
                <a16:creationId xmlns:a16="http://schemas.microsoft.com/office/drawing/2014/main" id="{83EDE51B-0D34-8434-9C1C-DF378E236765}"/>
              </a:ext>
            </a:extLst>
          </p:cNvPr>
          <p:cNvSpPr>
            <a:spLocks noGrp="1"/>
          </p:cNvSpPr>
          <p:nvPr>
            <p:ph idx="1"/>
          </p:nvPr>
        </p:nvSpPr>
        <p:spPr>
          <a:xfrm>
            <a:off x="838200" y="1768981"/>
            <a:ext cx="11081368" cy="2876021"/>
          </a:xfrm>
        </p:spPr>
        <p:txBody>
          <a:bodyPr vert="horz" lIns="0" tIns="0" rIns="0" bIns="0" rtlCol="0" anchor="t">
            <a:normAutofit/>
          </a:bodyPr>
          <a:lstStyle/>
          <a:p>
            <a:pPr marL="0" indent="0">
              <a:lnSpc>
                <a:spcPct val="100000"/>
              </a:lnSpc>
              <a:buNone/>
            </a:pPr>
            <a:r>
              <a:rPr lang="en-GB" sz="2400" b="1" i="1">
                <a:solidFill>
                  <a:schemeClr val="accent1"/>
                </a:solidFill>
              </a:rPr>
              <a:t>Modelling is a powerful technique to help decision makers improve health outcomes by assessing the impact of proposed interventions before implementation in the real world.</a:t>
            </a:r>
          </a:p>
          <a:p>
            <a:pPr>
              <a:buNone/>
            </a:pPr>
            <a:r>
              <a:rPr lang="en-GB">
                <a:ea typeface="+mn-lt"/>
                <a:cs typeface="+mn-lt"/>
              </a:rPr>
              <a:t>Even the best models have some limits because:</a:t>
            </a:r>
            <a:endParaRPr lang="en-GB"/>
          </a:p>
          <a:p>
            <a:pPr marL="0" indent="0">
              <a:lnSpc>
                <a:spcPct val="100000"/>
              </a:lnSpc>
              <a:buNone/>
            </a:pPr>
            <a:r>
              <a:rPr kumimoji="0" lang="en-GB" sz="2000" b="0" i="1" u="none" strike="noStrike" kern="1200" cap="none" spc="0" normalizeH="0" baseline="0" noProof="0">
                <a:ln>
                  <a:noFill/>
                </a:ln>
                <a:effectLst/>
                <a:uLnTx/>
                <a:uFillTx/>
                <a:latin typeface="Arial"/>
                <a:ea typeface="+mn-ea"/>
                <a:cs typeface="+mn-cs"/>
              </a:rPr>
              <a:t>“It would be very remarkable if any system existing in the real world could be exactly represented by any model” George Box </a:t>
            </a:r>
            <a:r>
              <a:rPr lang="en-GB" sz="2000" i="1">
                <a:latin typeface="Arial"/>
              </a:rPr>
              <a:t>(</a:t>
            </a:r>
            <a:r>
              <a:rPr lang="en-GB" sz="2000" b="0" i="1">
                <a:effectLst/>
                <a:latin typeface="Arial"/>
                <a:cs typeface="Arial"/>
              </a:rPr>
              <a:t>one of the great statistical minds of the 20th century</a:t>
            </a:r>
            <a:r>
              <a:rPr lang="en-GB" sz="2000" i="1">
                <a:latin typeface="Arial"/>
                <a:cs typeface="Arial"/>
              </a:rPr>
              <a:t>)</a:t>
            </a:r>
            <a:endParaRPr lang="en-GB" sz="2000" b="0" i="1" u="none" strike="noStrike" kern="1200" cap="none" spc="0" normalizeH="0" baseline="0" noProof="0">
              <a:ln>
                <a:noFill/>
              </a:ln>
              <a:effectLst/>
              <a:uLnTx/>
              <a:uFillTx/>
              <a:latin typeface="Arial"/>
              <a:cs typeface="Arial"/>
            </a:endParaRPr>
          </a:p>
        </p:txBody>
      </p:sp>
      <p:sp>
        <p:nvSpPr>
          <p:cNvPr id="9" name="Content Placeholder 2">
            <a:extLst>
              <a:ext uri="{FF2B5EF4-FFF2-40B4-BE49-F238E27FC236}">
                <a16:creationId xmlns:a16="http://schemas.microsoft.com/office/drawing/2014/main" id="{4E08F963-26E3-F381-2F9A-071B486471A3}"/>
              </a:ext>
            </a:extLst>
          </p:cNvPr>
          <p:cNvSpPr txBox="1">
            <a:spLocks/>
          </p:cNvSpPr>
          <p:nvPr/>
        </p:nvSpPr>
        <p:spPr>
          <a:xfrm>
            <a:off x="1917811" y="5081886"/>
            <a:ext cx="9188077" cy="7929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00AFAA"/>
              </a:buClr>
              <a:buSzTx/>
              <a:buFont typeface="Arial" panose="020B0604020202020204" pitchFamily="34" charset="0"/>
              <a:buNone/>
              <a:tabLst/>
              <a:defRPr/>
            </a:pPr>
            <a:r>
              <a:rPr kumimoji="0" lang="en-GB" sz="2300" b="1" i="1" u="none" strike="noStrike" kern="1200" cap="none" spc="0" normalizeH="0" baseline="0" noProof="0">
                <a:ln>
                  <a:noFill/>
                </a:ln>
                <a:solidFill>
                  <a:srgbClr val="00AFAA"/>
                </a:solidFill>
                <a:effectLst/>
                <a:uLnTx/>
                <a:uFillTx/>
                <a:latin typeface="Arial"/>
                <a:ea typeface="+mn-ea"/>
                <a:cs typeface="+mn-cs"/>
              </a:rPr>
              <a:t>It’s better to foresee with uncertainty than not foresee at all… </a:t>
            </a:r>
          </a:p>
          <a:p>
            <a:pPr marL="0" marR="0" lvl="0" indent="0" algn="l" defTabSz="914400" rtl="0" eaLnBrk="1" fontAlgn="auto" latinLnBrk="0" hangingPunct="1">
              <a:lnSpc>
                <a:spcPct val="90000"/>
              </a:lnSpc>
              <a:spcBef>
                <a:spcPts val="600"/>
              </a:spcBef>
              <a:spcAft>
                <a:spcPts val="0"/>
              </a:spcAft>
              <a:buClr>
                <a:srgbClr val="00AFAA"/>
              </a:buClr>
              <a:buSzTx/>
              <a:buFont typeface="Arial" panose="020B0604020202020204" pitchFamily="34" charset="0"/>
              <a:buNone/>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Henri </a:t>
            </a:r>
            <a:r>
              <a:rPr kumimoji="0" lang="en-GB" sz="1800" b="0" i="0" u="none" strike="noStrike" kern="1200" cap="none" spc="0" normalizeH="0" baseline="0" noProof="0" err="1">
                <a:ln>
                  <a:noFill/>
                </a:ln>
                <a:solidFill>
                  <a:srgbClr val="64645D"/>
                </a:solidFill>
                <a:effectLst/>
                <a:uLnTx/>
                <a:uFillTx/>
                <a:latin typeface="Arial"/>
                <a:ea typeface="+mn-ea"/>
                <a:cs typeface="+mn-cs"/>
              </a:rPr>
              <a:t>Poincaré</a:t>
            </a:r>
            <a:r>
              <a:rPr kumimoji="0" lang="en-GB" sz="1800" b="0" i="0" u="none" strike="noStrike" kern="1200" cap="none" spc="0" normalizeH="0" baseline="0" noProof="0">
                <a:ln>
                  <a:noFill/>
                </a:ln>
                <a:solidFill>
                  <a:srgbClr val="64645D"/>
                </a:solidFill>
                <a:effectLst/>
                <a:uLnTx/>
                <a:uFillTx/>
                <a:latin typeface="Arial"/>
                <a:ea typeface="+mn-ea"/>
                <a:cs typeface="+mn-cs"/>
              </a:rPr>
              <a:t>, 1913</a:t>
            </a:r>
            <a:endParaRPr kumimoji="0" lang="en-GB" sz="3200" b="0" i="0" u="none" strike="noStrike" kern="1200" cap="none" spc="0" normalizeH="0" baseline="0" noProof="0">
              <a:ln>
                <a:noFill/>
              </a:ln>
              <a:solidFill>
                <a:srgbClr val="64645D"/>
              </a:solidFill>
              <a:effectLst/>
              <a:uLnTx/>
              <a:uFillTx/>
              <a:latin typeface="Arial"/>
              <a:ea typeface="+mn-ea"/>
              <a:cs typeface="+mn-cs"/>
            </a:endParaRPr>
          </a:p>
        </p:txBody>
      </p:sp>
      <p:sp>
        <p:nvSpPr>
          <p:cNvPr id="25" name="TextBox 24">
            <a:extLst>
              <a:ext uri="{FF2B5EF4-FFF2-40B4-BE49-F238E27FC236}">
                <a16:creationId xmlns:a16="http://schemas.microsoft.com/office/drawing/2014/main" id="{45AA9ED7-6AFC-83F5-B353-9BBE42BF1545}"/>
              </a:ext>
            </a:extLst>
          </p:cNvPr>
          <p:cNvSpPr txBox="1"/>
          <p:nvPr/>
        </p:nvSpPr>
        <p:spPr>
          <a:xfrm>
            <a:off x="1035180" y="4464802"/>
            <a:ext cx="8120324"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However:</a:t>
            </a:r>
          </a:p>
        </p:txBody>
      </p:sp>
      <p:sp>
        <p:nvSpPr>
          <p:cNvPr id="26" name="Rectangle 25">
            <a:extLst>
              <a:ext uri="{FF2B5EF4-FFF2-40B4-BE49-F238E27FC236}">
                <a16:creationId xmlns:a16="http://schemas.microsoft.com/office/drawing/2014/main" id="{90BD99EA-3B32-FCEF-43A2-92C754B7FBD5}"/>
              </a:ext>
            </a:extLst>
          </p:cNvPr>
          <p:cNvSpPr/>
          <p:nvPr/>
        </p:nvSpPr>
        <p:spPr>
          <a:xfrm>
            <a:off x="838200" y="4329239"/>
            <a:ext cx="10790055" cy="170742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6277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5F759-6D9A-3844-96CD-5C88ED71E8C6}"/>
              </a:ext>
            </a:extLst>
          </p:cNvPr>
          <p:cNvSpPr>
            <a:spLocks noGrp="1"/>
          </p:cNvSpPr>
          <p:nvPr>
            <p:ph idx="1"/>
          </p:nvPr>
        </p:nvSpPr>
        <p:spPr/>
        <p:txBody>
          <a:bodyPr/>
          <a:lstStyle/>
          <a:p>
            <a:pPr marL="0" indent="0" algn="ctr">
              <a:buNone/>
            </a:pPr>
            <a:r>
              <a:rPr lang="en-GB" sz="2400"/>
              <a:t>Thank you </a:t>
            </a:r>
          </a:p>
          <a:p>
            <a:pPr marL="0" indent="0" algn="ctr">
              <a:buNone/>
            </a:pPr>
            <a:endParaRPr lang="en-GB" sz="2400"/>
          </a:p>
          <a:p>
            <a:pPr marL="0" indent="0" algn="ctr">
              <a:buNone/>
            </a:pPr>
            <a:r>
              <a:rPr lang="en-GB" sz="2400"/>
              <a:t>Laura Webber </a:t>
            </a:r>
            <a:r>
              <a:rPr lang="en-GB" sz="2400" u="sng" err="1">
                <a:hlinkClick r:id="rId2"/>
              </a:rPr>
              <a:t>laura.webber@healthlumen</a:t>
            </a:r>
            <a:r>
              <a:rPr lang="en-GB" sz="2400" u="sng"/>
              <a:t> </a:t>
            </a:r>
          </a:p>
          <a:p>
            <a:pPr marL="0" indent="0" algn="ctr">
              <a:buNone/>
            </a:pPr>
            <a:r>
              <a:rPr lang="en-GB" sz="2400"/>
              <a:t>Simon Lande </a:t>
            </a:r>
            <a:r>
              <a:rPr lang="en-GB" sz="2400" u="sng" err="1">
                <a:hlinkClick r:id="rId3"/>
              </a:rPr>
              <a:t>simon.lande@healthlumen</a:t>
            </a:r>
            <a:r>
              <a:rPr lang="en-GB" sz="2400" u="sng"/>
              <a:t> </a:t>
            </a:r>
          </a:p>
          <a:p>
            <a:pPr marL="0" indent="0" algn="ctr">
              <a:buNone/>
            </a:pPr>
            <a:endParaRPr lang="en-GB" sz="2400"/>
          </a:p>
          <a:p>
            <a:pPr marL="0" indent="0">
              <a:buNone/>
            </a:pPr>
            <a:endParaRPr lang="en-GB"/>
          </a:p>
        </p:txBody>
      </p:sp>
      <p:sp>
        <p:nvSpPr>
          <p:cNvPr id="4" name="Footer Placeholder 3">
            <a:extLst>
              <a:ext uri="{FF2B5EF4-FFF2-40B4-BE49-F238E27FC236}">
                <a16:creationId xmlns:a16="http://schemas.microsoft.com/office/drawing/2014/main" id="{83921A6B-73A8-3F91-50B0-97FB0F40A9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5E2821B8-3B33-A879-DDDF-5CF4FF0AC3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Tree>
    <p:extLst>
      <p:ext uri="{BB962C8B-B14F-4D97-AF65-F5344CB8AC3E}">
        <p14:creationId xmlns:p14="http://schemas.microsoft.com/office/powerpoint/2010/main" val="44270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6BAB-AD68-6333-281F-C6BD463EF159}"/>
              </a:ext>
            </a:extLst>
          </p:cNvPr>
          <p:cNvSpPr>
            <a:spLocks noGrp="1"/>
          </p:cNvSpPr>
          <p:nvPr>
            <p:ph type="title"/>
          </p:nvPr>
        </p:nvSpPr>
        <p:spPr>
          <a:xfrm>
            <a:off x="600206" y="-236125"/>
            <a:ext cx="10044448" cy="1325563"/>
          </a:xfrm>
        </p:spPr>
        <p:txBody>
          <a:bodyPr/>
          <a:lstStyle/>
          <a:p>
            <a:r>
              <a:rPr lang="en-GB"/>
              <a:t>References </a:t>
            </a:r>
          </a:p>
        </p:txBody>
      </p:sp>
      <p:sp>
        <p:nvSpPr>
          <p:cNvPr id="4" name="Footer Placeholder 3">
            <a:extLst>
              <a:ext uri="{FF2B5EF4-FFF2-40B4-BE49-F238E27FC236}">
                <a16:creationId xmlns:a16="http://schemas.microsoft.com/office/drawing/2014/main" id="{73802ED3-E69D-34F3-B5A2-09C9B990688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302108CC-75FE-6FAF-B063-422422192E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27CB9E33-939F-FF84-28B4-A2175E7F56C2}"/>
              </a:ext>
            </a:extLst>
          </p:cNvPr>
          <p:cNvSpPr>
            <a:spLocks noGrp="1"/>
          </p:cNvSpPr>
          <p:nvPr>
            <p:ph idx="1"/>
          </p:nvPr>
        </p:nvSpPr>
        <p:spPr>
          <a:xfrm>
            <a:off x="600206" y="713984"/>
            <a:ext cx="11114202" cy="5696796"/>
          </a:xfrm>
        </p:spPr>
        <p:txBody>
          <a:bodyPr vert="horz" lIns="0" tIns="0" rIns="0" bIns="0" rtlCol="0" anchor="t">
            <a:noAutofit/>
          </a:bodyPr>
          <a:lstStyle/>
          <a:p>
            <a:pPr marL="0" indent="0">
              <a:spcBef>
                <a:spcPts val="0"/>
              </a:spcBef>
              <a:buNone/>
            </a:pPr>
            <a:r>
              <a:rPr lang="en-GB" sz="1050"/>
              <a:t>Slide1: [1] World Health Organization: Noncommunicable Diseases: Key Facts (2018). </a:t>
            </a:r>
            <a:r>
              <a:rPr lang="en-GB" sz="1050">
                <a:hlinkClick r:id="rId3">
                  <a:extLst>
                    <a:ext uri="{A12FA001-AC4F-418D-AE19-62706E023703}">
                      <ahyp:hlinkClr xmlns:ahyp="http://schemas.microsoft.com/office/drawing/2018/hyperlinkcolor" val="tx"/>
                    </a:ext>
                  </a:extLst>
                </a:hlinkClick>
              </a:rPr>
              <a:t>https://www.who.int/news-room/fact-sheets/detail/noncommunicable-diseases</a:t>
            </a:r>
            <a:r>
              <a:rPr lang="en-GB" sz="1050"/>
              <a:t>.</a:t>
            </a:r>
          </a:p>
          <a:p>
            <a:pPr marL="0" indent="0">
              <a:spcBef>
                <a:spcPts val="0"/>
              </a:spcBef>
              <a:buNone/>
            </a:pPr>
            <a:r>
              <a:rPr lang="en-GB" sz="1050"/>
              <a:t>[2] World Health Organization: Noncommunicable Diseases https://www.who.int/health-topics/noncommunicable-diseases#tab=tab_1</a:t>
            </a:r>
          </a:p>
          <a:p>
            <a:pPr marL="0" indent="0">
              <a:lnSpc>
                <a:spcPct val="100000"/>
              </a:lnSpc>
              <a:spcBef>
                <a:spcPts val="0"/>
              </a:spcBef>
              <a:buNone/>
            </a:pPr>
            <a:endParaRPr lang="en-GB" sz="1050"/>
          </a:p>
          <a:p>
            <a:pPr marL="0" indent="0">
              <a:lnSpc>
                <a:spcPct val="100000"/>
              </a:lnSpc>
              <a:spcBef>
                <a:spcPts val="0"/>
              </a:spcBef>
              <a:buNone/>
            </a:pPr>
            <a:r>
              <a:rPr lang="en-GB" sz="1050"/>
              <a:t>Slide 5:  </a:t>
            </a:r>
          </a:p>
          <a:p>
            <a:pPr marL="0" indent="0">
              <a:lnSpc>
                <a:spcPct val="120000"/>
              </a:lnSpc>
              <a:spcBef>
                <a:spcPts val="0"/>
              </a:spcBef>
              <a:buNone/>
            </a:pPr>
            <a:r>
              <a:rPr lang="en-GB" sz="1050"/>
              <a:t>[1] https://www.bhf.org.uk/what-we-do/in-your-area/northern-ireland/campaigning-and-influencing-in-northern-ireland/ncd-prevention-report</a:t>
            </a:r>
          </a:p>
          <a:p>
            <a:pPr marL="0" indent="0">
              <a:lnSpc>
                <a:spcPct val="120000"/>
              </a:lnSpc>
              <a:spcBef>
                <a:spcPts val="0"/>
              </a:spcBef>
              <a:buNone/>
            </a:pPr>
            <a:r>
              <a:rPr lang="en-GB" sz="1050"/>
              <a:t>[2] https://www.bhf.org.uk/what-we-do/in-your-area/scotland/ncd-prevention-report</a:t>
            </a:r>
          </a:p>
          <a:p>
            <a:pPr marL="0" indent="0">
              <a:lnSpc>
                <a:spcPct val="120000"/>
              </a:lnSpc>
              <a:spcBef>
                <a:spcPts val="0"/>
              </a:spcBef>
              <a:buNone/>
            </a:pPr>
            <a:r>
              <a:rPr lang="en-GB" sz="1050"/>
              <a:t>[3] Public Health England. ‘</a:t>
            </a:r>
            <a:r>
              <a:rPr lang="en-GB" sz="1050">
                <a:hlinkClick r:id="rId4">
                  <a:extLst>
                    <a:ext uri="{A12FA001-AC4F-418D-AE19-62706E023703}">
                      <ahyp:hlinkClr xmlns:ahyp="http://schemas.microsoft.com/office/drawing/2018/hyperlinkcolor" val="tx"/>
                    </a:ext>
                  </a:extLst>
                </a:hlinkClick>
              </a:rPr>
              <a:t>Health Profile for England: 2019. Chapter 2: trends in mortality (data tables)</a:t>
            </a:r>
            <a:r>
              <a:rPr lang="en-GB" sz="1050"/>
              <a:t>.</a:t>
            </a:r>
          </a:p>
          <a:p>
            <a:pPr marL="0" indent="0">
              <a:lnSpc>
                <a:spcPct val="120000"/>
              </a:lnSpc>
              <a:spcBef>
                <a:spcPts val="0"/>
              </a:spcBef>
              <a:buNone/>
            </a:pPr>
            <a:r>
              <a:rPr lang="en-GB" sz="1050"/>
              <a:t>[4] British Heart Foundation. ‘</a:t>
            </a:r>
            <a:r>
              <a:rPr lang="en-GB" sz="1050">
                <a:hlinkClick r:id="rId5">
                  <a:extLst>
                    <a:ext uri="{A12FA001-AC4F-418D-AE19-62706E023703}">
                      <ahyp:hlinkClr xmlns:ahyp="http://schemas.microsoft.com/office/drawing/2018/hyperlinkcolor" val="tx"/>
                    </a:ext>
                  </a:extLst>
                </a:hlinkClick>
              </a:rPr>
              <a:t>England factsheet</a:t>
            </a:r>
            <a:r>
              <a:rPr lang="en-GB" sz="1050"/>
              <a:t>.’ 2021 (accessed 22 September) </a:t>
            </a:r>
          </a:p>
          <a:p>
            <a:pPr marL="0" indent="0">
              <a:lnSpc>
                <a:spcPct val="120000"/>
              </a:lnSpc>
              <a:spcBef>
                <a:spcPts val="0"/>
              </a:spcBef>
              <a:buNone/>
            </a:pPr>
            <a:r>
              <a:rPr lang="en-GB" sz="1050"/>
              <a:t>[5] Institute for Health Metrics and Evaluation. ‘</a:t>
            </a:r>
            <a:r>
              <a:rPr lang="en-GB" sz="1050">
                <a:hlinkClick r:id="rId6">
                  <a:extLst>
                    <a:ext uri="{A12FA001-AC4F-418D-AE19-62706E023703}">
                      <ahyp:hlinkClr xmlns:ahyp="http://schemas.microsoft.com/office/drawing/2018/hyperlinkcolor" val="tx"/>
                    </a:ext>
                  </a:extLst>
                </a:hlinkClick>
              </a:rPr>
              <a:t>Global burden of disease, cause of death, England</a:t>
            </a:r>
            <a:r>
              <a:rPr lang="en-GB" sz="1050"/>
              <a:t>.’ 2019 </a:t>
            </a:r>
          </a:p>
          <a:p>
            <a:pPr marL="0" indent="0">
              <a:lnSpc>
                <a:spcPct val="120000"/>
              </a:lnSpc>
              <a:spcBef>
                <a:spcPts val="0"/>
              </a:spcBef>
              <a:buNone/>
            </a:pPr>
            <a:r>
              <a:rPr lang="en-GB" sz="1050"/>
              <a:t>[6] Office for National Statistics (2009). Statistical Bulletin. </a:t>
            </a:r>
            <a:r>
              <a:rPr lang="en-GB" sz="1050">
                <a:hlinkClick r:id="rId7">
                  <a:extLst>
                    <a:ext uri="{A12FA001-AC4F-418D-AE19-62706E023703}">
                      <ahyp:hlinkClr xmlns:ahyp="http://schemas.microsoft.com/office/drawing/2018/hyperlinkcolor" val="tx"/>
                    </a:ext>
                  </a:extLst>
                </a:hlinkClick>
              </a:rPr>
              <a:t>General Lifestyle Survey - Health Tables 2009. Tables 7.11</a:t>
            </a:r>
            <a:endParaRPr lang="en-GB" sz="1050"/>
          </a:p>
          <a:p>
            <a:pPr marL="0" indent="0">
              <a:lnSpc>
                <a:spcPct val="120000"/>
              </a:lnSpc>
              <a:spcBef>
                <a:spcPts val="0"/>
              </a:spcBef>
              <a:buNone/>
            </a:pPr>
            <a:r>
              <a:rPr lang="en-GB" sz="1050"/>
              <a:t>[7] </a:t>
            </a:r>
            <a:r>
              <a:rPr lang="en-GB" sz="1050">
                <a:hlinkClick r:id="rId8">
                  <a:extLst>
                    <a:ext uri="{A12FA001-AC4F-418D-AE19-62706E023703}">
                      <ahyp:hlinkClr xmlns:ahyp="http://schemas.microsoft.com/office/drawing/2018/hyperlinkcolor" val="tx"/>
                    </a:ext>
                  </a:extLst>
                </a:hlinkClick>
              </a:rPr>
              <a:t>https://www.kingsfund.org.uk/projects/time-think-differently/trends-disease-and-disability-non-communicable-diseases</a:t>
            </a:r>
            <a:r>
              <a:rPr lang="en-GB" sz="1050"/>
              <a:t>, </a:t>
            </a:r>
            <a:r>
              <a:rPr lang="en-GB" sz="1050">
                <a:hlinkClick r:id="rId9">
                  <a:extLst>
                    <a:ext uri="{A12FA001-AC4F-418D-AE19-62706E023703}">
                      <ahyp:hlinkClr xmlns:ahyp="http://schemas.microsoft.com/office/drawing/2018/hyperlinkcolor" val="tx"/>
                    </a:ext>
                  </a:extLst>
                </a:hlinkClick>
              </a:rPr>
              <a:t>https://ukhsa.blog.gov.uk/2019/02/14/health-matters-preventing-cardiovascular-disease/</a:t>
            </a:r>
            <a:endParaRPr lang="en-GB" sz="1050"/>
          </a:p>
          <a:p>
            <a:pPr marL="0" indent="0">
              <a:lnSpc>
                <a:spcPct val="100000"/>
              </a:lnSpc>
              <a:buNone/>
            </a:pPr>
            <a:r>
              <a:rPr lang="en-GB" sz="1050"/>
              <a:t>Slide 6:</a:t>
            </a:r>
          </a:p>
          <a:p>
            <a:pPr marL="0" indent="0">
              <a:lnSpc>
                <a:spcPct val="120000"/>
              </a:lnSpc>
              <a:spcBef>
                <a:spcPts val="0"/>
              </a:spcBef>
              <a:buNone/>
            </a:pPr>
            <a:r>
              <a:rPr lang="en-GB" sz="1050"/>
              <a:t>[1] https://www.kingsfund.org.uk/publications/what-are-health-inequalities</a:t>
            </a:r>
          </a:p>
          <a:p>
            <a:pPr marL="0" indent="0">
              <a:lnSpc>
                <a:spcPct val="120000"/>
              </a:lnSpc>
              <a:spcBef>
                <a:spcPts val="0"/>
              </a:spcBef>
              <a:buNone/>
            </a:pPr>
            <a:r>
              <a:rPr lang="en-GB" sz="1050"/>
              <a:t>[2] </a:t>
            </a:r>
            <a:r>
              <a:rPr lang="en-GB" sz="1050">
                <a:hlinkClick r:id="rId10">
                  <a:extLst>
                    <a:ext uri="{A12FA001-AC4F-418D-AE19-62706E023703}">
                      <ahyp:hlinkClr xmlns:ahyp="http://schemas.microsoft.com/office/drawing/2018/hyperlinkcolor" val="tx"/>
                    </a:ext>
                  </a:extLst>
                </a:hlinkClick>
              </a:rPr>
              <a:t>https://www.nrscotland.gov.uk/files//statistics/avoidable-mortality/2020/avoidable-mortality-20-report.pdf</a:t>
            </a:r>
            <a:endParaRPr lang="en-GB" sz="1050"/>
          </a:p>
          <a:p>
            <a:pPr marL="0" indent="0">
              <a:lnSpc>
                <a:spcPct val="100000"/>
              </a:lnSpc>
              <a:buNone/>
            </a:pPr>
            <a:r>
              <a:rPr lang="en-GB" sz="1050"/>
              <a:t>Slide 7</a:t>
            </a:r>
          </a:p>
          <a:p>
            <a:pPr marL="0" indent="0">
              <a:spcBef>
                <a:spcPts val="300"/>
              </a:spcBef>
              <a:buNone/>
            </a:pPr>
            <a:r>
              <a:rPr lang="en-GB" sz="1050"/>
              <a:t>[1] Chapter 6: Public health, prevention and patient responsibility https://publications.parliament.uk/pa/ld201617/ldselect/ldnhssus/151/15109.htm</a:t>
            </a:r>
          </a:p>
          <a:p>
            <a:pPr marL="0" indent="0">
              <a:spcBef>
                <a:spcPts val="300"/>
              </a:spcBef>
              <a:buNone/>
            </a:pPr>
            <a:r>
              <a:rPr lang="en-GB" sz="1050"/>
              <a:t>[2] Bramley D, Moody D. Multi-morbidity - the biggest clinical challenge facing the NHS? 2016. Available from: https://www.england.nhs.uk/blog/dawn-moody-david-bramley/. 6. Barnett K, Mercer SW, Norbury M, Watt G, Wyke S, Guthrie B. Epidemiology of multimorbidity and implications for health care, research, and medical education: a cross-sectional study. Lancet. 2012;380(9836):37-43. </a:t>
            </a:r>
          </a:p>
          <a:p>
            <a:pPr marL="0" indent="0">
              <a:spcBef>
                <a:spcPts val="300"/>
              </a:spcBef>
              <a:buNone/>
            </a:pPr>
            <a:r>
              <a:rPr lang="en-GB" sz="1050"/>
              <a:t>[3] </a:t>
            </a:r>
            <a:r>
              <a:rPr lang="en-GB" sz="1050">
                <a:hlinkClick r:id="rId11">
                  <a:extLst>
                    <a:ext uri="{A12FA001-AC4F-418D-AE19-62706E023703}">
                      <ahyp:hlinkClr xmlns:ahyp="http://schemas.microsoft.com/office/drawing/2018/hyperlinkcolor" val="tx"/>
                    </a:ext>
                  </a:extLst>
                </a:hlinkClick>
              </a:rPr>
              <a:t>https://publications.parliament.uk/pa/ld201617/ldselect/ldnhssus/151/15109.htm</a:t>
            </a:r>
            <a:r>
              <a:rPr lang="en-GB" sz="1050"/>
              <a:t> estimates from The Health Foundation</a:t>
            </a:r>
          </a:p>
          <a:p>
            <a:pPr marL="0" indent="0">
              <a:lnSpc>
                <a:spcPct val="100000"/>
              </a:lnSpc>
              <a:buNone/>
            </a:pPr>
            <a:r>
              <a:rPr lang="en-GB" sz="1050"/>
              <a:t>Slide 14:  [1] Coker et al, (2021) Making Conversations Count for All, https://www.cancerresearchuk.org/sites/default/files/making_conversations_count_part_for_all_august_2021_-_full_report_0.pdf</a:t>
            </a:r>
          </a:p>
          <a:p>
            <a:pPr marL="0" indent="0">
              <a:lnSpc>
                <a:spcPct val="100000"/>
              </a:lnSpc>
              <a:buNone/>
            </a:pPr>
            <a:r>
              <a:rPr lang="en-GB" sz="1050"/>
              <a:t>Slide 15  [1] Retat et al, Estimating the future burden of chronic kidney disease through microsimulation methods American Society of Nephrology  Abstract: PO0524 http://www.healthlumen.com/wp-content/uploads/ 2021/06/Poster-3444991_Retat-et-al_CKD_Kidney.pdf Supported by AstraZeneca</a:t>
            </a:r>
          </a:p>
          <a:p>
            <a:pPr marL="0" indent="0">
              <a:lnSpc>
                <a:spcPct val="100000"/>
              </a:lnSpc>
              <a:buNone/>
            </a:pPr>
            <a:r>
              <a:rPr lang="en-GB" sz="1050"/>
              <a:t>Slide 16: [1] Screening and brief intervention for obesity in primary care: cost-effectiveness analysis in the </a:t>
            </a:r>
            <a:r>
              <a:rPr lang="en-GB" sz="1050" err="1"/>
              <a:t>BWeL</a:t>
            </a:r>
            <a:r>
              <a:rPr lang="en-GB" sz="1050"/>
              <a:t> trial </a:t>
            </a:r>
            <a:r>
              <a:rPr lang="en-GB" sz="1050">
                <a:effectLst/>
              </a:rPr>
              <a:t>https://pubmed.ncbi.nlm.nih.gov/30705390/ </a:t>
            </a:r>
          </a:p>
          <a:p>
            <a:pPr marL="0" indent="0">
              <a:lnSpc>
                <a:spcPct val="100000"/>
              </a:lnSpc>
              <a:buNone/>
            </a:pPr>
            <a:r>
              <a:rPr lang="en-GB" sz="1050" b="0" i="0"/>
              <a:t>Slide 17: </a:t>
            </a:r>
            <a:r>
              <a:rPr lang="en-GB" sz="1050"/>
              <a:t>[1] https://www.london.gov.uk/sites/default/files/modelling_the_long-term_health_impacts_of_changing_exposure_to_no2_and_pm2.5_in_london_final_250220_</a:t>
            </a:r>
            <a:r>
              <a:rPr lang="en-GB" sz="1000"/>
              <a:t>-4.pdf</a:t>
            </a:r>
          </a:p>
        </p:txBody>
      </p:sp>
    </p:spTree>
    <p:extLst>
      <p:ext uri="{BB962C8B-B14F-4D97-AF65-F5344CB8AC3E}">
        <p14:creationId xmlns:p14="http://schemas.microsoft.com/office/powerpoint/2010/main" val="38054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g17a82692b34_0_261" descr="Qr code&#10;&#10;Description automatically generated"/>
          <p:cNvPicPr preferRelativeResize="0"/>
          <p:nvPr/>
        </p:nvPicPr>
        <p:blipFill rotWithShape="1">
          <a:blip r:embed="rId3">
            <a:alphaModFix/>
          </a:blip>
          <a:srcRect/>
          <a:stretch/>
        </p:blipFill>
        <p:spPr>
          <a:xfrm>
            <a:off x="6494467" y="2723283"/>
            <a:ext cx="2408877" cy="2995037"/>
          </a:xfrm>
          <a:prstGeom prst="rect">
            <a:avLst/>
          </a:prstGeom>
          <a:noFill/>
          <a:ln>
            <a:noFill/>
          </a:ln>
        </p:spPr>
      </p:pic>
      <p:pic>
        <p:nvPicPr>
          <p:cNvPr id="1115" name="Google Shape;1115;g17a82692b34_0_261"/>
          <p:cNvPicPr preferRelativeResize="0"/>
          <p:nvPr/>
        </p:nvPicPr>
        <p:blipFill rotWithShape="1">
          <a:blip r:embed="rId4">
            <a:alphaModFix/>
          </a:blip>
          <a:srcRect t="23915" b="24585"/>
          <a:stretch/>
        </p:blipFill>
        <p:spPr>
          <a:xfrm>
            <a:off x="3332434" y="300804"/>
            <a:ext cx="2513125" cy="1294225"/>
          </a:xfrm>
          <a:prstGeom prst="rect">
            <a:avLst/>
          </a:prstGeom>
          <a:noFill/>
          <a:ln>
            <a:noFill/>
          </a:ln>
        </p:spPr>
      </p:pic>
      <p:sp>
        <p:nvSpPr>
          <p:cNvPr id="1116" name="Google Shape;1116;g17a82692b34_0_261"/>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117" name="Google Shape;1117;g17a82692b34_0_261"/>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1118" name="Google Shape;1118;g17a82692b34_0_261"/>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1119" name="Google Shape;1119;g17a82692b34_0_261"/>
          <p:cNvSpPr txBox="1"/>
          <p:nvPr/>
        </p:nvSpPr>
        <p:spPr>
          <a:xfrm>
            <a:off x="1573016" y="5967257"/>
            <a:ext cx="94269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1120" name="Google Shape;1120;g17a82692b34_0_261" descr="Qr code&#10;&#10;Description automatically generated"/>
          <p:cNvPicPr preferRelativeResize="0"/>
          <p:nvPr/>
        </p:nvPicPr>
        <p:blipFill rotWithShape="1">
          <a:blip r:embed="rId5">
            <a:alphaModFix/>
          </a:blip>
          <a:srcRect/>
          <a:stretch/>
        </p:blipFill>
        <p:spPr>
          <a:xfrm>
            <a:off x="6793351" y="2977227"/>
            <a:ext cx="1811108" cy="1811108"/>
          </a:xfrm>
          <a:prstGeom prst="rect">
            <a:avLst/>
          </a:prstGeom>
          <a:noFill/>
          <a:ln>
            <a:noFill/>
          </a:ln>
        </p:spPr>
      </p:pic>
      <p:pic>
        <p:nvPicPr>
          <p:cNvPr id="1121" name="Google Shape;1121;g17a82692b34_0_261" descr="Qr code&#10;&#10;Description automatically generated"/>
          <p:cNvPicPr preferRelativeResize="0"/>
          <p:nvPr/>
        </p:nvPicPr>
        <p:blipFill rotWithShape="1">
          <a:blip r:embed="rId6">
            <a:alphaModFix/>
          </a:blip>
          <a:srcRect/>
          <a:stretch/>
        </p:blipFill>
        <p:spPr>
          <a:xfrm>
            <a:off x="6601292" y="2816399"/>
            <a:ext cx="2178987" cy="2178987"/>
          </a:xfrm>
          <a:prstGeom prst="rect">
            <a:avLst/>
          </a:prstGeom>
          <a:noFill/>
          <a:ln>
            <a:noFill/>
          </a:ln>
        </p:spPr>
      </p:pic>
      <p:pic>
        <p:nvPicPr>
          <p:cNvPr id="1122" name="Google Shape;1122;g17a82692b34_0_261" descr="Diagram&#10;&#10;Description automatically generated"/>
          <p:cNvPicPr preferRelativeResize="0"/>
          <p:nvPr/>
        </p:nvPicPr>
        <p:blipFill rotWithShape="1">
          <a:blip r:embed="rId7">
            <a:alphaModFix/>
          </a:blip>
          <a:srcRect l="4030" t="4208" r="1789" b="2482"/>
          <a:stretch/>
        </p:blipFill>
        <p:spPr>
          <a:xfrm>
            <a:off x="2929600" y="2670150"/>
            <a:ext cx="3130257" cy="3101287"/>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889431-2200-4DD7-8408-04A72B6AB75C}"/>
              </a:ext>
            </a:extLst>
          </p:cNvPr>
          <p:cNvGrpSpPr/>
          <p:nvPr/>
        </p:nvGrpSpPr>
        <p:grpSpPr>
          <a:xfrm>
            <a:off x="480072" y="2660252"/>
            <a:ext cx="6784665" cy="2068137"/>
            <a:chOff x="731838" y="3333745"/>
            <a:chExt cx="6784665" cy="2068137"/>
          </a:xfrm>
        </p:grpSpPr>
        <p:cxnSp>
          <p:nvCxnSpPr>
            <p:cNvPr id="8" name="Straight Connector 7">
              <a:extLst>
                <a:ext uri="{FF2B5EF4-FFF2-40B4-BE49-F238E27FC236}">
                  <a16:creationId xmlns:a16="http://schemas.microsoft.com/office/drawing/2014/main" id="{40F634F2-0937-4B55-9A83-D00C80753A1B}"/>
                </a:ext>
              </a:extLst>
            </p:cNvPr>
            <p:cNvCxnSpPr>
              <a:cxnSpLocks/>
            </p:cNvCxnSpPr>
            <p:nvPr/>
          </p:nvCxnSpPr>
          <p:spPr>
            <a:xfrm>
              <a:off x="3840753" y="3654355"/>
              <a:ext cx="0" cy="143199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097E4C1-CE74-4C90-982D-B5860C1B8585}"/>
                </a:ext>
              </a:extLst>
            </p:cNvPr>
            <p:cNvSpPr/>
            <p:nvPr/>
          </p:nvSpPr>
          <p:spPr>
            <a:xfrm>
              <a:off x="4377259" y="3344482"/>
              <a:ext cx="3139244" cy="205740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F88D2B"/>
                  </a:solidFill>
                  <a:effectLst/>
                  <a:uLnTx/>
                  <a:uFillTx/>
                  <a:latin typeface="Arial"/>
                  <a:ea typeface="+mn-ea"/>
                  <a:cs typeface="+mn-cs"/>
                </a:rPr>
                <a:t>Mr. Sandip Sarkar FRCS, MA, PhD</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222222"/>
                  </a:solidFill>
                  <a:effectLst/>
                  <a:uLnTx/>
                  <a:uFillTx/>
                  <a:latin typeface="Arial"/>
                  <a:ea typeface="+mn-ea"/>
                  <a:cs typeface="+mn-cs"/>
                </a:rPr>
                <a:t>Consultant Vascular Surgeon</a:t>
              </a:r>
              <a:r>
                <a:rPr kumimoji="0" lang="en-US" sz="1400" b="0" i="0" u="none" strike="noStrike" kern="1200" cap="none" spc="0" normalizeH="0" baseline="0" noProof="0" dirty="0">
                  <a:ln>
                    <a:noFill/>
                  </a:ln>
                  <a:solidFill>
                    <a:srgbClr val="222222"/>
                  </a:solidFill>
                  <a:effectLst/>
                  <a:uLnTx/>
                  <a:uFillTx/>
                  <a:latin typeface="Arial"/>
                  <a:ea typeface="+mn-ea"/>
                  <a:cs typeface="+mn-cs"/>
                </a:rPr>
                <a:t> </a:t>
              </a:r>
              <a:r>
                <a:rPr kumimoji="0" lang="en-US" sz="1400" b="0" i="1" u="none" strike="noStrike" kern="1200" cap="none" spc="0" normalizeH="0" baseline="0" noProof="0" dirty="0">
                  <a:ln>
                    <a:noFill/>
                  </a:ln>
                  <a:solidFill>
                    <a:srgbClr val="222222"/>
                  </a:solidFill>
                  <a:effectLst/>
                  <a:uLnTx/>
                  <a:uFillTx/>
                  <a:latin typeface="Arial"/>
                  <a:ea typeface="+mn-ea"/>
                  <a:cs typeface="+mn-cs"/>
                </a:rPr>
                <a:t>Bart's Health NHS Trust</a:t>
              </a:r>
            </a:p>
          </p:txBody>
        </p:sp>
        <p:sp>
          <p:nvSpPr>
            <p:cNvPr id="11" name="Rectangle 10">
              <a:extLst>
                <a:ext uri="{FF2B5EF4-FFF2-40B4-BE49-F238E27FC236}">
                  <a16:creationId xmlns:a16="http://schemas.microsoft.com/office/drawing/2014/main" id="{2BE28261-2879-490E-B6F3-CB881CBFEC5C}"/>
                </a:ext>
              </a:extLst>
            </p:cNvPr>
            <p:cNvSpPr/>
            <p:nvPr/>
          </p:nvSpPr>
          <p:spPr>
            <a:xfrm>
              <a:off x="731838" y="3333745"/>
              <a:ext cx="3006298" cy="205740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F88D2B"/>
                  </a:solidFill>
                  <a:effectLst/>
                  <a:uLnTx/>
                  <a:uFillTx/>
                  <a:latin typeface="Arial"/>
                  <a:ea typeface="+mn-ea"/>
                  <a:cs typeface="+mn-cs"/>
                </a:rPr>
                <a:t>Chris Tackaberry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Chief Executive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mn-cs"/>
                </a:rPr>
                <a:t>Clinithink Ltd</a:t>
              </a: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dirty="0">
                <a:ln>
                  <a:noFill/>
                </a:ln>
                <a:solidFill>
                  <a:srgbClr val="222222"/>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400" b="0" i="0" u="none" strike="noStrike" kern="1200" cap="none" spc="0" normalizeH="0" baseline="0" noProof="0" dirty="0">
                <a:ln>
                  <a:noFill/>
                </a:ln>
                <a:solidFill>
                  <a:srgbClr val="222222"/>
                </a:solidFill>
                <a:effectLst/>
                <a:uLnTx/>
                <a:uFillTx/>
                <a:latin typeface="Arial"/>
                <a:ea typeface="+mn-ea"/>
                <a:cs typeface="+mn-cs"/>
              </a:endParaRPr>
            </a:p>
          </p:txBody>
        </p:sp>
      </p:grpSp>
      <p:sp>
        <p:nvSpPr>
          <p:cNvPr id="12" name="Slide Number Placeholder 2">
            <a:extLst>
              <a:ext uri="{FF2B5EF4-FFF2-40B4-BE49-F238E27FC236}">
                <a16:creationId xmlns:a16="http://schemas.microsoft.com/office/drawing/2014/main" id="{A6D92F55-47A5-4974-8DFD-08399EAB1DDB}"/>
              </a:ext>
            </a:extLst>
          </p:cNvPr>
          <p:cNvSpPr>
            <a:spLocks noGrp="1"/>
          </p:cNvSpPr>
          <p:nvPr>
            <p:ph type="sldNum" sz="quarter" idx="16"/>
          </p:nvPr>
        </p:nvSpPr>
        <p:spPr>
          <a:xfrm>
            <a:off x="10351293" y="6639376"/>
            <a:ext cx="746759" cy="17578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88D2B"/>
                </a:solidFill>
                <a:effectLst/>
                <a:uLnTx/>
                <a:uFillTx/>
                <a:latin typeface="Arial"/>
                <a:ea typeface="+mn-ea"/>
                <a:cs typeface="+mn-cs"/>
              </a:rPr>
              <a:t>Slide </a:t>
            </a:r>
            <a:fld id="{FAEE610B-7C6A-4E15-8F93-5B104E5E753E}" type="slidenum">
              <a:rPr kumimoji="0" lang="en-GB" sz="1200" b="0" i="0" u="none" strike="noStrike" kern="1200" cap="none" spc="0" normalizeH="0" baseline="0" noProof="0" smtClean="0">
                <a:ln>
                  <a:noFill/>
                </a:ln>
                <a:solidFill>
                  <a:srgbClr val="F88D2B"/>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88D2B"/>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F8A61923-0218-AA45-30D5-96B9414B13A0}"/>
              </a:ext>
            </a:extLst>
          </p:cNvPr>
          <p:cNvGrpSpPr/>
          <p:nvPr/>
        </p:nvGrpSpPr>
        <p:grpSpPr>
          <a:xfrm>
            <a:off x="7757655" y="2660252"/>
            <a:ext cx="3487532" cy="2057400"/>
            <a:chOff x="4275932" y="3343273"/>
            <a:chExt cx="3487532" cy="2057400"/>
          </a:xfrm>
        </p:grpSpPr>
        <p:cxnSp>
          <p:nvCxnSpPr>
            <p:cNvPr id="10" name="Straight Connector 9">
              <a:extLst>
                <a:ext uri="{FF2B5EF4-FFF2-40B4-BE49-F238E27FC236}">
                  <a16:creationId xmlns:a16="http://schemas.microsoft.com/office/drawing/2014/main" id="{EF6F72D3-2F37-1D4A-21C5-CB0C6ED3BB5C}"/>
                </a:ext>
              </a:extLst>
            </p:cNvPr>
            <p:cNvCxnSpPr>
              <a:cxnSpLocks/>
            </p:cNvCxnSpPr>
            <p:nvPr/>
          </p:nvCxnSpPr>
          <p:spPr>
            <a:xfrm>
              <a:off x="4275932" y="3654355"/>
              <a:ext cx="0" cy="143199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317618-D299-D958-DADB-DD46CE25F613}"/>
                </a:ext>
              </a:extLst>
            </p:cNvPr>
            <p:cNvSpPr/>
            <p:nvPr/>
          </p:nvSpPr>
          <p:spPr>
            <a:xfrm>
              <a:off x="4757166" y="3343273"/>
              <a:ext cx="3006298" cy="2057400"/>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F88D2B"/>
                  </a:solidFill>
                  <a:effectLst/>
                  <a:uLnTx/>
                  <a:uFillTx/>
                  <a:latin typeface="Arial"/>
                  <a:ea typeface="+mn-ea"/>
                  <a:cs typeface="+mn-cs"/>
                </a:rPr>
                <a:t>David Brown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222222"/>
                  </a:solidFill>
                  <a:effectLst/>
                  <a:uLnTx/>
                  <a:uFillTx/>
                  <a:latin typeface="Arial"/>
                  <a:ea typeface="+mn-ea"/>
                  <a:cs typeface="+mn-cs"/>
                </a:rPr>
                <a:t>Chief Information Officer </a:t>
              </a:r>
              <a:r>
                <a:rPr kumimoji="0" lang="en-US" sz="1400" b="0" i="1" u="none" strike="noStrike" kern="1200" cap="none" spc="0" normalizeH="0" baseline="0" noProof="0" dirty="0">
                  <a:ln>
                    <a:noFill/>
                  </a:ln>
                  <a:solidFill>
                    <a:srgbClr val="222222"/>
                  </a:solidFill>
                  <a:effectLst/>
                  <a:uLnTx/>
                  <a:uFillTx/>
                  <a:latin typeface="Arial"/>
                  <a:ea typeface="+mn-ea"/>
                  <a:cs typeface="+mn-cs"/>
                </a:rPr>
                <a:t>Herefordshire &amp; Worcestershire Health &amp; Care NHS Trust</a:t>
              </a:r>
            </a:p>
          </p:txBody>
        </p:sp>
      </p:grpSp>
      <p:pic>
        <p:nvPicPr>
          <p:cNvPr id="17" name="Picture 16" descr="A person wearing glasses&#10;&#10;Description automatically generated with medium confidence">
            <a:extLst>
              <a:ext uri="{FF2B5EF4-FFF2-40B4-BE49-F238E27FC236}">
                <a16:creationId xmlns:a16="http://schemas.microsoft.com/office/drawing/2014/main" id="{C21DCD09-FA84-3098-16ED-D62CAE389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70" y="4014419"/>
            <a:ext cx="1978401" cy="1945663"/>
          </a:xfrm>
          <a:prstGeom prst="rect">
            <a:avLst/>
          </a:prstGeom>
        </p:spPr>
      </p:pic>
      <p:pic>
        <p:nvPicPr>
          <p:cNvPr id="19" name="Picture 18" descr="A picture containing person, person, wearing, suit&#10;&#10;Description automatically generated">
            <a:extLst>
              <a:ext uri="{FF2B5EF4-FFF2-40B4-BE49-F238E27FC236}">
                <a16:creationId xmlns:a16="http://schemas.microsoft.com/office/drawing/2014/main" id="{E028BEB5-D8EC-728F-E062-D0ECE8FE4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5632" y="3986876"/>
            <a:ext cx="1948390" cy="1970871"/>
          </a:xfrm>
          <a:prstGeom prst="rect">
            <a:avLst/>
          </a:prstGeom>
        </p:spPr>
      </p:pic>
      <p:pic>
        <p:nvPicPr>
          <p:cNvPr id="21" name="Picture 20" descr="A person wearing glasses&#10;&#10;Description automatically generated with low confidence">
            <a:extLst>
              <a:ext uri="{FF2B5EF4-FFF2-40B4-BE49-F238E27FC236}">
                <a16:creationId xmlns:a16="http://schemas.microsoft.com/office/drawing/2014/main" id="{F46A9315-E23E-5B27-FBF1-743B2C23993E}"/>
              </a:ext>
            </a:extLst>
          </p:cNvPr>
          <p:cNvPicPr>
            <a:picLocks noChangeAspect="1"/>
          </p:cNvPicPr>
          <p:nvPr/>
        </p:nvPicPr>
        <p:blipFill rotWithShape="1">
          <a:blip r:embed="rId5">
            <a:extLst>
              <a:ext uri="{28A0092B-C50C-407E-A947-70E740481C1C}">
                <a14:useLocalDpi xmlns:a14="http://schemas.microsoft.com/office/drawing/2010/main" val="0"/>
              </a:ext>
            </a:extLst>
          </a:blip>
          <a:srcRect l="12885" r="15956"/>
          <a:stretch/>
        </p:blipFill>
        <p:spPr>
          <a:xfrm>
            <a:off x="4581191" y="4014419"/>
            <a:ext cx="2076763" cy="1945664"/>
          </a:xfrm>
          <a:prstGeom prst="rect">
            <a:avLst/>
          </a:prstGeom>
        </p:spPr>
      </p:pic>
      <p:sp>
        <p:nvSpPr>
          <p:cNvPr id="25" name="Rectangle 24">
            <a:extLst>
              <a:ext uri="{FF2B5EF4-FFF2-40B4-BE49-F238E27FC236}">
                <a16:creationId xmlns:a16="http://schemas.microsoft.com/office/drawing/2014/main" id="{BCAB173D-AFBD-8BA4-6B23-C9917BD3DC90}"/>
              </a:ext>
            </a:extLst>
          </p:cNvPr>
          <p:cNvSpPr/>
          <p:nvPr/>
        </p:nvSpPr>
        <p:spPr>
          <a:xfrm>
            <a:off x="659876" y="6495069"/>
            <a:ext cx="10897385" cy="362932"/>
          </a:xfrm>
          <a:prstGeom prst="rect">
            <a:avLst/>
          </a:prstGeom>
          <a:solidFill>
            <a:srgbClr val="E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Title 1">
            <a:extLst>
              <a:ext uri="{FF2B5EF4-FFF2-40B4-BE49-F238E27FC236}">
                <a16:creationId xmlns:a16="http://schemas.microsoft.com/office/drawing/2014/main" id="{AEA4C98E-6995-8E8E-FC75-39E406C03A94}"/>
              </a:ext>
            </a:extLst>
          </p:cNvPr>
          <p:cNvSpPr txBox="1">
            <a:spLocks/>
          </p:cNvSpPr>
          <p:nvPr/>
        </p:nvSpPr>
        <p:spPr>
          <a:xfrm>
            <a:off x="696701" y="746730"/>
            <a:ext cx="10799974" cy="48818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b="0" i="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Arial"/>
                <a:ea typeface="+mj-ea"/>
                <a:cs typeface="+mj-cs"/>
              </a:rPr>
              <a:t>Can AI support population health – Experience from the frontline</a:t>
            </a:r>
          </a:p>
        </p:txBody>
      </p:sp>
      <p:sp>
        <p:nvSpPr>
          <p:cNvPr id="30" name="Subtitle 2">
            <a:extLst>
              <a:ext uri="{FF2B5EF4-FFF2-40B4-BE49-F238E27FC236}">
                <a16:creationId xmlns:a16="http://schemas.microsoft.com/office/drawing/2014/main" id="{B28F571B-A6F2-56D4-E48D-F3BE17FAE0E7}"/>
              </a:ext>
            </a:extLst>
          </p:cNvPr>
          <p:cNvSpPr txBox="1">
            <a:spLocks/>
          </p:cNvSpPr>
          <p:nvPr/>
        </p:nvSpPr>
        <p:spPr>
          <a:xfrm>
            <a:off x="695325" y="1253888"/>
            <a:ext cx="10799763" cy="319162"/>
          </a:xfrm>
          <a:prstGeom prst="rect">
            <a:avLst/>
          </a:prstGeom>
        </p:spPr>
        <p:txBody>
          <a:bodyPr/>
          <a:lstStyle>
            <a:lvl1pPr marL="0" indent="0" algn="l" defTabSz="914400" rtl="0" eaLnBrk="1" latinLnBrk="0" hangingPunct="1">
              <a:lnSpc>
                <a:spcPct val="90000"/>
              </a:lnSpc>
              <a:spcBef>
                <a:spcPts val="600"/>
              </a:spcBef>
              <a:spcAft>
                <a:spcPts val="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200"/>
              </a:spcAft>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200"/>
              </a:spcAft>
              <a:buClrTx/>
              <a:buSzTx/>
              <a:buFont typeface="Arial" panose="020B0604020202020204" pitchFamily="34" charset="0"/>
              <a:buNone/>
              <a:tabLst/>
              <a:defRPr/>
            </a:pPr>
            <a:r>
              <a:rPr kumimoji="0" lang="en-GB" sz="2000" b="0" i="1" u="none" strike="noStrike" kern="1200" cap="none" spc="0" normalizeH="0" baseline="0" noProof="0" dirty="0">
                <a:ln>
                  <a:noFill/>
                </a:ln>
                <a:solidFill>
                  <a:srgbClr val="F88D2B"/>
                </a:solidFill>
                <a:effectLst/>
                <a:uLnTx/>
                <a:uFillTx/>
                <a:latin typeface="Arial"/>
                <a:ea typeface="+mn-ea"/>
                <a:cs typeface="+mn-cs"/>
              </a:rPr>
              <a:t>A panel debate, chaired by Christine O’Connor</a:t>
            </a:r>
          </a:p>
        </p:txBody>
      </p:sp>
      <p:sp>
        <p:nvSpPr>
          <p:cNvPr id="33" name="Subtitle 2">
            <a:extLst>
              <a:ext uri="{FF2B5EF4-FFF2-40B4-BE49-F238E27FC236}">
                <a16:creationId xmlns:a16="http://schemas.microsoft.com/office/drawing/2014/main" id="{A74137F7-081A-F503-F633-E883898D1BD3}"/>
              </a:ext>
            </a:extLst>
          </p:cNvPr>
          <p:cNvSpPr txBox="1">
            <a:spLocks/>
          </p:cNvSpPr>
          <p:nvPr/>
        </p:nvSpPr>
        <p:spPr>
          <a:xfrm>
            <a:off x="298289" y="1980457"/>
            <a:ext cx="10799763" cy="319162"/>
          </a:xfrm>
          <a:prstGeom prst="rect">
            <a:avLst/>
          </a:prstGeom>
        </p:spPr>
        <p:txBody>
          <a:bodyPr/>
          <a:lstStyle>
            <a:lvl1pPr marL="0" indent="0" algn="l" defTabSz="914400" rtl="0" eaLnBrk="1" latinLnBrk="0" hangingPunct="1">
              <a:lnSpc>
                <a:spcPct val="90000"/>
              </a:lnSpc>
              <a:spcBef>
                <a:spcPts val="600"/>
              </a:spcBef>
              <a:spcAft>
                <a:spcPts val="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200"/>
              </a:spcAft>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200"/>
              </a:spcAft>
              <a:buClrTx/>
              <a:buSzTx/>
              <a:buFont typeface="Arial" panose="020B0604020202020204" pitchFamily="34" charset="0"/>
              <a:buNone/>
              <a:tabLst/>
              <a:defRPr/>
            </a:pPr>
            <a:r>
              <a:rPr kumimoji="0" lang="en-GB" sz="2000" b="0" i="1" u="none" strike="noStrike" kern="1200" cap="none" spc="0" normalizeH="0" baseline="0" noProof="0" dirty="0">
                <a:ln>
                  <a:noFill/>
                </a:ln>
                <a:solidFill>
                  <a:srgbClr val="000000"/>
                </a:solidFill>
                <a:effectLst/>
                <a:uLnTx/>
                <a:uFillTx/>
                <a:latin typeface="Arial"/>
                <a:ea typeface="+mn-ea"/>
                <a:cs typeface="+mn-cs"/>
              </a:rPr>
              <a:t>Speakers:</a:t>
            </a:r>
          </a:p>
        </p:txBody>
      </p:sp>
    </p:spTree>
    <p:extLst>
      <p:ext uri="{BB962C8B-B14F-4D97-AF65-F5344CB8AC3E}">
        <p14:creationId xmlns:p14="http://schemas.microsoft.com/office/powerpoint/2010/main" val="56989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CA22-8342-3887-7683-5CCEB06044FE}"/>
              </a:ext>
            </a:extLst>
          </p:cNvPr>
          <p:cNvSpPr>
            <a:spLocks noGrp="1"/>
          </p:cNvSpPr>
          <p:nvPr>
            <p:ph type="title"/>
          </p:nvPr>
        </p:nvSpPr>
        <p:spPr>
          <a:xfrm>
            <a:off x="559904" y="356592"/>
            <a:ext cx="10515600" cy="636205"/>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What happens on the fellowship?</a:t>
            </a:r>
          </a:p>
        </p:txBody>
      </p:sp>
      <p:sp>
        <p:nvSpPr>
          <p:cNvPr id="3" name="Content Placeholder 2">
            <a:extLst>
              <a:ext uri="{FF2B5EF4-FFF2-40B4-BE49-F238E27FC236}">
                <a16:creationId xmlns:a16="http://schemas.microsoft.com/office/drawing/2014/main" id="{F2B5F715-6F08-0ECD-E20E-40F1B9286075}"/>
              </a:ext>
            </a:extLst>
          </p:cNvPr>
          <p:cNvSpPr>
            <a:spLocks noGrp="1"/>
          </p:cNvSpPr>
          <p:nvPr>
            <p:ph idx="1"/>
          </p:nvPr>
        </p:nvSpPr>
        <p:spPr>
          <a:xfrm>
            <a:off x="559904" y="1242760"/>
            <a:ext cx="10040363" cy="4666973"/>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3200" dirty="0">
                <a:solidFill>
                  <a:srgbClr val="000000"/>
                </a:solidFill>
                <a:latin typeface="Arial" panose="020B0604020202020204" pitchFamily="34" charset="0"/>
              </a:rPr>
              <a:t>Fellows undertake a population health placement for 2-days/week for 1 year to work on a health inequalities project</a:t>
            </a:r>
          </a:p>
          <a:p>
            <a:pPr algn="l" rtl="0" fontAlgn="base">
              <a:buFont typeface="Arial" panose="020B0604020202020204" pitchFamily="34" charset="0"/>
              <a:buChar char="•"/>
            </a:pPr>
            <a:endParaRPr lang="en-GB" sz="3200" dirty="0">
              <a:solidFill>
                <a:srgbClr val="000000"/>
              </a:solidFill>
              <a:latin typeface="Arial" panose="020B0604020202020204" pitchFamily="34" charset="0"/>
            </a:endParaRPr>
          </a:p>
          <a:p>
            <a:pPr algn="l" rtl="0" fontAlgn="base">
              <a:buFont typeface="Arial" panose="020B0604020202020204" pitchFamily="34" charset="0"/>
              <a:buChar char="•"/>
            </a:pPr>
            <a:r>
              <a:rPr lang="en-GB" sz="3200" dirty="0">
                <a:solidFill>
                  <a:srgbClr val="000000"/>
                </a:solidFill>
                <a:latin typeface="Arial" panose="020B0604020202020204" pitchFamily="34" charset="0"/>
              </a:rPr>
              <a:t>Fellows undergo a formal taught programme </a:t>
            </a:r>
          </a:p>
          <a:p>
            <a:pPr algn="l" rtl="0" fontAlgn="base">
              <a:buFont typeface="Arial" panose="020B0604020202020204" pitchFamily="34" charset="0"/>
              <a:buChar char="•"/>
            </a:pPr>
            <a:endParaRPr lang="en-GB" sz="3200" dirty="0">
              <a:solidFill>
                <a:srgbClr val="000000"/>
              </a:solidFill>
              <a:latin typeface="Arial" panose="020B0604020202020204" pitchFamily="34" charset="0"/>
            </a:endParaRPr>
          </a:p>
          <a:p>
            <a:pPr algn="l" rtl="0" fontAlgn="base">
              <a:buFont typeface="Arial" panose="020B0604020202020204" pitchFamily="34" charset="0"/>
              <a:buChar char="•"/>
            </a:pPr>
            <a:r>
              <a:rPr lang="en-GB" sz="3200" dirty="0">
                <a:solidFill>
                  <a:srgbClr val="000000"/>
                </a:solidFill>
                <a:latin typeface="Arial" panose="020B0604020202020204" pitchFamily="34" charset="0"/>
              </a:rPr>
              <a:t>It is an intense year and learning is set at the enhanced level practice</a:t>
            </a:r>
          </a:p>
          <a:p>
            <a:endParaRPr lang="en-GB" dirty="0"/>
          </a:p>
        </p:txBody>
      </p:sp>
    </p:spTree>
    <p:extLst>
      <p:ext uri="{BB962C8B-B14F-4D97-AF65-F5344CB8AC3E}">
        <p14:creationId xmlns:p14="http://schemas.microsoft.com/office/powerpoint/2010/main" val="20610848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22"/>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1153" name="Google Shape;1153;p22"/>
          <p:cNvSpPr/>
          <p:nvPr/>
        </p:nvSpPr>
        <p:spPr>
          <a:xfrm>
            <a:off x="624914" y="2487475"/>
            <a:ext cx="10942168"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9600" b="1" i="0" u="none" strike="noStrike" cap="none">
                <a:solidFill>
                  <a:srgbClr val="000000"/>
                </a:solidFill>
                <a:latin typeface="Work Sans"/>
                <a:ea typeface="Work Sans"/>
                <a:cs typeface="Work Sans"/>
                <a:sym typeface="Work Sans"/>
              </a:rPr>
              <a:t>NETWORKING &amp; LUNCH</a:t>
            </a:r>
            <a:endParaRPr sz="9600" b="0" i="0" u="none" strike="noStrike" cap="none">
              <a:solidFill>
                <a:schemeClr val="dk1"/>
              </a:solidFill>
              <a:latin typeface="Calibri"/>
              <a:ea typeface="Calibri"/>
              <a:cs typeface="Calibri"/>
              <a:sym typeface="Calibri"/>
            </a:endParaRPr>
          </a:p>
        </p:txBody>
      </p:sp>
      <p:sp>
        <p:nvSpPr>
          <p:cNvPr id="1154" name="Google Shape;1154;p22"/>
          <p:cNvSpPr/>
          <p:nvPr/>
        </p:nvSpPr>
        <p:spPr>
          <a:xfrm>
            <a:off x="2838154" y="529711"/>
            <a:ext cx="651568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Digital Hospitals</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 </a:t>
            </a:r>
            <a:endParaRPr sz="2400" b="0" i="0" u="none" strike="noStrike" cap="none">
              <a:solidFill>
                <a:schemeClr val="dk1"/>
              </a:solidFill>
              <a:latin typeface="Calibri"/>
              <a:ea typeface="Calibri"/>
              <a:cs typeface="Calibri"/>
              <a:sym typeface="Calibri"/>
            </a:endParaRPr>
          </a:p>
        </p:txBody>
      </p:sp>
      <p:pic>
        <p:nvPicPr>
          <p:cNvPr id="1155" name="Google Shape;1155;p22" descr="Diagram&#10;&#10;Description automatically generated"/>
          <p:cNvPicPr preferRelativeResize="0"/>
          <p:nvPr/>
        </p:nvPicPr>
        <p:blipFill rotWithShape="1">
          <a:blip r:embed="rId4">
            <a:alphaModFix/>
          </a:blip>
          <a:srcRect/>
          <a:stretch/>
        </p:blipFill>
        <p:spPr>
          <a:xfrm>
            <a:off x="-1" y="0"/>
            <a:ext cx="1643415" cy="164341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g17a82692b34_0_93"/>
          <p:cNvPicPr preferRelativeResize="0"/>
          <p:nvPr/>
        </p:nvPicPr>
        <p:blipFill rotWithShape="1">
          <a:blip r:embed="rId3">
            <a:alphaModFix/>
          </a:blip>
          <a:srcRect t="23915" b="24585"/>
          <a:stretch/>
        </p:blipFill>
        <p:spPr>
          <a:xfrm>
            <a:off x="9875519" y="308949"/>
            <a:ext cx="2175650" cy="1210363"/>
          </a:xfrm>
          <a:prstGeom prst="rect">
            <a:avLst/>
          </a:prstGeom>
          <a:noFill/>
          <a:ln>
            <a:noFill/>
          </a:ln>
        </p:spPr>
      </p:pic>
      <p:sp>
        <p:nvSpPr>
          <p:cNvPr id="1161" name="Google Shape;1161;g17a82692b34_0_93"/>
          <p:cNvSpPr txBox="1"/>
          <p:nvPr/>
        </p:nvSpPr>
        <p:spPr>
          <a:xfrm>
            <a:off x="5498369" y="2909282"/>
            <a:ext cx="53055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a:solidFill>
                  <a:schemeClr val="dk1"/>
                </a:solidFill>
                <a:latin typeface="Corsiva Hebrew"/>
                <a:ea typeface="Corsiva Hebrew"/>
                <a:cs typeface="Corsiva Hebrew"/>
                <a:sym typeface="Corsiva Hebrew"/>
              </a:rPr>
              <a:t>Christine O’Connor</a:t>
            </a:r>
            <a:endParaRPr sz="6000" b="0" i="0" u="none" strike="noStrike" cap="none">
              <a:solidFill>
                <a:schemeClr val="dk1"/>
              </a:solidFill>
              <a:latin typeface="Corsiva Hebrew"/>
              <a:ea typeface="Corsiva Hebrew"/>
              <a:cs typeface="Corsiva Hebrew"/>
              <a:sym typeface="Corsiva Hebrew"/>
            </a:endParaRPr>
          </a:p>
        </p:txBody>
      </p:sp>
      <p:sp>
        <p:nvSpPr>
          <p:cNvPr id="1162" name="Google Shape;1162;g17a82692b34_0_93"/>
          <p:cNvSpPr/>
          <p:nvPr/>
        </p:nvSpPr>
        <p:spPr>
          <a:xfrm>
            <a:off x="1388120" y="25985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3" name="Google Shape;1163;g17a82692b34_0_93"/>
          <p:cNvSpPr txBox="1"/>
          <p:nvPr/>
        </p:nvSpPr>
        <p:spPr>
          <a:xfrm>
            <a:off x="5498369" y="4956631"/>
            <a:ext cx="53055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rPr>
              <a:t>Independent Consultant</a:t>
            </a:r>
            <a:br>
              <a:rPr lang="en-GB" sz="3200">
                <a:solidFill>
                  <a:schemeClr val="dk1"/>
                </a:solidFill>
              </a:rPr>
            </a:br>
            <a:r>
              <a:rPr lang="en-GB" sz="3200">
                <a:solidFill>
                  <a:schemeClr val="dk1"/>
                </a:solidFill>
              </a:rPr>
              <a:t>Population Health</a:t>
            </a:r>
            <a:endParaRPr/>
          </a:p>
        </p:txBody>
      </p:sp>
      <p:pic>
        <p:nvPicPr>
          <p:cNvPr id="1164" name="Google Shape;1164;g17a82692b34_0_93"/>
          <p:cNvPicPr preferRelativeResize="0"/>
          <p:nvPr/>
        </p:nvPicPr>
        <p:blipFill>
          <a:blip r:embed="rId4">
            <a:alphaModFix/>
          </a:blip>
          <a:stretch>
            <a:fillRect/>
          </a:stretch>
        </p:blipFill>
        <p:spPr>
          <a:xfrm>
            <a:off x="1470025" y="2661838"/>
            <a:ext cx="3592275" cy="3592275"/>
          </a:xfrm>
          <a:prstGeom prst="rect">
            <a:avLst/>
          </a:prstGeom>
          <a:noFill/>
          <a:ln>
            <a:noFill/>
          </a:ln>
        </p:spPr>
      </p:pic>
      <p:sp>
        <p:nvSpPr>
          <p:cNvPr id="1165" name="Google Shape;1165;g17a82692b34_0_93"/>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
        <p:nvSpPr>
          <p:cNvPr id="1166" name="Google Shape;1166;g17a82692b34_0_93"/>
          <p:cNvSpPr/>
          <p:nvPr/>
        </p:nvSpPr>
        <p:spPr>
          <a:xfrm>
            <a:off x="-1" y="1643415"/>
            <a:ext cx="121920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800" b="1" i="0" u="none" strike="noStrike" cap="none">
                <a:solidFill>
                  <a:srgbClr val="000000"/>
                </a:solidFill>
                <a:latin typeface="Work Sans"/>
                <a:ea typeface="Work Sans"/>
                <a:cs typeface="Work Sans"/>
                <a:sym typeface="Work Sans"/>
              </a:rPr>
              <a:t>Chair </a:t>
            </a:r>
            <a:r>
              <a:rPr lang="en-GB" sz="4800" b="1">
                <a:latin typeface="Work Sans"/>
                <a:ea typeface="Work Sans"/>
                <a:cs typeface="Work Sans"/>
                <a:sym typeface="Work Sans"/>
              </a:rPr>
              <a:t>Afternoon Address</a:t>
            </a:r>
            <a:endParaRPr sz="4800" b="0" i="0" u="none" strike="noStrike" cap="none">
              <a:solidFill>
                <a:schemeClr val="dk1"/>
              </a:solidFill>
              <a:latin typeface="Calibri"/>
              <a:ea typeface="Calibri"/>
              <a:cs typeface="Calibri"/>
              <a:sym typeface="Calibri"/>
            </a:endParaRPr>
          </a:p>
        </p:txBody>
      </p:sp>
      <p:pic>
        <p:nvPicPr>
          <p:cNvPr id="1167" name="Google Shape;1167;g17a82692b34_0_93"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172" name="Google Shape;1172;p16" descr="Qr code&#10;&#10;Description automatically generated"/>
          <p:cNvPicPr preferRelativeResize="0"/>
          <p:nvPr/>
        </p:nvPicPr>
        <p:blipFill rotWithShape="1">
          <a:blip r:embed="rId3">
            <a:alphaModFix/>
          </a:blip>
          <a:srcRect/>
          <a:stretch/>
        </p:blipFill>
        <p:spPr>
          <a:xfrm>
            <a:off x="7126767" y="2707283"/>
            <a:ext cx="2408877" cy="2995037"/>
          </a:xfrm>
          <a:prstGeom prst="rect">
            <a:avLst/>
          </a:prstGeom>
          <a:noFill/>
          <a:ln>
            <a:noFill/>
          </a:ln>
        </p:spPr>
      </p:pic>
      <p:pic>
        <p:nvPicPr>
          <p:cNvPr id="1173" name="Google Shape;1173;p16"/>
          <p:cNvPicPr preferRelativeResize="0"/>
          <p:nvPr/>
        </p:nvPicPr>
        <p:blipFill rotWithShape="1">
          <a:blip r:embed="rId4">
            <a:alphaModFix/>
          </a:blip>
          <a:srcRect t="23913" b="24587"/>
          <a:stretch/>
        </p:blipFill>
        <p:spPr>
          <a:xfrm>
            <a:off x="3332434" y="300804"/>
            <a:ext cx="2513122" cy="1294228"/>
          </a:xfrm>
          <a:prstGeom prst="rect">
            <a:avLst/>
          </a:prstGeom>
          <a:noFill/>
          <a:ln>
            <a:noFill/>
          </a:ln>
        </p:spPr>
      </p:pic>
      <p:sp>
        <p:nvSpPr>
          <p:cNvPr id="1174" name="Google Shape;1174;p16"/>
          <p:cNvSpPr/>
          <p:nvPr/>
        </p:nvSpPr>
        <p:spPr>
          <a:xfrm>
            <a:off x="3718805" y="393920"/>
            <a:ext cx="7144595"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175" name="Google Shape;1175;p16"/>
          <p:cNvSpPr/>
          <p:nvPr/>
        </p:nvSpPr>
        <p:spPr>
          <a:xfrm>
            <a:off x="2344185" y="1827992"/>
            <a:ext cx="71445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1176" name="Google Shape;1176;p16"/>
          <p:cNvSpPr txBox="1"/>
          <p:nvPr/>
        </p:nvSpPr>
        <p:spPr>
          <a:xfrm>
            <a:off x="3443176" y="6400608"/>
            <a:ext cx="53056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1177" name="Google Shape;1177;p16"/>
          <p:cNvSpPr txBox="1"/>
          <p:nvPr/>
        </p:nvSpPr>
        <p:spPr>
          <a:xfrm>
            <a:off x="1573016" y="5967257"/>
            <a:ext cx="942695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1179" name="Google Shape;1179;p16" descr="Diagram&#10;&#10;Description automatically generated"/>
          <p:cNvPicPr preferRelativeResize="0"/>
          <p:nvPr/>
        </p:nvPicPr>
        <p:blipFill rotWithShape="1">
          <a:blip r:embed="rId5">
            <a:alphaModFix/>
          </a:blip>
          <a:srcRect/>
          <a:stretch/>
        </p:blipFill>
        <p:spPr>
          <a:xfrm>
            <a:off x="3592838" y="2739260"/>
            <a:ext cx="2995036" cy="2995036"/>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9677833E-E805-0F0A-8BF2-C87BD178FEB5}"/>
              </a:ext>
            </a:extLst>
          </p:cNvPr>
          <p:cNvPicPr>
            <a:picLocks noChangeAspect="1"/>
          </p:cNvPicPr>
          <p:nvPr/>
        </p:nvPicPr>
        <p:blipFill>
          <a:blip r:embed="rId6"/>
          <a:stretch>
            <a:fillRect/>
          </a:stretch>
        </p:blipFill>
        <p:spPr>
          <a:xfrm>
            <a:off x="7097244" y="2674042"/>
            <a:ext cx="2438400" cy="243840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7"/>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86" name="Google Shape;1186;p17"/>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1187" name="Google Shape;1187;p17"/>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188" name="Google Shape;1188;p17"/>
          <p:cNvSpPr txBox="1"/>
          <p:nvPr/>
        </p:nvSpPr>
        <p:spPr>
          <a:xfrm>
            <a:off x="5565367" y="2596199"/>
            <a:ext cx="60984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sng" strike="noStrike" cap="none">
                <a:solidFill>
                  <a:srgbClr val="29525B"/>
                </a:solidFill>
                <a:latin typeface="Corsiva Hebrew"/>
                <a:ea typeface="Corsiva Hebrew"/>
                <a:cs typeface="Corsiva Hebrew"/>
                <a:sym typeface="Corsiva Hebrew"/>
              </a:rPr>
              <a:t>I will be discussing…</a:t>
            </a:r>
            <a:endParaRPr/>
          </a:p>
        </p:txBody>
      </p:sp>
      <p:sp>
        <p:nvSpPr>
          <p:cNvPr id="1189" name="Google Shape;1189;p17"/>
          <p:cNvSpPr txBox="1"/>
          <p:nvPr/>
        </p:nvSpPr>
        <p:spPr>
          <a:xfrm>
            <a:off x="5961724" y="3602020"/>
            <a:ext cx="53055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Tackling Health Inequalities - The rising STAR. Using allocative efficiency to tackle Inequalities</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1190" name="Google Shape;1190;p17"/>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orsiva Hebrew"/>
                <a:ea typeface="Corsiva Hebrew"/>
                <a:cs typeface="Corsiva Hebrew"/>
                <a:sym typeface="Corsiva Hebrew"/>
              </a:rPr>
              <a:t>Andi Orlowski</a:t>
            </a:r>
            <a:endParaRPr/>
          </a:p>
        </p:txBody>
      </p:sp>
      <p:sp>
        <p:nvSpPr>
          <p:cNvPr id="1191" name="Google Shape;1191;p17"/>
          <p:cNvSpPr txBox="1"/>
          <p:nvPr/>
        </p:nvSpPr>
        <p:spPr>
          <a:xfrm>
            <a:off x="782432" y="6132162"/>
            <a:ext cx="5305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orsiva Hebrew"/>
                <a:ea typeface="Corsiva Hebrew"/>
                <a:cs typeface="Corsiva Hebrew"/>
                <a:sym typeface="Corsiva Hebrew"/>
              </a:rPr>
              <a:t>Director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Health Economics Unit</a:t>
            </a:r>
            <a:endParaRPr/>
          </a:p>
        </p:txBody>
      </p:sp>
      <p:pic>
        <p:nvPicPr>
          <p:cNvPr id="1192" name="Google Shape;1192;p17"/>
          <p:cNvPicPr preferRelativeResize="0"/>
          <p:nvPr/>
        </p:nvPicPr>
        <p:blipFill rotWithShape="1">
          <a:blip r:embed="rId4">
            <a:alphaModFix/>
          </a:blip>
          <a:srcRect/>
          <a:stretch/>
        </p:blipFill>
        <p:spPr>
          <a:xfrm>
            <a:off x="1787380" y="2370297"/>
            <a:ext cx="3295750" cy="3135111"/>
          </a:xfrm>
          <a:prstGeom prst="rect">
            <a:avLst/>
          </a:prstGeom>
          <a:noFill/>
          <a:ln>
            <a:noFill/>
          </a:ln>
        </p:spPr>
      </p:pic>
      <p:pic>
        <p:nvPicPr>
          <p:cNvPr id="1193" name="Google Shape;1193;p17"/>
          <p:cNvPicPr preferRelativeResize="0"/>
          <p:nvPr/>
        </p:nvPicPr>
        <p:blipFill>
          <a:blip r:embed="rId5">
            <a:alphaModFix/>
          </a:blip>
          <a:stretch>
            <a:fillRect/>
          </a:stretch>
        </p:blipFill>
        <p:spPr>
          <a:xfrm>
            <a:off x="1787375" y="2370300"/>
            <a:ext cx="3295750" cy="3135100"/>
          </a:xfrm>
          <a:prstGeom prst="rect">
            <a:avLst/>
          </a:prstGeom>
          <a:noFill/>
          <a:ln>
            <a:noFill/>
          </a:ln>
        </p:spPr>
      </p:pic>
      <p:pic>
        <p:nvPicPr>
          <p:cNvPr id="1194" name="Google Shape;1194;p17" descr="Diagram&#10;&#10;Description automatically generated"/>
          <p:cNvPicPr preferRelativeResize="0"/>
          <p:nvPr/>
        </p:nvPicPr>
        <p:blipFill rotWithShape="1">
          <a:blip r:embed="rId6">
            <a:alphaModFix/>
          </a:blip>
          <a:srcRect l="4030" t="4208" r="1789" b="2482"/>
          <a:stretch/>
        </p:blipFill>
        <p:spPr>
          <a:xfrm>
            <a:off x="66225" y="69125"/>
            <a:ext cx="1547825" cy="1533525"/>
          </a:xfrm>
          <a:prstGeom prst="rect">
            <a:avLst/>
          </a:prstGeom>
          <a:noFill/>
          <a:ln>
            <a:noFill/>
          </a:ln>
        </p:spPr>
      </p:pic>
      <p:sp>
        <p:nvSpPr>
          <p:cNvPr id="1195" name="Google Shape;1195;p17"/>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9975-7482-8A42-B0A0-72CCAE03AD03}"/>
              </a:ext>
            </a:extLst>
          </p:cNvPr>
          <p:cNvSpPr>
            <a:spLocks noGrp="1"/>
          </p:cNvSpPr>
          <p:nvPr>
            <p:ph type="ctrTitle"/>
          </p:nvPr>
        </p:nvSpPr>
        <p:spPr/>
        <p:txBody>
          <a:bodyPr>
            <a:normAutofit/>
          </a:bodyPr>
          <a:lstStyle/>
          <a:p>
            <a:r>
              <a:rPr lang="en-US" dirty="0"/>
              <a:t>Tackling health inequalities – The rising STAR. </a:t>
            </a:r>
            <a:br>
              <a:rPr lang="en-US" dirty="0"/>
            </a:br>
            <a:r>
              <a:rPr lang="en-US" sz="2700" dirty="0"/>
              <a:t>Using allocative efficiency to tackle inequalities</a:t>
            </a:r>
            <a:endParaRPr lang="en-US" dirty="0"/>
          </a:p>
        </p:txBody>
      </p:sp>
      <p:sp>
        <p:nvSpPr>
          <p:cNvPr id="3" name="Subtitle 2">
            <a:extLst>
              <a:ext uri="{FF2B5EF4-FFF2-40B4-BE49-F238E27FC236}">
                <a16:creationId xmlns:a16="http://schemas.microsoft.com/office/drawing/2014/main" id="{ED1F9E80-182E-494F-A253-9995B0A67805}"/>
              </a:ext>
            </a:extLst>
          </p:cNvPr>
          <p:cNvSpPr>
            <a:spLocks noGrp="1"/>
          </p:cNvSpPr>
          <p:nvPr>
            <p:ph type="subTitle" idx="1"/>
          </p:nvPr>
        </p:nvSpPr>
        <p:spPr/>
        <p:txBody>
          <a:bodyPr>
            <a:normAutofit/>
          </a:bodyPr>
          <a:lstStyle/>
          <a:p>
            <a:r>
              <a:rPr lang="en-GB" sz="1400" dirty="0"/>
              <a:t>Andi Orlowski </a:t>
            </a:r>
          </a:p>
          <a:p>
            <a:r>
              <a:rPr lang="en-GB" sz="1400" dirty="0"/>
              <a:t>Director of the Health Economics Unit</a:t>
            </a:r>
          </a:p>
          <a:p>
            <a:r>
              <a:rPr lang="en-GB" sz="1400" dirty="0"/>
              <a:t>Senior Population Health Analytics Advisor – NHS England (Data and Analytics Directorate)</a:t>
            </a:r>
          </a:p>
        </p:txBody>
      </p:sp>
    </p:spTree>
    <p:extLst>
      <p:ext uri="{BB962C8B-B14F-4D97-AF65-F5344CB8AC3E}">
        <p14:creationId xmlns:p14="http://schemas.microsoft.com/office/powerpoint/2010/main" val="5865325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B93253-7221-E848-A443-EF17DAAF18E9}"/>
              </a:ext>
            </a:extLst>
          </p:cNvPr>
          <p:cNvSpPr>
            <a:spLocks noGrp="1"/>
          </p:cNvSpPr>
          <p:nvPr>
            <p:ph type="ftr" sz="quarter" idx="11"/>
          </p:nvPr>
        </p:nvSpPr>
        <p:spPr>
          <a:xfrm>
            <a:off x="1111170" y="6266357"/>
            <a:ext cx="10150018" cy="2070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Hood CM, </a:t>
            </a:r>
            <a:r>
              <a:rPr kumimoji="0" lang="en-GB" sz="1000" b="0" i="0" u="none" strike="noStrike" kern="1200" cap="none" spc="0" normalizeH="0" baseline="0" noProof="0" dirty="0" err="1">
                <a:ln>
                  <a:noFill/>
                </a:ln>
                <a:solidFill>
                  <a:srgbClr val="FFFFFF"/>
                </a:solidFill>
                <a:effectLst/>
                <a:uLnTx/>
                <a:uFillTx/>
                <a:latin typeface="Arial" panose="020B0604020202020204"/>
                <a:ea typeface="+mn-ea"/>
                <a:cs typeface="+mn-cs"/>
              </a:rPr>
              <a:t>Gennuso</a:t>
            </a: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 KP, Swain GR, Catlin BB. County health rankings: relationships between determinant factors and health outcomes. </a:t>
            </a:r>
            <a:r>
              <a:rPr kumimoji="0" lang="en-GB" sz="1000" b="0" i="1" u="none" strike="noStrike" kern="1200" cap="none" spc="0" normalizeH="0" baseline="0" noProof="0" dirty="0">
                <a:ln>
                  <a:noFill/>
                </a:ln>
                <a:solidFill>
                  <a:srgbClr val="FFFFFF"/>
                </a:solidFill>
                <a:effectLst/>
                <a:uLnTx/>
                <a:uFillTx/>
                <a:latin typeface="Arial" panose="020B0604020202020204"/>
                <a:ea typeface="+mn-ea"/>
                <a:cs typeface="+mn-cs"/>
              </a:rPr>
              <a:t>Am J </a:t>
            </a:r>
            <a:r>
              <a:rPr kumimoji="0" lang="en-GB" sz="1000" b="0" i="1" u="none" strike="noStrike" kern="1200" cap="none" spc="0" normalizeH="0" baseline="0" noProof="0" dirty="0" err="1">
                <a:ln>
                  <a:noFill/>
                </a:ln>
                <a:solidFill>
                  <a:srgbClr val="FFFFFF"/>
                </a:solidFill>
                <a:effectLst/>
                <a:uLnTx/>
                <a:uFillTx/>
                <a:latin typeface="Arial" panose="020B0604020202020204"/>
                <a:ea typeface="+mn-ea"/>
                <a:cs typeface="+mn-cs"/>
              </a:rPr>
              <a:t>Prev</a:t>
            </a:r>
            <a:r>
              <a:rPr kumimoji="0" lang="en-GB" sz="1000" b="0" i="1" u="none" strike="noStrike" kern="1200" cap="none" spc="0" normalizeH="0" baseline="0" noProof="0" dirty="0">
                <a:ln>
                  <a:noFill/>
                </a:ln>
                <a:solidFill>
                  <a:srgbClr val="FFFFFF"/>
                </a:solidFill>
                <a:effectLst/>
                <a:uLnTx/>
                <a:uFillTx/>
                <a:latin typeface="Arial" panose="020B0604020202020204"/>
                <a:ea typeface="+mn-ea"/>
                <a:cs typeface="+mn-cs"/>
              </a:rPr>
              <a:t> Med</a:t>
            </a: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 2016; </a:t>
            </a:r>
            <a:r>
              <a:rPr kumimoji="0" lang="en-GB" sz="1000" b="1" i="0" u="none" strike="noStrike" kern="1200" cap="none" spc="0" normalizeH="0" baseline="0" noProof="0" dirty="0">
                <a:ln>
                  <a:noFill/>
                </a:ln>
                <a:solidFill>
                  <a:srgbClr val="FFFFFF"/>
                </a:solidFill>
                <a:effectLst/>
                <a:uLnTx/>
                <a:uFillTx/>
                <a:latin typeface="Arial" panose="020B0604020202020204"/>
                <a:ea typeface="+mn-ea"/>
                <a:cs typeface="+mn-cs"/>
              </a:rPr>
              <a:t>50:</a:t>
            </a: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 129‒135. https://</a:t>
            </a:r>
            <a:r>
              <a:rPr kumimoji="0" lang="en-GB" sz="1000" b="0" i="0" u="none" strike="noStrike" kern="1200" cap="none" spc="0" normalizeH="0" baseline="0" noProof="0" dirty="0" err="1">
                <a:ln>
                  <a:noFill/>
                </a:ln>
                <a:solidFill>
                  <a:srgbClr val="FFFFFF"/>
                </a:solidFill>
                <a:effectLst/>
                <a:uLnTx/>
                <a:uFillTx/>
                <a:latin typeface="Arial" panose="020B0604020202020204"/>
                <a:ea typeface="+mn-ea"/>
                <a:cs typeface="+mn-cs"/>
              </a:rPr>
              <a:t>doi.org</a:t>
            </a:r>
            <a:r>
              <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rPr>
              <a:t>/10.1016/j.amepre.2015.08.024. </a:t>
            </a:r>
          </a:p>
        </p:txBody>
      </p:sp>
      <p:sp>
        <p:nvSpPr>
          <p:cNvPr id="5" name="Slide Number Placeholder 4">
            <a:extLst>
              <a:ext uri="{FF2B5EF4-FFF2-40B4-BE49-F238E27FC236}">
                <a16:creationId xmlns:a16="http://schemas.microsoft.com/office/drawing/2014/main" id="{129D9F61-F2DC-8F47-915D-ACF3F6BD35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6" name="Chart 5">
            <a:extLst>
              <a:ext uri="{FF2B5EF4-FFF2-40B4-BE49-F238E27FC236}">
                <a16:creationId xmlns:a16="http://schemas.microsoft.com/office/drawing/2014/main" id="{A2611065-8978-E341-9721-D8AA24B31F2E}"/>
              </a:ext>
            </a:extLst>
          </p:cNvPr>
          <p:cNvGraphicFramePr>
            <a:graphicFrameLocks/>
          </p:cNvGraphicFramePr>
          <p:nvPr/>
        </p:nvGraphicFramePr>
        <p:xfrm>
          <a:off x="571020" y="406399"/>
          <a:ext cx="11049960" cy="5733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80304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408602-10B1-9244-95A5-E2E61D65F6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Content Placeholder 6" descr="Graphical user interface, application&#10;&#10;Description automatically generated">
            <a:extLst>
              <a:ext uri="{FF2B5EF4-FFF2-40B4-BE49-F238E27FC236}">
                <a16:creationId xmlns:a16="http://schemas.microsoft.com/office/drawing/2014/main" id="{42193E6F-84BB-7644-AB27-6C58DEF5E75C}"/>
              </a:ext>
            </a:extLst>
          </p:cNvPr>
          <p:cNvPicPr>
            <a:picLocks noChangeAspect="1"/>
          </p:cNvPicPr>
          <p:nvPr/>
        </p:nvPicPr>
        <p:blipFill>
          <a:blip r:embed="rId2"/>
          <a:stretch>
            <a:fillRect/>
          </a:stretch>
        </p:blipFill>
        <p:spPr>
          <a:xfrm>
            <a:off x="2391071" y="429779"/>
            <a:ext cx="7409858" cy="5558118"/>
          </a:xfrm>
          <a:prstGeom prst="rect">
            <a:avLst/>
          </a:prstGeom>
        </p:spPr>
      </p:pic>
    </p:spTree>
    <p:extLst>
      <p:ext uri="{BB962C8B-B14F-4D97-AF65-F5344CB8AC3E}">
        <p14:creationId xmlns:p14="http://schemas.microsoft.com/office/powerpoint/2010/main" val="35447530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408602-10B1-9244-95A5-E2E61D65F6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Content Placeholder 6">
            <a:extLst>
              <a:ext uri="{FF2B5EF4-FFF2-40B4-BE49-F238E27FC236}">
                <a16:creationId xmlns:a16="http://schemas.microsoft.com/office/drawing/2014/main" id="{F421EBD5-F691-A348-89CC-14ACA9BB5714}"/>
              </a:ext>
            </a:extLst>
          </p:cNvPr>
          <p:cNvPicPr>
            <a:picLocks noGrp="1" noChangeAspect="1"/>
          </p:cNvPicPr>
          <p:nvPr>
            <p:ph idx="1"/>
          </p:nvPr>
        </p:nvPicPr>
        <p:blipFill>
          <a:blip r:embed="rId2"/>
          <a:stretch>
            <a:fillRect/>
          </a:stretch>
        </p:blipFill>
        <p:spPr>
          <a:xfrm>
            <a:off x="2349764" y="349955"/>
            <a:ext cx="7492471" cy="5619354"/>
          </a:xfrm>
        </p:spPr>
      </p:pic>
    </p:spTree>
    <p:extLst>
      <p:ext uri="{BB962C8B-B14F-4D97-AF65-F5344CB8AC3E}">
        <p14:creationId xmlns:p14="http://schemas.microsoft.com/office/powerpoint/2010/main" val="20968908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408602-10B1-9244-95A5-E2E61D65F6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Content Placeholder 6" descr="Graphical user interface, application&#10;&#10;Description automatically generated">
            <a:extLst>
              <a:ext uri="{FF2B5EF4-FFF2-40B4-BE49-F238E27FC236}">
                <a16:creationId xmlns:a16="http://schemas.microsoft.com/office/drawing/2014/main" id="{BDCF6166-60AD-004A-9010-EC6E771E9F32}"/>
              </a:ext>
            </a:extLst>
          </p:cNvPr>
          <p:cNvPicPr>
            <a:picLocks noGrp="1" noChangeAspect="1"/>
          </p:cNvPicPr>
          <p:nvPr>
            <p:ph idx="1"/>
          </p:nvPr>
        </p:nvPicPr>
        <p:blipFill>
          <a:blip r:embed="rId2"/>
          <a:stretch>
            <a:fillRect/>
          </a:stretch>
        </p:blipFill>
        <p:spPr>
          <a:xfrm>
            <a:off x="2387600" y="327801"/>
            <a:ext cx="7416800" cy="5562601"/>
          </a:xfrm>
        </p:spPr>
      </p:pic>
    </p:spTree>
    <p:extLst>
      <p:ext uri="{BB962C8B-B14F-4D97-AF65-F5344CB8AC3E}">
        <p14:creationId xmlns:p14="http://schemas.microsoft.com/office/powerpoint/2010/main" val="16231864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408602-10B1-9244-95A5-E2E61D65F6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Content Placeholder 6" descr="Text&#10;&#10;Description automatically generated with medium confidence">
            <a:extLst>
              <a:ext uri="{FF2B5EF4-FFF2-40B4-BE49-F238E27FC236}">
                <a16:creationId xmlns:a16="http://schemas.microsoft.com/office/drawing/2014/main" id="{77C895CB-4171-1E42-B766-0643A9D1797A}"/>
              </a:ext>
            </a:extLst>
          </p:cNvPr>
          <p:cNvPicPr>
            <a:picLocks noGrp="1" noChangeAspect="1"/>
          </p:cNvPicPr>
          <p:nvPr>
            <p:ph idx="1"/>
          </p:nvPr>
        </p:nvPicPr>
        <p:blipFill>
          <a:blip r:embed="rId2"/>
          <a:stretch>
            <a:fillRect/>
          </a:stretch>
        </p:blipFill>
        <p:spPr>
          <a:xfrm>
            <a:off x="2297289" y="276969"/>
            <a:ext cx="7597422" cy="5698810"/>
          </a:xfrm>
        </p:spPr>
      </p:pic>
    </p:spTree>
    <p:extLst>
      <p:ext uri="{BB962C8B-B14F-4D97-AF65-F5344CB8AC3E}">
        <p14:creationId xmlns:p14="http://schemas.microsoft.com/office/powerpoint/2010/main" val="691690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0C2814-CCA9-414A-8DF6-42A726E7D614}"/>
              </a:ext>
              <a:ext uri="{C183D7F6-B498-43B3-948B-1728B52AA6E4}">
                <adec:decorative xmlns:adec="http://schemas.microsoft.com/office/drawing/2017/decorative" val="1"/>
              </a:ext>
            </a:extLst>
          </p:cNvPr>
          <p:cNvPicPr>
            <a:picLocks noChangeAspect="1"/>
          </p:cNvPicPr>
          <p:nvPr/>
        </p:nvPicPr>
        <p:blipFill>
          <a:blip r:embed="rId3"/>
          <a:srcRect t="4456" b="4456"/>
          <a:stretch/>
        </p:blipFill>
        <p:spPr>
          <a:xfrm>
            <a:off x="252919" y="137535"/>
            <a:ext cx="5710176" cy="2702291"/>
          </a:xfrm>
          <a:prstGeom prst="rect">
            <a:avLst/>
          </a:prstGeom>
        </p:spPr>
      </p:pic>
      <p:sp>
        <p:nvSpPr>
          <p:cNvPr id="11" name="Triangle 10">
            <a:extLst>
              <a:ext uri="{FF2B5EF4-FFF2-40B4-BE49-F238E27FC236}">
                <a16:creationId xmlns:a16="http://schemas.microsoft.com/office/drawing/2014/main" id="{254FE102-3AE4-8342-A9D1-F6BE0693A7B2}"/>
              </a:ext>
              <a:ext uri="{C183D7F6-B498-43B3-948B-1728B52AA6E4}">
                <adec:decorative xmlns:adec="http://schemas.microsoft.com/office/drawing/2017/decorative" val="1"/>
              </a:ext>
            </a:extLst>
          </p:cNvPr>
          <p:cNvSpPr/>
          <p:nvPr/>
        </p:nvSpPr>
        <p:spPr>
          <a:xfrm rot="10800000">
            <a:off x="404053" y="1879895"/>
            <a:ext cx="779849" cy="320272"/>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US" sz="2400"/>
          </a:p>
        </p:txBody>
      </p:sp>
      <p:pic>
        <p:nvPicPr>
          <p:cNvPr id="12" name="Picture 11" descr="HEE logo">
            <a:extLst>
              <a:ext uri="{FF2B5EF4-FFF2-40B4-BE49-F238E27FC236}">
                <a16:creationId xmlns:a16="http://schemas.microsoft.com/office/drawing/2014/main" id="{7B8E1154-D6B6-B544-9312-F1FF19A6CFF5}"/>
              </a:ext>
            </a:extLst>
          </p:cNvPr>
          <p:cNvPicPr>
            <a:picLocks noChangeAspect="1"/>
          </p:cNvPicPr>
          <p:nvPr/>
        </p:nvPicPr>
        <p:blipFill>
          <a:blip r:embed="rId4"/>
          <a:stretch>
            <a:fillRect/>
          </a:stretch>
        </p:blipFill>
        <p:spPr>
          <a:xfrm>
            <a:off x="8501895" y="-1358"/>
            <a:ext cx="3685543" cy="1397539"/>
          </a:xfrm>
          <a:prstGeom prst="rect">
            <a:avLst/>
          </a:prstGeom>
        </p:spPr>
      </p:pic>
      <p:pic>
        <p:nvPicPr>
          <p:cNvPr id="5" name="Picture 4">
            <a:extLst>
              <a:ext uri="{FF2B5EF4-FFF2-40B4-BE49-F238E27FC236}">
                <a16:creationId xmlns:a16="http://schemas.microsoft.com/office/drawing/2014/main" id="{CA5D527F-37C9-4652-A3DA-365FA8536C94}"/>
              </a:ext>
            </a:extLst>
          </p:cNvPr>
          <p:cNvPicPr>
            <a:picLocks noChangeAspect="1"/>
          </p:cNvPicPr>
          <p:nvPr/>
        </p:nvPicPr>
        <p:blipFill>
          <a:blip r:embed="rId5"/>
          <a:stretch>
            <a:fillRect/>
          </a:stretch>
        </p:blipFill>
        <p:spPr>
          <a:xfrm>
            <a:off x="252919" y="2887639"/>
            <a:ext cx="2814264" cy="1848821"/>
          </a:xfrm>
          <a:prstGeom prst="rect">
            <a:avLst/>
          </a:prstGeom>
        </p:spPr>
      </p:pic>
      <p:pic>
        <p:nvPicPr>
          <p:cNvPr id="8" name="Picture 7">
            <a:extLst>
              <a:ext uri="{FF2B5EF4-FFF2-40B4-BE49-F238E27FC236}">
                <a16:creationId xmlns:a16="http://schemas.microsoft.com/office/drawing/2014/main" id="{4F214556-4EFE-4774-80F4-688AE4730ABD}"/>
              </a:ext>
            </a:extLst>
          </p:cNvPr>
          <p:cNvPicPr>
            <a:picLocks noChangeAspect="1"/>
          </p:cNvPicPr>
          <p:nvPr/>
        </p:nvPicPr>
        <p:blipFill>
          <a:blip r:embed="rId6"/>
          <a:stretch>
            <a:fillRect/>
          </a:stretch>
        </p:blipFill>
        <p:spPr>
          <a:xfrm>
            <a:off x="6015130" y="2765587"/>
            <a:ext cx="3193989" cy="2045111"/>
          </a:xfrm>
          <a:prstGeom prst="rect">
            <a:avLst/>
          </a:prstGeom>
        </p:spPr>
      </p:pic>
      <p:pic>
        <p:nvPicPr>
          <p:cNvPr id="10" name="Picture 9">
            <a:extLst>
              <a:ext uri="{FF2B5EF4-FFF2-40B4-BE49-F238E27FC236}">
                <a16:creationId xmlns:a16="http://schemas.microsoft.com/office/drawing/2014/main" id="{AD18B150-3F5A-40CC-A5A2-F6B52E80140C}"/>
              </a:ext>
            </a:extLst>
          </p:cNvPr>
          <p:cNvPicPr>
            <a:picLocks noChangeAspect="1"/>
          </p:cNvPicPr>
          <p:nvPr/>
        </p:nvPicPr>
        <p:blipFill>
          <a:blip r:embed="rId7"/>
          <a:stretch>
            <a:fillRect/>
          </a:stretch>
        </p:blipFill>
        <p:spPr>
          <a:xfrm>
            <a:off x="3010899" y="2839825"/>
            <a:ext cx="3004231" cy="1896635"/>
          </a:xfrm>
          <a:prstGeom prst="rect">
            <a:avLst/>
          </a:prstGeom>
        </p:spPr>
      </p:pic>
      <p:pic>
        <p:nvPicPr>
          <p:cNvPr id="14" name="Picture 13">
            <a:extLst>
              <a:ext uri="{FF2B5EF4-FFF2-40B4-BE49-F238E27FC236}">
                <a16:creationId xmlns:a16="http://schemas.microsoft.com/office/drawing/2014/main" id="{B5F31452-0068-4DFD-AC12-6113008C53D3}"/>
              </a:ext>
            </a:extLst>
          </p:cNvPr>
          <p:cNvPicPr>
            <a:picLocks noChangeAspect="1"/>
          </p:cNvPicPr>
          <p:nvPr/>
        </p:nvPicPr>
        <p:blipFill>
          <a:blip r:embed="rId8"/>
          <a:stretch>
            <a:fillRect/>
          </a:stretch>
        </p:blipFill>
        <p:spPr>
          <a:xfrm>
            <a:off x="9181102" y="2765587"/>
            <a:ext cx="2620297" cy="1111903"/>
          </a:xfrm>
          <a:prstGeom prst="rect">
            <a:avLst/>
          </a:prstGeom>
        </p:spPr>
      </p:pic>
    </p:spTree>
    <p:extLst>
      <p:ext uri="{BB962C8B-B14F-4D97-AF65-F5344CB8AC3E}">
        <p14:creationId xmlns:p14="http://schemas.microsoft.com/office/powerpoint/2010/main" val="2119412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FB2933-214A-D844-B14D-1857BE5E7B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271CE327-8F05-D641-84CE-A635C74C309A}"/>
              </a:ext>
            </a:extLst>
          </p:cNvPr>
          <p:cNvPicPr>
            <a:picLocks noChangeAspect="1"/>
          </p:cNvPicPr>
          <p:nvPr/>
        </p:nvPicPr>
        <p:blipFill>
          <a:blip r:embed="rId3"/>
          <a:stretch>
            <a:fillRect/>
          </a:stretch>
        </p:blipFill>
        <p:spPr>
          <a:xfrm>
            <a:off x="2902429" y="828529"/>
            <a:ext cx="8052665" cy="5200942"/>
          </a:xfrm>
          <a:prstGeom prst="rect">
            <a:avLst/>
          </a:prstGeom>
        </p:spPr>
      </p:pic>
    </p:spTree>
    <p:extLst>
      <p:ext uri="{BB962C8B-B14F-4D97-AF65-F5344CB8AC3E}">
        <p14:creationId xmlns:p14="http://schemas.microsoft.com/office/powerpoint/2010/main" val="39175923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FB2933-214A-D844-B14D-1857BE5E7B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pic>
        <p:nvPicPr>
          <p:cNvPr id="9" name="Picture 8" descr="A picture containing chart&#10;&#10;Description automatically generated">
            <a:extLst>
              <a:ext uri="{FF2B5EF4-FFF2-40B4-BE49-F238E27FC236}">
                <a16:creationId xmlns:a16="http://schemas.microsoft.com/office/drawing/2014/main" id="{D63A3578-FF6A-5946-8AFA-F277CF3529D6}"/>
              </a:ext>
            </a:extLst>
          </p:cNvPr>
          <p:cNvPicPr>
            <a:picLocks noChangeAspect="1"/>
          </p:cNvPicPr>
          <p:nvPr/>
        </p:nvPicPr>
        <p:blipFill>
          <a:blip r:embed="rId3"/>
          <a:stretch>
            <a:fillRect/>
          </a:stretch>
        </p:blipFill>
        <p:spPr>
          <a:xfrm>
            <a:off x="3137095" y="807718"/>
            <a:ext cx="8298549" cy="5250489"/>
          </a:xfrm>
          <a:prstGeom prst="rect">
            <a:avLst/>
          </a:prstGeom>
        </p:spPr>
      </p:pic>
    </p:spTree>
    <p:extLst>
      <p:ext uri="{BB962C8B-B14F-4D97-AF65-F5344CB8AC3E}">
        <p14:creationId xmlns:p14="http://schemas.microsoft.com/office/powerpoint/2010/main" val="37092079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FB2933-214A-D844-B14D-1857BE5E7B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pic>
        <p:nvPicPr>
          <p:cNvPr id="6" name="Picture 5" descr="Chart, bar chart&#10;&#10;Description automatically generated">
            <a:extLst>
              <a:ext uri="{FF2B5EF4-FFF2-40B4-BE49-F238E27FC236}">
                <a16:creationId xmlns:a16="http://schemas.microsoft.com/office/drawing/2014/main" id="{99354FAF-0F51-A74A-A4A4-740708B1EAF0}"/>
              </a:ext>
            </a:extLst>
          </p:cNvPr>
          <p:cNvPicPr>
            <a:picLocks noChangeAspect="1"/>
          </p:cNvPicPr>
          <p:nvPr/>
        </p:nvPicPr>
        <p:blipFill>
          <a:blip r:embed="rId2"/>
          <a:stretch>
            <a:fillRect/>
          </a:stretch>
        </p:blipFill>
        <p:spPr>
          <a:xfrm>
            <a:off x="2551290" y="1343378"/>
            <a:ext cx="9211474" cy="4682849"/>
          </a:xfrm>
          <a:prstGeom prst="rect">
            <a:avLst/>
          </a:prstGeom>
        </p:spPr>
      </p:pic>
    </p:spTree>
    <p:extLst>
      <p:ext uri="{BB962C8B-B14F-4D97-AF65-F5344CB8AC3E}">
        <p14:creationId xmlns:p14="http://schemas.microsoft.com/office/powerpoint/2010/main" val="10562218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339D-3CA3-BB7B-05B3-D9DA8EF3A1BA}"/>
              </a:ext>
            </a:extLst>
          </p:cNvPr>
          <p:cNvSpPr>
            <a:spLocks noGrp="1"/>
          </p:cNvSpPr>
          <p:nvPr>
            <p:ph type="title"/>
          </p:nvPr>
        </p:nvSpPr>
        <p:spPr/>
        <p:txBody>
          <a:bodyPr/>
          <a:lstStyle/>
          <a:p>
            <a:r>
              <a:rPr lang="en-US" dirty="0"/>
              <a:t>Integrated care systems are the answer… right?</a:t>
            </a:r>
          </a:p>
        </p:txBody>
      </p:sp>
      <p:sp>
        <p:nvSpPr>
          <p:cNvPr id="3" name="Text Placeholder 2">
            <a:extLst>
              <a:ext uri="{FF2B5EF4-FFF2-40B4-BE49-F238E27FC236}">
                <a16:creationId xmlns:a16="http://schemas.microsoft.com/office/drawing/2014/main" id="{0F2ACCCA-420A-302E-D0F2-5B89703D32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619150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FD1EF9-8CCE-1048-94AE-748E785CDA00}"/>
              </a:ext>
            </a:extLst>
          </p:cNvPr>
          <p:cNvSpPr>
            <a:spLocks noGrp="1"/>
          </p:cNvSpPr>
          <p:nvPr>
            <p:ph idx="1"/>
          </p:nvPr>
        </p:nvSpPr>
        <p:spPr/>
        <p:txBody>
          <a:bodyPr>
            <a:normAutofit/>
          </a:bodyPr>
          <a:lstStyle/>
          <a:p>
            <a:pPr marL="0" indent="0" algn="ctr">
              <a:buNone/>
            </a:pPr>
            <a:r>
              <a:rPr lang="en-US" sz="3600" dirty="0">
                <a:solidFill>
                  <a:schemeClr val="tx1"/>
                </a:solidFill>
              </a:rPr>
              <a:t>Collaboration between health care, social services, and other sectors is often espoused as the route to improving population health</a:t>
            </a:r>
          </a:p>
        </p:txBody>
      </p:sp>
      <p:sp>
        <p:nvSpPr>
          <p:cNvPr id="5" name="Slide Number Placeholder 4">
            <a:extLst>
              <a:ext uri="{FF2B5EF4-FFF2-40B4-BE49-F238E27FC236}">
                <a16:creationId xmlns:a16="http://schemas.microsoft.com/office/drawing/2014/main" id="{851CC3D7-C08A-974F-9322-90580903E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14517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064DB-1B23-C649-89BB-7D3CF40D423F}"/>
              </a:ext>
            </a:extLst>
          </p:cNvPr>
          <p:cNvSpPr>
            <a:spLocks noGrp="1"/>
          </p:cNvSpPr>
          <p:nvPr>
            <p:ph idx="1"/>
          </p:nvPr>
        </p:nvSpPr>
        <p:spPr/>
        <p:txBody>
          <a:bodyPr/>
          <a:lstStyle/>
          <a:p>
            <a:pPr marL="0" indent="0" algn="ctr">
              <a:buNone/>
            </a:pPr>
            <a:r>
              <a:rPr lang="en-US" sz="3600" dirty="0">
                <a:solidFill>
                  <a:schemeClr val="tx1"/>
                </a:solidFill>
              </a:rPr>
              <a:t>There is little convincing evidence to suggest that collaboration between local health care and non-health care organizations improves health outcomes</a:t>
            </a:r>
          </a:p>
        </p:txBody>
      </p:sp>
      <p:sp>
        <p:nvSpPr>
          <p:cNvPr id="5" name="Slide Number Placeholder 4">
            <a:extLst>
              <a:ext uri="{FF2B5EF4-FFF2-40B4-BE49-F238E27FC236}">
                <a16:creationId xmlns:a16="http://schemas.microsoft.com/office/drawing/2014/main" id="{9123387E-C880-514B-B482-D90862CFC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55831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4CD656-481C-244D-90F1-A284F1FD8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pic>
        <p:nvPicPr>
          <p:cNvPr id="13" name="Content Placeholder 12" descr="Diagram, text&#10;&#10;Description automatically generated">
            <a:extLst>
              <a:ext uri="{FF2B5EF4-FFF2-40B4-BE49-F238E27FC236}">
                <a16:creationId xmlns:a16="http://schemas.microsoft.com/office/drawing/2014/main" id="{0DA83DA9-DB81-914F-93E3-9EC6BC96E3F3}"/>
              </a:ext>
            </a:extLst>
          </p:cNvPr>
          <p:cNvPicPr>
            <a:picLocks noGrp="1" noChangeAspect="1"/>
          </p:cNvPicPr>
          <p:nvPr>
            <p:ph idx="1"/>
          </p:nvPr>
        </p:nvPicPr>
        <p:blipFill>
          <a:blip r:embed="rId3"/>
          <a:stretch>
            <a:fillRect/>
          </a:stretch>
        </p:blipFill>
        <p:spPr>
          <a:xfrm>
            <a:off x="2801058" y="511246"/>
            <a:ext cx="7912098" cy="5421141"/>
          </a:xfrm>
        </p:spPr>
      </p:pic>
      <p:sp>
        <p:nvSpPr>
          <p:cNvPr id="14" name="Rectangle 13">
            <a:extLst>
              <a:ext uri="{FF2B5EF4-FFF2-40B4-BE49-F238E27FC236}">
                <a16:creationId xmlns:a16="http://schemas.microsoft.com/office/drawing/2014/main" id="{9A1981C0-BC12-174D-A149-CBA89FB20867}"/>
              </a:ext>
            </a:extLst>
          </p:cNvPr>
          <p:cNvSpPr/>
          <p:nvPr/>
        </p:nvSpPr>
        <p:spPr>
          <a:xfrm>
            <a:off x="1117600" y="6243249"/>
            <a:ext cx="10503380" cy="43088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srgbClr val="3C3C3B"/>
                </a:solidFill>
                <a:effectLst/>
                <a:uLnTx/>
                <a:uFillTx/>
                <a:latin typeface="Arial" panose="020B0604020202020204"/>
                <a:ea typeface="+mn-ea"/>
                <a:cs typeface="+mn-cs"/>
              </a:rPr>
              <a:t>Alderwick</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 H., Hutchings, A., Briggs, A. </a:t>
            </a:r>
            <a:r>
              <a:rPr kumimoji="0" lang="en-GB" sz="1050" b="0" i="1" u="none" strike="noStrike" kern="1200" cap="none" spc="0" normalizeH="0" baseline="0" noProof="0" dirty="0">
                <a:ln>
                  <a:noFill/>
                </a:ln>
                <a:solidFill>
                  <a:srgbClr val="3C3C3B"/>
                </a:solidFill>
                <a:effectLst/>
                <a:uLnTx/>
                <a:uFillTx/>
                <a:latin typeface="Arial" panose="020B0604020202020204"/>
                <a:ea typeface="+mn-ea"/>
                <a:cs typeface="+mn-cs"/>
              </a:rPr>
              <a:t>et al.</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 The impacts of collaboration between local health care and non-health care organizations and factors shaping how they work: a systematic review of reviews. </a:t>
            </a:r>
            <a:r>
              <a:rPr kumimoji="0" lang="en-GB" sz="1050" b="0" i="1" u="none" strike="noStrike" kern="1200" cap="none" spc="0" normalizeH="0" baseline="0" noProof="0" dirty="0">
                <a:ln>
                  <a:noFill/>
                </a:ln>
                <a:solidFill>
                  <a:srgbClr val="3C3C3B"/>
                </a:solidFill>
                <a:effectLst/>
                <a:uLnTx/>
                <a:uFillTx/>
                <a:latin typeface="Arial" panose="020B0604020202020204"/>
                <a:ea typeface="+mn-ea"/>
                <a:cs typeface="+mn-cs"/>
              </a:rPr>
              <a:t>BMC Public Health</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 </a:t>
            </a:r>
            <a:r>
              <a:rPr kumimoji="0" lang="en-GB" sz="1050" b="1" i="0" u="none" strike="noStrike" kern="1200" cap="none" spc="0" normalizeH="0" baseline="0" noProof="0" dirty="0">
                <a:ln>
                  <a:noFill/>
                </a:ln>
                <a:solidFill>
                  <a:srgbClr val="3C3C3B"/>
                </a:solidFill>
                <a:effectLst/>
                <a:uLnTx/>
                <a:uFillTx/>
                <a:latin typeface="Arial" panose="020B0604020202020204"/>
                <a:ea typeface="+mn-ea"/>
                <a:cs typeface="+mn-cs"/>
              </a:rPr>
              <a:t>21, </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753 (2021). https://</a:t>
            </a:r>
            <a:r>
              <a:rPr kumimoji="0" lang="en-GB" sz="1050" b="0" i="0" u="none" strike="noStrike" kern="1200" cap="none" spc="0" normalizeH="0" baseline="0" noProof="0" dirty="0" err="1">
                <a:ln>
                  <a:noFill/>
                </a:ln>
                <a:solidFill>
                  <a:srgbClr val="3C3C3B"/>
                </a:solidFill>
                <a:effectLst/>
                <a:uLnTx/>
                <a:uFillTx/>
                <a:latin typeface="Arial" panose="020B0604020202020204"/>
                <a:ea typeface="+mn-ea"/>
                <a:cs typeface="+mn-cs"/>
              </a:rPr>
              <a:t>doi.org</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/10.1186/s12889-021-10630-1</a:t>
            </a:r>
          </a:p>
        </p:txBody>
      </p:sp>
    </p:spTree>
    <p:extLst>
      <p:ext uri="{BB962C8B-B14F-4D97-AF65-F5344CB8AC3E}">
        <p14:creationId xmlns:p14="http://schemas.microsoft.com/office/powerpoint/2010/main" val="2819484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4CD656-481C-244D-90F1-A284F1FD8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pic>
        <p:nvPicPr>
          <p:cNvPr id="6" name="Picture 5" descr="Diagram&#10;&#10;Description automatically generated">
            <a:extLst>
              <a:ext uri="{FF2B5EF4-FFF2-40B4-BE49-F238E27FC236}">
                <a16:creationId xmlns:a16="http://schemas.microsoft.com/office/drawing/2014/main" id="{6AF6D69B-54FB-F342-9B08-23E14F2A5DCD}"/>
              </a:ext>
            </a:extLst>
          </p:cNvPr>
          <p:cNvPicPr>
            <a:picLocks noChangeAspect="1"/>
          </p:cNvPicPr>
          <p:nvPr/>
        </p:nvPicPr>
        <p:blipFill>
          <a:blip r:embed="rId3"/>
          <a:stretch>
            <a:fillRect/>
          </a:stretch>
        </p:blipFill>
        <p:spPr>
          <a:xfrm>
            <a:off x="2842919" y="511246"/>
            <a:ext cx="7982411" cy="5511376"/>
          </a:xfrm>
          <a:prstGeom prst="rect">
            <a:avLst/>
          </a:prstGeom>
        </p:spPr>
      </p:pic>
      <p:sp>
        <p:nvSpPr>
          <p:cNvPr id="7" name="Rectangle 6">
            <a:extLst>
              <a:ext uri="{FF2B5EF4-FFF2-40B4-BE49-F238E27FC236}">
                <a16:creationId xmlns:a16="http://schemas.microsoft.com/office/drawing/2014/main" id="{F05A8995-2FB5-5041-94D9-3469E7761038}"/>
              </a:ext>
            </a:extLst>
          </p:cNvPr>
          <p:cNvSpPr/>
          <p:nvPr/>
        </p:nvSpPr>
        <p:spPr>
          <a:xfrm>
            <a:off x="1095021" y="6232454"/>
            <a:ext cx="10351911" cy="43088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srgbClr val="3C3C3B"/>
                </a:solidFill>
                <a:effectLst/>
                <a:uLnTx/>
                <a:uFillTx/>
                <a:latin typeface="Arial" panose="020B0604020202020204"/>
                <a:ea typeface="+mn-ea"/>
                <a:cs typeface="+mn-cs"/>
              </a:rPr>
              <a:t>Aunger</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 J.A., Millar, R., Greenhalgh, J. </a:t>
            </a:r>
            <a:r>
              <a:rPr kumimoji="0" lang="en-GB" sz="1050" b="0" i="1" u="none" strike="noStrike" kern="1200" cap="none" spc="0" normalizeH="0" baseline="0" noProof="0" dirty="0">
                <a:ln>
                  <a:noFill/>
                </a:ln>
                <a:solidFill>
                  <a:srgbClr val="3C3C3B"/>
                </a:solidFill>
                <a:effectLst/>
                <a:uLnTx/>
                <a:uFillTx/>
                <a:latin typeface="Arial" panose="020B0604020202020204"/>
                <a:ea typeface="+mn-ea"/>
                <a:cs typeface="+mn-cs"/>
              </a:rPr>
              <a:t>et al.</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 Why do some inter-organisational collaborations in healthcare work when others do not? A realist review. </a:t>
            </a:r>
            <a:r>
              <a:rPr kumimoji="0" lang="en-GB" sz="1050" b="0" i="1" u="none" strike="noStrike" kern="1200" cap="none" spc="0" normalizeH="0" baseline="0" noProof="0" dirty="0" err="1">
                <a:ln>
                  <a:noFill/>
                </a:ln>
                <a:solidFill>
                  <a:srgbClr val="3C3C3B"/>
                </a:solidFill>
                <a:effectLst/>
                <a:uLnTx/>
                <a:uFillTx/>
                <a:latin typeface="Arial" panose="020B0604020202020204"/>
                <a:ea typeface="+mn-ea"/>
                <a:cs typeface="+mn-cs"/>
              </a:rPr>
              <a:t>Syst</a:t>
            </a:r>
            <a:r>
              <a:rPr kumimoji="0" lang="en-GB" sz="1050" b="0" i="1" u="none" strike="noStrike" kern="1200" cap="none" spc="0" normalizeH="0" baseline="0" noProof="0" dirty="0">
                <a:ln>
                  <a:noFill/>
                </a:ln>
                <a:solidFill>
                  <a:srgbClr val="3C3C3B"/>
                </a:solidFill>
                <a:effectLst/>
                <a:uLnTx/>
                <a:uFillTx/>
                <a:latin typeface="Arial" panose="020B0604020202020204"/>
                <a:ea typeface="+mn-ea"/>
                <a:cs typeface="+mn-cs"/>
              </a:rPr>
              <a:t> Rev</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 </a:t>
            </a:r>
            <a:r>
              <a:rPr kumimoji="0" lang="en-GB" sz="1050" b="1" i="0" u="none" strike="noStrike" kern="1200" cap="none" spc="0" normalizeH="0" baseline="0" noProof="0" dirty="0">
                <a:ln>
                  <a:noFill/>
                </a:ln>
                <a:solidFill>
                  <a:srgbClr val="3C3C3B"/>
                </a:solidFill>
                <a:effectLst/>
                <a:uLnTx/>
                <a:uFillTx/>
                <a:latin typeface="Arial" panose="020B0604020202020204"/>
                <a:ea typeface="+mn-ea"/>
                <a:cs typeface="+mn-cs"/>
              </a:rPr>
              <a:t>10, </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82 (2021). https://</a:t>
            </a:r>
            <a:r>
              <a:rPr kumimoji="0" lang="en-GB" sz="1050" b="0" i="0" u="none" strike="noStrike" kern="1200" cap="none" spc="0" normalizeH="0" baseline="0" noProof="0" dirty="0" err="1">
                <a:ln>
                  <a:noFill/>
                </a:ln>
                <a:solidFill>
                  <a:srgbClr val="3C3C3B"/>
                </a:solidFill>
                <a:effectLst/>
                <a:uLnTx/>
                <a:uFillTx/>
                <a:latin typeface="Arial" panose="020B0604020202020204"/>
                <a:ea typeface="+mn-ea"/>
                <a:cs typeface="+mn-cs"/>
              </a:rPr>
              <a:t>doi.org</a:t>
            </a:r>
            <a:r>
              <a:rPr kumimoji="0" lang="en-GB" sz="1050" b="0" i="0" u="none" strike="noStrike" kern="1200" cap="none" spc="0" normalizeH="0" baseline="0" noProof="0" dirty="0">
                <a:ln>
                  <a:noFill/>
                </a:ln>
                <a:solidFill>
                  <a:srgbClr val="3C3C3B"/>
                </a:solidFill>
                <a:effectLst/>
                <a:uLnTx/>
                <a:uFillTx/>
                <a:latin typeface="Arial" panose="020B0604020202020204"/>
                <a:ea typeface="+mn-ea"/>
                <a:cs typeface="+mn-cs"/>
              </a:rPr>
              <a:t>/10.1186/s13643-021-01630-8</a:t>
            </a:r>
          </a:p>
        </p:txBody>
      </p:sp>
    </p:spTree>
    <p:extLst>
      <p:ext uri="{BB962C8B-B14F-4D97-AF65-F5344CB8AC3E}">
        <p14:creationId xmlns:p14="http://schemas.microsoft.com/office/powerpoint/2010/main" val="14605217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F034-8CC6-D244-B94F-609F306103EC}"/>
              </a:ext>
            </a:extLst>
          </p:cNvPr>
          <p:cNvSpPr>
            <a:spLocks noGrp="1"/>
          </p:cNvSpPr>
          <p:nvPr>
            <p:ph type="ctrTitle"/>
          </p:nvPr>
        </p:nvSpPr>
        <p:spPr>
          <a:xfrm>
            <a:off x="5403736" y="2619012"/>
            <a:ext cx="6032843" cy="2599690"/>
          </a:xfrm>
        </p:spPr>
        <p:txBody>
          <a:bodyPr>
            <a:noAutofit/>
          </a:bodyPr>
          <a:lstStyle/>
          <a:p>
            <a:r>
              <a:rPr lang="en-US" dirty="0"/>
              <a:t>We share our population</a:t>
            </a:r>
            <a:br>
              <a:rPr lang="en-US" dirty="0"/>
            </a:br>
            <a:r>
              <a:rPr lang="en-US" dirty="0"/>
              <a:t> </a:t>
            </a:r>
            <a:br>
              <a:rPr lang="en-US" dirty="0"/>
            </a:br>
            <a:r>
              <a:rPr lang="en-US" dirty="0"/>
              <a:t>we share what they value</a:t>
            </a:r>
          </a:p>
        </p:txBody>
      </p:sp>
    </p:spTree>
    <p:extLst>
      <p:ext uri="{BB962C8B-B14F-4D97-AF65-F5344CB8AC3E}">
        <p14:creationId xmlns:p14="http://schemas.microsoft.com/office/powerpoint/2010/main" val="21264733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27375E-7158-4929-B9D3-5BB7F2A35BAE}"/>
              </a:ext>
            </a:extLst>
          </p:cNvPr>
          <p:cNvSpPr>
            <a:spLocks noGrp="1"/>
          </p:cNvSpPr>
          <p:nvPr>
            <p:ph type="title"/>
          </p:nvPr>
        </p:nvSpPr>
        <p:spPr/>
        <p:txBody>
          <a:bodyPr>
            <a:normAutofit/>
          </a:bodyPr>
          <a:lstStyle/>
          <a:p>
            <a:r>
              <a:rPr lang="en-GB" sz="4000" dirty="0">
                <a:latin typeface="Arial" panose="020B0604020202020204" pitchFamily="34" charset="0"/>
                <a:ea typeface="Calibri" panose="020F0502020204030204" pitchFamily="34" charset="0"/>
                <a:cs typeface="Arial" panose="020B0604020202020204" pitchFamily="34" charset="0"/>
              </a:rPr>
              <a:t>Effective (personal) value </a:t>
            </a:r>
            <a:endParaRPr lang="en-US" dirty="0"/>
          </a:p>
        </p:txBody>
      </p:sp>
      <p:sp>
        <p:nvSpPr>
          <p:cNvPr id="5" name="Text Placeholder 4">
            <a:extLst>
              <a:ext uri="{FF2B5EF4-FFF2-40B4-BE49-F238E27FC236}">
                <a16:creationId xmlns:a16="http://schemas.microsoft.com/office/drawing/2014/main" id="{B7BA3A51-2ADB-4554-92DB-C5BD042ADC72}"/>
              </a:ext>
            </a:extLst>
          </p:cNvPr>
          <p:cNvSpPr>
            <a:spLocks noGrp="1"/>
          </p:cNvSpPr>
          <p:nvPr>
            <p:ph type="body" sz="quarter" idx="13"/>
          </p:nvPr>
        </p:nvSpPr>
        <p:spPr/>
        <p:txBody>
          <a:bodyPr/>
          <a:lstStyle/>
          <a:p>
            <a:pPr marL="414772" indent="-414772">
              <a:buFont typeface="Arial" panose="020B0604020202020204" pitchFamily="34" charset="0"/>
              <a:buChar char="•"/>
            </a:pPr>
            <a:r>
              <a:rPr lang="en-GB" sz="2540" dirty="0">
                <a:solidFill>
                  <a:schemeClr val="tx1"/>
                </a:solidFill>
                <a:latin typeface="Arial" panose="020B0604020202020204" pitchFamily="34" charset="0"/>
                <a:ea typeface="Calibri" panose="020F0502020204030204" pitchFamily="34" charset="0"/>
                <a:cs typeface="Arial" panose="020B0604020202020204" pitchFamily="34" charset="0"/>
              </a:rPr>
              <a:t>Is each patient in the health economy receiving interventions that addresses their personal preferences?</a:t>
            </a:r>
          </a:p>
          <a:p>
            <a:pPr marL="814822" lvl="1" indent="-414772"/>
            <a:r>
              <a:rPr lang="en-GB" sz="2340" dirty="0">
                <a:solidFill>
                  <a:schemeClr val="tx1"/>
                </a:solidFill>
                <a:latin typeface="Arial" panose="020B0604020202020204" pitchFamily="34" charset="0"/>
                <a:ea typeface="Calibri" panose="020F0502020204030204" pitchFamily="34" charset="0"/>
                <a:cs typeface="Arial" panose="020B0604020202020204" pitchFamily="34" charset="0"/>
              </a:rPr>
              <a:t>Preference-sensitive conditions (e.g. back pain, prostate cancer) </a:t>
            </a:r>
          </a:p>
          <a:p>
            <a:pPr lvl="1"/>
            <a:endParaRPr lang="en-GB" sz="254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14772" indent="-414772">
              <a:buFont typeface="Arial" panose="020B0604020202020204" pitchFamily="34" charset="0"/>
              <a:buChar char="•"/>
            </a:pPr>
            <a:r>
              <a:rPr lang="en-GB" sz="2540" dirty="0">
                <a:solidFill>
                  <a:schemeClr val="tx1"/>
                </a:solidFill>
                <a:latin typeface="Arial" panose="020B0604020202020204" pitchFamily="34" charset="0"/>
                <a:ea typeface="Calibri" panose="020F0502020204030204" pitchFamily="34" charset="0"/>
                <a:cs typeface="Arial" panose="020B0604020202020204" pitchFamily="34" charset="0"/>
              </a:rPr>
              <a:t>Are patients offered decision support to help them make a joint decision with their clinician? </a:t>
            </a:r>
            <a:endParaRPr lang="en-GB" sz="2177"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34966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DED0E0-FCC1-943C-C73C-A2C79FDEBE3D}"/>
              </a:ext>
            </a:extLst>
          </p:cNvPr>
          <p:cNvSpPr txBox="1"/>
          <p:nvPr/>
        </p:nvSpPr>
        <p:spPr>
          <a:xfrm>
            <a:off x="7648223" y="5132185"/>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solidFill>
                  <a:srgbClr val="FFC000"/>
                </a:solidFill>
              </a:rPr>
              <a:t>Medicine</a:t>
            </a:r>
          </a:p>
        </p:txBody>
      </p:sp>
      <p:sp>
        <p:nvSpPr>
          <p:cNvPr id="5" name="TextBox 4">
            <a:extLst>
              <a:ext uri="{FF2B5EF4-FFF2-40B4-BE49-F238E27FC236}">
                <a16:creationId xmlns:a16="http://schemas.microsoft.com/office/drawing/2014/main" id="{3240234F-7FBB-87C9-172D-77761F89A62B}"/>
              </a:ext>
            </a:extLst>
          </p:cNvPr>
          <p:cNvSpPr txBox="1"/>
          <p:nvPr/>
        </p:nvSpPr>
        <p:spPr>
          <a:xfrm>
            <a:off x="1876778" y="2579420"/>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solidFill>
                  <a:srgbClr val="00B050"/>
                </a:solidFill>
              </a:rPr>
              <a:t>Nursing</a:t>
            </a:r>
            <a:r>
              <a:rPr lang="en-GB" sz="2400" b="1" dirty="0"/>
              <a:t> </a:t>
            </a:r>
          </a:p>
        </p:txBody>
      </p:sp>
      <p:sp>
        <p:nvSpPr>
          <p:cNvPr id="6" name="TextBox 5">
            <a:extLst>
              <a:ext uri="{FF2B5EF4-FFF2-40B4-BE49-F238E27FC236}">
                <a16:creationId xmlns:a16="http://schemas.microsoft.com/office/drawing/2014/main" id="{326B3339-11F9-DFED-2637-280F34A07BC3}"/>
              </a:ext>
            </a:extLst>
          </p:cNvPr>
          <p:cNvSpPr txBox="1"/>
          <p:nvPr/>
        </p:nvSpPr>
        <p:spPr>
          <a:xfrm>
            <a:off x="10001957" y="4359368"/>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solidFill>
                  <a:srgbClr val="00B050"/>
                </a:solidFill>
              </a:rPr>
              <a:t>Midwifery</a:t>
            </a:r>
          </a:p>
        </p:txBody>
      </p:sp>
      <p:sp>
        <p:nvSpPr>
          <p:cNvPr id="7" name="TextBox 6">
            <a:extLst>
              <a:ext uri="{FF2B5EF4-FFF2-40B4-BE49-F238E27FC236}">
                <a16:creationId xmlns:a16="http://schemas.microsoft.com/office/drawing/2014/main" id="{F1C12163-043B-E9C3-D6EA-04E7B4D0F770}"/>
              </a:ext>
            </a:extLst>
          </p:cNvPr>
          <p:cNvSpPr txBox="1"/>
          <p:nvPr/>
        </p:nvSpPr>
        <p:spPr>
          <a:xfrm>
            <a:off x="5856111" y="313353"/>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t>Pharmacy</a:t>
            </a:r>
          </a:p>
        </p:txBody>
      </p:sp>
      <p:sp>
        <p:nvSpPr>
          <p:cNvPr id="8" name="TextBox 7">
            <a:extLst>
              <a:ext uri="{FF2B5EF4-FFF2-40B4-BE49-F238E27FC236}">
                <a16:creationId xmlns:a16="http://schemas.microsoft.com/office/drawing/2014/main" id="{D13984C0-2508-51F2-357F-923E3D748DE5}"/>
              </a:ext>
            </a:extLst>
          </p:cNvPr>
          <p:cNvSpPr txBox="1"/>
          <p:nvPr/>
        </p:nvSpPr>
        <p:spPr>
          <a:xfrm>
            <a:off x="7377290" y="1116887"/>
            <a:ext cx="4639735"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solidFill>
                  <a:srgbClr val="FF0000"/>
                </a:solidFill>
              </a:rPr>
              <a:t>Speech &amp; Language Therapy</a:t>
            </a:r>
          </a:p>
        </p:txBody>
      </p:sp>
      <p:sp>
        <p:nvSpPr>
          <p:cNvPr id="9" name="TextBox 8">
            <a:extLst>
              <a:ext uri="{FF2B5EF4-FFF2-40B4-BE49-F238E27FC236}">
                <a16:creationId xmlns:a16="http://schemas.microsoft.com/office/drawing/2014/main" id="{C36E5E3C-BB8F-A86B-AD09-AA4C6D815922}"/>
              </a:ext>
            </a:extLst>
          </p:cNvPr>
          <p:cNvSpPr txBox="1"/>
          <p:nvPr/>
        </p:nvSpPr>
        <p:spPr>
          <a:xfrm>
            <a:off x="9527824" y="2473721"/>
            <a:ext cx="2432757"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t>Paramedicine</a:t>
            </a:r>
          </a:p>
        </p:txBody>
      </p:sp>
      <p:sp>
        <p:nvSpPr>
          <p:cNvPr id="10" name="TextBox 9">
            <a:extLst>
              <a:ext uri="{FF2B5EF4-FFF2-40B4-BE49-F238E27FC236}">
                <a16:creationId xmlns:a16="http://schemas.microsoft.com/office/drawing/2014/main" id="{FDD273CC-3BD6-F587-5804-C2E46610A80E}"/>
              </a:ext>
            </a:extLst>
          </p:cNvPr>
          <p:cNvSpPr txBox="1"/>
          <p:nvPr/>
        </p:nvSpPr>
        <p:spPr>
          <a:xfrm>
            <a:off x="2635957" y="5056896"/>
            <a:ext cx="2912532"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t>Physiotherapy</a:t>
            </a:r>
          </a:p>
        </p:txBody>
      </p:sp>
      <p:sp>
        <p:nvSpPr>
          <p:cNvPr id="11" name="TextBox 10">
            <a:extLst>
              <a:ext uri="{FF2B5EF4-FFF2-40B4-BE49-F238E27FC236}">
                <a16:creationId xmlns:a16="http://schemas.microsoft.com/office/drawing/2014/main" id="{584A27E4-1F8C-B0AD-423E-B068D239D35F}"/>
              </a:ext>
            </a:extLst>
          </p:cNvPr>
          <p:cNvSpPr txBox="1"/>
          <p:nvPr/>
        </p:nvSpPr>
        <p:spPr>
          <a:xfrm>
            <a:off x="1174045" y="1470937"/>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t>Orthotics</a:t>
            </a:r>
          </a:p>
        </p:txBody>
      </p:sp>
      <p:sp>
        <p:nvSpPr>
          <p:cNvPr id="12" name="TextBox 11">
            <a:extLst>
              <a:ext uri="{FF2B5EF4-FFF2-40B4-BE49-F238E27FC236}">
                <a16:creationId xmlns:a16="http://schemas.microsoft.com/office/drawing/2014/main" id="{F7593574-D67F-8F58-16DC-618A9FF495B7}"/>
              </a:ext>
            </a:extLst>
          </p:cNvPr>
          <p:cNvSpPr txBox="1"/>
          <p:nvPr/>
        </p:nvSpPr>
        <p:spPr>
          <a:xfrm>
            <a:off x="3002846" y="624444"/>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solidFill>
                  <a:srgbClr val="FF0000"/>
                </a:solidFill>
              </a:rPr>
              <a:t>Dentistry</a:t>
            </a:r>
          </a:p>
        </p:txBody>
      </p:sp>
      <p:sp>
        <p:nvSpPr>
          <p:cNvPr id="13" name="TextBox 12">
            <a:extLst>
              <a:ext uri="{FF2B5EF4-FFF2-40B4-BE49-F238E27FC236}">
                <a16:creationId xmlns:a16="http://schemas.microsoft.com/office/drawing/2014/main" id="{ABD6C4B5-629D-6F8F-B51B-A9055E5F1819}"/>
              </a:ext>
            </a:extLst>
          </p:cNvPr>
          <p:cNvSpPr txBox="1"/>
          <p:nvPr/>
        </p:nvSpPr>
        <p:spPr>
          <a:xfrm>
            <a:off x="496713" y="3850880"/>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solidFill>
                  <a:schemeClr val="accent5"/>
                </a:solidFill>
              </a:rPr>
              <a:t>Managerial</a:t>
            </a:r>
          </a:p>
        </p:txBody>
      </p:sp>
      <p:pic>
        <p:nvPicPr>
          <p:cNvPr id="2050" name="Picture 2" descr="Multidisciplinary Team - Traumatic Brain Injury - a student resource">
            <a:extLst>
              <a:ext uri="{FF2B5EF4-FFF2-40B4-BE49-F238E27FC236}">
                <a16:creationId xmlns:a16="http://schemas.microsoft.com/office/drawing/2014/main" id="{EEBBC0CA-2EC0-1686-F440-E3684C8EA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756" y="1118011"/>
            <a:ext cx="2540000" cy="3733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7D122E1-0B38-F70C-B53E-599F44745032}"/>
              </a:ext>
            </a:extLst>
          </p:cNvPr>
          <p:cNvSpPr txBox="1"/>
          <p:nvPr/>
        </p:nvSpPr>
        <p:spPr>
          <a:xfrm>
            <a:off x="7823201" y="3091619"/>
            <a:ext cx="2139244" cy="46166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b="1" dirty="0">
                <a:solidFill>
                  <a:schemeClr val="accent5">
                    <a:lumMod val="60000"/>
                    <a:lumOff val="40000"/>
                  </a:schemeClr>
                </a:solidFill>
              </a:rPr>
              <a:t>Dietetics</a:t>
            </a:r>
          </a:p>
        </p:txBody>
      </p:sp>
    </p:spTree>
    <p:extLst>
      <p:ext uri="{BB962C8B-B14F-4D97-AF65-F5344CB8AC3E}">
        <p14:creationId xmlns:p14="http://schemas.microsoft.com/office/powerpoint/2010/main" val="427527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anim calcmode="lin" valueType="num">
                                      <p:cBhvr>
                                        <p:cTn id="39" dur="2000" fill="hold"/>
                                        <p:tgtEl>
                                          <p:spTgt spid="13"/>
                                        </p:tgtEl>
                                        <p:attrNameLst>
                                          <p:attrName>ppt_w</p:attrName>
                                        </p:attrNameLst>
                                      </p:cBhvr>
                                      <p:tavLst>
                                        <p:tav tm="0" fmla="#ppt_w*sin(2.5*pi*$)">
                                          <p:val>
                                            <p:fltVal val="0"/>
                                          </p:val>
                                        </p:tav>
                                        <p:tav tm="100000">
                                          <p:val>
                                            <p:fltVal val="1"/>
                                          </p:val>
                                        </p:tav>
                                      </p:tavLst>
                                    </p:anim>
                                    <p:anim calcmode="lin" valueType="num">
                                      <p:cBhvr>
                                        <p:cTn id="4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1000" fill="hold"/>
                                        <p:tgtEl>
                                          <p:spTgt spid="4"/>
                                        </p:tgtEl>
                                        <p:attrNameLst>
                                          <p:attrName>ppt_w</p:attrName>
                                        </p:attrNameLst>
                                      </p:cBhvr>
                                      <p:tavLst>
                                        <p:tav tm="0">
                                          <p:val>
                                            <p:fltVal val="0"/>
                                          </p:val>
                                        </p:tav>
                                        <p:tav tm="100000">
                                          <p:val>
                                            <p:strVal val="#ppt_w"/>
                                          </p:val>
                                        </p:tav>
                                      </p:tavLst>
                                    </p:anim>
                                    <p:anim calcmode="lin" valueType="num">
                                      <p:cBhvr>
                                        <p:cTn id="51" dur="1000" fill="hold"/>
                                        <p:tgtEl>
                                          <p:spTgt spid="4"/>
                                        </p:tgtEl>
                                        <p:attrNameLst>
                                          <p:attrName>ppt_h</p:attrName>
                                        </p:attrNameLst>
                                      </p:cBhvr>
                                      <p:tavLst>
                                        <p:tav tm="0">
                                          <p:val>
                                            <p:fltVal val="0"/>
                                          </p:val>
                                        </p:tav>
                                        <p:tav tm="100000">
                                          <p:val>
                                            <p:strVal val="#ppt_h"/>
                                          </p:val>
                                        </p:tav>
                                      </p:tavLst>
                                    </p:anim>
                                    <p:anim calcmode="lin" valueType="num">
                                      <p:cBhvr>
                                        <p:cTn id="52" dur="1000" fill="hold"/>
                                        <p:tgtEl>
                                          <p:spTgt spid="4"/>
                                        </p:tgtEl>
                                        <p:attrNameLst>
                                          <p:attrName>style.rotation</p:attrName>
                                        </p:attrNameLst>
                                      </p:cBhvr>
                                      <p:tavLst>
                                        <p:tav tm="0">
                                          <p:val>
                                            <p:fltVal val="90"/>
                                          </p:val>
                                        </p:tav>
                                        <p:tav tm="100000">
                                          <p:val>
                                            <p:fltVal val="0"/>
                                          </p:val>
                                        </p:tav>
                                      </p:tavLst>
                                    </p:anim>
                                    <p:animEffect transition="in" filter="fade">
                                      <p:cBhvr>
                                        <p:cTn id="53" dur="10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580">
                                          <p:stCondLst>
                                            <p:cond delay="0"/>
                                          </p:stCondLst>
                                        </p:cTn>
                                        <p:tgtEl>
                                          <p:spTgt spid="9"/>
                                        </p:tgtEl>
                                      </p:cBhvr>
                                    </p:animEffect>
                                    <p:anim calcmode="lin" valueType="num">
                                      <p:cBhvr>
                                        <p:cTn id="6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9" dur="26">
                                          <p:stCondLst>
                                            <p:cond delay="650"/>
                                          </p:stCondLst>
                                        </p:cTn>
                                        <p:tgtEl>
                                          <p:spTgt spid="9"/>
                                        </p:tgtEl>
                                      </p:cBhvr>
                                      <p:to x="100000" y="60000"/>
                                    </p:animScale>
                                    <p:animScale>
                                      <p:cBhvr>
                                        <p:cTn id="70" dur="166" decel="50000">
                                          <p:stCondLst>
                                            <p:cond delay="676"/>
                                          </p:stCondLst>
                                        </p:cTn>
                                        <p:tgtEl>
                                          <p:spTgt spid="9"/>
                                        </p:tgtEl>
                                      </p:cBhvr>
                                      <p:to x="100000" y="100000"/>
                                    </p:animScale>
                                    <p:animScale>
                                      <p:cBhvr>
                                        <p:cTn id="71" dur="26">
                                          <p:stCondLst>
                                            <p:cond delay="1312"/>
                                          </p:stCondLst>
                                        </p:cTn>
                                        <p:tgtEl>
                                          <p:spTgt spid="9"/>
                                        </p:tgtEl>
                                      </p:cBhvr>
                                      <p:to x="100000" y="80000"/>
                                    </p:animScale>
                                    <p:animScale>
                                      <p:cBhvr>
                                        <p:cTn id="72" dur="166" decel="50000">
                                          <p:stCondLst>
                                            <p:cond delay="1338"/>
                                          </p:stCondLst>
                                        </p:cTn>
                                        <p:tgtEl>
                                          <p:spTgt spid="9"/>
                                        </p:tgtEl>
                                      </p:cBhvr>
                                      <p:to x="100000" y="100000"/>
                                    </p:animScale>
                                    <p:animScale>
                                      <p:cBhvr>
                                        <p:cTn id="73" dur="26">
                                          <p:stCondLst>
                                            <p:cond delay="1642"/>
                                          </p:stCondLst>
                                        </p:cTn>
                                        <p:tgtEl>
                                          <p:spTgt spid="9"/>
                                        </p:tgtEl>
                                      </p:cBhvr>
                                      <p:to x="100000" y="90000"/>
                                    </p:animScale>
                                    <p:animScale>
                                      <p:cBhvr>
                                        <p:cTn id="74" dur="166" decel="50000">
                                          <p:stCondLst>
                                            <p:cond delay="1668"/>
                                          </p:stCondLst>
                                        </p:cTn>
                                        <p:tgtEl>
                                          <p:spTgt spid="9"/>
                                        </p:tgtEl>
                                      </p:cBhvr>
                                      <p:to x="100000" y="100000"/>
                                    </p:animScale>
                                    <p:animScale>
                                      <p:cBhvr>
                                        <p:cTn id="75" dur="26">
                                          <p:stCondLst>
                                            <p:cond delay="1808"/>
                                          </p:stCondLst>
                                        </p:cTn>
                                        <p:tgtEl>
                                          <p:spTgt spid="9"/>
                                        </p:tgtEl>
                                      </p:cBhvr>
                                      <p:to x="100000" y="95000"/>
                                    </p:animScale>
                                    <p:animScale>
                                      <p:cBhvr>
                                        <p:cTn id="76" dur="166" decel="50000">
                                          <p:stCondLst>
                                            <p:cond delay="1834"/>
                                          </p:stCondLst>
                                        </p:cTn>
                                        <p:tgtEl>
                                          <p:spTgt spid="9"/>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1000"/>
                                        <p:tgtEl>
                                          <p:spTgt spid="14"/>
                                        </p:tgtEl>
                                      </p:cBhvr>
                                    </p:animEffect>
                                    <p:anim calcmode="lin" valueType="num">
                                      <p:cBhvr>
                                        <p:cTn id="82" dur="1000" fill="hold"/>
                                        <p:tgtEl>
                                          <p:spTgt spid="14"/>
                                        </p:tgtEl>
                                        <p:attrNameLst>
                                          <p:attrName>ppt_x</p:attrName>
                                        </p:attrNameLst>
                                      </p:cBhvr>
                                      <p:tavLst>
                                        <p:tav tm="0">
                                          <p:val>
                                            <p:strVal val="#ppt_x"/>
                                          </p:val>
                                        </p:tav>
                                        <p:tav tm="100000">
                                          <p:val>
                                            <p:strVal val="#ppt_x"/>
                                          </p:val>
                                        </p:tav>
                                      </p:tavLst>
                                    </p:anim>
                                    <p:anim calcmode="lin" valueType="num">
                                      <p:cBhvr>
                                        <p:cTn id="8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barn(inVertical)">
                                      <p:cBhvr>
                                        <p:cTn id="8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0935E4-F1D5-44E7-B14C-27F9D66D85B6}"/>
              </a:ext>
            </a:extLst>
          </p:cNvPr>
          <p:cNvSpPr>
            <a:spLocks noGrp="1"/>
          </p:cNvSpPr>
          <p:nvPr>
            <p:ph type="title"/>
          </p:nvPr>
        </p:nvSpPr>
        <p:spPr/>
        <p:txBody>
          <a:bodyPr>
            <a:normAutofit/>
          </a:bodyPr>
          <a:lstStyle/>
          <a:p>
            <a:r>
              <a:rPr lang="en-GB" sz="4000" dirty="0">
                <a:latin typeface="Arial" panose="020B0604020202020204" pitchFamily="34" charset="0"/>
                <a:ea typeface="Calibri" panose="020F0502020204030204" pitchFamily="34" charset="0"/>
                <a:cs typeface="Arial" panose="020B0604020202020204" pitchFamily="34" charset="0"/>
              </a:rPr>
              <a:t>Efficient (technical) value </a:t>
            </a:r>
            <a:endParaRPr lang="en-US" dirty="0"/>
          </a:p>
        </p:txBody>
      </p:sp>
      <p:sp>
        <p:nvSpPr>
          <p:cNvPr id="5" name="Text Placeholder 4">
            <a:extLst>
              <a:ext uri="{FF2B5EF4-FFF2-40B4-BE49-F238E27FC236}">
                <a16:creationId xmlns:a16="http://schemas.microsoft.com/office/drawing/2014/main" id="{4CF47CF3-A7E8-4938-B6BE-6159DF0FFD4D}"/>
              </a:ext>
            </a:extLst>
          </p:cNvPr>
          <p:cNvSpPr>
            <a:spLocks noGrp="1"/>
          </p:cNvSpPr>
          <p:nvPr>
            <p:ph type="body" sz="quarter" idx="13"/>
          </p:nvPr>
        </p:nvSpPr>
        <p:spPr/>
        <p:txBody>
          <a:bodyPr>
            <a:normAutofit/>
          </a:bodyPr>
          <a:lstStyle/>
          <a:p>
            <a:pPr marL="414772" indent="-414772">
              <a:buFont typeface="Arial" panose="020B0604020202020204" pitchFamily="34" charset="0"/>
              <a:buChar char="•"/>
            </a:pPr>
            <a:r>
              <a:rPr lang="en-GB" sz="2800" dirty="0">
                <a:solidFill>
                  <a:schemeClr val="tx1"/>
                </a:solidFill>
                <a:latin typeface="Arial" panose="020B0604020202020204" pitchFamily="34" charset="0"/>
                <a:ea typeface="Calibri" panose="020F0502020204030204" pitchFamily="34" charset="0"/>
                <a:cs typeface="Arial" panose="020B0604020202020204" pitchFamily="34" charset="0"/>
              </a:rPr>
              <a:t>Are the services delivered as efficiently as possible? </a:t>
            </a:r>
          </a:p>
          <a:p>
            <a:pPr marL="414772" indent="-414772">
              <a:buFont typeface="Arial" panose="020B0604020202020204" pitchFamily="34" charset="0"/>
              <a:buChar char="•"/>
            </a:pPr>
            <a:endParaRPr lang="en-GB" sz="2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14772" indent="-414772">
              <a:buFont typeface="Arial" panose="020B0604020202020204" pitchFamily="34" charset="0"/>
              <a:buChar char="•"/>
            </a:pPr>
            <a:r>
              <a:rPr lang="en-GB" sz="2800" dirty="0">
                <a:solidFill>
                  <a:schemeClr val="tx1"/>
                </a:solidFill>
                <a:latin typeface="Arial" panose="020B0604020202020204" pitchFamily="34" charset="0"/>
                <a:ea typeface="Calibri" panose="020F0502020204030204" pitchFamily="34" charset="0"/>
                <a:cs typeface="Arial" panose="020B0604020202020204" pitchFamily="34" charset="0"/>
              </a:rPr>
              <a:t>Is there a way of improving the outcomes it achieves for the same or lower cost?</a:t>
            </a:r>
          </a:p>
        </p:txBody>
      </p:sp>
    </p:spTree>
    <p:extLst>
      <p:ext uri="{BB962C8B-B14F-4D97-AF65-F5344CB8AC3E}">
        <p14:creationId xmlns:p14="http://schemas.microsoft.com/office/powerpoint/2010/main" val="22401675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157DD-F10B-44AC-95F7-E988CD1CAA96}"/>
              </a:ext>
            </a:extLst>
          </p:cNvPr>
          <p:cNvSpPr>
            <a:spLocks noGrp="1"/>
          </p:cNvSpPr>
          <p:nvPr>
            <p:ph type="title"/>
          </p:nvPr>
        </p:nvSpPr>
        <p:spPr/>
        <p:txBody>
          <a:bodyPr>
            <a:normAutofit/>
          </a:bodyPr>
          <a:lstStyle/>
          <a:p>
            <a:r>
              <a:rPr lang="en-GB" sz="4000" dirty="0">
                <a:latin typeface="Arial" panose="020B0604020202020204" pitchFamily="34" charset="0"/>
                <a:ea typeface="Calibri" panose="020F0502020204030204" pitchFamily="34" charset="0"/>
                <a:cs typeface="Arial" panose="020B0604020202020204" pitchFamily="34" charset="0"/>
              </a:rPr>
              <a:t>Population (allocative) value </a:t>
            </a:r>
            <a:endParaRPr lang="en-US" dirty="0"/>
          </a:p>
        </p:txBody>
      </p:sp>
      <p:sp>
        <p:nvSpPr>
          <p:cNvPr id="5" name="Text Placeholder 4">
            <a:extLst>
              <a:ext uri="{FF2B5EF4-FFF2-40B4-BE49-F238E27FC236}">
                <a16:creationId xmlns:a16="http://schemas.microsoft.com/office/drawing/2014/main" id="{6B53F1BA-4B64-4EA6-A3A4-2E0F6BE3B699}"/>
              </a:ext>
            </a:extLst>
          </p:cNvPr>
          <p:cNvSpPr>
            <a:spLocks noGrp="1"/>
          </p:cNvSpPr>
          <p:nvPr>
            <p:ph type="body" sz="quarter" idx="13"/>
          </p:nvPr>
        </p:nvSpPr>
        <p:spPr/>
        <p:txBody>
          <a:bodyPr/>
          <a:lstStyle/>
          <a:p>
            <a:pPr marL="414772" indent="-414772">
              <a:lnSpc>
                <a:spcPct val="114000"/>
              </a:lnSpc>
              <a:buFont typeface="Arial" panose="020B0604020202020204" pitchFamily="34" charset="0"/>
              <a:buChar char="•"/>
            </a:pPr>
            <a:r>
              <a:rPr lang="en-GB" sz="2540" dirty="0">
                <a:solidFill>
                  <a:schemeClr val="tx1"/>
                </a:solidFill>
                <a:latin typeface="Arial" panose="020B0604020202020204" pitchFamily="34" charset="0"/>
                <a:ea typeface="Calibri" panose="020F0502020204030204" pitchFamily="34" charset="0"/>
                <a:cs typeface="Arial" panose="020B0604020202020204" pitchFamily="34" charset="0"/>
              </a:rPr>
              <a:t>Is the health economy investing in the right mix of services to address the needs of its population?</a:t>
            </a:r>
          </a:p>
          <a:p>
            <a:pPr marL="814822" lvl="1" indent="-414772">
              <a:lnSpc>
                <a:spcPct val="114000"/>
              </a:lnSpc>
            </a:pPr>
            <a:r>
              <a:rPr lang="en-GB" sz="2340" dirty="0">
                <a:solidFill>
                  <a:schemeClr val="tx1"/>
                </a:solidFill>
                <a:latin typeface="Arial" panose="020B0604020202020204" pitchFamily="34" charset="0"/>
                <a:ea typeface="Calibri" panose="020F0502020204030204" pitchFamily="34" charset="0"/>
                <a:cs typeface="Arial" panose="020B0604020202020204" pitchFamily="34" charset="0"/>
              </a:rPr>
              <a:t>Between services</a:t>
            </a:r>
          </a:p>
          <a:p>
            <a:pPr marL="814822" lvl="1" indent="-414772">
              <a:lnSpc>
                <a:spcPct val="114000"/>
              </a:lnSpc>
            </a:pPr>
            <a:r>
              <a:rPr lang="en-GB" sz="2340" dirty="0">
                <a:solidFill>
                  <a:schemeClr val="tx1"/>
                </a:solidFill>
                <a:latin typeface="Arial" panose="020B0604020202020204" pitchFamily="34" charset="0"/>
                <a:cs typeface="Arial" panose="020B0604020202020204" pitchFamily="34" charset="0"/>
              </a:rPr>
              <a:t>Within services </a:t>
            </a:r>
          </a:p>
          <a:p>
            <a:r>
              <a:rPr lang="en-US" sz="2400" dirty="0">
                <a:solidFill>
                  <a:schemeClr val="tx1"/>
                </a:solidFill>
              </a:rPr>
              <a:t>How to divide resources between different levels of health care?</a:t>
            </a:r>
          </a:p>
          <a:p>
            <a:r>
              <a:rPr lang="en-US" sz="2400" dirty="0">
                <a:solidFill>
                  <a:schemeClr val="tx1"/>
                </a:solidFill>
              </a:rPr>
              <a:t>How to promote equal access for equal need in the supply of health services?</a:t>
            </a:r>
          </a:p>
          <a:p>
            <a:r>
              <a:rPr lang="en-US" sz="2400" dirty="0">
                <a:solidFill>
                  <a:schemeClr val="tx1"/>
                </a:solidFill>
              </a:rPr>
              <a:t>equity / efficiency trade-offs? – acceptable inequalities?</a:t>
            </a:r>
          </a:p>
          <a:p>
            <a:r>
              <a:rPr lang="en-US" sz="2400" dirty="0">
                <a:solidFill>
                  <a:schemeClr val="tx1"/>
                </a:solidFill>
              </a:rPr>
              <a:t>Who decides? </a:t>
            </a:r>
          </a:p>
          <a:p>
            <a:endParaRPr lang="en-US" dirty="0"/>
          </a:p>
        </p:txBody>
      </p:sp>
    </p:spTree>
    <p:extLst>
      <p:ext uri="{BB962C8B-B14F-4D97-AF65-F5344CB8AC3E}">
        <p14:creationId xmlns:p14="http://schemas.microsoft.com/office/powerpoint/2010/main" val="12350654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512881-BCAC-CF48-AE6F-B5E21A2829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000" b="0" i="0" u="none" strike="noStrike" kern="1200" cap="none" spc="0" normalizeH="0" baseline="0" noProof="0" smtClean="0">
                <a:ln>
                  <a:noFill/>
                </a:ln>
                <a:solidFill>
                  <a:srgbClr val="3C3C3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000" b="0" i="0" u="none" strike="noStrike" kern="1200" cap="none" spc="0" normalizeH="0" baseline="0" noProof="0">
              <a:ln>
                <a:noFill/>
              </a:ln>
              <a:solidFill>
                <a:srgbClr val="3C3C3B">
                  <a:tint val="75000"/>
                </a:srgbClr>
              </a:solidFill>
              <a:effectLst/>
              <a:uLnTx/>
              <a:uFillTx/>
              <a:latin typeface="Arial" panose="020B0604020202020204"/>
              <a:ea typeface="+mn-ea"/>
              <a:cs typeface="+mn-cs"/>
            </a:endParaRPr>
          </a:p>
        </p:txBody>
      </p:sp>
      <p:sp>
        <p:nvSpPr>
          <p:cNvPr id="19" name="AutoShape 13">
            <a:extLst>
              <a:ext uri="{FF2B5EF4-FFF2-40B4-BE49-F238E27FC236}">
                <a16:creationId xmlns:a16="http://schemas.microsoft.com/office/drawing/2014/main" id="{600E920C-29B2-FD4A-8487-384053A1E45A}"/>
              </a:ext>
            </a:extLst>
          </p:cNvPr>
          <p:cNvSpPr>
            <a:spLocks noChangeArrowheads="1"/>
          </p:cNvSpPr>
          <p:nvPr/>
        </p:nvSpPr>
        <p:spPr bwMode="auto">
          <a:xfrm flipH="1">
            <a:off x="3544302" y="796962"/>
            <a:ext cx="2089150" cy="2232025"/>
          </a:xfrm>
          <a:prstGeom prst="rtTriangle">
            <a:avLst/>
          </a:prstGeom>
          <a:solidFill>
            <a:srgbClr val="000090"/>
          </a:solidFill>
          <a:ln w="57150">
            <a:solidFill>
              <a:srgbClr val="000090"/>
            </a:solidFill>
            <a:miter lim="800000"/>
            <a:headEnd/>
            <a:tailEnd/>
          </a:ln>
        </p:spPr>
        <p:txBody>
          <a:bodyPr wrap="none" anchor="ct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3C3C3B"/>
              </a:solidFill>
              <a:effectLst/>
              <a:uLnTx/>
              <a:uFillTx/>
              <a:latin typeface="Tahoma" panose="020B0604030504040204" pitchFamily="34" charset="0"/>
              <a:ea typeface="ＭＳ Ｐゴシック" panose="020B0600070205080204" pitchFamily="34" charset="-128"/>
              <a:cs typeface="Arial" panose="020B0604020202020204" pitchFamily="34" charset="0"/>
            </a:endParaRPr>
          </a:p>
        </p:txBody>
      </p:sp>
      <p:sp>
        <p:nvSpPr>
          <p:cNvPr id="20" name="AutoShape 17">
            <a:extLst>
              <a:ext uri="{FF2B5EF4-FFF2-40B4-BE49-F238E27FC236}">
                <a16:creationId xmlns:a16="http://schemas.microsoft.com/office/drawing/2014/main" id="{40707E8A-2E62-D948-A09E-65F004771B16}"/>
              </a:ext>
            </a:extLst>
          </p:cNvPr>
          <p:cNvSpPr>
            <a:spLocks/>
          </p:cNvSpPr>
          <p:nvPr/>
        </p:nvSpPr>
        <p:spPr bwMode="auto">
          <a:xfrm rot="5400000">
            <a:off x="4408696" y="2237618"/>
            <a:ext cx="503237" cy="2232025"/>
          </a:xfrm>
          <a:prstGeom prst="rightBrace">
            <a:avLst>
              <a:gd name="adj1" fmla="val 36961"/>
              <a:gd name="adj2" fmla="val 50000"/>
            </a:avLst>
          </a:pr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3C3C3B"/>
              </a:solidFill>
              <a:effectLst/>
              <a:uLnTx/>
              <a:uFillTx/>
              <a:latin typeface="Tahoma" panose="020B0604030504040204" pitchFamily="34" charset="0"/>
              <a:ea typeface="ＭＳ Ｐゴシック" panose="020B0600070205080204" pitchFamily="34" charset="-128"/>
              <a:cs typeface="+mn-cs"/>
            </a:endParaRPr>
          </a:p>
        </p:txBody>
      </p:sp>
      <p:sp>
        <p:nvSpPr>
          <p:cNvPr id="21" name="Text Box 20">
            <a:extLst>
              <a:ext uri="{FF2B5EF4-FFF2-40B4-BE49-F238E27FC236}">
                <a16:creationId xmlns:a16="http://schemas.microsoft.com/office/drawing/2014/main" id="{AE8355B2-7B67-5E47-89B3-6D8F22B8E498}"/>
              </a:ext>
            </a:extLst>
          </p:cNvPr>
          <p:cNvSpPr txBox="1">
            <a:spLocks noChangeArrowheads="1"/>
          </p:cNvSpPr>
          <p:nvPr/>
        </p:nvSpPr>
        <p:spPr bwMode="auto">
          <a:xfrm>
            <a:off x="6641515" y="1373224"/>
            <a:ext cx="2447925" cy="1568450"/>
          </a:xfrm>
          <a:prstGeom prst="rect">
            <a:avLst/>
          </a:prstGeom>
          <a:solidFill>
            <a:srgbClr val="00B050"/>
          </a:solidFill>
          <a:ln w="57150">
            <a:solidFill>
              <a:srgbClr val="92D050"/>
            </a:solidFill>
            <a:miter lim="800000"/>
            <a:headEnd/>
            <a:tailEnd/>
          </a:ln>
        </p:spPr>
        <p:txBody>
          <a:bodyPr>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GB" altLang="en-US" sz="2400" b="1" i="0" u="none" strike="noStrike" kern="1200" cap="none" spc="0" normalizeH="0" baseline="0" noProof="0" dirty="0">
              <a:ln>
                <a:noFill/>
              </a:ln>
              <a:solidFill>
                <a:srgbClr val="92D050"/>
              </a:solidFill>
              <a:effectLst/>
              <a:uLnTx/>
              <a:uFillTx/>
              <a:latin typeface="Tahoma" panose="020B0604030504040204" pitchFamily="34" charset="0"/>
              <a:ea typeface="ＭＳ Ｐゴシック" panose="020B0600070205080204" pitchFamily="34" charset="-128"/>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400" b="1"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34" charset="-128"/>
                <a:cs typeface="+mn-cs"/>
              </a:rPr>
              <a:t>Total Value</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400" b="1" i="0" u="none" strike="noStrike" kern="1200" cap="none" spc="0" normalizeH="0" baseline="0" noProof="0" dirty="0">
              <a:ln>
                <a:noFill/>
              </a:ln>
              <a:solidFill>
                <a:srgbClr val="3C3C3B"/>
              </a:solidFill>
              <a:effectLst/>
              <a:uLnTx/>
              <a:uFillTx/>
              <a:latin typeface="Tahoma" panose="020B0604030504040204" pitchFamily="34" charset="0"/>
              <a:ea typeface="ＭＳ Ｐゴシック" panose="020B0600070205080204" pitchFamily="34" charset="-128"/>
              <a:cs typeface="+mn-cs"/>
            </a:endParaRPr>
          </a:p>
        </p:txBody>
      </p:sp>
      <p:sp>
        <p:nvSpPr>
          <p:cNvPr id="22" name="Right Brace 22">
            <a:extLst>
              <a:ext uri="{FF2B5EF4-FFF2-40B4-BE49-F238E27FC236}">
                <a16:creationId xmlns:a16="http://schemas.microsoft.com/office/drawing/2014/main" id="{06E9F8CE-2428-804E-AD49-67A70C050D9F}"/>
              </a:ext>
            </a:extLst>
          </p:cNvPr>
          <p:cNvSpPr>
            <a:spLocks/>
          </p:cNvSpPr>
          <p:nvPr/>
        </p:nvSpPr>
        <p:spPr bwMode="auto">
          <a:xfrm>
            <a:off x="5704890" y="796962"/>
            <a:ext cx="914400" cy="2232025"/>
          </a:xfrm>
          <a:prstGeom prst="rightBrace">
            <a:avLst>
              <a:gd name="adj1" fmla="val 8329"/>
              <a:gd name="adj2" fmla="val 50000"/>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3C3C3B"/>
              </a:solidFill>
              <a:effectLst/>
              <a:uLnTx/>
              <a:uFillTx/>
              <a:latin typeface="Tahoma" panose="020B0604030504040204" pitchFamily="34" charset="0"/>
              <a:ea typeface="ＭＳ Ｐゴシック" panose="020B0600070205080204" pitchFamily="34" charset="-128"/>
              <a:cs typeface="+mn-cs"/>
            </a:endParaRPr>
          </a:p>
        </p:txBody>
      </p:sp>
      <p:sp>
        <p:nvSpPr>
          <p:cNvPr id="23" name="TextBox 23">
            <a:extLst>
              <a:ext uri="{FF2B5EF4-FFF2-40B4-BE49-F238E27FC236}">
                <a16:creationId xmlns:a16="http://schemas.microsoft.com/office/drawing/2014/main" id="{9E42700E-09FE-5149-9155-3A83EEB85BAE}"/>
              </a:ext>
            </a:extLst>
          </p:cNvPr>
          <p:cNvSpPr txBox="1">
            <a:spLocks noChangeArrowheads="1"/>
          </p:cNvSpPr>
          <p:nvPr/>
        </p:nvSpPr>
        <p:spPr bwMode="auto">
          <a:xfrm>
            <a:off x="9233902" y="1373224"/>
            <a:ext cx="1863011" cy="12003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1" i="0" u="none" strike="noStrike" kern="1200" cap="none" spc="0" normalizeH="0" baseline="0" noProof="0" dirty="0">
              <a:ln>
                <a:noFill/>
              </a:ln>
              <a:solidFill>
                <a:srgbClr val="3C3C3B"/>
              </a:solidFill>
              <a:effectLst/>
              <a:uLnTx/>
              <a:uFillTx/>
              <a:latin typeface="Tahoma" panose="020B060403050404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srgbClr val="00B050"/>
                </a:solidFill>
                <a:effectLst/>
                <a:uLnTx/>
                <a:uFillTx/>
                <a:latin typeface="Tahoma" panose="020B0604030504040204" pitchFamily="34" charset="0"/>
                <a:ea typeface="ＭＳ Ｐゴシック" panose="020B0600070205080204" pitchFamily="34" charset="-128"/>
                <a:cs typeface="+mn-cs"/>
              </a:rPr>
              <a:t>QALY gain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srgbClr val="00B050"/>
                </a:solidFill>
                <a:effectLst/>
                <a:uLnTx/>
                <a:uFillTx/>
                <a:latin typeface="Tahoma" panose="020B0604030504040204" pitchFamily="34" charset="0"/>
                <a:ea typeface="ＭＳ Ｐゴシック" panose="020B0600070205080204" pitchFamily="34" charset="-128"/>
                <a:cs typeface="+mn-cs"/>
              </a:rPr>
              <a:t>/ Case</a:t>
            </a:r>
          </a:p>
        </p:txBody>
      </p:sp>
      <p:sp>
        <p:nvSpPr>
          <p:cNvPr id="24" name="Text Box 16">
            <a:extLst>
              <a:ext uri="{FF2B5EF4-FFF2-40B4-BE49-F238E27FC236}">
                <a16:creationId xmlns:a16="http://schemas.microsoft.com/office/drawing/2014/main" id="{8448AB11-2B91-4D40-B9F7-66548C10B5C0}"/>
              </a:ext>
            </a:extLst>
          </p:cNvPr>
          <p:cNvSpPr txBox="1">
            <a:spLocks noChangeArrowheads="1"/>
          </p:cNvSpPr>
          <p:nvPr/>
        </p:nvSpPr>
        <p:spPr bwMode="auto">
          <a:xfrm>
            <a:off x="3401427" y="5261012"/>
            <a:ext cx="30956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Numbers treated</a:t>
            </a:r>
            <a:r>
              <a:rPr kumimoji="0" lang="en-GB" altLang="en-US" sz="2400" b="1" i="1"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a:t>
            </a:r>
            <a:r>
              <a:rPr kumimoji="0" lang="en-GB" altLang="en-US" sz="24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a:t>
            </a:r>
          </a:p>
        </p:txBody>
      </p:sp>
      <p:sp>
        <p:nvSpPr>
          <p:cNvPr id="25" name="Text Box 26">
            <a:extLst>
              <a:ext uri="{FF2B5EF4-FFF2-40B4-BE49-F238E27FC236}">
                <a16:creationId xmlns:a16="http://schemas.microsoft.com/office/drawing/2014/main" id="{4D0E0727-4064-3143-8453-4E5CDF18EEFB}"/>
              </a:ext>
            </a:extLst>
          </p:cNvPr>
          <p:cNvSpPr txBox="1">
            <a:spLocks noChangeArrowheads="1"/>
          </p:cNvSpPr>
          <p:nvPr/>
        </p:nvSpPr>
        <p:spPr bwMode="auto">
          <a:xfrm rot="18607551">
            <a:off x="3757027" y="1392275"/>
            <a:ext cx="101758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1" i="0" u="none" strike="noStrike" kern="1200" cap="none" spc="0" normalizeH="0" baseline="0" noProof="0">
                <a:ln>
                  <a:noFill/>
                </a:ln>
                <a:solidFill>
                  <a:srgbClr val="000090"/>
                </a:solidFill>
                <a:effectLst/>
                <a:uLnTx/>
                <a:uFillTx/>
                <a:latin typeface="Tahoma" panose="020B0604030504040204" pitchFamily="34" charset="0"/>
                <a:ea typeface="ＭＳ Ｐゴシック" panose="020B0600070205080204" pitchFamily="34" charset="-128"/>
                <a:cs typeface="+mn-cs"/>
              </a:rPr>
              <a:t>VfM</a:t>
            </a:r>
            <a:endParaRPr kumimoji="0" lang="en-US" altLang="en-US" sz="2400" b="1" i="0" u="none" strike="noStrike" kern="1200" cap="none" spc="0" normalizeH="0" baseline="0" noProof="0">
              <a:ln>
                <a:noFill/>
              </a:ln>
              <a:solidFill>
                <a:srgbClr val="000090"/>
              </a:solidFill>
              <a:effectLst/>
              <a:uLnTx/>
              <a:uFillTx/>
              <a:latin typeface="Tahoma" panose="020B0604030504040204" pitchFamily="34" charset="0"/>
              <a:ea typeface="ＭＳ Ｐゴシック" panose="020B0600070205080204" pitchFamily="34" charset="-128"/>
              <a:cs typeface="+mn-cs"/>
            </a:endParaRPr>
          </a:p>
        </p:txBody>
      </p:sp>
      <p:sp>
        <p:nvSpPr>
          <p:cNvPr id="26" name="TextBox 23">
            <a:extLst>
              <a:ext uri="{FF2B5EF4-FFF2-40B4-BE49-F238E27FC236}">
                <a16:creationId xmlns:a16="http://schemas.microsoft.com/office/drawing/2014/main" id="{7955B8EB-02AF-E64B-98A4-4C7BA565EB0A}"/>
              </a:ext>
            </a:extLst>
          </p:cNvPr>
          <p:cNvSpPr txBox="1">
            <a:spLocks noChangeArrowheads="1"/>
          </p:cNvSpPr>
          <p:nvPr/>
        </p:nvSpPr>
        <p:spPr bwMode="auto">
          <a:xfrm>
            <a:off x="6497052" y="4028110"/>
            <a:ext cx="2070100"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srgbClr val="0070C0"/>
                </a:solidFill>
                <a:effectLst/>
                <a:uLnTx/>
                <a:uFillTx/>
                <a:latin typeface="Tahoma" panose="020B0604030504040204" pitchFamily="34" charset="0"/>
                <a:ea typeface="ＭＳ Ｐゴシック" panose="020B0600070205080204" pitchFamily="34" charset="-128"/>
                <a:cs typeface="+mn-cs"/>
              </a:rPr>
              <a:t>Costs / case</a:t>
            </a:r>
          </a:p>
        </p:txBody>
      </p:sp>
      <p:sp>
        <p:nvSpPr>
          <p:cNvPr id="27" name="Text Box 16">
            <a:extLst>
              <a:ext uri="{FF2B5EF4-FFF2-40B4-BE49-F238E27FC236}">
                <a16:creationId xmlns:a16="http://schemas.microsoft.com/office/drawing/2014/main" id="{51B93711-14F8-084B-9819-50FF321FA124}"/>
              </a:ext>
            </a:extLst>
          </p:cNvPr>
          <p:cNvSpPr txBox="1">
            <a:spLocks noChangeArrowheads="1"/>
          </p:cNvSpPr>
          <p:nvPr/>
        </p:nvSpPr>
        <p:spPr bwMode="auto">
          <a:xfrm>
            <a:off x="6425615" y="3028987"/>
            <a:ext cx="3527425"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2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panose="020B0600070205080204" pitchFamily="34" charset="-128"/>
                <a:cs typeface="+mn-cs"/>
              </a:rPr>
              <a:t>Numbers who </a:t>
            </a:r>
            <a:r>
              <a:rPr kumimoji="0" lang="en-GB" altLang="en-US" sz="2400" b="1" i="1" u="none" strike="noStrike" kern="1200" cap="none" spc="0" normalizeH="0" baseline="0" noProof="0" dirty="0">
                <a:ln>
                  <a:noFill/>
                </a:ln>
                <a:solidFill>
                  <a:srgbClr val="00B050"/>
                </a:solidFill>
                <a:effectLst/>
                <a:uLnTx/>
                <a:uFillTx/>
                <a:latin typeface="Arial" panose="020B0604020202020204" pitchFamily="34" charset="0"/>
                <a:ea typeface="ＭＳ Ｐゴシック" panose="020B0600070205080204" pitchFamily="34" charset="-128"/>
                <a:cs typeface="+mn-cs"/>
              </a:rPr>
              <a:t>benefit</a:t>
            </a:r>
            <a:r>
              <a:rPr kumimoji="0" lang="en-GB" altLang="en-US" sz="2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panose="020B0600070205080204" pitchFamily="34" charset="-128"/>
                <a:cs typeface="+mn-cs"/>
              </a:rPr>
              <a:t>  </a:t>
            </a:r>
          </a:p>
        </p:txBody>
      </p:sp>
      <p:sp>
        <p:nvSpPr>
          <p:cNvPr id="29" name="Text Box 20">
            <a:extLst>
              <a:ext uri="{FF2B5EF4-FFF2-40B4-BE49-F238E27FC236}">
                <a16:creationId xmlns:a16="http://schemas.microsoft.com/office/drawing/2014/main" id="{C0713EE0-F45E-1F47-A289-7E60527544F5}"/>
              </a:ext>
            </a:extLst>
          </p:cNvPr>
          <p:cNvSpPr txBox="1">
            <a:spLocks noChangeArrowheads="1"/>
          </p:cNvSpPr>
          <p:nvPr/>
        </p:nvSpPr>
        <p:spPr bwMode="auto">
          <a:xfrm>
            <a:off x="3358565" y="4772062"/>
            <a:ext cx="3024187" cy="460375"/>
          </a:xfrm>
          <a:prstGeom prst="rect">
            <a:avLst/>
          </a:prstGeom>
          <a:blipFill dpi="0" rotWithShape="0">
            <a:blip r:embed="rId2"/>
            <a:srcRect/>
            <a:tile tx="0" ty="0" sx="100000" sy="100000" flip="none" algn="tl"/>
          </a:blipFill>
          <a:ln w="57150">
            <a:solidFill>
              <a:srgbClr val="0070C0"/>
            </a:solidFill>
            <a:miter lim="800000"/>
            <a:headEnd/>
            <a:tailEnd/>
          </a:ln>
        </p:spPr>
        <p:txBody>
          <a:bodyPr>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400" b="1" i="0" u="none" strike="noStrike" kern="1200" cap="none" spc="0" normalizeH="0" baseline="0" noProof="0">
                <a:ln>
                  <a:noFill/>
                </a:ln>
                <a:solidFill>
                  <a:srgbClr val="3C3C3B"/>
                </a:solidFill>
                <a:effectLst/>
                <a:uLnTx/>
                <a:uFillTx/>
                <a:latin typeface="Tahoma" panose="020B0604030504040204" pitchFamily="34" charset="0"/>
                <a:ea typeface="ＭＳ Ｐゴシック" panose="020B0600070205080204" pitchFamily="34" charset="-128"/>
                <a:cs typeface="Arial" panose="020B0604020202020204" pitchFamily="34" charset="0"/>
              </a:rPr>
              <a:t>Variable costs</a:t>
            </a:r>
          </a:p>
        </p:txBody>
      </p:sp>
      <p:sp>
        <p:nvSpPr>
          <p:cNvPr id="30" name="Text Box 20">
            <a:extLst>
              <a:ext uri="{FF2B5EF4-FFF2-40B4-BE49-F238E27FC236}">
                <a16:creationId xmlns:a16="http://schemas.microsoft.com/office/drawing/2014/main" id="{866DA8F0-6392-0E4A-9FC8-BB4BEE0C6959}"/>
              </a:ext>
            </a:extLst>
          </p:cNvPr>
          <p:cNvSpPr txBox="1">
            <a:spLocks noChangeArrowheads="1"/>
          </p:cNvSpPr>
          <p:nvPr/>
        </p:nvSpPr>
        <p:spPr bwMode="auto">
          <a:xfrm>
            <a:off x="3362789" y="3724312"/>
            <a:ext cx="3019963" cy="1014412"/>
          </a:xfrm>
          <a:prstGeom prst="rect">
            <a:avLst/>
          </a:prstGeom>
          <a:blipFill dpi="0" rotWithShape="0">
            <a:blip r:embed="rId3"/>
            <a:srcRect/>
            <a:tile tx="0" ty="0" sx="100000" sy="100000" flip="none" algn="tl"/>
          </a:blipFill>
          <a:ln w="57150">
            <a:solidFill>
              <a:srgbClr val="0070C0"/>
            </a:solidFill>
            <a:miter lim="800000"/>
            <a:headEnd/>
            <a:tailEnd/>
          </a:ln>
        </p:spPr>
        <p:txBody>
          <a:bodyPr wrap="square">
            <a:spAutoFit/>
          </a:bodyPr>
          <a:lstStyle>
            <a:lvl1pPr>
              <a:spcBef>
                <a:spcPct val="20000"/>
              </a:spcBef>
              <a:buClr>
                <a:schemeClr val="accent2"/>
              </a:buClr>
              <a:buFont typeface="Wingdings" pitchFamily="2" charset="2"/>
              <a:buChar char="o"/>
              <a:defRPr sz="3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accent2"/>
              </a:buClr>
              <a:buFont typeface="Wingdings" pitchFamily="2" charset="2"/>
              <a:buChar char="n"/>
              <a:defRPr sz="2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Font typeface="Wingdings" pitchFamily="2" charset="2"/>
              <a:buChar char="o"/>
              <a:defRPr sz="23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accent2"/>
              </a:buClr>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5000"/>
              </a:spcBef>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GB" altLang="en-US" sz="2400" b="1" i="0" u="none" strike="noStrike" kern="1200" cap="none" spc="0" normalizeH="0" baseline="0" noProof="0" dirty="0">
              <a:ln>
                <a:noFill/>
              </a:ln>
              <a:solidFill>
                <a:srgbClr val="3C3C3B"/>
              </a:solidFill>
              <a:effectLst/>
              <a:uLnTx/>
              <a:uFillTx/>
              <a:latin typeface="Tahoma" panose="020B0604030504040204" pitchFamily="34" charset="0"/>
              <a:ea typeface="ＭＳ Ｐゴシック"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400" b="1" i="0" u="none" strike="noStrike" kern="1200" cap="none" spc="0" normalizeH="0" baseline="0" noProof="0" dirty="0">
                <a:ln>
                  <a:noFill/>
                </a:ln>
                <a:solidFill>
                  <a:srgbClr val="3C3C3B"/>
                </a:solidFill>
                <a:effectLst/>
                <a:uLnTx/>
                <a:uFillTx/>
                <a:latin typeface="Tahoma" panose="020B0604030504040204" pitchFamily="34" charset="0"/>
                <a:ea typeface="ＭＳ Ｐゴシック" panose="020B0600070205080204" pitchFamily="34" charset="-128"/>
                <a:cs typeface="Arial" panose="020B0604020202020204" pitchFamily="34" charset="0"/>
              </a:rPr>
              <a:t>Fixed costs</a:t>
            </a:r>
          </a:p>
        </p:txBody>
      </p:sp>
    </p:spTree>
    <p:extLst>
      <p:ext uri="{BB962C8B-B14F-4D97-AF65-F5344CB8AC3E}">
        <p14:creationId xmlns:p14="http://schemas.microsoft.com/office/powerpoint/2010/main" val="11243014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2EE908-FBC3-4641-BCEC-748335F1D9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200" b="0" i="0" u="none" strike="noStrike" kern="1200" cap="none" spc="0" normalizeH="0" baseline="0" noProof="0" smtClean="0">
                <a:ln>
                  <a:noFill/>
                </a:ln>
                <a:solidFill>
                  <a:srgbClr val="3C3C3B">
                    <a:lumMod val="75000"/>
                    <a:lumOff val="2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srgbClr val="3C3C3B">
                  <a:lumMod val="75000"/>
                  <a:lumOff val="25000"/>
                </a:srgbClr>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A38CDBCC-7110-7341-A030-BB6254F42155}"/>
              </a:ext>
            </a:extLst>
          </p:cNvPr>
          <p:cNvGrpSpPr/>
          <p:nvPr/>
        </p:nvGrpSpPr>
        <p:grpSpPr>
          <a:xfrm>
            <a:off x="1872679" y="5150164"/>
            <a:ext cx="8450157" cy="340769"/>
            <a:chOff x="639728" y="6192034"/>
            <a:chExt cx="8630131" cy="348027"/>
          </a:xfrm>
        </p:grpSpPr>
        <p:grpSp>
          <p:nvGrpSpPr>
            <p:cNvPr id="6" name="Group 5">
              <a:extLst>
                <a:ext uri="{FF2B5EF4-FFF2-40B4-BE49-F238E27FC236}">
                  <a16:creationId xmlns:a16="http://schemas.microsoft.com/office/drawing/2014/main" id="{FF0EFC92-DB2D-144C-80C3-73B5E3DCE09E}"/>
                </a:ext>
              </a:extLst>
            </p:cNvPr>
            <p:cNvGrpSpPr/>
            <p:nvPr/>
          </p:nvGrpSpPr>
          <p:grpSpPr>
            <a:xfrm>
              <a:off x="7216847" y="6192034"/>
              <a:ext cx="2053012" cy="348027"/>
              <a:chOff x="7015512" y="6192034"/>
              <a:chExt cx="2053012" cy="348027"/>
            </a:xfrm>
          </p:grpSpPr>
          <p:pic>
            <p:nvPicPr>
              <p:cNvPr id="15" name="Picture 14">
                <a:extLst>
                  <a:ext uri="{FF2B5EF4-FFF2-40B4-BE49-F238E27FC236}">
                    <a16:creationId xmlns:a16="http://schemas.microsoft.com/office/drawing/2014/main" id="{5BD55C79-AEFD-1042-8D7F-125E12F48F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621" b="-1"/>
              <a:stretch/>
            </p:blipFill>
            <p:spPr>
              <a:xfrm>
                <a:off x="7891497" y="6192034"/>
                <a:ext cx="1177027" cy="348027"/>
              </a:xfrm>
              <a:prstGeom prst="rect">
                <a:avLst/>
              </a:prstGeom>
            </p:spPr>
          </p:pic>
          <p:pic>
            <p:nvPicPr>
              <p:cNvPr id="16" name="Picture 15">
                <a:extLst>
                  <a:ext uri="{FF2B5EF4-FFF2-40B4-BE49-F238E27FC236}">
                    <a16:creationId xmlns:a16="http://schemas.microsoft.com/office/drawing/2014/main" id="{5A9A9759-ABF4-D040-B63D-321E988A1127}"/>
                  </a:ext>
                </a:extLst>
              </p:cNvPr>
              <p:cNvPicPr>
                <a:picLocks noChangeAspect="1"/>
              </p:cNvPicPr>
              <p:nvPr/>
            </p:nvPicPr>
            <p:blipFill>
              <a:blip r:embed="rId3"/>
              <a:stretch>
                <a:fillRect/>
              </a:stretch>
            </p:blipFill>
            <p:spPr>
              <a:xfrm>
                <a:off x="7015512" y="6199910"/>
                <a:ext cx="845012" cy="340151"/>
              </a:xfrm>
              <a:prstGeom prst="rect">
                <a:avLst/>
              </a:prstGeom>
            </p:spPr>
          </p:pic>
        </p:grpSp>
        <p:grpSp>
          <p:nvGrpSpPr>
            <p:cNvPr id="7" name="Group 6">
              <a:extLst>
                <a:ext uri="{FF2B5EF4-FFF2-40B4-BE49-F238E27FC236}">
                  <a16:creationId xmlns:a16="http://schemas.microsoft.com/office/drawing/2014/main" id="{AC7E1223-9DD7-F144-A9F4-7DBF0142B1A2}"/>
                </a:ext>
              </a:extLst>
            </p:cNvPr>
            <p:cNvGrpSpPr/>
            <p:nvPr/>
          </p:nvGrpSpPr>
          <p:grpSpPr>
            <a:xfrm>
              <a:off x="639728" y="6196237"/>
              <a:ext cx="1046506" cy="343824"/>
              <a:chOff x="594687" y="6196237"/>
              <a:chExt cx="1046506" cy="343824"/>
            </a:xfrm>
          </p:grpSpPr>
          <p:pic>
            <p:nvPicPr>
              <p:cNvPr id="8" name="Picture 7" descr="NECS logowhite.png">
                <a:extLst>
                  <a:ext uri="{FF2B5EF4-FFF2-40B4-BE49-F238E27FC236}">
                    <a16:creationId xmlns:a16="http://schemas.microsoft.com/office/drawing/2014/main" id="{16FF3A70-2120-C348-AA6F-3CED1F16B712}"/>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38770" y="6199910"/>
                <a:ext cx="340151" cy="340151"/>
              </a:xfrm>
              <a:prstGeom prst="rect">
                <a:avLst/>
              </a:prstGeom>
            </p:spPr>
          </p:pic>
          <p:grpSp>
            <p:nvGrpSpPr>
              <p:cNvPr id="9" name="Group 8">
                <a:extLst>
                  <a:ext uri="{FF2B5EF4-FFF2-40B4-BE49-F238E27FC236}">
                    <a16:creationId xmlns:a16="http://schemas.microsoft.com/office/drawing/2014/main" id="{1744618F-6007-054C-9E06-38CD603E5DB6}"/>
                  </a:ext>
                </a:extLst>
              </p:cNvPr>
              <p:cNvGrpSpPr/>
              <p:nvPr userDrawn="1"/>
            </p:nvGrpSpPr>
            <p:grpSpPr>
              <a:xfrm>
                <a:off x="594687" y="6199910"/>
                <a:ext cx="333212" cy="340151"/>
                <a:chOff x="252048" y="6062244"/>
                <a:chExt cx="574772" cy="586742"/>
              </a:xfrm>
            </p:grpSpPr>
            <p:sp>
              <p:nvSpPr>
                <p:cNvPr id="11" name="Green Triangle">
                  <a:extLst>
                    <a:ext uri="{FF2B5EF4-FFF2-40B4-BE49-F238E27FC236}">
                      <a16:creationId xmlns:a16="http://schemas.microsoft.com/office/drawing/2014/main" id="{6BBE14AB-C4AA-D246-B842-2848ECC51D32}"/>
                    </a:ext>
                  </a:extLst>
                </p:cNvPr>
                <p:cNvSpPr/>
                <p:nvPr/>
              </p:nvSpPr>
              <p:spPr>
                <a:xfrm rot="19879549">
                  <a:off x="495151" y="6279964"/>
                  <a:ext cx="331669"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GB" sz="1763" b="0" i="0" u="none" strike="noStrike" kern="1200" cap="none" spc="0" normalizeH="0" baseline="0" noProof="0">
                    <a:ln>
                      <a:noFill/>
                    </a:ln>
                    <a:solidFill>
                      <a:prstClr val="white"/>
                    </a:solidFill>
                    <a:effectLst/>
                    <a:uLnTx/>
                    <a:uFillTx/>
                    <a:latin typeface="Calibri"/>
                    <a:ea typeface="+mn-ea"/>
                    <a:cs typeface="+mn-cs"/>
                  </a:endParaRPr>
                </a:p>
              </p:txBody>
            </p:sp>
            <p:sp>
              <p:nvSpPr>
                <p:cNvPr id="12" name="Green Triangle">
                  <a:extLst>
                    <a:ext uri="{FF2B5EF4-FFF2-40B4-BE49-F238E27FC236}">
                      <a16:creationId xmlns:a16="http://schemas.microsoft.com/office/drawing/2014/main" id="{59C2CA49-4C11-7846-AC70-35462086EF66}"/>
                    </a:ext>
                  </a:extLst>
                </p:cNvPr>
                <p:cNvSpPr/>
                <p:nvPr/>
              </p:nvSpPr>
              <p:spPr>
                <a:xfrm rot="9079549">
                  <a:off x="252048" y="6320709"/>
                  <a:ext cx="331669"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GB" sz="1763"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Green Triangle">
                  <a:extLst>
                    <a:ext uri="{FF2B5EF4-FFF2-40B4-BE49-F238E27FC236}">
                      <a16:creationId xmlns:a16="http://schemas.microsoft.com/office/drawing/2014/main" id="{ADFA11A2-1B8F-984E-9E88-41B2861FC24B}"/>
                    </a:ext>
                  </a:extLst>
                </p:cNvPr>
                <p:cNvSpPr/>
                <p:nvPr/>
              </p:nvSpPr>
              <p:spPr>
                <a:xfrm rot="4279549">
                  <a:off x="375836" y="6427874"/>
                  <a:ext cx="331668"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GB" sz="1763" b="0" i="0" u="none" strike="noStrike" kern="1200" cap="none" spc="0" normalizeH="0" baseline="0" noProof="0">
                    <a:ln>
                      <a:noFill/>
                    </a:ln>
                    <a:solidFill>
                      <a:prstClr val="white"/>
                    </a:solidFill>
                    <a:effectLst/>
                    <a:uLnTx/>
                    <a:uFillTx/>
                    <a:latin typeface="Calibri"/>
                    <a:ea typeface="+mn-ea"/>
                    <a:cs typeface="+mn-cs"/>
                  </a:endParaRPr>
                </a:p>
              </p:txBody>
            </p:sp>
            <p:sp>
              <p:nvSpPr>
                <p:cNvPr id="14" name="Green Triangle">
                  <a:extLst>
                    <a:ext uri="{FF2B5EF4-FFF2-40B4-BE49-F238E27FC236}">
                      <a16:creationId xmlns:a16="http://schemas.microsoft.com/office/drawing/2014/main" id="{34D8568C-93BF-DB4E-9C84-DA01CF482680}"/>
                    </a:ext>
                  </a:extLst>
                </p:cNvPr>
                <p:cNvSpPr/>
                <p:nvPr/>
              </p:nvSpPr>
              <p:spPr>
                <a:xfrm rot="15079549">
                  <a:off x="371363" y="6172800"/>
                  <a:ext cx="331668"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GB" sz="1763"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6F2C6635-4C24-224F-A142-27F01264BFA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16" t="-2621" b="-1"/>
              <a:stretch/>
            </p:blipFill>
            <p:spPr>
              <a:xfrm>
                <a:off x="1289793" y="6196237"/>
                <a:ext cx="351400" cy="343824"/>
              </a:xfrm>
              <a:prstGeom prst="rect">
                <a:avLst/>
              </a:prstGeom>
            </p:spPr>
          </p:pic>
        </p:grpSp>
      </p:grpSp>
      <p:sp>
        <p:nvSpPr>
          <p:cNvPr id="17" name="Rectangle 16">
            <a:extLst>
              <a:ext uri="{FF2B5EF4-FFF2-40B4-BE49-F238E27FC236}">
                <a16:creationId xmlns:a16="http://schemas.microsoft.com/office/drawing/2014/main" id="{D064F241-C537-C44E-912E-BDCB2C445536}"/>
              </a:ext>
            </a:extLst>
          </p:cNvPr>
          <p:cNvSpPr/>
          <p:nvPr/>
        </p:nvSpPr>
        <p:spPr>
          <a:xfrm>
            <a:off x="1241703" y="4928494"/>
            <a:ext cx="9699419" cy="927458"/>
          </a:xfrm>
          <a:prstGeom prst="rect">
            <a:avLst/>
          </a:prstGeom>
          <a:solidFill>
            <a:schemeClr val="bg1"/>
          </a:solidFill>
          <a:ln w="50800">
            <a:noFill/>
          </a:ln>
          <a:effectLst/>
        </p:spPr>
        <p:style>
          <a:lnRef idx="1">
            <a:schemeClr val="accent1"/>
          </a:lnRef>
          <a:fillRef idx="3">
            <a:schemeClr val="accent1"/>
          </a:fillRef>
          <a:effectRef idx="2">
            <a:schemeClr val="accent1"/>
          </a:effectRef>
          <a:fontRef idx="minor">
            <a:schemeClr val="lt1"/>
          </a:fontRef>
        </p:style>
        <p:txBody>
          <a:bodyPr wrap="square" lIns="176246" tIns="176246" rIns="0" bIns="176246" rtlCol="0" anchor="b">
            <a:noAutofit/>
          </a:bodyPr>
          <a:lstStyle/>
          <a:p>
            <a:pPr marL="0" marR="0" lvl="0" indent="0" algn="l" defTabSz="447663" rtl="0" eaLnBrk="1" fontAlgn="auto" latinLnBrk="0" hangingPunct="1">
              <a:lnSpc>
                <a:spcPct val="100000"/>
              </a:lnSpc>
              <a:spcBef>
                <a:spcPts val="0"/>
              </a:spcBef>
              <a:spcAft>
                <a:spcPts val="0"/>
              </a:spcAft>
              <a:buClrTx/>
              <a:buSzTx/>
              <a:buFontTx/>
              <a:buNone/>
              <a:tabLst/>
              <a:defRPr/>
            </a:pPr>
            <a:endParaRPr kumimoji="0" lang="en-US" sz="1175" b="0" i="0" u="none" strike="noStrike" kern="1200" cap="all" spc="588" normalizeH="0" baseline="0" noProof="0" dirty="0">
              <a:ln>
                <a:noFill/>
              </a:ln>
              <a:solidFill>
                <a:srgbClr val="FFFFFF"/>
              </a:solidFill>
              <a:effectLst/>
              <a:uLnTx/>
              <a:uFillTx/>
              <a:latin typeface="Gill Sans MT"/>
              <a:ea typeface="+mn-ea"/>
              <a:cs typeface="Gill Sans MT"/>
            </a:endParaRPr>
          </a:p>
        </p:txBody>
      </p:sp>
      <p:sp>
        <p:nvSpPr>
          <p:cNvPr id="18" name="Rectangle 17">
            <a:extLst>
              <a:ext uri="{FF2B5EF4-FFF2-40B4-BE49-F238E27FC236}">
                <a16:creationId xmlns:a16="http://schemas.microsoft.com/office/drawing/2014/main" id="{439FA338-7D61-8845-AE59-26293C3881DB}"/>
              </a:ext>
            </a:extLst>
          </p:cNvPr>
          <p:cNvSpPr/>
          <p:nvPr/>
        </p:nvSpPr>
        <p:spPr>
          <a:xfrm>
            <a:off x="1666496" y="846828"/>
            <a:ext cx="8859011" cy="582022"/>
          </a:xfrm>
          <a:prstGeom prst="rect">
            <a:avLst/>
          </a:prstGeom>
          <a:noFill/>
          <a:ln w="50800">
            <a:gradFill flip="none" rotWithShape="1">
              <a:gsLst>
                <a:gs pos="1000">
                  <a:schemeClr val="tx1"/>
                </a:gs>
                <a:gs pos="2000">
                  <a:srgbClr val="FFFFFF">
                    <a:alpha val="0"/>
                  </a:srgbClr>
                </a:gs>
                <a:gs pos="97000">
                  <a:schemeClr val="tx1"/>
                </a:gs>
                <a:gs pos="96000">
                  <a:schemeClr val="bg1">
                    <a:alpha val="0"/>
                  </a:schemeClr>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wrap="square" lIns="176246" tIns="176246" rIns="0" bIns="176246" rtlCol="0" anchor="ctr">
            <a:spAutoFit/>
          </a:bodyPr>
          <a:lstStyle/>
          <a:p>
            <a:pPr marL="0" marR="0" lvl="0" indent="0" algn="l"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all" spc="588" normalizeH="0" baseline="0" noProof="0" dirty="0">
                <a:ln>
                  <a:noFill/>
                </a:ln>
                <a:solidFill>
                  <a:prstClr val="black"/>
                </a:solidFill>
                <a:effectLst/>
                <a:uLnTx/>
                <a:uFillTx/>
                <a:latin typeface="Gill Sans MT"/>
                <a:ea typeface="+mn-ea"/>
                <a:cs typeface="Gill Sans MT"/>
              </a:rPr>
              <a:t>INTERVENTION SPEND</a:t>
            </a:r>
          </a:p>
        </p:txBody>
      </p:sp>
      <p:sp>
        <p:nvSpPr>
          <p:cNvPr id="19" name="Rectangle 18">
            <a:extLst>
              <a:ext uri="{FF2B5EF4-FFF2-40B4-BE49-F238E27FC236}">
                <a16:creationId xmlns:a16="http://schemas.microsoft.com/office/drawing/2014/main" id="{8C3C1DF4-CCC5-9245-AC4F-BC0D21E17EAF}"/>
              </a:ext>
            </a:extLst>
          </p:cNvPr>
          <p:cNvSpPr/>
          <p:nvPr/>
        </p:nvSpPr>
        <p:spPr>
          <a:xfrm>
            <a:off x="2596041" y="4468054"/>
            <a:ext cx="777457"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VISION</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ASSESSMENT</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&amp; REFERRAL</a:t>
            </a: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£6,986</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0.2%</a:t>
            </a:r>
          </a:p>
        </p:txBody>
      </p:sp>
      <p:sp>
        <p:nvSpPr>
          <p:cNvPr id="20" name="Rectangle 19">
            <a:extLst>
              <a:ext uri="{FF2B5EF4-FFF2-40B4-BE49-F238E27FC236}">
                <a16:creationId xmlns:a16="http://schemas.microsoft.com/office/drawing/2014/main" id="{AC8C7101-A3AC-964E-902C-2725941DEC04}"/>
              </a:ext>
            </a:extLst>
          </p:cNvPr>
          <p:cNvSpPr/>
          <p:nvPr/>
        </p:nvSpPr>
        <p:spPr>
          <a:xfrm>
            <a:off x="6309480" y="4468054"/>
            <a:ext cx="817533"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STRENGTH &amp;</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BALANCE</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TRAINING</a:t>
            </a: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£81,868</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2.1%</a:t>
            </a:r>
          </a:p>
        </p:txBody>
      </p:sp>
      <p:sp>
        <p:nvSpPr>
          <p:cNvPr id="21" name="Rectangle 20">
            <a:extLst>
              <a:ext uri="{FF2B5EF4-FFF2-40B4-BE49-F238E27FC236}">
                <a16:creationId xmlns:a16="http://schemas.microsoft.com/office/drawing/2014/main" id="{F2C68073-9380-DD4E-B5E7-116719683E01}"/>
              </a:ext>
            </a:extLst>
          </p:cNvPr>
          <p:cNvSpPr/>
          <p:nvPr/>
        </p:nvSpPr>
        <p:spPr>
          <a:xfrm>
            <a:off x="3733934" y="4468054"/>
            <a:ext cx="990656"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HOME HAZARD</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ASSESSMENT</a:t>
            </a: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£7,369</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0.2%</a:t>
            </a:r>
          </a:p>
        </p:txBody>
      </p:sp>
      <p:sp>
        <p:nvSpPr>
          <p:cNvPr id="22" name="Rectangle 21">
            <a:extLst>
              <a:ext uri="{FF2B5EF4-FFF2-40B4-BE49-F238E27FC236}">
                <a16:creationId xmlns:a16="http://schemas.microsoft.com/office/drawing/2014/main" id="{42631E69-9465-8E4B-BB87-E12AE52F54EF}"/>
              </a:ext>
            </a:extLst>
          </p:cNvPr>
          <p:cNvSpPr/>
          <p:nvPr/>
        </p:nvSpPr>
        <p:spPr>
          <a:xfrm>
            <a:off x="5051363" y="4468054"/>
            <a:ext cx="844783"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MEDICATION</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REVIEW</a:t>
            </a: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£58,800</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1.5%</a:t>
            </a:r>
          </a:p>
        </p:txBody>
      </p:sp>
      <p:sp>
        <p:nvSpPr>
          <p:cNvPr id="23" name="Rectangle 22">
            <a:extLst>
              <a:ext uri="{FF2B5EF4-FFF2-40B4-BE49-F238E27FC236}">
                <a16:creationId xmlns:a16="http://schemas.microsoft.com/office/drawing/2014/main" id="{807B6208-8B30-0A47-970C-A85670237948}"/>
              </a:ext>
            </a:extLst>
          </p:cNvPr>
          <p:cNvSpPr/>
          <p:nvPr/>
        </p:nvSpPr>
        <p:spPr>
          <a:xfrm>
            <a:off x="7643741" y="4468054"/>
            <a:ext cx="637996"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RAPID</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RESPONSE</a:t>
            </a: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£60,979</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1.6%</a:t>
            </a:r>
          </a:p>
        </p:txBody>
      </p:sp>
      <p:sp>
        <p:nvSpPr>
          <p:cNvPr id="24" name="Rectangle 23">
            <a:extLst>
              <a:ext uri="{FF2B5EF4-FFF2-40B4-BE49-F238E27FC236}">
                <a16:creationId xmlns:a16="http://schemas.microsoft.com/office/drawing/2014/main" id="{1C54061D-503A-4843-BA4D-688260407A0D}"/>
              </a:ext>
            </a:extLst>
          </p:cNvPr>
          <p:cNvSpPr/>
          <p:nvPr/>
        </p:nvSpPr>
        <p:spPr>
          <a:xfrm>
            <a:off x="8847357" y="4468054"/>
            <a:ext cx="719749"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HOSPITAL</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ADMISSION</a:t>
            </a: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prstClr val="black"/>
              </a:solidFill>
              <a:effectLst/>
              <a:uLnTx/>
              <a:uFillTx/>
              <a:latin typeface="Gill Sans MT"/>
              <a:ea typeface="+mn-ea"/>
              <a:cs typeface="Gill Sans MT"/>
            </a:endParaRP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prstClr val="black"/>
                </a:solidFill>
                <a:effectLst/>
                <a:uLnTx/>
                <a:uFillTx/>
                <a:latin typeface="Gill Sans MT"/>
                <a:ea typeface="+mn-ea"/>
                <a:cs typeface="Gill Sans MT"/>
              </a:rPr>
              <a:t>£3,685,290</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94.5%</a:t>
            </a:r>
          </a:p>
        </p:txBody>
      </p:sp>
      <p:cxnSp>
        <p:nvCxnSpPr>
          <p:cNvPr id="25" name="Straight Connector 24">
            <a:extLst>
              <a:ext uri="{FF2B5EF4-FFF2-40B4-BE49-F238E27FC236}">
                <a16:creationId xmlns:a16="http://schemas.microsoft.com/office/drawing/2014/main" id="{EAB506EF-5BE7-4446-AA8E-8AF8C04E319B}"/>
              </a:ext>
            </a:extLst>
          </p:cNvPr>
          <p:cNvCxnSpPr/>
          <p:nvPr/>
        </p:nvCxnSpPr>
        <p:spPr>
          <a:xfrm>
            <a:off x="2443693" y="4343287"/>
            <a:ext cx="1082152" cy="0"/>
          </a:xfrm>
          <a:prstGeom prst="line">
            <a:avLst/>
          </a:prstGeom>
          <a:solidFill>
            <a:srgbClr val="008000"/>
          </a:solidFill>
          <a:ln w="95250" cmpd="sng">
            <a:solidFill>
              <a:srgbClr val="008000"/>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26" name="Straight Connector 25">
            <a:extLst>
              <a:ext uri="{FF2B5EF4-FFF2-40B4-BE49-F238E27FC236}">
                <a16:creationId xmlns:a16="http://schemas.microsoft.com/office/drawing/2014/main" id="{76647D00-6332-2A48-B5D0-30BB98961425}"/>
              </a:ext>
            </a:extLst>
          </p:cNvPr>
          <p:cNvCxnSpPr/>
          <p:nvPr/>
        </p:nvCxnSpPr>
        <p:spPr>
          <a:xfrm>
            <a:off x="3688185" y="4343287"/>
            <a:ext cx="1082152" cy="0"/>
          </a:xfrm>
          <a:prstGeom prst="line">
            <a:avLst/>
          </a:prstGeom>
          <a:solidFill>
            <a:srgbClr val="008000"/>
          </a:solidFill>
          <a:ln w="95250" cmpd="sng">
            <a:solidFill>
              <a:schemeClr val="accent2">
                <a:lumMod val="50000"/>
              </a:schemeClr>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27" name="Straight Connector 26">
            <a:extLst>
              <a:ext uri="{FF2B5EF4-FFF2-40B4-BE49-F238E27FC236}">
                <a16:creationId xmlns:a16="http://schemas.microsoft.com/office/drawing/2014/main" id="{B0C0DB3D-6AB2-E94A-AE82-59AF215DCB53}"/>
              </a:ext>
            </a:extLst>
          </p:cNvPr>
          <p:cNvCxnSpPr/>
          <p:nvPr/>
        </p:nvCxnSpPr>
        <p:spPr>
          <a:xfrm>
            <a:off x="4932678" y="4343287"/>
            <a:ext cx="1082152" cy="0"/>
          </a:xfrm>
          <a:prstGeom prst="line">
            <a:avLst/>
          </a:prstGeom>
          <a:solidFill>
            <a:srgbClr val="008000"/>
          </a:solidFill>
          <a:ln w="95250" cmpd="sng">
            <a:solidFill>
              <a:srgbClr val="400080"/>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28" name="Straight Connector 27">
            <a:extLst>
              <a:ext uri="{FF2B5EF4-FFF2-40B4-BE49-F238E27FC236}">
                <a16:creationId xmlns:a16="http://schemas.microsoft.com/office/drawing/2014/main" id="{9F5D8548-5F2C-3F4B-8E8A-EF64CD8515AC}"/>
              </a:ext>
            </a:extLst>
          </p:cNvPr>
          <p:cNvCxnSpPr/>
          <p:nvPr/>
        </p:nvCxnSpPr>
        <p:spPr>
          <a:xfrm>
            <a:off x="6177170" y="4343287"/>
            <a:ext cx="1082152" cy="0"/>
          </a:xfrm>
          <a:prstGeom prst="line">
            <a:avLst/>
          </a:prstGeom>
          <a:solidFill>
            <a:srgbClr val="008000"/>
          </a:solidFill>
          <a:ln w="95250" cmpd="sng">
            <a:solidFill>
              <a:srgbClr val="00B0F0"/>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29" name="Straight Connector 28">
            <a:extLst>
              <a:ext uri="{FF2B5EF4-FFF2-40B4-BE49-F238E27FC236}">
                <a16:creationId xmlns:a16="http://schemas.microsoft.com/office/drawing/2014/main" id="{B946D373-7384-9748-90E1-DB3810CFCDA4}"/>
              </a:ext>
            </a:extLst>
          </p:cNvPr>
          <p:cNvCxnSpPr/>
          <p:nvPr/>
        </p:nvCxnSpPr>
        <p:spPr>
          <a:xfrm>
            <a:off x="7421663" y="4343287"/>
            <a:ext cx="1082152" cy="0"/>
          </a:xfrm>
          <a:prstGeom prst="line">
            <a:avLst/>
          </a:prstGeom>
          <a:solidFill>
            <a:srgbClr val="008000"/>
          </a:solidFill>
          <a:ln w="95250" cmpd="sng">
            <a:solidFill>
              <a:schemeClr val="bg2">
                <a:lumMod val="65000"/>
              </a:schemeClr>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30" name="Straight Connector 29">
            <a:extLst>
              <a:ext uri="{FF2B5EF4-FFF2-40B4-BE49-F238E27FC236}">
                <a16:creationId xmlns:a16="http://schemas.microsoft.com/office/drawing/2014/main" id="{A702F128-DAE5-334B-B142-9CE75C042E74}"/>
              </a:ext>
            </a:extLst>
          </p:cNvPr>
          <p:cNvCxnSpPr/>
          <p:nvPr/>
        </p:nvCxnSpPr>
        <p:spPr>
          <a:xfrm>
            <a:off x="8666156" y="4343287"/>
            <a:ext cx="1082152" cy="0"/>
          </a:xfrm>
          <a:prstGeom prst="line">
            <a:avLst/>
          </a:prstGeom>
          <a:solidFill>
            <a:srgbClr val="008000"/>
          </a:solidFill>
          <a:ln w="95250" cmpd="sng">
            <a:solidFill>
              <a:srgbClr val="FF0000"/>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sp>
        <p:nvSpPr>
          <p:cNvPr id="31" name="Rectangle 30">
            <a:extLst>
              <a:ext uri="{FF2B5EF4-FFF2-40B4-BE49-F238E27FC236}">
                <a16:creationId xmlns:a16="http://schemas.microsoft.com/office/drawing/2014/main" id="{23F845D3-4133-3840-A92A-16B076460269}"/>
              </a:ext>
            </a:extLst>
          </p:cNvPr>
          <p:cNvSpPr/>
          <p:nvPr/>
        </p:nvSpPr>
        <p:spPr>
          <a:xfrm>
            <a:off x="2443693" y="2252918"/>
            <a:ext cx="7307303" cy="407250"/>
          </a:xfrm>
          <a:prstGeom prst="rect">
            <a:avLst/>
          </a:prstGeom>
          <a:solidFill>
            <a:schemeClr val="bg1"/>
          </a:solidFill>
          <a:ln>
            <a:solidFill>
              <a:srgbClr val="000000"/>
            </a:solidFill>
          </a:ln>
          <a:effectLst>
            <a:outerShdw blurRad="206375" dist="114300" dir="5400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37F35907-C23D-1F4D-A158-94AE88C62C4C}"/>
              </a:ext>
            </a:extLst>
          </p:cNvPr>
          <p:cNvSpPr/>
          <p:nvPr/>
        </p:nvSpPr>
        <p:spPr>
          <a:xfrm>
            <a:off x="2443694" y="2252917"/>
            <a:ext cx="14060" cy="407251"/>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3FD47E6A-B954-074F-B378-5170D54DF013}"/>
              </a:ext>
            </a:extLst>
          </p:cNvPr>
          <p:cNvSpPr/>
          <p:nvPr/>
        </p:nvSpPr>
        <p:spPr>
          <a:xfrm>
            <a:off x="2462676" y="2252917"/>
            <a:ext cx="14060" cy="40725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68F0D1B6-8AB8-654B-93B0-E4E892F224BA}"/>
              </a:ext>
            </a:extLst>
          </p:cNvPr>
          <p:cNvSpPr/>
          <p:nvPr/>
        </p:nvSpPr>
        <p:spPr>
          <a:xfrm>
            <a:off x="2481658" y="2252917"/>
            <a:ext cx="98426" cy="407251"/>
          </a:xfrm>
          <a:prstGeom prst="rect">
            <a:avLst/>
          </a:prstGeom>
          <a:solidFill>
            <a:srgbClr val="40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03A64C2C-D06F-F647-A1BD-E3CE2195C3E1}"/>
              </a:ext>
            </a:extLst>
          </p:cNvPr>
          <p:cNvSpPr/>
          <p:nvPr/>
        </p:nvSpPr>
        <p:spPr>
          <a:xfrm>
            <a:off x="2584445" y="2256049"/>
            <a:ext cx="144123" cy="407251"/>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6060A43E-5CA1-D849-A104-F702E612DC31}"/>
              </a:ext>
            </a:extLst>
          </p:cNvPr>
          <p:cNvSpPr/>
          <p:nvPr/>
        </p:nvSpPr>
        <p:spPr>
          <a:xfrm>
            <a:off x="2736284" y="2255194"/>
            <a:ext cx="330430" cy="407251"/>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A17B0A92-CE23-2647-909A-7D9769CA41EF}"/>
              </a:ext>
            </a:extLst>
          </p:cNvPr>
          <p:cNvSpPr/>
          <p:nvPr/>
        </p:nvSpPr>
        <p:spPr>
          <a:xfrm>
            <a:off x="3069402" y="2252917"/>
            <a:ext cx="6678906" cy="40725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6FE4CCEB-4323-A541-85D4-D6FBC4810260}"/>
              </a:ext>
            </a:extLst>
          </p:cNvPr>
          <p:cNvSpPr txBox="1"/>
          <p:nvPr/>
        </p:nvSpPr>
        <p:spPr>
          <a:xfrm flipH="1">
            <a:off x="4951736" y="3280144"/>
            <a:ext cx="2288530" cy="828881"/>
          </a:xfrm>
          <a:prstGeom prst="rect">
            <a:avLst/>
          </a:prstGeom>
          <a:noFill/>
        </p:spPr>
        <p:txBody>
          <a:bodyPr wrap="square" lIns="0" tIns="0" rIns="0" bIns="0" numCol="1" rtlCol="0" anchor="b">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OF </a:t>
            </a:r>
            <a:r>
              <a:rPr kumimoji="0" lang="en-US" sz="3427" b="0" i="0" u="none" strike="noStrike" kern="1200" cap="none" spc="0" normalizeH="0" baseline="0" noProof="0" dirty="0">
                <a:ln>
                  <a:noFill/>
                </a:ln>
                <a:solidFill>
                  <a:prstClr val="black"/>
                </a:solidFill>
                <a:effectLst/>
                <a:uLnTx/>
                <a:uFillTx/>
                <a:latin typeface="Times New Roman"/>
                <a:ea typeface="+mn-ea"/>
                <a:cs typeface="Times New Roman"/>
              </a:rPr>
              <a:t>£4.5m</a:t>
            </a:r>
          </a:p>
          <a:p>
            <a:pPr marL="0" marR="0" lvl="0" indent="0" algn="ctr" defTabSz="447663"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prstClr val="black"/>
                </a:solidFill>
                <a:effectLst/>
                <a:uLnTx/>
                <a:uFillTx/>
                <a:latin typeface="Gill Sans MT"/>
                <a:ea typeface="+mn-ea"/>
                <a:cs typeface="Gill Sans MT"/>
              </a:rPr>
              <a:t>SPEND ON FALLS</a:t>
            </a:r>
          </a:p>
        </p:txBody>
      </p:sp>
      <p:cxnSp>
        <p:nvCxnSpPr>
          <p:cNvPr id="40" name="Straight Connector 39">
            <a:extLst>
              <a:ext uri="{FF2B5EF4-FFF2-40B4-BE49-F238E27FC236}">
                <a16:creationId xmlns:a16="http://schemas.microsoft.com/office/drawing/2014/main" id="{1C0C1FF6-3B33-354A-8A58-BCAD5A26862A}"/>
              </a:ext>
            </a:extLst>
          </p:cNvPr>
          <p:cNvCxnSpPr/>
          <p:nvPr/>
        </p:nvCxnSpPr>
        <p:spPr>
          <a:xfrm>
            <a:off x="2443693" y="2957474"/>
            <a:ext cx="7304614" cy="1"/>
          </a:xfrm>
          <a:prstGeom prst="line">
            <a:avLst/>
          </a:prstGeom>
          <a:ln w="6350" cmpd="sng">
            <a:solidFill>
              <a:schemeClr val="bg1">
                <a:lumMod val="6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268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051284-D72A-8A4D-AB4C-1491D6B372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200" b="0" i="0" u="none" strike="noStrike" kern="1200" cap="none" spc="0" normalizeH="0" baseline="0" noProof="0" smtClean="0">
                <a:ln>
                  <a:noFill/>
                </a:ln>
                <a:solidFill>
                  <a:srgbClr val="3C3C3B">
                    <a:lumMod val="75000"/>
                    <a:lumOff val="2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srgbClr val="3C3C3B">
                  <a:lumMod val="75000"/>
                  <a:lumOff val="25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6C31E0E7-4630-9D44-A74C-FAE7A79E9FFD}"/>
              </a:ext>
            </a:extLst>
          </p:cNvPr>
          <p:cNvSpPr/>
          <p:nvPr/>
        </p:nvSpPr>
        <p:spPr>
          <a:xfrm>
            <a:off x="1666496" y="821428"/>
            <a:ext cx="8859011" cy="582022"/>
          </a:xfrm>
          <a:prstGeom prst="rect">
            <a:avLst/>
          </a:prstGeom>
          <a:noFill/>
          <a:ln w="50800">
            <a:gradFill flip="none" rotWithShape="1">
              <a:gsLst>
                <a:gs pos="1000">
                  <a:schemeClr val="tx1"/>
                </a:gs>
                <a:gs pos="2000">
                  <a:srgbClr val="FFFFFF">
                    <a:alpha val="0"/>
                  </a:srgbClr>
                </a:gs>
                <a:gs pos="97000">
                  <a:schemeClr val="tx1"/>
                </a:gs>
                <a:gs pos="96000">
                  <a:schemeClr val="bg1">
                    <a:alpha val="0"/>
                  </a:schemeClr>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wrap="square" lIns="176246" tIns="176246" rIns="0" bIns="176246"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9" b="0" i="0" u="none" strike="noStrike" kern="1200" cap="all" spc="588" normalizeH="0" baseline="0" noProof="0" dirty="0">
                <a:ln>
                  <a:noFill/>
                </a:ln>
                <a:solidFill>
                  <a:srgbClr val="3C3C3B"/>
                </a:solidFill>
                <a:effectLst/>
                <a:uLnTx/>
                <a:uFillTx/>
                <a:latin typeface="Gill Sans MT"/>
                <a:ea typeface="+mn-ea"/>
                <a:cs typeface="Gill Sans MT"/>
              </a:rPr>
              <a:t>VALUE FOR MONEY OF INTERVENTIONS</a:t>
            </a:r>
          </a:p>
        </p:txBody>
      </p:sp>
      <p:grpSp>
        <p:nvGrpSpPr>
          <p:cNvPr id="5" name="Group 4">
            <a:extLst>
              <a:ext uri="{FF2B5EF4-FFF2-40B4-BE49-F238E27FC236}">
                <a16:creationId xmlns:a16="http://schemas.microsoft.com/office/drawing/2014/main" id="{9412EDCD-0DC0-E140-B9CB-D048AD6ED8D1}"/>
              </a:ext>
            </a:extLst>
          </p:cNvPr>
          <p:cNvGrpSpPr/>
          <p:nvPr/>
        </p:nvGrpSpPr>
        <p:grpSpPr>
          <a:xfrm>
            <a:off x="1246291" y="3599375"/>
            <a:ext cx="9699419" cy="3187117"/>
            <a:chOff x="0" y="3650984"/>
            <a:chExt cx="9906000" cy="3254997"/>
          </a:xfrm>
        </p:grpSpPr>
        <p:sp>
          <p:nvSpPr>
            <p:cNvPr id="6" name="Rectangle 5">
              <a:extLst>
                <a:ext uri="{FF2B5EF4-FFF2-40B4-BE49-F238E27FC236}">
                  <a16:creationId xmlns:a16="http://schemas.microsoft.com/office/drawing/2014/main" id="{F081CBB0-7DCD-BF48-848C-5D02D6D3DF63}"/>
                </a:ext>
              </a:extLst>
            </p:cNvPr>
            <p:cNvSpPr/>
            <p:nvPr/>
          </p:nvSpPr>
          <p:spPr>
            <a:xfrm>
              <a:off x="0" y="5101446"/>
              <a:ext cx="8685841" cy="1756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51C1B422-0E0F-D741-99E9-29D1BED190A0}"/>
                </a:ext>
              </a:extLst>
            </p:cNvPr>
            <p:cNvSpPr/>
            <p:nvPr/>
          </p:nvSpPr>
          <p:spPr>
            <a:xfrm>
              <a:off x="1843651" y="3650984"/>
              <a:ext cx="8062349" cy="3207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D897E2D-8127-C54D-979D-C024AF2E10B2}"/>
                </a:ext>
              </a:extLst>
            </p:cNvPr>
            <p:cNvSpPr/>
            <p:nvPr/>
          </p:nvSpPr>
          <p:spPr>
            <a:xfrm>
              <a:off x="1504109" y="3854046"/>
              <a:ext cx="7178987" cy="30039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A1A56C2-7127-6B4F-AFFC-0BBFEF8F5674}"/>
                </a:ext>
              </a:extLst>
            </p:cNvPr>
            <p:cNvSpPr/>
            <p:nvPr/>
          </p:nvSpPr>
          <p:spPr>
            <a:xfrm>
              <a:off x="1355058" y="4337926"/>
              <a:ext cx="7328037" cy="2520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7ED086AB-A7B9-3D48-8526-B34D89A27D7B}"/>
                </a:ext>
              </a:extLst>
            </p:cNvPr>
            <p:cNvSpPr/>
            <p:nvPr/>
          </p:nvSpPr>
          <p:spPr>
            <a:xfrm>
              <a:off x="1252879" y="4897422"/>
              <a:ext cx="7432962" cy="1960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1578258E-21BA-8B44-935B-F8DB6B722977}"/>
                </a:ext>
              </a:extLst>
            </p:cNvPr>
            <p:cNvSpPr/>
            <p:nvPr/>
          </p:nvSpPr>
          <p:spPr>
            <a:xfrm>
              <a:off x="1237265" y="5002497"/>
              <a:ext cx="7445830" cy="1903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 name="Group 11">
            <a:extLst>
              <a:ext uri="{FF2B5EF4-FFF2-40B4-BE49-F238E27FC236}">
                <a16:creationId xmlns:a16="http://schemas.microsoft.com/office/drawing/2014/main" id="{3D4C5C19-39EA-6542-88B8-51CD97853F45}"/>
              </a:ext>
            </a:extLst>
          </p:cNvPr>
          <p:cNvGrpSpPr/>
          <p:nvPr/>
        </p:nvGrpSpPr>
        <p:grpSpPr>
          <a:xfrm>
            <a:off x="1872679" y="6134414"/>
            <a:ext cx="8450157" cy="340769"/>
            <a:chOff x="639728" y="6192034"/>
            <a:chExt cx="8630131" cy="348027"/>
          </a:xfrm>
        </p:grpSpPr>
        <p:grpSp>
          <p:nvGrpSpPr>
            <p:cNvPr id="13" name="Group 12">
              <a:extLst>
                <a:ext uri="{FF2B5EF4-FFF2-40B4-BE49-F238E27FC236}">
                  <a16:creationId xmlns:a16="http://schemas.microsoft.com/office/drawing/2014/main" id="{F5CC8352-F8B3-5F48-AAAD-1483142A10C9}"/>
                </a:ext>
              </a:extLst>
            </p:cNvPr>
            <p:cNvGrpSpPr/>
            <p:nvPr/>
          </p:nvGrpSpPr>
          <p:grpSpPr>
            <a:xfrm>
              <a:off x="7216847" y="6192034"/>
              <a:ext cx="2053012" cy="348027"/>
              <a:chOff x="7015512" y="6192034"/>
              <a:chExt cx="2053012" cy="348027"/>
            </a:xfrm>
          </p:grpSpPr>
          <p:pic>
            <p:nvPicPr>
              <p:cNvPr id="22" name="Picture 21">
                <a:extLst>
                  <a:ext uri="{FF2B5EF4-FFF2-40B4-BE49-F238E27FC236}">
                    <a16:creationId xmlns:a16="http://schemas.microsoft.com/office/drawing/2014/main" id="{4216094D-5905-2344-B633-8871D16723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621" b="-1"/>
              <a:stretch/>
            </p:blipFill>
            <p:spPr>
              <a:xfrm>
                <a:off x="7891497" y="6192034"/>
                <a:ext cx="1177027" cy="348027"/>
              </a:xfrm>
              <a:prstGeom prst="rect">
                <a:avLst/>
              </a:prstGeom>
            </p:spPr>
          </p:pic>
          <p:pic>
            <p:nvPicPr>
              <p:cNvPr id="23" name="Picture 22">
                <a:extLst>
                  <a:ext uri="{FF2B5EF4-FFF2-40B4-BE49-F238E27FC236}">
                    <a16:creationId xmlns:a16="http://schemas.microsoft.com/office/drawing/2014/main" id="{00E200C5-06A1-834E-BBE2-C4AF39EE9A7C}"/>
                  </a:ext>
                </a:extLst>
              </p:cNvPr>
              <p:cNvPicPr>
                <a:picLocks noChangeAspect="1"/>
              </p:cNvPicPr>
              <p:nvPr/>
            </p:nvPicPr>
            <p:blipFill>
              <a:blip r:embed="rId3"/>
              <a:stretch>
                <a:fillRect/>
              </a:stretch>
            </p:blipFill>
            <p:spPr>
              <a:xfrm>
                <a:off x="7015512" y="6199910"/>
                <a:ext cx="845012" cy="340151"/>
              </a:xfrm>
              <a:prstGeom prst="rect">
                <a:avLst/>
              </a:prstGeom>
            </p:spPr>
          </p:pic>
        </p:grpSp>
        <p:grpSp>
          <p:nvGrpSpPr>
            <p:cNvPr id="14" name="Group 13">
              <a:extLst>
                <a:ext uri="{FF2B5EF4-FFF2-40B4-BE49-F238E27FC236}">
                  <a16:creationId xmlns:a16="http://schemas.microsoft.com/office/drawing/2014/main" id="{788A6E22-C712-C948-83E0-50302524AF8A}"/>
                </a:ext>
              </a:extLst>
            </p:cNvPr>
            <p:cNvGrpSpPr/>
            <p:nvPr/>
          </p:nvGrpSpPr>
          <p:grpSpPr>
            <a:xfrm>
              <a:off x="639728" y="6196237"/>
              <a:ext cx="1046506" cy="343824"/>
              <a:chOff x="594687" y="6196237"/>
              <a:chExt cx="1046506" cy="343824"/>
            </a:xfrm>
          </p:grpSpPr>
          <p:pic>
            <p:nvPicPr>
              <p:cNvPr id="15" name="Picture 14" descr="NECS logowhite.png">
                <a:extLst>
                  <a:ext uri="{FF2B5EF4-FFF2-40B4-BE49-F238E27FC236}">
                    <a16:creationId xmlns:a16="http://schemas.microsoft.com/office/drawing/2014/main" id="{E7BEBFB4-0540-6746-A9DF-6ECEB49154EE}"/>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38770" y="6199910"/>
                <a:ext cx="340151" cy="340151"/>
              </a:xfrm>
              <a:prstGeom prst="rect">
                <a:avLst/>
              </a:prstGeom>
            </p:spPr>
          </p:pic>
          <p:grpSp>
            <p:nvGrpSpPr>
              <p:cNvPr id="16" name="Group 15">
                <a:extLst>
                  <a:ext uri="{FF2B5EF4-FFF2-40B4-BE49-F238E27FC236}">
                    <a16:creationId xmlns:a16="http://schemas.microsoft.com/office/drawing/2014/main" id="{F65D7C1E-21E3-D547-9541-B9B5F04FDF15}"/>
                  </a:ext>
                </a:extLst>
              </p:cNvPr>
              <p:cNvGrpSpPr/>
              <p:nvPr userDrawn="1"/>
            </p:nvGrpSpPr>
            <p:grpSpPr>
              <a:xfrm>
                <a:off x="594687" y="6199910"/>
                <a:ext cx="333212" cy="340151"/>
                <a:chOff x="252048" y="6062244"/>
                <a:chExt cx="574772" cy="586742"/>
              </a:xfrm>
            </p:grpSpPr>
            <p:sp>
              <p:nvSpPr>
                <p:cNvPr id="18" name="Green Triangle">
                  <a:extLst>
                    <a:ext uri="{FF2B5EF4-FFF2-40B4-BE49-F238E27FC236}">
                      <a16:creationId xmlns:a16="http://schemas.microsoft.com/office/drawing/2014/main" id="{6D02EE33-65FE-AF42-8AC5-7B07E6A353E8}"/>
                    </a:ext>
                  </a:extLst>
                </p:cNvPr>
                <p:cNvSpPr/>
                <p:nvPr/>
              </p:nvSpPr>
              <p:spPr>
                <a:xfrm rot="19879549">
                  <a:off x="495151" y="6279964"/>
                  <a:ext cx="331669"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Green Triangle">
                  <a:extLst>
                    <a:ext uri="{FF2B5EF4-FFF2-40B4-BE49-F238E27FC236}">
                      <a16:creationId xmlns:a16="http://schemas.microsoft.com/office/drawing/2014/main" id="{BD7184F2-1AC6-9D41-8A81-70FC3B5D7012}"/>
                    </a:ext>
                  </a:extLst>
                </p:cNvPr>
                <p:cNvSpPr/>
                <p:nvPr/>
              </p:nvSpPr>
              <p:spPr>
                <a:xfrm rot="9079549">
                  <a:off x="252048" y="6320709"/>
                  <a:ext cx="331669"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19"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Green Triangle">
                  <a:extLst>
                    <a:ext uri="{FF2B5EF4-FFF2-40B4-BE49-F238E27FC236}">
                      <a16:creationId xmlns:a16="http://schemas.microsoft.com/office/drawing/2014/main" id="{F6940DCB-F0A5-544D-9A4A-1294A1C9BFE6}"/>
                    </a:ext>
                  </a:extLst>
                </p:cNvPr>
                <p:cNvSpPr/>
                <p:nvPr/>
              </p:nvSpPr>
              <p:spPr>
                <a:xfrm rot="4279549">
                  <a:off x="375836" y="6427874"/>
                  <a:ext cx="331668"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Green Triangle">
                  <a:extLst>
                    <a:ext uri="{FF2B5EF4-FFF2-40B4-BE49-F238E27FC236}">
                      <a16:creationId xmlns:a16="http://schemas.microsoft.com/office/drawing/2014/main" id="{AB79D7B7-B912-E643-954F-E94E5ADDE32A}"/>
                    </a:ext>
                  </a:extLst>
                </p:cNvPr>
                <p:cNvSpPr/>
                <p:nvPr/>
              </p:nvSpPr>
              <p:spPr>
                <a:xfrm rot="15079549">
                  <a:off x="371363" y="6172800"/>
                  <a:ext cx="331668" cy="110556"/>
                </a:xfrm>
                <a:prstGeom prst="rtTriangle">
                  <a:avLst/>
                </a:prstGeom>
                <a:solidFill>
                  <a:schemeClr val="tx1">
                    <a:alpha val="1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7" name="Picture 16">
                <a:extLst>
                  <a:ext uri="{FF2B5EF4-FFF2-40B4-BE49-F238E27FC236}">
                    <a16:creationId xmlns:a16="http://schemas.microsoft.com/office/drawing/2014/main" id="{C71CAD6D-BFFC-4742-AFCB-9EB9064509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16" t="-2621" b="-1"/>
              <a:stretch/>
            </p:blipFill>
            <p:spPr>
              <a:xfrm>
                <a:off x="1289793" y="6196237"/>
                <a:ext cx="351400" cy="343824"/>
              </a:xfrm>
              <a:prstGeom prst="rect">
                <a:avLst/>
              </a:prstGeom>
            </p:spPr>
          </p:pic>
        </p:grpSp>
      </p:grpSp>
      <p:sp>
        <p:nvSpPr>
          <p:cNvPr id="24" name="Rectangle 23">
            <a:extLst>
              <a:ext uri="{FF2B5EF4-FFF2-40B4-BE49-F238E27FC236}">
                <a16:creationId xmlns:a16="http://schemas.microsoft.com/office/drawing/2014/main" id="{87ECD96D-9C92-CB46-A7E1-E5E07BB2EBB0}"/>
              </a:ext>
            </a:extLst>
          </p:cNvPr>
          <p:cNvSpPr/>
          <p:nvPr/>
        </p:nvSpPr>
        <p:spPr>
          <a:xfrm>
            <a:off x="1246291" y="5859032"/>
            <a:ext cx="9699419" cy="927458"/>
          </a:xfrm>
          <a:prstGeom prst="rect">
            <a:avLst/>
          </a:prstGeom>
          <a:solidFill>
            <a:schemeClr val="bg1"/>
          </a:solidFill>
          <a:ln w="50800">
            <a:noFill/>
          </a:ln>
          <a:effectLst/>
        </p:spPr>
        <p:style>
          <a:lnRef idx="1">
            <a:schemeClr val="accent1"/>
          </a:lnRef>
          <a:fillRef idx="3">
            <a:schemeClr val="accent1"/>
          </a:fillRef>
          <a:effectRef idx="2">
            <a:schemeClr val="accent1"/>
          </a:effectRef>
          <a:fontRef idx="minor">
            <a:schemeClr val="lt1"/>
          </a:fontRef>
        </p:style>
        <p:txBody>
          <a:bodyPr wrap="square" lIns="176246" tIns="176246" rIns="0" bIns="176246"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75" b="0" i="0" u="none" strike="noStrike" kern="1200" cap="all" spc="588" normalizeH="0" baseline="0" noProof="0" dirty="0">
              <a:ln>
                <a:noFill/>
              </a:ln>
              <a:solidFill>
                <a:srgbClr val="FFFFFF"/>
              </a:solidFill>
              <a:effectLst/>
              <a:uLnTx/>
              <a:uFillTx/>
              <a:latin typeface="Gill Sans MT"/>
              <a:ea typeface="+mn-ea"/>
              <a:cs typeface="Gill Sans MT"/>
            </a:endParaRPr>
          </a:p>
        </p:txBody>
      </p:sp>
      <p:sp>
        <p:nvSpPr>
          <p:cNvPr id="25" name="Rectangle 24">
            <a:extLst>
              <a:ext uri="{FF2B5EF4-FFF2-40B4-BE49-F238E27FC236}">
                <a16:creationId xmlns:a16="http://schemas.microsoft.com/office/drawing/2014/main" id="{03DCB5F3-A6B7-3C45-B0B8-315D3BFDFB40}"/>
              </a:ext>
            </a:extLst>
          </p:cNvPr>
          <p:cNvSpPr/>
          <p:nvPr/>
        </p:nvSpPr>
        <p:spPr>
          <a:xfrm>
            <a:off x="2596041" y="5452304"/>
            <a:ext cx="777457"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&amp; REFERRAL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£6,986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3C3C3B"/>
                </a:solidFill>
                <a:effectLst/>
                <a:uLnTx/>
                <a:uFillTx/>
                <a:latin typeface="Gill Sans MT"/>
                <a:ea typeface="+mn-ea"/>
                <a:cs typeface="Gill Sans MT"/>
              </a:rPr>
              <a:t>0.2%</a:t>
            </a:r>
          </a:p>
        </p:txBody>
      </p:sp>
      <p:sp>
        <p:nvSpPr>
          <p:cNvPr id="26" name="Rectangle 25">
            <a:extLst>
              <a:ext uri="{FF2B5EF4-FFF2-40B4-BE49-F238E27FC236}">
                <a16:creationId xmlns:a16="http://schemas.microsoft.com/office/drawing/2014/main" id="{8A6D6A84-DE83-4B4A-88E3-A73CC58FFDFE}"/>
              </a:ext>
            </a:extLst>
          </p:cNvPr>
          <p:cNvSpPr/>
          <p:nvPr/>
        </p:nvSpPr>
        <p:spPr>
          <a:xfrm>
            <a:off x="6309480" y="5452304"/>
            <a:ext cx="817533"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STRENGTH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£81,868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3C3C3B"/>
                </a:solidFill>
                <a:effectLst/>
                <a:uLnTx/>
                <a:uFillTx/>
                <a:latin typeface="Gill Sans MT"/>
                <a:ea typeface="+mn-ea"/>
                <a:cs typeface="Gill Sans MT"/>
              </a:rPr>
              <a:t>2.1%</a:t>
            </a:r>
          </a:p>
        </p:txBody>
      </p:sp>
      <p:sp>
        <p:nvSpPr>
          <p:cNvPr id="27" name="Rectangle 26">
            <a:extLst>
              <a:ext uri="{FF2B5EF4-FFF2-40B4-BE49-F238E27FC236}">
                <a16:creationId xmlns:a16="http://schemas.microsoft.com/office/drawing/2014/main" id="{18EB0050-B616-C74B-806D-673B94F3ACCB}"/>
              </a:ext>
            </a:extLst>
          </p:cNvPr>
          <p:cNvSpPr/>
          <p:nvPr/>
        </p:nvSpPr>
        <p:spPr>
          <a:xfrm>
            <a:off x="3733934" y="5452304"/>
            <a:ext cx="990656"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HOME HAZARD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£7,369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3C3C3B"/>
                </a:solidFill>
                <a:effectLst/>
                <a:uLnTx/>
                <a:uFillTx/>
                <a:latin typeface="Gill Sans MT"/>
                <a:ea typeface="+mn-ea"/>
                <a:cs typeface="Gill Sans MT"/>
              </a:rPr>
              <a:t>0.2%</a:t>
            </a:r>
          </a:p>
        </p:txBody>
      </p:sp>
      <p:sp>
        <p:nvSpPr>
          <p:cNvPr id="28" name="Rectangle 27">
            <a:extLst>
              <a:ext uri="{FF2B5EF4-FFF2-40B4-BE49-F238E27FC236}">
                <a16:creationId xmlns:a16="http://schemas.microsoft.com/office/drawing/2014/main" id="{8029F14E-519C-2B40-95D0-2FC584886038}"/>
              </a:ext>
            </a:extLst>
          </p:cNvPr>
          <p:cNvSpPr/>
          <p:nvPr/>
        </p:nvSpPr>
        <p:spPr>
          <a:xfrm>
            <a:off x="5051363" y="5452304"/>
            <a:ext cx="844783"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MEDICATION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£58,800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3C3C3B"/>
                </a:solidFill>
                <a:effectLst/>
                <a:uLnTx/>
                <a:uFillTx/>
                <a:latin typeface="Gill Sans MT"/>
                <a:ea typeface="+mn-ea"/>
                <a:cs typeface="Gill Sans MT"/>
              </a:rPr>
              <a:t>1.5%</a:t>
            </a:r>
          </a:p>
        </p:txBody>
      </p:sp>
      <p:sp>
        <p:nvSpPr>
          <p:cNvPr id="29" name="Rectangle 28">
            <a:extLst>
              <a:ext uri="{FF2B5EF4-FFF2-40B4-BE49-F238E27FC236}">
                <a16:creationId xmlns:a16="http://schemas.microsoft.com/office/drawing/2014/main" id="{D6BFABC2-F6E9-4B4D-8E96-24D4DD71AE51}"/>
              </a:ext>
            </a:extLst>
          </p:cNvPr>
          <p:cNvSpPr/>
          <p:nvPr/>
        </p:nvSpPr>
        <p:spPr>
          <a:xfrm>
            <a:off x="7643741" y="5452304"/>
            <a:ext cx="637996"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RAPID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£60,979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3C3C3B"/>
                </a:solidFill>
                <a:effectLst/>
                <a:uLnTx/>
                <a:uFillTx/>
                <a:latin typeface="Gill Sans MT"/>
                <a:ea typeface="+mn-ea"/>
                <a:cs typeface="Gill Sans MT"/>
              </a:rPr>
              <a:t>1.6%</a:t>
            </a:r>
          </a:p>
        </p:txBody>
      </p:sp>
      <p:sp>
        <p:nvSpPr>
          <p:cNvPr id="30" name="Rectangle 29">
            <a:extLst>
              <a:ext uri="{FF2B5EF4-FFF2-40B4-BE49-F238E27FC236}">
                <a16:creationId xmlns:a16="http://schemas.microsoft.com/office/drawing/2014/main" id="{512EC281-62E2-8A4D-B527-3E76230AE726}"/>
              </a:ext>
            </a:extLst>
          </p:cNvPr>
          <p:cNvSpPr/>
          <p:nvPr/>
        </p:nvSpPr>
        <p:spPr>
          <a:xfrm>
            <a:off x="8847357" y="5452304"/>
            <a:ext cx="719749" cy="11302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HOSPITAL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ADMISSION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77" b="0" i="0" u="none" strike="noStrike" kern="1200" cap="none" spc="0" normalizeH="0" baseline="0" noProof="0" dirty="0">
              <a:ln>
                <a:noFill/>
              </a:ln>
              <a:solidFill>
                <a:srgbClr val="3C3C3B"/>
              </a:solidFill>
              <a:effectLst/>
              <a:uLnTx/>
              <a:uFillTx/>
              <a:latin typeface="Gill Sans MT"/>
              <a:ea typeface="+mn-ea"/>
              <a:cs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7" b="0" i="0" u="none" strike="noStrike" kern="1200" cap="none" spc="0" normalizeH="0" baseline="0" noProof="0" dirty="0">
                <a:ln>
                  <a:noFill/>
                </a:ln>
                <a:solidFill>
                  <a:srgbClr val="3C3C3B"/>
                </a:solidFill>
                <a:effectLst/>
                <a:uLnTx/>
                <a:uFillTx/>
                <a:latin typeface="Gill Sans MT"/>
                <a:ea typeface="+mn-ea"/>
                <a:cs typeface="Gill Sans MT"/>
              </a:rPr>
              <a:t>£3,685,290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3C3C3B"/>
                </a:solidFill>
                <a:effectLst/>
                <a:uLnTx/>
                <a:uFillTx/>
                <a:latin typeface="Gill Sans MT"/>
                <a:ea typeface="+mn-ea"/>
                <a:cs typeface="Gill Sans MT"/>
              </a:rPr>
              <a:t>94.5%</a:t>
            </a:r>
          </a:p>
        </p:txBody>
      </p:sp>
      <p:cxnSp>
        <p:nvCxnSpPr>
          <p:cNvPr id="31" name="Straight Connector 30">
            <a:extLst>
              <a:ext uri="{FF2B5EF4-FFF2-40B4-BE49-F238E27FC236}">
                <a16:creationId xmlns:a16="http://schemas.microsoft.com/office/drawing/2014/main" id="{74BF26A5-77F4-F746-A186-6B21C4BBB1C9}"/>
              </a:ext>
            </a:extLst>
          </p:cNvPr>
          <p:cNvCxnSpPr/>
          <p:nvPr/>
        </p:nvCxnSpPr>
        <p:spPr>
          <a:xfrm>
            <a:off x="2443693" y="5327537"/>
            <a:ext cx="1082152" cy="0"/>
          </a:xfrm>
          <a:prstGeom prst="line">
            <a:avLst/>
          </a:prstGeom>
          <a:solidFill>
            <a:srgbClr val="008000"/>
          </a:solidFill>
          <a:ln w="95250" cmpd="sng">
            <a:solidFill>
              <a:srgbClr val="008000"/>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32" name="Straight Connector 31">
            <a:extLst>
              <a:ext uri="{FF2B5EF4-FFF2-40B4-BE49-F238E27FC236}">
                <a16:creationId xmlns:a16="http://schemas.microsoft.com/office/drawing/2014/main" id="{02B755C8-D4AD-6748-B3EA-7CD48B4A4526}"/>
              </a:ext>
            </a:extLst>
          </p:cNvPr>
          <p:cNvCxnSpPr/>
          <p:nvPr/>
        </p:nvCxnSpPr>
        <p:spPr>
          <a:xfrm>
            <a:off x="3688185" y="5327537"/>
            <a:ext cx="1082152" cy="0"/>
          </a:xfrm>
          <a:prstGeom prst="line">
            <a:avLst/>
          </a:prstGeom>
          <a:solidFill>
            <a:srgbClr val="008000"/>
          </a:solidFill>
          <a:ln w="95250" cmpd="sng">
            <a:solidFill>
              <a:schemeClr val="accent2">
                <a:lumMod val="50000"/>
              </a:schemeClr>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33" name="Straight Connector 32">
            <a:extLst>
              <a:ext uri="{FF2B5EF4-FFF2-40B4-BE49-F238E27FC236}">
                <a16:creationId xmlns:a16="http://schemas.microsoft.com/office/drawing/2014/main" id="{283B838B-FA1D-D046-BF3E-F7938A3DC6DE}"/>
              </a:ext>
            </a:extLst>
          </p:cNvPr>
          <p:cNvCxnSpPr/>
          <p:nvPr/>
        </p:nvCxnSpPr>
        <p:spPr>
          <a:xfrm>
            <a:off x="4932678" y="5327537"/>
            <a:ext cx="1082152" cy="0"/>
          </a:xfrm>
          <a:prstGeom prst="line">
            <a:avLst/>
          </a:prstGeom>
          <a:solidFill>
            <a:srgbClr val="008000"/>
          </a:solidFill>
          <a:ln w="95250" cmpd="sng">
            <a:solidFill>
              <a:srgbClr val="400080"/>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34" name="Straight Connector 33">
            <a:extLst>
              <a:ext uri="{FF2B5EF4-FFF2-40B4-BE49-F238E27FC236}">
                <a16:creationId xmlns:a16="http://schemas.microsoft.com/office/drawing/2014/main" id="{D9A00B95-92EB-9B4A-A14A-23F1B7241171}"/>
              </a:ext>
            </a:extLst>
          </p:cNvPr>
          <p:cNvCxnSpPr/>
          <p:nvPr/>
        </p:nvCxnSpPr>
        <p:spPr>
          <a:xfrm>
            <a:off x="6177170" y="5327537"/>
            <a:ext cx="1082152" cy="0"/>
          </a:xfrm>
          <a:prstGeom prst="line">
            <a:avLst/>
          </a:prstGeom>
          <a:solidFill>
            <a:srgbClr val="008000"/>
          </a:solidFill>
          <a:ln w="95250" cmpd="sng">
            <a:solidFill>
              <a:schemeClr val="accent2">
                <a:lumMod val="60000"/>
                <a:lumOff val="40000"/>
              </a:schemeClr>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35" name="Straight Connector 34">
            <a:extLst>
              <a:ext uri="{FF2B5EF4-FFF2-40B4-BE49-F238E27FC236}">
                <a16:creationId xmlns:a16="http://schemas.microsoft.com/office/drawing/2014/main" id="{1AC6F10E-32B1-7845-8005-45D1BEB71D3E}"/>
              </a:ext>
            </a:extLst>
          </p:cNvPr>
          <p:cNvCxnSpPr/>
          <p:nvPr/>
        </p:nvCxnSpPr>
        <p:spPr>
          <a:xfrm>
            <a:off x="7421663" y="5327537"/>
            <a:ext cx="1082152" cy="0"/>
          </a:xfrm>
          <a:prstGeom prst="line">
            <a:avLst/>
          </a:prstGeom>
          <a:solidFill>
            <a:srgbClr val="008000"/>
          </a:solidFill>
          <a:ln w="95250" cmpd="sng">
            <a:solidFill>
              <a:schemeClr val="bg2">
                <a:lumMod val="65000"/>
              </a:schemeClr>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6BF0AA7E-8D87-6E42-A29A-C22E633CE613}"/>
              </a:ext>
            </a:extLst>
          </p:cNvPr>
          <p:cNvCxnSpPr/>
          <p:nvPr/>
        </p:nvCxnSpPr>
        <p:spPr>
          <a:xfrm>
            <a:off x="8666156" y="5327537"/>
            <a:ext cx="1082152" cy="0"/>
          </a:xfrm>
          <a:prstGeom prst="line">
            <a:avLst/>
          </a:prstGeom>
          <a:solidFill>
            <a:srgbClr val="008000"/>
          </a:solidFill>
          <a:ln w="95250" cmpd="sng">
            <a:solidFill>
              <a:srgbClr val="FF0000"/>
            </a:solidFill>
          </a:ln>
          <a:effectLst>
            <a:outerShdw blurRad="180975" dist="889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cxnSp>
      <p:sp>
        <p:nvSpPr>
          <p:cNvPr id="37" name="Rectangle 36">
            <a:extLst>
              <a:ext uri="{FF2B5EF4-FFF2-40B4-BE49-F238E27FC236}">
                <a16:creationId xmlns:a16="http://schemas.microsoft.com/office/drawing/2014/main" id="{F1FAD8B5-E770-E840-9BA0-1D4CC58A5D04}"/>
              </a:ext>
            </a:extLst>
          </p:cNvPr>
          <p:cNvSpPr/>
          <p:nvPr/>
        </p:nvSpPr>
        <p:spPr>
          <a:xfrm>
            <a:off x="2747526" y="4910310"/>
            <a:ext cx="474489" cy="3014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449D78"/>
                </a:solidFill>
                <a:effectLst/>
                <a:uLnTx/>
                <a:uFillTx/>
                <a:latin typeface="Gill Sans MT"/>
                <a:ea typeface="+mn-ea"/>
                <a:cs typeface="Gill Sans MT"/>
              </a:rPr>
              <a:t>3.9%</a:t>
            </a:r>
          </a:p>
        </p:txBody>
      </p:sp>
      <p:sp>
        <p:nvSpPr>
          <p:cNvPr id="38" name="Rectangle 37">
            <a:extLst>
              <a:ext uri="{FF2B5EF4-FFF2-40B4-BE49-F238E27FC236}">
                <a16:creationId xmlns:a16="http://schemas.microsoft.com/office/drawing/2014/main" id="{5F9AA540-0DA9-5B40-A379-804155E96C3E}"/>
              </a:ext>
            </a:extLst>
          </p:cNvPr>
          <p:cNvSpPr/>
          <p:nvPr/>
        </p:nvSpPr>
        <p:spPr>
          <a:xfrm>
            <a:off x="3992019" y="4910310"/>
            <a:ext cx="474489" cy="3014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449D78"/>
                </a:solidFill>
                <a:effectLst/>
                <a:uLnTx/>
                <a:uFillTx/>
                <a:latin typeface="Gill Sans MT"/>
                <a:ea typeface="+mn-ea"/>
                <a:cs typeface="Gill Sans MT"/>
              </a:rPr>
              <a:t>3.8%</a:t>
            </a:r>
          </a:p>
        </p:txBody>
      </p:sp>
      <p:sp>
        <p:nvSpPr>
          <p:cNvPr id="39" name="Rectangle 38">
            <a:extLst>
              <a:ext uri="{FF2B5EF4-FFF2-40B4-BE49-F238E27FC236}">
                <a16:creationId xmlns:a16="http://schemas.microsoft.com/office/drawing/2014/main" id="{371308DB-9923-5343-AC76-8B505E105942}"/>
              </a:ext>
            </a:extLst>
          </p:cNvPr>
          <p:cNvSpPr/>
          <p:nvPr/>
        </p:nvSpPr>
        <p:spPr>
          <a:xfrm>
            <a:off x="5173994" y="4910310"/>
            <a:ext cx="599523" cy="3014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449D78"/>
                </a:solidFill>
                <a:effectLst/>
                <a:uLnTx/>
                <a:uFillTx/>
                <a:latin typeface="Gill Sans MT"/>
                <a:ea typeface="+mn-ea"/>
                <a:cs typeface="Gill Sans MT"/>
              </a:rPr>
              <a:t>19.7%</a:t>
            </a:r>
          </a:p>
        </p:txBody>
      </p:sp>
      <p:sp>
        <p:nvSpPr>
          <p:cNvPr id="40" name="Rectangle 39">
            <a:extLst>
              <a:ext uri="{FF2B5EF4-FFF2-40B4-BE49-F238E27FC236}">
                <a16:creationId xmlns:a16="http://schemas.microsoft.com/office/drawing/2014/main" id="{334FA5AC-8D67-494E-B3F5-577A5B490D80}"/>
              </a:ext>
            </a:extLst>
          </p:cNvPr>
          <p:cNvSpPr/>
          <p:nvPr/>
        </p:nvSpPr>
        <p:spPr>
          <a:xfrm>
            <a:off x="7725496" y="4910310"/>
            <a:ext cx="474489" cy="3014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449D78"/>
                </a:solidFill>
                <a:effectLst/>
                <a:uLnTx/>
                <a:uFillTx/>
                <a:latin typeface="Gill Sans MT"/>
                <a:ea typeface="+mn-ea"/>
                <a:cs typeface="Gill Sans MT"/>
              </a:rPr>
              <a:t>6.9%</a:t>
            </a:r>
          </a:p>
        </p:txBody>
      </p:sp>
      <p:sp>
        <p:nvSpPr>
          <p:cNvPr id="41" name="Rectangle 40">
            <a:extLst>
              <a:ext uri="{FF2B5EF4-FFF2-40B4-BE49-F238E27FC236}">
                <a16:creationId xmlns:a16="http://schemas.microsoft.com/office/drawing/2014/main" id="{5F6F9617-2F42-C44A-9F69-D8EA6BC11D81}"/>
              </a:ext>
            </a:extLst>
          </p:cNvPr>
          <p:cNvSpPr/>
          <p:nvPr/>
        </p:nvSpPr>
        <p:spPr>
          <a:xfrm>
            <a:off x="6418487" y="4910310"/>
            <a:ext cx="599523" cy="3014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449D78"/>
                </a:solidFill>
                <a:effectLst/>
                <a:uLnTx/>
                <a:uFillTx/>
                <a:latin typeface="Gill Sans MT"/>
                <a:ea typeface="+mn-ea"/>
                <a:cs typeface="Gill Sans MT"/>
              </a:rPr>
              <a:t>17.2%</a:t>
            </a:r>
          </a:p>
        </p:txBody>
      </p:sp>
      <p:sp>
        <p:nvSpPr>
          <p:cNvPr id="42" name="Rectangle 41">
            <a:extLst>
              <a:ext uri="{FF2B5EF4-FFF2-40B4-BE49-F238E27FC236}">
                <a16:creationId xmlns:a16="http://schemas.microsoft.com/office/drawing/2014/main" id="{281366C4-6CE2-D047-939D-2B6680163425}"/>
              </a:ext>
            </a:extLst>
          </p:cNvPr>
          <p:cNvSpPr/>
          <p:nvPr/>
        </p:nvSpPr>
        <p:spPr>
          <a:xfrm>
            <a:off x="8907473" y="4910310"/>
            <a:ext cx="599523" cy="3014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59" b="0" i="0" u="none" strike="noStrike" kern="1200" cap="none" spc="0" normalizeH="0" baseline="0" noProof="0" dirty="0">
                <a:ln>
                  <a:noFill/>
                </a:ln>
                <a:solidFill>
                  <a:srgbClr val="449D78"/>
                </a:solidFill>
                <a:effectLst/>
                <a:uLnTx/>
                <a:uFillTx/>
                <a:latin typeface="Gill Sans MT"/>
                <a:ea typeface="+mn-ea"/>
                <a:cs typeface="Gill Sans MT"/>
              </a:rPr>
              <a:t>48.5%</a:t>
            </a:r>
          </a:p>
        </p:txBody>
      </p:sp>
      <p:grpSp>
        <p:nvGrpSpPr>
          <p:cNvPr id="43" name="Group 42">
            <a:extLst>
              <a:ext uri="{FF2B5EF4-FFF2-40B4-BE49-F238E27FC236}">
                <a16:creationId xmlns:a16="http://schemas.microsoft.com/office/drawing/2014/main" id="{2A3B223D-DB55-F246-B6DF-8AEF2D099646}"/>
              </a:ext>
            </a:extLst>
          </p:cNvPr>
          <p:cNvGrpSpPr/>
          <p:nvPr/>
        </p:nvGrpSpPr>
        <p:grpSpPr>
          <a:xfrm>
            <a:off x="2004017" y="1569223"/>
            <a:ext cx="7744292" cy="3450365"/>
            <a:chOff x="773863" y="2220415"/>
            <a:chExt cx="7909233" cy="2833050"/>
          </a:xfrm>
        </p:grpSpPr>
        <p:grpSp>
          <p:nvGrpSpPr>
            <p:cNvPr id="44" name="Group 43">
              <a:extLst>
                <a:ext uri="{FF2B5EF4-FFF2-40B4-BE49-F238E27FC236}">
                  <a16:creationId xmlns:a16="http://schemas.microsoft.com/office/drawing/2014/main" id="{5181412B-6171-504E-A74C-CA78703BFBF7}"/>
                </a:ext>
              </a:extLst>
            </p:cNvPr>
            <p:cNvGrpSpPr/>
            <p:nvPr/>
          </p:nvGrpSpPr>
          <p:grpSpPr>
            <a:xfrm>
              <a:off x="773863" y="2220415"/>
              <a:ext cx="279184" cy="2833049"/>
              <a:chOff x="1017703" y="1510042"/>
              <a:chExt cx="279184" cy="3782349"/>
            </a:xfrm>
          </p:grpSpPr>
          <p:cxnSp>
            <p:nvCxnSpPr>
              <p:cNvPr id="52" name="Straight Connector 51">
                <a:extLst>
                  <a:ext uri="{FF2B5EF4-FFF2-40B4-BE49-F238E27FC236}">
                    <a16:creationId xmlns:a16="http://schemas.microsoft.com/office/drawing/2014/main" id="{313608A5-49F0-F24A-AA28-334D3679DCFB}"/>
                  </a:ext>
                </a:extLst>
              </p:cNvPr>
              <p:cNvCxnSpPr/>
              <p:nvPr/>
            </p:nvCxnSpPr>
            <p:spPr>
              <a:xfrm flipV="1">
                <a:off x="1157296" y="1510042"/>
                <a:ext cx="0" cy="3782349"/>
              </a:xfrm>
              <a:prstGeom prst="line">
                <a:avLst/>
              </a:prstGeom>
              <a:ln w="635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1ACDA244-CC14-B74C-A1FB-6C52B0B10FB6}"/>
                  </a:ext>
                </a:extLst>
              </p:cNvPr>
              <p:cNvSpPr txBox="1"/>
              <p:nvPr/>
            </p:nvSpPr>
            <p:spPr>
              <a:xfrm rot="5400000">
                <a:off x="-350441" y="3372681"/>
                <a:ext cx="3015471" cy="279184"/>
              </a:xfrm>
              <a:prstGeom prst="rect">
                <a:avLst/>
              </a:prstGeom>
              <a:solidFill>
                <a:schemeClr val="bg1"/>
              </a:solidFill>
              <a:ln>
                <a:solidFill>
                  <a:schemeClr val="bg1">
                    <a:lumMod val="75000"/>
                  </a:schemeClr>
                </a:solidFill>
              </a:ln>
            </p:spPr>
            <p:txBody>
              <a:bodyPr wrap="square" lIns="70499" tIns="45824" rIns="70499" bIns="45824" rtlCol="0" anchor="ctr">
                <a:spAutoFit/>
              </a:bodyPr>
              <a:lstStyle>
                <a:defPPr>
                  <a:defRPr lang="en-US"/>
                </a:defPPr>
                <a:lvl1pPr algn="r">
                  <a:defRPr sz="2500">
                    <a:solidFill>
                      <a:schemeClr val="tx1">
                        <a:lumMod val="85000"/>
                        <a:lumOff val="15000"/>
                      </a:schemeClr>
                    </a:solidFill>
                    <a:latin typeface="Century Gothic"/>
                    <a:cs typeface="Century Gothic"/>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75" b="0" i="0" u="none" strike="noStrike" kern="1200" cap="none" spc="0" normalizeH="0" baseline="0" noProof="0" dirty="0">
                    <a:ln>
                      <a:noFill/>
                    </a:ln>
                    <a:solidFill>
                      <a:srgbClr val="3C3C3B">
                        <a:lumMod val="85000"/>
                        <a:lumOff val="15000"/>
                      </a:srgbClr>
                    </a:solidFill>
                    <a:effectLst/>
                    <a:uLnTx/>
                    <a:uFillTx/>
                    <a:latin typeface="Century Gothic"/>
                    <a:ea typeface="+mn-ea"/>
                  </a:rPr>
                  <a:t>POPULATION HEALTH GAIN</a:t>
                </a:r>
              </a:p>
            </p:txBody>
          </p:sp>
        </p:grpSp>
        <p:grpSp>
          <p:nvGrpSpPr>
            <p:cNvPr id="45" name="Group 44">
              <a:extLst>
                <a:ext uri="{FF2B5EF4-FFF2-40B4-BE49-F238E27FC236}">
                  <a16:creationId xmlns:a16="http://schemas.microsoft.com/office/drawing/2014/main" id="{4A166186-8F57-2746-AA6D-B599F98CE021}"/>
                </a:ext>
              </a:extLst>
            </p:cNvPr>
            <p:cNvGrpSpPr/>
            <p:nvPr/>
          </p:nvGrpSpPr>
          <p:grpSpPr>
            <a:xfrm>
              <a:off x="1222905" y="2220415"/>
              <a:ext cx="7460191" cy="2833050"/>
              <a:chOff x="1222905" y="2268396"/>
              <a:chExt cx="7460191" cy="2833050"/>
            </a:xfrm>
          </p:grpSpPr>
          <p:sp>
            <p:nvSpPr>
              <p:cNvPr id="46" name="Right Triangle 45">
                <a:extLst>
                  <a:ext uri="{FF2B5EF4-FFF2-40B4-BE49-F238E27FC236}">
                    <a16:creationId xmlns:a16="http://schemas.microsoft.com/office/drawing/2014/main" id="{A0F04148-B4D3-414D-AFA5-FCAA79BFC438}"/>
                  </a:ext>
                </a:extLst>
              </p:cNvPr>
              <p:cNvSpPr/>
              <p:nvPr/>
            </p:nvSpPr>
            <p:spPr>
              <a:xfrm flipH="1">
                <a:off x="1222905" y="5002497"/>
                <a:ext cx="13614" cy="98949"/>
              </a:xfrm>
              <a:prstGeom prst="rtTriangle">
                <a:avLst/>
              </a:prstGeom>
              <a:solidFill>
                <a:srgbClr val="008000"/>
              </a:solidFill>
              <a:ln>
                <a:noFill/>
              </a:ln>
              <a:effectLst>
                <a:outerShdw blurRad="82550" dist="381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ight Triangle 46">
                <a:extLst>
                  <a:ext uri="{FF2B5EF4-FFF2-40B4-BE49-F238E27FC236}">
                    <a16:creationId xmlns:a16="http://schemas.microsoft.com/office/drawing/2014/main" id="{F0B9FA6B-1B78-8C4B-AFDA-F8B8DF9D42A5}"/>
                  </a:ext>
                </a:extLst>
              </p:cNvPr>
              <p:cNvSpPr/>
              <p:nvPr/>
            </p:nvSpPr>
            <p:spPr>
              <a:xfrm flipH="1">
                <a:off x="1236519" y="4897423"/>
                <a:ext cx="13614" cy="105074"/>
              </a:xfrm>
              <a:prstGeom prst="rtTriangle">
                <a:avLst/>
              </a:prstGeom>
              <a:solidFill>
                <a:schemeClr val="accent2">
                  <a:lumMod val="75000"/>
                </a:schemeClr>
              </a:solidFill>
              <a:ln>
                <a:noFill/>
              </a:ln>
              <a:effectLst>
                <a:outerShdw blurRad="82550" dist="381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ight Triangle 47">
                <a:extLst>
                  <a:ext uri="{FF2B5EF4-FFF2-40B4-BE49-F238E27FC236}">
                    <a16:creationId xmlns:a16="http://schemas.microsoft.com/office/drawing/2014/main" id="{8C1FC904-4E83-054E-8D98-F9E449C42683}"/>
                  </a:ext>
                </a:extLst>
              </p:cNvPr>
              <p:cNvSpPr/>
              <p:nvPr/>
            </p:nvSpPr>
            <p:spPr>
              <a:xfrm flipH="1">
                <a:off x="1252879" y="4337925"/>
                <a:ext cx="102178" cy="559498"/>
              </a:xfrm>
              <a:prstGeom prst="rtTriangle">
                <a:avLst/>
              </a:prstGeom>
              <a:solidFill>
                <a:srgbClr val="660066"/>
              </a:solidFill>
              <a:ln>
                <a:noFill/>
              </a:ln>
              <a:effectLst>
                <a:outerShdw blurRad="82550" dist="381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ight Triangle 48">
                <a:extLst>
                  <a:ext uri="{FF2B5EF4-FFF2-40B4-BE49-F238E27FC236}">
                    <a16:creationId xmlns:a16="http://schemas.microsoft.com/office/drawing/2014/main" id="{D3021E86-8D22-5D41-9143-EFD6F1842BE9}"/>
                  </a:ext>
                </a:extLst>
              </p:cNvPr>
              <p:cNvSpPr/>
              <p:nvPr/>
            </p:nvSpPr>
            <p:spPr>
              <a:xfrm flipH="1">
                <a:off x="1355058" y="3854045"/>
                <a:ext cx="149050" cy="483882"/>
              </a:xfrm>
              <a:prstGeom prst="rtTriangle">
                <a:avLst/>
              </a:prstGeom>
              <a:solidFill>
                <a:schemeClr val="accent2">
                  <a:lumMod val="60000"/>
                  <a:lumOff val="40000"/>
                </a:schemeClr>
              </a:solidFill>
              <a:ln>
                <a:noFill/>
              </a:ln>
              <a:effectLst>
                <a:outerShdw blurRad="82550" dist="381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005EB8">
                      <a:lumMod val="60000"/>
                      <a:lumOff val="40000"/>
                    </a:srgbClr>
                  </a:solidFill>
                  <a:effectLst/>
                  <a:uLnTx/>
                  <a:uFillTx/>
                  <a:latin typeface="Arial" panose="020B0604020202020204"/>
                  <a:ea typeface="+mn-ea"/>
                  <a:cs typeface="+mn-cs"/>
                </a:endParaRPr>
              </a:p>
            </p:txBody>
          </p:sp>
          <p:sp>
            <p:nvSpPr>
              <p:cNvPr id="50" name="Right Triangle 49">
                <a:extLst>
                  <a:ext uri="{FF2B5EF4-FFF2-40B4-BE49-F238E27FC236}">
                    <a16:creationId xmlns:a16="http://schemas.microsoft.com/office/drawing/2014/main" id="{5B6F39E1-62E5-5849-A54A-5E08C7C4BC45}"/>
                  </a:ext>
                </a:extLst>
              </p:cNvPr>
              <p:cNvSpPr/>
              <p:nvPr/>
            </p:nvSpPr>
            <p:spPr>
              <a:xfrm flipH="1">
                <a:off x="1504106" y="3654731"/>
                <a:ext cx="339545" cy="199315"/>
              </a:xfrm>
              <a:prstGeom prst="rtTriangle">
                <a:avLst/>
              </a:prstGeom>
              <a:solidFill>
                <a:schemeClr val="bg2">
                  <a:lumMod val="65000"/>
                </a:schemeClr>
              </a:solidFill>
              <a:ln>
                <a:noFill/>
              </a:ln>
              <a:effectLst>
                <a:outerShdw blurRad="82550" dist="381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ight Triangle 50">
                <a:extLst>
                  <a:ext uri="{FF2B5EF4-FFF2-40B4-BE49-F238E27FC236}">
                    <a16:creationId xmlns:a16="http://schemas.microsoft.com/office/drawing/2014/main" id="{AF85BFE8-C8BC-2B40-AE71-14FCE66735C2}"/>
                  </a:ext>
                </a:extLst>
              </p:cNvPr>
              <p:cNvSpPr/>
              <p:nvPr/>
            </p:nvSpPr>
            <p:spPr>
              <a:xfrm flipH="1">
                <a:off x="1843647" y="2268396"/>
                <a:ext cx="6839449" cy="1386335"/>
              </a:xfrm>
              <a:prstGeom prst="rtTriangle">
                <a:avLst/>
              </a:prstGeom>
              <a:solidFill>
                <a:srgbClr val="FF0000"/>
              </a:solidFill>
              <a:ln>
                <a:noFill/>
              </a:ln>
              <a:effectLst>
                <a:outerShdw blurRad="82550" dist="38100" dir="2700000" algn="tl" rotWithShape="0">
                  <a:srgbClr val="000000">
                    <a:alpha val="3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1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3595254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DCD8CE-02AE-CC49-B14D-641A0CA9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200" b="0" i="0" u="none" strike="noStrike" kern="1200" cap="none" spc="0" normalizeH="0" baseline="0" noProof="0" smtClean="0">
                <a:ln>
                  <a:noFill/>
                </a:ln>
                <a:solidFill>
                  <a:srgbClr val="3C3C3B">
                    <a:lumMod val="75000"/>
                    <a:lumOff val="2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srgbClr val="3C3C3B">
                  <a:lumMod val="75000"/>
                  <a:lumOff val="25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FCC303ED-550C-8642-A959-BEC8ED174A2D}"/>
              </a:ext>
            </a:extLst>
          </p:cNvPr>
          <p:cNvSpPr/>
          <p:nvPr/>
        </p:nvSpPr>
        <p:spPr>
          <a:xfrm>
            <a:off x="1666496" y="834128"/>
            <a:ext cx="8859011" cy="582022"/>
          </a:xfrm>
          <a:prstGeom prst="rect">
            <a:avLst/>
          </a:prstGeom>
          <a:noFill/>
          <a:ln w="50800">
            <a:gradFill flip="none" rotWithShape="1">
              <a:gsLst>
                <a:gs pos="1000">
                  <a:schemeClr val="tx1"/>
                </a:gs>
                <a:gs pos="2000">
                  <a:srgbClr val="FFFFFF">
                    <a:alpha val="0"/>
                  </a:srgbClr>
                </a:gs>
                <a:gs pos="97000">
                  <a:schemeClr val="tx1"/>
                </a:gs>
                <a:gs pos="96000">
                  <a:schemeClr val="bg1">
                    <a:alpha val="0"/>
                  </a:schemeClr>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wrap="square" lIns="176246" tIns="176246" rIns="0" bIns="176246" rtlCol="0" anchor="ctr">
            <a:spAutoFit/>
          </a:bodyPr>
          <a:lstStyle/>
          <a:p>
            <a:pPr marL="0" marR="0" lvl="0" indent="0" algn="l"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all" spc="588" normalizeH="0" baseline="0" noProof="0" dirty="0">
                <a:ln>
                  <a:noFill/>
                </a:ln>
                <a:solidFill>
                  <a:prstClr val="black"/>
                </a:solidFill>
                <a:effectLst/>
                <a:uLnTx/>
                <a:uFillTx/>
                <a:latin typeface="Gill Sans MT"/>
                <a:ea typeface="+mn-ea"/>
                <a:cs typeface="Gill Sans MT"/>
              </a:rPr>
              <a:t>HOW FAR DOES A POUND GO</a:t>
            </a:r>
          </a:p>
        </p:txBody>
      </p:sp>
      <p:grpSp>
        <p:nvGrpSpPr>
          <p:cNvPr id="5" name="Group 4">
            <a:extLst>
              <a:ext uri="{FF2B5EF4-FFF2-40B4-BE49-F238E27FC236}">
                <a16:creationId xmlns:a16="http://schemas.microsoft.com/office/drawing/2014/main" id="{9C5BA0C8-0DF7-8E4A-BF32-F96C2ABA3833}"/>
              </a:ext>
            </a:extLst>
          </p:cNvPr>
          <p:cNvGrpSpPr/>
          <p:nvPr/>
        </p:nvGrpSpPr>
        <p:grpSpPr>
          <a:xfrm>
            <a:off x="8171293" y="4140040"/>
            <a:ext cx="1928897" cy="1789872"/>
            <a:chOff x="5945239" y="4073266"/>
            <a:chExt cx="1969980" cy="1827993"/>
          </a:xfrm>
        </p:grpSpPr>
        <p:pic>
          <p:nvPicPr>
            <p:cNvPr id="6" name="Picture 5">
              <a:extLst>
                <a:ext uri="{FF2B5EF4-FFF2-40B4-BE49-F238E27FC236}">
                  <a16:creationId xmlns:a16="http://schemas.microsoft.com/office/drawing/2014/main" id="{939ED120-48FC-D648-B7C5-721AAD97BD4A}"/>
                </a:ext>
              </a:extLst>
            </p:cNvPr>
            <p:cNvPicPr>
              <a:picLocks noChangeAspect="1"/>
            </p:cNvPicPr>
            <p:nvPr/>
          </p:nvPicPr>
          <p:blipFill>
            <a:blip r:embed="rId2"/>
            <a:stretch>
              <a:fillRect/>
            </a:stretch>
          </p:blipFill>
          <p:spPr>
            <a:xfrm>
              <a:off x="6437322" y="4073266"/>
              <a:ext cx="985814" cy="985814"/>
            </a:xfrm>
            <a:prstGeom prst="rect">
              <a:avLst/>
            </a:prstGeom>
            <a:effectLst>
              <a:outerShdw blurRad="288925" dist="520700" dir="3120000" algn="tl" rotWithShape="0">
                <a:srgbClr val="000000">
                  <a:alpha val="35000"/>
                </a:srgbClr>
              </a:outerShdw>
            </a:effectLst>
          </p:spPr>
        </p:pic>
        <p:sp>
          <p:nvSpPr>
            <p:cNvPr id="7" name="Rectangle 6">
              <a:extLst>
                <a:ext uri="{FF2B5EF4-FFF2-40B4-BE49-F238E27FC236}">
                  <a16:creationId xmlns:a16="http://schemas.microsoft.com/office/drawing/2014/main" id="{17BD0CEF-F2ED-3C4E-81E2-0453F1BCEAE5}"/>
                </a:ext>
              </a:extLst>
            </p:cNvPr>
            <p:cNvSpPr/>
            <p:nvPr/>
          </p:nvSpPr>
          <p:spPr>
            <a:xfrm>
              <a:off x="5945239" y="5224136"/>
              <a:ext cx="1969980" cy="677123"/>
            </a:xfrm>
            <a:prstGeom prst="rect">
              <a:avLst/>
            </a:prstGeom>
          </p:spPr>
          <p:txBody>
            <a:bodyPr wrap="square" lIns="0" tIns="0" rIns="0" bIns="0">
              <a:spAutoFit/>
            </a:bodyPr>
            <a:lstStyle/>
            <a:p>
              <a:pPr marL="0" marR="0" lvl="0" indent="0" algn="ctr" defTabSz="447663" rtl="0" eaLnBrk="1" fontAlgn="auto" latinLnBrk="0" hangingPunct="1">
                <a:lnSpc>
                  <a:spcPct val="100000"/>
                </a:lnSpc>
                <a:spcBef>
                  <a:spcPts val="0"/>
                </a:spcBef>
                <a:spcAft>
                  <a:spcPts val="0"/>
                </a:spcAft>
                <a:buClrTx/>
                <a:buSzTx/>
                <a:buFontTx/>
                <a:buNone/>
                <a:tabLst/>
                <a:defRPr/>
              </a:pP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This</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chart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tells</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us</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how</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much</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quality-adjusted</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life</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time’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we</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get</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from</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every</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intervention</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for</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every</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pound</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 </a:t>
              </a:r>
              <a:r>
                <a:rPr kumimoji="0" lang="es-ES_tradnl" sz="1077" b="0" i="0" u="none" strike="noStrike" kern="1200" cap="none" spc="0" normalizeH="0" baseline="0" noProof="0" dirty="0" err="1">
                  <a:ln>
                    <a:noFill/>
                  </a:ln>
                  <a:solidFill>
                    <a:srgbClr val="000000"/>
                  </a:solidFill>
                  <a:effectLst/>
                  <a:uLnTx/>
                  <a:uFillTx/>
                  <a:latin typeface="Times New Roman"/>
                  <a:ea typeface="+mn-ea"/>
                  <a:cs typeface="Times New Roman"/>
                </a:rPr>
                <a:t>spent</a:t>
              </a:r>
              <a:r>
                <a:rPr kumimoji="0" lang="es-ES_tradnl" sz="1077" b="0" i="0" u="none" strike="noStrike" kern="1200" cap="none" spc="0" normalizeH="0" baseline="0" noProof="0" dirty="0">
                  <a:ln>
                    <a:noFill/>
                  </a:ln>
                  <a:solidFill>
                    <a:srgbClr val="000000"/>
                  </a:solidFill>
                  <a:effectLst/>
                  <a:uLnTx/>
                  <a:uFillTx/>
                  <a:latin typeface="Times New Roman"/>
                  <a:ea typeface="+mn-ea"/>
                  <a:cs typeface="Times New Roman"/>
                </a:rPr>
                <a:t>.</a:t>
              </a:r>
            </a:p>
          </p:txBody>
        </p:sp>
      </p:grpSp>
      <p:grpSp>
        <p:nvGrpSpPr>
          <p:cNvPr id="20" name="Group 19">
            <a:extLst>
              <a:ext uri="{FF2B5EF4-FFF2-40B4-BE49-F238E27FC236}">
                <a16:creationId xmlns:a16="http://schemas.microsoft.com/office/drawing/2014/main" id="{DC6D3398-5238-224A-866D-9652AFE2A90D}"/>
              </a:ext>
            </a:extLst>
          </p:cNvPr>
          <p:cNvGrpSpPr/>
          <p:nvPr/>
        </p:nvGrpSpPr>
        <p:grpSpPr>
          <a:xfrm>
            <a:off x="1692602" y="2105470"/>
            <a:ext cx="8697471" cy="3940335"/>
            <a:chOff x="835593" y="1701137"/>
            <a:chExt cx="8882713" cy="4024258"/>
          </a:xfrm>
        </p:grpSpPr>
        <p:sp>
          <p:nvSpPr>
            <p:cNvPr id="21" name="Rectangle 20">
              <a:extLst>
                <a:ext uri="{FF2B5EF4-FFF2-40B4-BE49-F238E27FC236}">
                  <a16:creationId xmlns:a16="http://schemas.microsoft.com/office/drawing/2014/main" id="{C9C6A110-D98C-374A-BC55-4A9FC6BE46F5}"/>
                </a:ext>
              </a:extLst>
            </p:cNvPr>
            <p:cNvSpPr/>
            <p:nvPr/>
          </p:nvSpPr>
          <p:spPr>
            <a:xfrm>
              <a:off x="4076411" y="1801801"/>
              <a:ext cx="5641895" cy="379565"/>
            </a:xfrm>
            <a:prstGeom prst="rect">
              <a:avLst/>
            </a:prstGeom>
            <a:solidFill>
              <a:srgbClr val="00B0F0">
                <a:alpha val="58000"/>
              </a:srgbClr>
            </a:solidFill>
            <a:ln>
              <a:noFill/>
            </a:ln>
            <a:effectLst>
              <a:outerShdw blurRad="123825" dist="508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469" b="0"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 name="Rectangle 21">
              <a:extLst>
                <a:ext uri="{FF2B5EF4-FFF2-40B4-BE49-F238E27FC236}">
                  <a16:creationId xmlns:a16="http://schemas.microsoft.com/office/drawing/2014/main" id="{CD885873-3CDB-9A4C-B01C-7D8B143F9915}"/>
                </a:ext>
              </a:extLst>
            </p:cNvPr>
            <p:cNvSpPr/>
            <p:nvPr/>
          </p:nvSpPr>
          <p:spPr>
            <a:xfrm>
              <a:off x="4076411" y="3879703"/>
              <a:ext cx="2127600" cy="360000"/>
            </a:xfrm>
            <a:prstGeom prst="rect">
              <a:avLst/>
            </a:prstGeom>
            <a:solidFill>
              <a:srgbClr val="00B0F0">
                <a:alpha val="58000"/>
              </a:srgbClr>
            </a:solidFill>
            <a:ln>
              <a:noFill/>
            </a:ln>
            <a:effectLst>
              <a:outerShdw blurRad="123825" dist="508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469" b="0"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3" name="Rectangle 22">
              <a:extLst>
                <a:ext uri="{FF2B5EF4-FFF2-40B4-BE49-F238E27FC236}">
                  <a16:creationId xmlns:a16="http://schemas.microsoft.com/office/drawing/2014/main" id="{A743C595-E8D6-CC46-8CAF-31BB1E4F1316}"/>
                </a:ext>
              </a:extLst>
            </p:cNvPr>
            <p:cNvSpPr/>
            <p:nvPr/>
          </p:nvSpPr>
          <p:spPr>
            <a:xfrm>
              <a:off x="4076411" y="2494435"/>
              <a:ext cx="5248800" cy="379566"/>
            </a:xfrm>
            <a:prstGeom prst="rect">
              <a:avLst/>
            </a:prstGeom>
            <a:solidFill>
              <a:srgbClr val="00B0F0">
                <a:alpha val="58000"/>
              </a:srgbClr>
            </a:solidFill>
            <a:ln>
              <a:noFill/>
            </a:ln>
            <a:effectLst>
              <a:outerShdw blurRad="123825" dist="508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469" b="0"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4" name="Rectangle 23">
              <a:extLst>
                <a:ext uri="{FF2B5EF4-FFF2-40B4-BE49-F238E27FC236}">
                  <a16:creationId xmlns:a16="http://schemas.microsoft.com/office/drawing/2014/main" id="{80C99AA5-550B-434E-A50E-402ED18D85A3}"/>
                </a:ext>
              </a:extLst>
            </p:cNvPr>
            <p:cNvSpPr/>
            <p:nvPr/>
          </p:nvSpPr>
          <p:spPr>
            <a:xfrm>
              <a:off x="4076411" y="3187069"/>
              <a:ext cx="3391200" cy="379565"/>
            </a:xfrm>
            <a:prstGeom prst="rect">
              <a:avLst/>
            </a:prstGeom>
            <a:solidFill>
              <a:srgbClr val="00B0F0">
                <a:alpha val="58000"/>
              </a:srgbClr>
            </a:solidFill>
            <a:ln>
              <a:noFill/>
            </a:ln>
            <a:effectLst>
              <a:outerShdw blurRad="123825" dist="508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469" b="0"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5" name="Rectangle 24">
              <a:extLst>
                <a:ext uri="{FF2B5EF4-FFF2-40B4-BE49-F238E27FC236}">
                  <a16:creationId xmlns:a16="http://schemas.microsoft.com/office/drawing/2014/main" id="{C4A6229F-E919-984C-9A76-612493E8D237}"/>
                </a:ext>
              </a:extLst>
            </p:cNvPr>
            <p:cNvSpPr/>
            <p:nvPr/>
          </p:nvSpPr>
          <p:spPr>
            <a:xfrm>
              <a:off x="4076411" y="4572338"/>
              <a:ext cx="1137600" cy="360000"/>
            </a:xfrm>
            <a:prstGeom prst="rect">
              <a:avLst/>
            </a:prstGeom>
            <a:solidFill>
              <a:srgbClr val="00B0F0">
                <a:alpha val="58000"/>
              </a:srgbClr>
            </a:solidFill>
            <a:ln>
              <a:noFill/>
            </a:ln>
            <a:effectLst>
              <a:outerShdw blurRad="123825" dist="508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469" b="0"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6" name="Rectangle 25">
              <a:extLst>
                <a:ext uri="{FF2B5EF4-FFF2-40B4-BE49-F238E27FC236}">
                  <a16:creationId xmlns:a16="http://schemas.microsoft.com/office/drawing/2014/main" id="{86E6E738-64E0-194B-9DA3-FFB1EBB4DED5}"/>
                </a:ext>
              </a:extLst>
            </p:cNvPr>
            <p:cNvSpPr/>
            <p:nvPr/>
          </p:nvSpPr>
          <p:spPr>
            <a:xfrm>
              <a:off x="4076411" y="5264971"/>
              <a:ext cx="133200" cy="360000"/>
            </a:xfrm>
            <a:prstGeom prst="rect">
              <a:avLst/>
            </a:prstGeom>
            <a:solidFill>
              <a:srgbClr val="00B0F0">
                <a:alpha val="58000"/>
              </a:srgbClr>
            </a:solidFill>
            <a:ln>
              <a:noFill/>
            </a:ln>
            <a:effectLst>
              <a:outerShdw blurRad="123825" dist="50800" dir="2700000" algn="tl"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ctr" defTabSz="447663" rtl="0" eaLnBrk="1" fontAlgn="auto" latinLnBrk="0" hangingPunct="1">
                <a:lnSpc>
                  <a:spcPct val="100000"/>
                </a:lnSpc>
                <a:spcBef>
                  <a:spcPts val="0"/>
                </a:spcBef>
                <a:spcAft>
                  <a:spcPts val="0"/>
                </a:spcAft>
                <a:buClrTx/>
                <a:buSzTx/>
                <a:buFontTx/>
                <a:buNone/>
                <a:tabLst/>
                <a:defRPr/>
              </a:pPr>
              <a:endParaRPr kumimoji="0" lang="en-US" sz="1469" b="0" i="0" u="none" strike="noStrike" kern="1200" cap="none" spc="0" normalizeH="0" baseline="0" noProof="0" dirty="0">
                <a:ln>
                  <a:noFill/>
                </a:ln>
                <a:solidFill>
                  <a:prstClr val="black"/>
                </a:solidFill>
                <a:effectLst/>
                <a:uLnTx/>
                <a:uFillTx/>
                <a:latin typeface="Gill Sans MT"/>
                <a:ea typeface="+mn-ea"/>
                <a:cs typeface="Gill Sans MT"/>
              </a:endParaRPr>
            </a:p>
          </p:txBody>
        </p:sp>
        <p:grpSp>
          <p:nvGrpSpPr>
            <p:cNvPr id="27" name="Group 26">
              <a:extLst>
                <a:ext uri="{FF2B5EF4-FFF2-40B4-BE49-F238E27FC236}">
                  <a16:creationId xmlns:a16="http://schemas.microsoft.com/office/drawing/2014/main" id="{BB9E7D13-A104-5148-8191-76733CB77086}"/>
                </a:ext>
              </a:extLst>
            </p:cNvPr>
            <p:cNvGrpSpPr/>
            <p:nvPr/>
          </p:nvGrpSpPr>
          <p:grpSpPr>
            <a:xfrm>
              <a:off x="835593" y="1701137"/>
              <a:ext cx="3240000" cy="3823170"/>
              <a:chOff x="-997254" y="1398095"/>
              <a:chExt cx="3240000" cy="3823170"/>
            </a:xfrm>
          </p:grpSpPr>
          <p:sp>
            <p:nvSpPr>
              <p:cNvPr id="35" name="Rectangle 34">
                <a:extLst>
                  <a:ext uri="{FF2B5EF4-FFF2-40B4-BE49-F238E27FC236}">
                    <a16:creationId xmlns:a16="http://schemas.microsoft.com/office/drawing/2014/main" id="{90F3BAEF-8DF9-C44B-812B-FCB4BF7DA669}"/>
                  </a:ext>
                </a:extLst>
              </p:cNvPr>
              <p:cNvSpPr/>
              <p:nvPr/>
            </p:nvSpPr>
            <p:spPr>
              <a:xfrm>
                <a:off x="-997254" y="1398095"/>
                <a:ext cx="3240000"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Gill Sans MT"/>
                    <a:ea typeface="+mn-ea"/>
                    <a:cs typeface="Gill Sans MT"/>
                  </a:rPr>
                  <a:t>VISION ASSESSMENT &amp; REFERRAL</a:t>
                </a:r>
              </a:p>
            </p:txBody>
          </p:sp>
          <p:sp>
            <p:nvSpPr>
              <p:cNvPr id="36" name="Rectangle 35">
                <a:extLst>
                  <a:ext uri="{FF2B5EF4-FFF2-40B4-BE49-F238E27FC236}">
                    <a16:creationId xmlns:a16="http://schemas.microsoft.com/office/drawing/2014/main" id="{2C3C4D07-D3CD-2144-B869-9A1BE836C030}"/>
                  </a:ext>
                </a:extLst>
              </p:cNvPr>
              <p:cNvSpPr/>
              <p:nvPr/>
            </p:nvSpPr>
            <p:spPr>
              <a:xfrm>
                <a:off x="-997254" y="3475997"/>
                <a:ext cx="3240000"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prstClr val="black"/>
                    </a:solidFill>
                    <a:effectLst/>
                    <a:uLnTx/>
                    <a:uFillTx/>
                    <a:latin typeface="Gill Sans MT"/>
                    <a:ea typeface="+mn-ea"/>
                    <a:cs typeface="Gill Sans MT"/>
                  </a:rPr>
                  <a:t>STRENGTH &amp; BALANCE TRAINING</a:t>
                </a:r>
              </a:p>
            </p:txBody>
          </p:sp>
          <p:sp>
            <p:nvSpPr>
              <p:cNvPr id="37" name="Rectangle 36">
                <a:extLst>
                  <a:ext uri="{FF2B5EF4-FFF2-40B4-BE49-F238E27FC236}">
                    <a16:creationId xmlns:a16="http://schemas.microsoft.com/office/drawing/2014/main" id="{BF212ADD-B01C-514A-A697-5F784DFEA4E2}"/>
                  </a:ext>
                </a:extLst>
              </p:cNvPr>
              <p:cNvSpPr/>
              <p:nvPr/>
            </p:nvSpPr>
            <p:spPr>
              <a:xfrm>
                <a:off x="-997254" y="2090731"/>
                <a:ext cx="3240000"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Gill Sans MT"/>
                    <a:ea typeface="+mn-ea"/>
                    <a:cs typeface="Gill Sans MT"/>
                  </a:rPr>
                  <a:t>HOME HAZARD ASSESSMENT</a:t>
                </a:r>
              </a:p>
            </p:txBody>
          </p:sp>
          <p:sp>
            <p:nvSpPr>
              <p:cNvPr id="38" name="Rectangle 37">
                <a:extLst>
                  <a:ext uri="{FF2B5EF4-FFF2-40B4-BE49-F238E27FC236}">
                    <a16:creationId xmlns:a16="http://schemas.microsoft.com/office/drawing/2014/main" id="{6CFC14C8-70F6-D44E-BD6D-3F4AEA8E471B}"/>
                  </a:ext>
                </a:extLst>
              </p:cNvPr>
              <p:cNvSpPr/>
              <p:nvPr/>
            </p:nvSpPr>
            <p:spPr>
              <a:xfrm>
                <a:off x="-997254" y="2783363"/>
                <a:ext cx="3240000" cy="3600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prstClr val="black"/>
                    </a:solidFill>
                    <a:effectLst/>
                    <a:uLnTx/>
                    <a:uFillTx/>
                    <a:latin typeface="Gill Sans MT"/>
                    <a:ea typeface="+mn-ea"/>
                    <a:cs typeface="Gill Sans MT"/>
                  </a:rPr>
                  <a:t>MEDICATION REVIEW</a:t>
                </a:r>
              </a:p>
            </p:txBody>
          </p:sp>
          <p:sp>
            <p:nvSpPr>
              <p:cNvPr id="39" name="Rectangle 38">
                <a:extLst>
                  <a:ext uri="{FF2B5EF4-FFF2-40B4-BE49-F238E27FC236}">
                    <a16:creationId xmlns:a16="http://schemas.microsoft.com/office/drawing/2014/main" id="{70DE5232-870E-AE4B-82E3-D8148D92D47C}"/>
                  </a:ext>
                </a:extLst>
              </p:cNvPr>
              <p:cNvSpPr/>
              <p:nvPr/>
            </p:nvSpPr>
            <p:spPr>
              <a:xfrm>
                <a:off x="-997254" y="4168632"/>
                <a:ext cx="3240000"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prstClr val="black"/>
                    </a:solidFill>
                    <a:effectLst/>
                    <a:uLnTx/>
                    <a:uFillTx/>
                    <a:latin typeface="Gill Sans MT"/>
                    <a:ea typeface="+mn-ea"/>
                    <a:cs typeface="Gill Sans MT"/>
                  </a:rPr>
                  <a:t>RAPID RESPONSE</a:t>
                </a:r>
              </a:p>
            </p:txBody>
          </p:sp>
          <p:sp>
            <p:nvSpPr>
              <p:cNvPr id="40" name="Rectangle 39">
                <a:extLst>
                  <a:ext uri="{FF2B5EF4-FFF2-40B4-BE49-F238E27FC236}">
                    <a16:creationId xmlns:a16="http://schemas.microsoft.com/office/drawing/2014/main" id="{CC0B11B9-3F1D-3246-B68E-6FBB94E25CF6}"/>
                  </a:ext>
                </a:extLst>
              </p:cNvPr>
              <p:cNvSpPr/>
              <p:nvPr/>
            </p:nvSpPr>
            <p:spPr>
              <a:xfrm>
                <a:off x="-997254" y="4861265"/>
                <a:ext cx="3240000"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prstClr val="black"/>
                    </a:solidFill>
                    <a:effectLst/>
                    <a:uLnTx/>
                    <a:uFillTx/>
                    <a:latin typeface="Gill Sans MT"/>
                    <a:ea typeface="+mn-ea"/>
                    <a:cs typeface="Gill Sans MT"/>
                  </a:rPr>
                  <a:t>HOSPITAL ADMISSION</a:t>
                </a:r>
              </a:p>
            </p:txBody>
          </p:sp>
        </p:grpSp>
        <p:grpSp>
          <p:nvGrpSpPr>
            <p:cNvPr id="28" name="Group 27">
              <a:extLst>
                <a:ext uri="{FF2B5EF4-FFF2-40B4-BE49-F238E27FC236}">
                  <a16:creationId xmlns:a16="http://schemas.microsoft.com/office/drawing/2014/main" id="{291EF292-07DB-2E46-80BA-EE6998C90F22}"/>
                </a:ext>
              </a:extLst>
            </p:cNvPr>
            <p:cNvGrpSpPr/>
            <p:nvPr/>
          </p:nvGrpSpPr>
          <p:grpSpPr>
            <a:xfrm>
              <a:off x="2348995" y="1902225"/>
              <a:ext cx="1712641" cy="3823170"/>
              <a:chOff x="320750" y="1908273"/>
              <a:chExt cx="1712641" cy="3823170"/>
            </a:xfrm>
          </p:grpSpPr>
          <p:sp>
            <p:nvSpPr>
              <p:cNvPr id="29" name="Rectangle 28">
                <a:extLst>
                  <a:ext uri="{FF2B5EF4-FFF2-40B4-BE49-F238E27FC236}">
                    <a16:creationId xmlns:a16="http://schemas.microsoft.com/office/drawing/2014/main" id="{39D01CB0-2A06-7847-AB07-33D4FF11AB0B}"/>
                  </a:ext>
                </a:extLst>
              </p:cNvPr>
              <p:cNvSpPr/>
              <p:nvPr/>
            </p:nvSpPr>
            <p:spPr>
              <a:xfrm>
                <a:off x="320750" y="1908273"/>
                <a:ext cx="1712641"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srgbClr val="3C3C3B"/>
                    </a:solidFill>
                    <a:effectLst/>
                    <a:uLnTx/>
                    <a:uFillTx/>
                    <a:latin typeface="Gill Sans MT"/>
                    <a:ea typeface="+mn-ea"/>
                    <a:cs typeface="Gill Sans MT"/>
                  </a:rPr>
                  <a:t>14 HOURS</a:t>
                </a:r>
              </a:p>
            </p:txBody>
          </p:sp>
          <p:sp>
            <p:nvSpPr>
              <p:cNvPr id="30" name="Rectangle 29">
                <a:extLst>
                  <a:ext uri="{FF2B5EF4-FFF2-40B4-BE49-F238E27FC236}">
                    <a16:creationId xmlns:a16="http://schemas.microsoft.com/office/drawing/2014/main" id="{0B61449F-A3E7-0E42-8CAE-48ABB73BC6AC}"/>
                  </a:ext>
                </a:extLst>
              </p:cNvPr>
              <p:cNvSpPr/>
              <p:nvPr/>
            </p:nvSpPr>
            <p:spPr>
              <a:xfrm>
                <a:off x="320750" y="2600909"/>
                <a:ext cx="1712641"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srgbClr val="3C3C3B"/>
                    </a:solidFill>
                    <a:effectLst/>
                    <a:uLnTx/>
                    <a:uFillTx/>
                    <a:latin typeface="Gill Sans MT"/>
                    <a:ea typeface="+mn-ea"/>
                    <a:cs typeface="Gill Sans MT"/>
                  </a:rPr>
                  <a:t>13 HOURS</a:t>
                </a:r>
              </a:p>
            </p:txBody>
          </p:sp>
          <p:sp>
            <p:nvSpPr>
              <p:cNvPr id="31" name="Rectangle 30">
                <a:extLst>
                  <a:ext uri="{FF2B5EF4-FFF2-40B4-BE49-F238E27FC236}">
                    <a16:creationId xmlns:a16="http://schemas.microsoft.com/office/drawing/2014/main" id="{1B27C83D-36E0-EA4B-8CF1-15363C6938BE}"/>
                  </a:ext>
                </a:extLst>
              </p:cNvPr>
              <p:cNvSpPr/>
              <p:nvPr/>
            </p:nvSpPr>
            <p:spPr>
              <a:xfrm>
                <a:off x="320750" y="3293541"/>
                <a:ext cx="1712641"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srgbClr val="3C3C3B"/>
                    </a:solidFill>
                    <a:effectLst/>
                    <a:uLnTx/>
                    <a:uFillTx/>
                    <a:latin typeface="Gill Sans MT"/>
                    <a:ea typeface="+mn-ea"/>
                    <a:cs typeface="Gill Sans MT"/>
                  </a:rPr>
                  <a:t>8 HOURS 24 MINS</a:t>
                </a:r>
              </a:p>
            </p:txBody>
          </p:sp>
          <p:sp>
            <p:nvSpPr>
              <p:cNvPr id="32" name="Rectangle 31">
                <a:extLst>
                  <a:ext uri="{FF2B5EF4-FFF2-40B4-BE49-F238E27FC236}">
                    <a16:creationId xmlns:a16="http://schemas.microsoft.com/office/drawing/2014/main" id="{F3348CC9-AA85-F442-96E3-528480AB1CD9}"/>
                  </a:ext>
                </a:extLst>
              </p:cNvPr>
              <p:cNvSpPr/>
              <p:nvPr/>
            </p:nvSpPr>
            <p:spPr>
              <a:xfrm>
                <a:off x="320750" y="3986175"/>
                <a:ext cx="1712641"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srgbClr val="3C3C3B"/>
                    </a:solidFill>
                    <a:effectLst/>
                    <a:uLnTx/>
                    <a:uFillTx/>
                    <a:latin typeface="Gill Sans MT"/>
                    <a:ea typeface="+mn-ea"/>
                    <a:cs typeface="Gill Sans MT"/>
                  </a:rPr>
                  <a:t>5 HOURS 18 MINS</a:t>
                </a:r>
              </a:p>
            </p:txBody>
          </p:sp>
          <p:sp>
            <p:nvSpPr>
              <p:cNvPr id="33" name="Rectangle 32">
                <a:extLst>
                  <a:ext uri="{FF2B5EF4-FFF2-40B4-BE49-F238E27FC236}">
                    <a16:creationId xmlns:a16="http://schemas.microsoft.com/office/drawing/2014/main" id="{C9EFB965-2012-A641-BC5F-2FE126A5588B}"/>
                  </a:ext>
                </a:extLst>
              </p:cNvPr>
              <p:cNvSpPr/>
              <p:nvPr/>
            </p:nvSpPr>
            <p:spPr>
              <a:xfrm>
                <a:off x="320750" y="4678810"/>
                <a:ext cx="1712641"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srgbClr val="3C3C3B"/>
                    </a:solidFill>
                    <a:effectLst/>
                    <a:uLnTx/>
                    <a:uFillTx/>
                    <a:latin typeface="Gill Sans MT"/>
                    <a:ea typeface="+mn-ea"/>
                    <a:cs typeface="Gill Sans MT"/>
                  </a:rPr>
                  <a:t>2 HOURS 48 MINS</a:t>
                </a:r>
              </a:p>
            </p:txBody>
          </p:sp>
          <p:sp>
            <p:nvSpPr>
              <p:cNvPr id="34" name="Rectangle 33">
                <a:extLst>
                  <a:ext uri="{FF2B5EF4-FFF2-40B4-BE49-F238E27FC236}">
                    <a16:creationId xmlns:a16="http://schemas.microsoft.com/office/drawing/2014/main" id="{F9493CDE-5177-9A45-A1BA-C75E59BA848F}"/>
                  </a:ext>
                </a:extLst>
              </p:cNvPr>
              <p:cNvSpPr/>
              <p:nvPr/>
            </p:nvSpPr>
            <p:spPr>
              <a:xfrm>
                <a:off x="320750" y="5371443"/>
                <a:ext cx="1712641" cy="36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0" marR="0" lvl="0" indent="0" algn="r" defTabSz="447663"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srgbClr val="3C3C3B"/>
                    </a:solidFill>
                    <a:effectLst/>
                    <a:uLnTx/>
                    <a:uFillTx/>
                    <a:latin typeface="Gill Sans MT"/>
                    <a:ea typeface="+mn-ea"/>
                    <a:cs typeface="Gill Sans MT"/>
                  </a:rPr>
                  <a:t>18 MINS</a:t>
                </a:r>
              </a:p>
            </p:txBody>
          </p:sp>
        </p:grpSp>
      </p:grpSp>
    </p:spTree>
    <p:extLst>
      <p:ext uri="{BB962C8B-B14F-4D97-AF65-F5344CB8AC3E}">
        <p14:creationId xmlns:p14="http://schemas.microsoft.com/office/powerpoint/2010/main" val="5688307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410D-DD44-B346-9DB7-B9181B99404F}"/>
              </a:ext>
            </a:extLst>
          </p:cNvPr>
          <p:cNvSpPr>
            <a:spLocks noGrp="1"/>
          </p:cNvSpPr>
          <p:nvPr>
            <p:ph type="ctrTitle"/>
          </p:nvPr>
        </p:nvSpPr>
        <p:spPr/>
        <p:txBody>
          <a:bodyPr/>
          <a:lstStyle/>
          <a:p>
            <a:r>
              <a:rPr lang="en-US" dirty="0"/>
              <a:t>Stakeholders and engagement is key</a:t>
            </a:r>
          </a:p>
        </p:txBody>
      </p:sp>
      <p:sp>
        <p:nvSpPr>
          <p:cNvPr id="3" name="Subtitle 2">
            <a:extLst>
              <a:ext uri="{FF2B5EF4-FFF2-40B4-BE49-F238E27FC236}">
                <a16:creationId xmlns:a16="http://schemas.microsoft.com/office/drawing/2014/main" id="{6C27D94E-537C-EC47-AA03-0BD45C2D335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00611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3059-47A8-44ED-B105-DBCD406617AC}"/>
              </a:ext>
            </a:extLst>
          </p:cNvPr>
          <p:cNvSpPr>
            <a:spLocks noGrp="1"/>
          </p:cNvSpPr>
          <p:nvPr>
            <p:ph type="title"/>
          </p:nvPr>
        </p:nvSpPr>
        <p:spPr/>
        <p:txBody>
          <a:bodyPr/>
          <a:lstStyle/>
          <a:p>
            <a:r>
              <a:rPr lang="en-GB" dirty="0"/>
              <a:t>Update</a:t>
            </a:r>
          </a:p>
        </p:txBody>
      </p:sp>
      <p:sp>
        <p:nvSpPr>
          <p:cNvPr id="4" name="Slide Number Placeholder 3">
            <a:extLst>
              <a:ext uri="{FF2B5EF4-FFF2-40B4-BE49-F238E27FC236}">
                <a16:creationId xmlns:a16="http://schemas.microsoft.com/office/drawing/2014/main" id="{A9F32C82-40B6-4453-87C9-D574872C55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200" b="0" i="0" u="none" strike="noStrike" kern="1200" cap="none" spc="0" normalizeH="0" baseline="0" noProof="0" smtClean="0">
                <a:ln>
                  <a:noFill/>
                </a:ln>
                <a:solidFill>
                  <a:srgbClr val="282828">
                    <a:lumMod val="75000"/>
                    <a:lumOff val="2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srgbClr val="282828">
                  <a:lumMod val="75000"/>
                  <a:lumOff val="25000"/>
                </a:srgbClr>
              </a:solidFill>
              <a:effectLst/>
              <a:uLnTx/>
              <a:uFillTx/>
              <a:latin typeface="Arial" panose="020B0604020202020204"/>
              <a:ea typeface="+mn-ea"/>
              <a:cs typeface="+mn-cs"/>
            </a:endParaRPr>
          </a:p>
        </p:txBody>
      </p:sp>
      <p:sp>
        <p:nvSpPr>
          <p:cNvPr id="6" name="Chord 5">
            <a:extLst>
              <a:ext uri="{FF2B5EF4-FFF2-40B4-BE49-F238E27FC236}">
                <a16:creationId xmlns:a16="http://schemas.microsoft.com/office/drawing/2014/main" id="{FBCF9062-EDE6-4626-9FFA-986269327179}"/>
              </a:ext>
            </a:extLst>
          </p:cNvPr>
          <p:cNvSpPr/>
          <p:nvPr/>
        </p:nvSpPr>
        <p:spPr>
          <a:xfrm>
            <a:off x="441066" y="1918272"/>
            <a:ext cx="940667" cy="940667"/>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Partial Circle 8">
            <a:extLst>
              <a:ext uri="{FF2B5EF4-FFF2-40B4-BE49-F238E27FC236}">
                <a16:creationId xmlns:a16="http://schemas.microsoft.com/office/drawing/2014/main" id="{371B1EE3-AC79-4789-A3EC-E8FCF33AA02F}"/>
              </a:ext>
            </a:extLst>
          </p:cNvPr>
          <p:cNvSpPr/>
          <p:nvPr/>
        </p:nvSpPr>
        <p:spPr>
          <a:xfrm>
            <a:off x="535133" y="2012220"/>
            <a:ext cx="752533" cy="752533"/>
          </a:xfrm>
          <a:prstGeom prst="pie">
            <a:avLst>
              <a:gd name="adj1" fmla="val 1350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0AC94366-5A68-4D7D-A675-96F77E316559}"/>
              </a:ext>
            </a:extLst>
          </p:cNvPr>
          <p:cNvSpPr/>
          <p:nvPr/>
        </p:nvSpPr>
        <p:spPr>
          <a:xfrm rot="16200000">
            <a:off x="-806733" y="4124735"/>
            <a:ext cx="3060000" cy="462266"/>
          </a:xfrm>
          <a:custGeom>
            <a:avLst/>
            <a:gdLst>
              <a:gd name="connsiteX0" fmla="*/ 0 w 2844991"/>
              <a:gd name="connsiteY0" fmla="*/ 0 h 462266"/>
              <a:gd name="connsiteX1" fmla="*/ 2844991 w 2844991"/>
              <a:gd name="connsiteY1" fmla="*/ 0 h 462266"/>
              <a:gd name="connsiteX2" fmla="*/ 2844991 w 2844991"/>
              <a:gd name="connsiteY2" fmla="*/ 462266 h 462266"/>
              <a:gd name="connsiteX3" fmla="*/ 0 w 2844991"/>
              <a:gd name="connsiteY3" fmla="*/ 462266 h 462266"/>
              <a:gd name="connsiteX4" fmla="*/ 0 w 2844991"/>
              <a:gd name="connsiteY4" fmla="*/ 0 h 46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91" h="462266">
                <a:moveTo>
                  <a:pt x="0" y="0"/>
                </a:moveTo>
                <a:lnTo>
                  <a:pt x="2844991" y="0"/>
                </a:lnTo>
                <a:lnTo>
                  <a:pt x="2844991" y="462266"/>
                </a:lnTo>
                <a:lnTo>
                  <a:pt x="0" y="4622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1: Programme set-up</a:t>
            </a:r>
          </a:p>
        </p:txBody>
      </p:sp>
      <p:sp>
        <p:nvSpPr>
          <p:cNvPr id="11" name="Freeform: Shape 10">
            <a:extLst>
              <a:ext uri="{FF2B5EF4-FFF2-40B4-BE49-F238E27FC236}">
                <a16:creationId xmlns:a16="http://schemas.microsoft.com/office/drawing/2014/main" id="{40D4F9E0-7310-4930-8D6D-02E5483DD647}"/>
              </a:ext>
            </a:extLst>
          </p:cNvPr>
          <p:cNvSpPr/>
          <p:nvPr/>
        </p:nvSpPr>
        <p:spPr>
          <a:xfrm>
            <a:off x="1100324" y="1947734"/>
            <a:ext cx="1881334" cy="3762669"/>
          </a:xfrm>
          <a:custGeom>
            <a:avLst/>
            <a:gdLst>
              <a:gd name="connsiteX0" fmla="*/ 0 w 1881334"/>
              <a:gd name="connsiteY0" fmla="*/ 0 h 3762669"/>
              <a:gd name="connsiteX1" fmla="*/ 1881334 w 1881334"/>
              <a:gd name="connsiteY1" fmla="*/ 0 h 3762669"/>
              <a:gd name="connsiteX2" fmla="*/ 1881334 w 1881334"/>
              <a:gd name="connsiteY2" fmla="*/ 3762669 h 3762669"/>
              <a:gd name="connsiteX3" fmla="*/ 0 w 1881334"/>
              <a:gd name="connsiteY3" fmla="*/ 3762669 h 3762669"/>
              <a:gd name="connsiteX4" fmla="*/ 0 w 1881334"/>
              <a:gd name="connsiteY4" fmla="*/ 0 h 376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34" h="3762669">
                <a:moveTo>
                  <a:pt x="0" y="0"/>
                </a:moveTo>
                <a:lnTo>
                  <a:pt x="1881334" y="0"/>
                </a:lnTo>
                <a:lnTo>
                  <a:pt x="1881334" y="3762669"/>
                </a:lnTo>
                <a:lnTo>
                  <a:pt x="0" y="3762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Setting expectations, developing project plans and stakeholder mapping</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1"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Activities:</a:t>
            </a:r>
            <a:endPar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Arial"/>
            </a:endParaRP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Setting up stakeholder groups </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Kick-off session</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Liaising with  project teams</a:t>
            </a:r>
            <a:endPar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Arial"/>
            </a:endParaRPr>
          </a:p>
        </p:txBody>
      </p:sp>
      <p:sp>
        <p:nvSpPr>
          <p:cNvPr id="12" name="Chord 11">
            <a:extLst>
              <a:ext uri="{FF2B5EF4-FFF2-40B4-BE49-F238E27FC236}">
                <a16:creationId xmlns:a16="http://schemas.microsoft.com/office/drawing/2014/main" id="{7727A66C-C25D-4A27-8F32-8A2714EB3506}"/>
              </a:ext>
            </a:extLst>
          </p:cNvPr>
          <p:cNvSpPr/>
          <p:nvPr/>
        </p:nvSpPr>
        <p:spPr>
          <a:xfrm>
            <a:off x="3361228" y="1947536"/>
            <a:ext cx="940667" cy="940667"/>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Partial Circle 12">
            <a:extLst>
              <a:ext uri="{FF2B5EF4-FFF2-40B4-BE49-F238E27FC236}">
                <a16:creationId xmlns:a16="http://schemas.microsoft.com/office/drawing/2014/main" id="{10A4B55A-21DC-44DC-8911-0C3165FECDE5}"/>
              </a:ext>
            </a:extLst>
          </p:cNvPr>
          <p:cNvSpPr/>
          <p:nvPr/>
        </p:nvSpPr>
        <p:spPr>
          <a:xfrm>
            <a:off x="3455297" y="2041484"/>
            <a:ext cx="752533" cy="752533"/>
          </a:xfrm>
          <a:prstGeom prst="pie">
            <a:avLst>
              <a:gd name="adj1" fmla="val 1080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88E99A15-61A8-4689-BF2F-6730362DC294}"/>
              </a:ext>
            </a:extLst>
          </p:cNvPr>
          <p:cNvSpPr/>
          <p:nvPr/>
        </p:nvSpPr>
        <p:spPr>
          <a:xfrm rot="16200000">
            <a:off x="2112647" y="4075575"/>
            <a:ext cx="3060000" cy="564400"/>
          </a:xfrm>
          <a:custGeom>
            <a:avLst/>
            <a:gdLst>
              <a:gd name="connsiteX0" fmla="*/ 0 w 2727935"/>
              <a:gd name="connsiteY0" fmla="*/ 0 h 564400"/>
              <a:gd name="connsiteX1" fmla="*/ 2727935 w 2727935"/>
              <a:gd name="connsiteY1" fmla="*/ 0 h 564400"/>
              <a:gd name="connsiteX2" fmla="*/ 2727935 w 2727935"/>
              <a:gd name="connsiteY2" fmla="*/ 564400 h 564400"/>
              <a:gd name="connsiteX3" fmla="*/ 0 w 2727935"/>
              <a:gd name="connsiteY3" fmla="*/ 564400 h 564400"/>
              <a:gd name="connsiteX4" fmla="*/ 0 w 2727935"/>
              <a:gd name="connsiteY4" fmla="*/ 0 h 56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935" h="564400">
                <a:moveTo>
                  <a:pt x="0" y="0"/>
                </a:moveTo>
                <a:lnTo>
                  <a:pt x="2727935" y="0"/>
                </a:lnTo>
                <a:lnTo>
                  <a:pt x="2727935" y="564400"/>
                </a:lnTo>
                <a:lnTo>
                  <a:pt x="0" y="56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2: Data collection</a:t>
            </a:r>
          </a:p>
        </p:txBody>
      </p:sp>
      <p:sp>
        <p:nvSpPr>
          <p:cNvPr id="15" name="Freeform: Shape 14">
            <a:extLst>
              <a:ext uri="{FF2B5EF4-FFF2-40B4-BE49-F238E27FC236}">
                <a16:creationId xmlns:a16="http://schemas.microsoft.com/office/drawing/2014/main" id="{0ADE632E-9309-4287-872B-414E2E6261AB}"/>
              </a:ext>
            </a:extLst>
          </p:cNvPr>
          <p:cNvSpPr/>
          <p:nvPr/>
        </p:nvSpPr>
        <p:spPr>
          <a:xfrm>
            <a:off x="4019705" y="1947734"/>
            <a:ext cx="1881334" cy="3762669"/>
          </a:xfrm>
          <a:custGeom>
            <a:avLst/>
            <a:gdLst>
              <a:gd name="connsiteX0" fmla="*/ 0 w 1881334"/>
              <a:gd name="connsiteY0" fmla="*/ 0 h 3762669"/>
              <a:gd name="connsiteX1" fmla="*/ 1881334 w 1881334"/>
              <a:gd name="connsiteY1" fmla="*/ 0 h 3762669"/>
              <a:gd name="connsiteX2" fmla="*/ 1881334 w 1881334"/>
              <a:gd name="connsiteY2" fmla="*/ 3762669 h 3762669"/>
              <a:gd name="connsiteX3" fmla="*/ 0 w 1881334"/>
              <a:gd name="connsiteY3" fmla="*/ 3762669 h 3762669"/>
              <a:gd name="connsiteX4" fmla="*/ 0 w 1881334"/>
              <a:gd name="connsiteY4" fmla="*/ 0 h 376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34" h="3762669">
                <a:moveTo>
                  <a:pt x="0" y="0"/>
                </a:moveTo>
                <a:lnTo>
                  <a:pt x="1881334" y="0"/>
                </a:lnTo>
                <a:lnTo>
                  <a:pt x="1881334" y="3762669"/>
                </a:lnTo>
                <a:lnTo>
                  <a:pt x="0" y="3762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Collecting evidence on interventions, costs, populations and patient choice for the ICS/Place and the wider context</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Understanding local context</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Literature review</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Discrete choice experiments</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Data analysis</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Preparation for decision conferences</a:t>
            </a:r>
          </a:p>
        </p:txBody>
      </p:sp>
      <p:sp>
        <p:nvSpPr>
          <p:cNvPr id="16" name="Chord 15">
            <a:extLst>
              <a:ext uri="{FF2B5EF4-FFF2-40B4-BE49-F238E27FC236}">
                <a16:creationId xmlns:a16="http://schemas.microsoft.com/office/drawing/2014/main" id="{4916553C-7A97-46E0-A365-5486CB2C29EC}"/>
              </a:ext>
            </a:extLst>
          </p:cNvPr>
          <p:cNvSpPr/>
          <p:nvPr/>
        </p:nvSpPr>
        <p:spPr>
          <a:xfrm>
            <a:off x="6280610" y="1947536"/>
            <a:ext cx="940667" cy="940667"/>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Partial Circle 16">
            <a:extLst>
              <a:ext uri="{FF2B5EF4-FFF2-40B4-BE49-F238E27FC236}">
                <a16:creationId xmlns:a16="http://schemas.microsoft.com/office/drawing/2014/main" id="{A222ED5D-A220-4E80-BF97-4EEAA648D7B8}"/>
              </a:ext>
            </a:extLst>
          </p:cNvPr>
          <p:cNvSpPr/>
          <p:nvPr/>
        </p:nvSpPr>
        <p:spPr>
          <a:xfrm>
            <a:off x="6374678" y="2041484"/>
            <a:ext cx="752533" cy="752533"/>
          </a:xfrm>
          <a:prstGeom prst="pie">
            <a:avLst>
              <a:gd name="adj1" fmla="val 810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16273907-972C-43EC-AA46-B52CFA16E5C8}"/>
              </a:ext>
            </a:extLst>
          </p:cNvPr>
          <p:cNvSpPr/>
          <p:nvPr/>
        </p:nvSpPr>
        <p:spPr>
          <a:xfrm rot="16200000">
            <a:off x="5032030" y="4075575"/>
            <a:ext cx="3060000" cy="564400"/>
          </a:xfrm>
          <a:custGeom>
            <a:avLst/>
            <a:gdLst>
              <a:gd name="connsiteX0" fmla="*/ 0 w 2727935"/>
              <a:gd name="connsiteY0" fmla="*/ 0 h 564400"/>
              <a:gd name="connsiteX1" fmla="*/ 2727935 w 2727935"/>
              <a:gd name="connsiteY1" fmla="*/ 0 h 564400"/>
              <a:gd name="connsiteX2" fmla="*/ 2727935 w 2727935"/>
              <a:gd name="connsiteY2" fmla="*/ 564400 h 564400"/>
              <a:gd name="connsiteX3" fmla="*/ 0 w 2727935"/>
              <a:gd name="connsiteY3" fmla="*/ 564400 h 564400"/>
              <a:gd name="connsiteX4" fmla="*/ 0 w 2727935"/>
              <a:gd name="connsiteY4" fmla="*/ 0 h 56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935" h="564400">
                <a:moveTo>
                  <a:pt x="0" y="0"/>
                </a:moveTo>
                <a:lnTo>
                  <a:pt x="2727935" y="0"/>
                </a:lnTo>
                <a:lnTo>
                  <a:pt x="2727935" y="564400"/>
                </a:lnTo>
                <a:lnTo>
                  <a:pt x="0" y="56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3: Decision conferences</a:t>
            </a:r>
          </a:p>
        </p:txBody>
      </p:sp>
      <p:sp>
        <p:nvSpPr>
          <p:cNvPr id="19" name="Freeform: Shape 18">
            <a:extLst>
              <a:ext uri="{FF2B5EF4-FFF2-40B4-BE49-F238E27FC236}">
                <a16:creationId xmlns:a16="http://schemas.microsoft.com/office/drawing/2014/main" id="{BB3C1837-8F04-4550-AECE-3039E8AE3F64}"/>
              </a:ext>
            </a:extLst>
          </p:cNvPr>
          <p:cNvSpPr/>
          <p:nvPr/>
        </p:nvSpPr>
        <p:spPr>
          <a:xfrm>
            <a:off x="6939086" y="1947734"/>
            <a:ext cx="1881334" cy="3762669"/>
          </a:xfrm>
          <a:custGeom>
            <a:avLst/>
            <a:gdLst>
              <a:gd name="connsiteX0" fmla="*/ 0 w 1881334"/>
              <a:gd name="connsiteY0" fmla="*/ 0 h 3762669"/>
              <a:gd name="connsiteX1" fmla="*/ 1881334 w 1881334"/>
              <a:gd name="connsiteY1" fmla="*/ 0 h 3762669"/>
              <a:gd name="connsiteX2" fmla="*/ 1881334 w 1881334"/>
              <a:gd name="connsiteY2" fmla="*/ 3762669 h 3762669"/>
              <a:gd name="connsiteX3" fmla="*/ 0 w 1881334"/>
              <a:gd name="connsiteY3" fmla="*/ 3762669 h 3762669"/>
              <a:gd name="connsiteX4" fmla="*/ 0 w 1881334"/>
              <a:gd name="connsiteY4" fmla="*/ 0 h 376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34" h="3762669">
                <a:moveTo>
                  <a:pt x="0" y="0"/>
                </a:moveTo>
                <a:lnTo>
                  <a:pt x="1881334" y="0"/>
                </a:lnTo>
                <a:lnTo>
                  <a:pt x="1881334" y="3762669"/>
                </a:lnTo>
                <a:lnTo>
                  <a:pt x="0" y="3762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Face-to-face sessions within systems to discuss the allocative efficiency of the COPD pathway, supported by evidence and data</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1"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endParaRP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Commitment to action</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2 decision conferences for each ICS/Place</a:t>
            </a:r>
          </a:p>
        </p:txBody>
      </p:sp>
      <p:sp>
        <p:nvSpPr>
          <p:cNvPr id="20" name="Chord 19">
            <a:extLst>
              <a:ext uri="{FF2B5EF4-FFF2-40B4-BE49-F238E27FC236}">
                <a16:creationId xmlns:a16="http://schemas.microsoft.com/office/drawing/2014/main" id="{3551696E-68A0-4DDC-972C-17E6666626EA}"/>
              </a:ext>
            </a:extLst>
          </p:cNvPr>
          <p:cNvSpPr/>
          <p:nvPr/>
        </p:nvSpPr>
        <p:spPr>
          <a:xfrm>
            <a:off x="9211911" y="1947536"/>
            <a:ext cx="940667" cy="940667"/>
          </a:xfrm>
          <a:prstGeom prst="chord">
            <a:avLst>
              <a:gd name="adj1" fmla="val 4800000"/>
              <a:gd name="adj2" fmla="val 1680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Partial Circle 20">
            <a:extLst>
              <a:ext uri="{FF2B5EF4-FFF2-40B4-BE49-F238E27FC236}">
                <a16:creationId xmlns:a16="http://schemas.microsoft.com/office/drawing/2014/main" id="{91591012-E22A-460C-BBA5-3EA1ABC5FB71}"/>
              </a:ext>
            </a:extLst>
          </p:cNvPr>
          <p:cNvSpPr/>
          <p:nvPr/>
        </p:nvSpPr>
        <p:spPr>
          <a:xfrm>
            <a:off x="9305980" y="2041484"/>
            <a:ext cx="752533" cy="752533"/>
          </a:xfrm>
          <a:prstGeom prst="pie">
            <a:avLst>
              <a:gd name="adj1" fmla="val 540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E2D821E4-DF47-4167-A055-C440C6009C54}"/>
              </a:ext>
            </a:extLst>
          </p:cNvPr>
          <p:cNvSpPr/>
          <p:nvPr/>
        </p:nvSpPr>
        <p:spPr>
          <a:xfrm rot="16200000">
            <a:off x="7963331" y="4075575"/>
            <a:ext cx="3060000" cy="588240"/>
          </a:xfrm>
          <a:custGeom>
            <a:avLst/>
            <a:gdLst>
              <a:gd name="connsiteX0" fmla="*/ 0 w 2727935"/>
              <a:gd name="connsiteY0" fmla="*/ 0 h 588240"/>
              <a:gd name="connsiteX1" fmla="*/ 2727935 w 2727935"/>
              <a:gd name="connsiteY1" fmla="*/ 0 h 588240"/>
              <a:gd name="connsiteX2" fmla="*/ 2727935 w 2727935"/>
              <a:gd name="connsiteY2" fmla="*/ 588240 h 588240"/>
              <a:gd name="connsiteX3" fmla="*/ 0 w 2727935"/>
              <a:gd name="connsiteY3" fmla="*/ 588240 h 588240"/>
              <a:gd name="connsiteX4" fmla="*/ 0 w 2727935"/>
              <a:gd name="connsiteY4" fmla="*/ 0 h 58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7935" h="588240">
                <a:moveTo>
                  <a:pt x="0" y="0"/>
                </a:moveTo>
                <a:lnTo>
                  <a:pt x="2727935" y="0"/>
                </a:lnTo>
                <a:lnTo>
                  <a:pt x="2727935" y="588240"/>
                </a:lnTo>
                <a:lnTo>
                  <a:pt x="0" y="588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a:ln>
                  <a:noFill/>
                </a:ln>
                <a:solidFill>
                  <a:srgbClr val="282828">
                    <a:hueOff val="0"/>
                    <a:satOff val="0"/>
                    <a:lumOff val="0"/>
                    <a:alphaOff val="0"/>
                  </a:srgbClr>
                </a:solidFill>
                <a:effectLst/>
                <a:uLnTx/>
                <a:uFillTx/>
                <a:latin typeface="Arial" panose="020B0604020202020204"/>
                <a:ea typeface="+mn-ea"/>
                <a:cs typeface="+mn-cs"/>
              </a:rPr>
              <a:t>4:dissemination and implementation</a:t>
            </a:r>
          </a:p>
        </p:txBody>
      </p:sp>
      <p:sp>
        <p:nvSpPr>
          <p:cNvPr id="23" name="Freeform: Shape 22">
            <a:extLst>
              <a:ext uri="{FF2B5EF4-FFF2-40B4-BE49-F238E27FC236}">
                <a16:creationId xmlns:a16="http://schemas.microsoft.com/office/drawing/2014/main" id="{C10BEF2E-CECF-4A80-A797-C611E0EE1C65}"/>
              </a:ext>
            </a:extLst>
          </p:cNvPr>
          <p:cNvSpPr/>
          <p:nvPr/>
        </p:nvSpPr>
        <p:spPr>
          <a:xfrm>
            <a:off x="9870388" y="1947734"/>
            <a:ext cx="1881334" cy="3762669"/>
          </a:xfrm>
          <a:custGeom>
            <a:avLst/>
            <a:gdLst>
              <a:gd name="connsiteX0" fmla="*/ 0 w 1881334"/>
              <a:gd name="connsiteY0" fmla="*/ 0 h 3762669"/>
              <a:gd name="connsiteX1" fmla="*/ 1881334 w 1881334"/>
              <a:gd name="connsiteY1" fmla="*/ 0 h 3762669"/>
              <a:gd name="connsiteX2" fmla="*/ 1881334 w 1881334"/>
              <a:gd name="connsiteY2" fmla="*/ 3762669 h 3762669"/>
              <a:gd name="connsiteX3" fmla="*/ 0 w 1881334"/>
              <a:gd name="connsiteY3" fmla="*/ 3762669 h 3762669"/>
              <a:gd name="connsiteX4" fmla="*/ 0 w 1881334"/>
              <a:gd name="connsiteY4" fmla="*/ 0 h 376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334" h="3762669">
                <a:moveTo>
                  <a:pt x="0" y="0"/>
                </a:moveTo>
                <a:lnTo>
                  <a:pt x="1881334" y="0"/>
                </a:lnTo>
                <a:lnTo>
                  <a:pt x="1881334" y="3762669"/>
                </a:lnTo>
                <a:lnTo>
                  <a:pt x="0" y="3762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Evaluating the programme and sharing learning across the ICS/Place and beyond</a:t>
            </a:r>
          </a:p>
          <a:p>
            <a:pPr marL="0" marR="0" lvl="0" indent="0" algn="l" defTabSz="711200" rtl="0" eaLnBrk="1" fontAlgn="auto" latinLnBrk="0" hangingPunct="1">
              <a:lnSpc>
                <a:spcPct val="90000"/>
              </a:lnSpc>
              <a:spcBef>
                <a:spcPct val="0"/>
              </a:spcBef>
              <a:spcAft>
                <a:spcPct val="35000"/>
              </a:spcAft>
              <a:buClrTx/>
              <a:buSzTx/>
              <a:buFontTx/>
              <a:buNone/>
              <a:tabLst/>
              <a:defRPr/>
            </a:pPr>
            <a:endParaRPr kumimoji="0" lang="en-GB" sz="1600" b="0" i="1"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endParaRP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Evaluation</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ICS/Place report</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MDSN training programme</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rPr>
              <a:t>Support with implementation of results</a:t>
            </a:r>
          </a:p>
          <a:p>
            <a:pPr marL="285750" marR="0" lvl="0" indent="-285750"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282828">
                  <a:hueOff val="0"/>
                  <a:satOff val="0"/>
                  <a:lumOff val="0"/>
                  <a:alphaOff val="0"/>
                </a:srgbClr>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16253C4D-7E70-C691-6BCC-1A7772E5CAF7}"/>
              </a:ext>
            </a:extLst>
          </p:cNvPr>
          <p:cNvSpPr/>
          <p:nvPr/>
        </p:nvSpPr>
        <p:spPr>
          <a:xfrm>
            <a:off x="4215451" y="4946928"/>
            <a:ext cx="1881334" cy="864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E487E1C6-18D5-44DD-1EDF-9729057754DF}"/>
              </a:ext>
            </a:extLst>
          </p:cNvPr>
          <p:cNvSpPr/>
          <p:nvPr/>
        </p:nvSpPr>
        <p:spPr>
          <a:xfrm>
            <a:off x="4220678" y="4229907"/>
            <a:ext cx="1863406" cy="675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1718927B-73AE-350C-9C56-C149C05C4428}"/>
              </a:ext>
            </a:extLst>
          </p:cNvPr>
          <p:cNvSpPr/>
          <p:nvPr/>
        </p:nvSpPr>
        <p:spPr>
          <a:xfrm>
            <a:off x="1250710" y="4644005"/>
            <a:ext cx="1876872" cy="34656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0D290404-E7D8-0C3D-671F-29BCEA85F60B}"/>
              </a:ext>
            </a:extLst>
          </p:cNvPr>
          <p:cNvSpPr/>
          <p:nvPr/>
        </p:nvSpPr>
        <p:spPr>
          <a:xfrm>
            <a:off x="1769773" y="6514801"/>
            <a:ext cx="1590674" cy="3108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Apr - Sep</a:t>
            </a:r>
          </a:p>
        </p:txBody>
      </p:sp>
      <p:sp>
        <p:nvSpPr>
          <p:cNvPr id="31" name="Rectangle: Rounded Corners 30">
            <a:extLst>
              <a:ext uri="{FF2B5EF4-FFF2-40B4-BE49-F238E27FC236}">
                <a16:creationId xmlns:a16="http://schemas.microsoft.com/office/drawing/2014/main" id="{205CECD6-3F53-E5D6-FCE5-96E529F3684A}"/>
              </a:ext>
            </a:extLst>
          </p:cNvPr>
          <p:cNvSpPr/>
          <p:nvPr/>
        </p:nvSpPr>
        <p:spPr>
          <a:xfrm>
            <a:off x="4313523" y="6465040"/>
            <a:ext cx="1590674" cy="3108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Aug - Jan</a:t>
            </a:r>
          </a:p>
        </p:txBody>
      </p:sp>
      <p:sp>
        <p:nvSpPr>
          <p:cNvPr id="32" name="Rectangle: Rounded Corners 31">
            <a:extLst>
              <a:ext uri="{FF2B5EF4-FFF2-40B4-BE49-F238E27FC236}">
                <a16:creationId xmlns:a16="http://schemas.microsoft.com/office/drawing/2014/main" id="{DA1BB99B-4269-5211-CBA7-5CDBF9EBEE48}"/>
              </a:ext>
            </a:extLst>
          </p:cNvPr>
          <p:cNvSpPr/>
          <p:nvPr/>
        </p:nvSpPr>
        <p:spPr>
          <a:xfrm>
            <a:off x="7186721" y="6464651"/>
            <a:ext cx="1590674" cy="3108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Jan - Feb</a:t>
            </a:r>
          </a:p>
        </p:txBody>
      </p:sp>
      <p:sp>
        <p:nvSpPr>
          <p:cNvPr id="33" name="Rectangle: Rounded Corners 32">
            <a:extLst>
              <a:ext uri="{FF2B5EF4-FFF2-40B4-BE49-F238E27FC236}">
                <a16:creationId xmlns:a16="http://schemas.microsoft.com/office/drawing/2014/main" id="{E212A33A-D321-392B-5EE6-767324AA368B}"/>
              </a:ext>
            </a:extLst>
          </p:cNvPr>
          <p:cNvSpPr/>
          <p:nvPr/>
        </p:nvSpPr>
        <p:spPr>
          <a:xfrm>
            <a:off x="10015718" y="6464651"/>
            <a:ext cx="1590674" cy="3108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rPr>
              <a:t>Mar - Apr</a:t>
            </a:r>
          </a:p>
        </p:txBody>
      </p:sp>
      <p:sp>
        <p:nvSpPr>
          <p:cNvPr id="40" name="Rectangle 39">
            <a:extLst>
              <a:ext uri="{FF2B5EF4-FFF2-40B4-BE49-F238E27FC236}">
                <a16:creationId xmlns:a16="http://schemas.microsoft.com/office/drawing/2014/main" id="{283091FF-EE7A-8008-0479-BCECDDE75FFF}"/>
              </a:ext>
            </a:extLst>
          </p:cNvPr>
          <p:cNvSpPr/>
          <p:nvPr/>
        </p:nvSpPr>
        <p:spPr>
          <a:xfrm>
            <a:off x="9248775" y="1184510"/>
            <a:ext cx="1258570" cy="540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C3C3B"/>
                </a:solidFill>
                <a:effectLst/>
                <a:uLnTx/>
                <a:uFillTx/>
                <a:latin typeface="Arial" panose="020B0604020202020204"/>
                <a:ea typeface="+mn-ea"/>
                <a:cs typeface="+mn-cs"/>
              </a:rPr>
              <a:t>Started but not complete</a:t>
            </a:r>
          </a:p>
        </p:txBody>
      </p:sp>
      <p:sp>
        <p:nvSpPr>
          <p:cNvPr id="41" name="Rectangle 40">
            <a:extLst>
              <a:ext uri="{FF2B5EF4-FFF2-40B4-BE49-F238E27FC236}">
                <a16:creationId xmlns:a16="http://schemas.microsoft.com/office/drawing/2014/main" id="{06982A5B-A105-6E8B-6EE4-9C7F633B931F}"/>
              </a:ext>
            </a:extLst>
          </p:cNvPr>
          <p:cNvSpPr/>
          <p:nvPr/>
        </p:nvSpPr>
        <p:spPr>
          <a:xfrm>
            <a:off x="10638482" y="1184510"/>
            <a:ext cx="1258570" cy="540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C3C3B"/>
                </a:solidFill>
                <a:effectLst/>
                <a:uLnTx/>
                <a:uFillTx/>
                <a:latin typeface="Arial" panose="020B0604020202020204"/>
                <a:ea typeface="+mn-ea"/>
                <a:cs typeface="+mn-cs"/>
              </a:rPr>
              <a:t>Complete or nearly complete</a:t>
            </a:r>
          </a:p>
        </p:txBody>
      </p:sp>
      <p:sp>
        <p:nvSpPr>
          <p:cNvPr id="8" name="Rectangle 7">
            <a:extLst>
              <a:ext uri="{FF2B5EF4-FFF2-40B4-BE49-F238E27FC236}">
                <a16:creationId xmlns:a16="http://schemas.microsoft.com/office/drawing/2014/main" id="{6CDC0DE5-CC9C-4364-ECCB-51C5DD882BA7}"/>
              </a:ext>
            </a:extLst>
          </p:cNvPr>
          <p:cNvSpPr/>
          <p:nvPr/>
        </p:nvSpPr>
        <p:spPr>
          <a:xfrm>
            <a:off x="1250710" y="3890213"/>
            <a:ext cx="1881334" cy="7198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218B0986-2F09-47F8-BB35-76E05508E977}"/>
              </a:ext>
            </a:extLst>
          </p:cNvPr>
          <p:cNvSpPr/>
          <p:nvPr/>
        </p:nvSpPr>
        <p:spPr>
          <a:xfrm>
            <a:off x="1260748" y="5007548"/>
            <a:ext cx="1881334" cy="7198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76AECC95-2141-4FED-8647-D0DCFBAA8CC0}"/>
              </a:ext>
            </a:extLst>
          </p:cNvPr>
          <p:cNvSpPr/>
          <p:nvPr/>
        </p:nvSpPr>
        <p:spPr>
          <a:xfrm>
            <a:off x="4219982" y="3767598"/>
            <a:ext cx="1863406" cy="4203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B4CAD9D3-F45E-4F03-ABBA-A47C2DDFD7B1}"/>
              </a:ext>
            </a:extLst>
          </p:cNvPr>
          <p:cNvSpPr/>
          <p:nvPr/>
        </p:nvSpPr>
        <p:spPr>
          <a:xfrm>
            <a:off x="6908554" y="3953287"/>
            <a:ext cx="1881334" cy="6567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AC723CE2-103F-458D-93CD-67689C44BC7E}"/>
              </a:ext>
            </a:extLst>
          </p:cNvPr>
          <p:cNvSpPr/>
          <p:nvPr/>
        </p:nvSpPr>
        <p:spPr>
          <a:xfrm>
            <a:off x="6874762" y="4610047"/>
            <a:ext cx="1881334" cy="65676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Rounded Corners 37">
            <a:extLst>
              <a:ext uri="{FF2B5EF4-FFF2-40B4-BE49-F238E27FC236}">
                <a16:creationId xmlns:a16="http://schemas.microsoft.com/office/drawing/2014/main" id="{5BEFAE62-E7CF-4455-B153-39A7E8395685}"/>
              </a:ext>
            </a:extLst>
          </p:cNvPr>
          <p:cNvSpPr/>
          <p:nvPr/>
        </p:nvSpPr>
        <p:spPr>
          <a:xfrm>
            <a:off x="1769773" y="6081611"/>
            <a:ext cx="1590674" cy="3108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Apr - Sep</a:t>
            </a:r>
          </a:p>
        </p:txBody>
      </p:sp>
      <p:sp>
        <p:nvSpPr>
          <p:cNvPr id="39" name="Rectangle: Rounded Corners 38">
            <a:extLst>
              <a:ext uri="{FF2B5EF4-FFF2-40B4-BE49-F238E27FC236}">
                <a16:creationId xmlns:a16="http://schemas.microsoft.com/office/drawing/2014/main" id="{B65DBE4E-65B9-4FF7-9D76-F5A512F8B661}"/>
              </a:ext>
            </a:extLst>
          </p:cNvPr>
          <p:cNvSpPr/>
          <p:nvPr/>
        </p:nvSpPr>
        <p:spPr>
          <a:xfrm>
            <a:off x="4313523" y="6031850"/>
            <a:ext cx="1590674" cy="3108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Aug - Oct</a:t>
            </a:r>
          </a:p>
        </p:txBody>
      </p:sp>
      <p:sp>
        <p:nvSpPr>
          <p:cNvPr id="43" name="Rectangle: Rounded Corners 42">
            <a:extLst>
              <a:ext uri="{FF2B5EF4-FFF2-40B4-BE49-F238E27FC236}">
                <a16:creationId xmlns:a16="http://schemas.microsoft.com/office/drawing/2014/main" id="{4F1A220E-BB52-4077-9836-E49B4B5A78F9}"/>
              </a:ext>
            </a:extLst>
          </p:cNvPr>
          <p:cNvSpPr/>
          <p:nvPr/>
        </p:nvSpPr>
        <p:spPr>
          <a:xfrm>
            <a:off x="7186721" y="6031461"/>
            <a:ext cx="1590674" cy="3108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Sep - Nov</a:t>
            </a:r>
          </a:p>
        </p:txBody>
      </p:sp>
      <p:sp>
        <p:nvSpPr>
          <p:cNvPr id="44" name="Rectangle: Rounded Corners 43">
            <a:extLst>
              <a:ext uri="{FF2B5EF4-FFF2-40B4-BE49-F238E27FC236}">
                <a16:creationId xmlns:a16="http://schemas.microsoft.com/office/drawing/2014/main" id="{9E8E9751-A860-49E5-BA9A-40C59D1806EC}"/>
              </a:ext>
            </a:extLst>
          </p:cNvPr>
          <p:cNvSpPr/>
          <p:nvPr/>
        </p:nvSpPr>
        <p:spPr>
          <a:xfrm>
            <a:off x="10015718" y="6031461"/>
            <a:ext cx="1590674" cy="3108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Jan - Mar</a:t>
            </a:r>
          </a:p>
        </p:txBody>
      </p:sp>
      <p:sp>
        <p:nvSpPr>
          <p:cNvPr id="45" name="Rectangle: Rounded Corners 44">
            <a:extLst>
              <a:ext uri="{FF2B5EF4-FFF2-40B4-BE49-F238E27FC236}">
                <a16:creationId xmlns:a16="http://schemas.microsoft.com/office/drawing/2014/main" id="{55AB88AE-4C68-45A6-8163-40DE86519C49}"/>
              </a:ext>
            </a:extLst>
          </p:cNvPr>
          <p:cNvSpPr/>
          <p:nvPr/>
        </p:nvSpPr>
        <p:spPr>
          <a:xfrm>
            <a:off x="13807" y="6496619"/>
            <a:ext cx="1590674" cy="310836"/>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panose="020B0604020202020204"/>
                <a:ea typeface="+mn-ea"/>
                <a:cs typeface="+mn-cs"/>
              </a:rPr>
              <a:t>Group 2</a:t>
            </a:r>
          </a:p>
        </p:txBody>
      </p:sp>
      <p:sp>
        <p:nvSpPr>
          <p:cNvPr id="46" name="Rectangle: Rounded Corners 45">
            <a:extLst>
              <a:ext uri="{FF2B5EF4-FFF2-40B4-BE49-F238E27FC236}">
                <a16:creationId xmlns:a16="http://schemas.microsoft.com/office/drawing/2014/main" id="{9C5E5243-C3D3-4FA9-A56B-23CF5D692039}"/>
              </a:ext>
            </a:extLst>
          </p:cNvPr>
          <p:cNvSpPr/>
          <p:nvPr/>
        </p:nvSpPr>
        <p:spPr>
          <a:xfrm>
            <a:off x="13807" y="6063429"/>
            <a:ext cx="1590674" cy="31083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panose="020B0604020202020204"/>
                <a:ea typeface="+mn-ea"/>
                <a:cs typeface="+mn-cs"/>
              </a:rPr>
              <a:t>Group 1</a:t>
            </a:r>
          </a:p>
        </p:txBody>
      </p:sp>
      <p:pic>
        <p:nvPicPr>
          <p:cNvPr id="47" name="Picture 46">
            <a:extLst>
              <a:ext uri="{FF2B5EF4-FFF2-40B4-BE49-F238E27FC236}">
                <a16:creationId xmlns:a16="http://schemas.microsoft.com/office/drawing/2014/main" id="{69E6B905-1D56-4A77-80B9-AE537DD6391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38" b="98225" l="2506" r="96742">
                        <a14:foregroundMark x1="33333" y1="26923" x2="33333" y2="26923"/>
                        <a14:foregroundMark x1="37093" y1="10651" x2="37093" y2="10651"/>
                        <a14:foregroundMark x1="36842" y1="11243" x2="36090" y2="12130"/>
                        <a14:foregroundMark x1="27569" y1="17160" x2="27569" y2="17160"/>
                        <a14:foregroundMark x1="26566" y1="25444" x2="26566" y2="25444"/>
                        <a14:foregroundMark x1="25313" y1="26036" x2="25313" y2="26036"/>
                        <a14:foregroundMark x1="23810" y1="29586" x2="22055" y2="34024"/>
                        <a14:foregroundMark x1="22055" y1="34911" x2="75940" y2="23669"/>
                        <a14:foregroundMark x1="75940" y1="23669" x2="72180" y2="5917"/>
                        <a14:foregroundMark x1="80451" y1="3254" x2="25564" y2="2367"/>
                        <a14:foregroundMark x1="25564" y1="2367" x2="1253" y2="61243"/>
                        <a14:foregroundMark x1="1253" y1="61243" x2="59148" y2="83136"/>
                        <a14:foregroundMark x1="59148" y1="83136" x2="96992" y2="37870"/>
                        <a14:foregroundMark x1="96992" y1="37870" x2="82206" y2="6509"/>
                        <a14:foregroundMark x1="76190" y1="22781" x2="26566" y2="69231"/>
                        <a14:foregroundMark x1="26566" y1="69231" x2="20802" y2="4438"/>
                        <a14:foregroundMark x1="20802" y1="4438" x2="70426" y2="30769"/>
                        <a14:foregroundMark x1="70426" y1="30769" x2="95238" y2="89645"/>
                        <a14:foregroundMark x1="95238" y1="89645" x2="34586" y2="81953"/>
                        <a14:foregroundMark x1="34586" y1="81953" x2="86216" y2="51479"/>
                        <a14:foregroundMark x1="86216" y1="51479" x2="94987" y2="70414"/>
                        <a14:foregroundMark x1="75940" y1="50592" x2="67419" y2="51183"/>
                        <a14:foregroundMark x1="63910" y1="55917" x2="53383" y2="56213"/>
                        <a14:foregroundMark x1="66165" y1="49704" x2="42356" y2="59172"/>
                        <a14:foregroundMark x1="74937" y1="53846" x2="49123" y2="68935"/>
                        <a14:foregroundMark x1="78697" y1="51479" x2="30326" y2="35207"/>
                        <a14:foregroundMark x1="51880" y1="34615" x2="26566" y2="59763"/>
                        <a14:foregroundMark x1="39098" y1="54142" x2="28571" y2="36686"/>
                        <a14:foregroundMark x1="37093" y1="37574" x2="19048" y2="29290"/>
                        <a14:foregroundMark x1="20301" y1="59763" x2="16541" y2="39941"/>
                        <a14:foregroundMark x1="13033" y1="65089" x2="12030" y2="47337"/>
                        <a14:foregroundMark x1="8772" y1="60947" x2="18546" y2="8284"/>
                        <a14:foregroundMark x1="15038" y1="20710" x2="30827" y2="80178"/>
                        <a14:foregroundMark x1="30827" y1="80178" x2="6266" y2="21006"/>
                        <a14:foregroundMark x1="6266" y1="21006" x2="19048" y2="7692"/>
                        <a14:foregroundMark x1="93484" y1="92012" x2="75439" y2="92604"/>
                        <a14:foregroundMark x1="85213" y1="97041" x2="84461" y2="97929"/>
                        <a14:foregroundMark x1="84461" y1="98225" x2="84461" y2="98225"/>
                        <a14:foregroundMark x1="15539" y1="74260" x2="15539" y2="74260"/>
                        <a14:foregroundMark x1="31830" y1="67160" x2="58145" y2="10355"/>
                        <a14:foregroundMark x1="58145" y1="10355" x2="84712" y2="40237"/>
                        <a14:foregroundMark x1="6266" y1="48225" x2="7018" y2="25148"/>
                        <a14:foregroundMark x1="2506" y1="53550" x2="3509" y2="28698"/>
                      </a14:backgroundRemoval>
                    </a14:imgEffect>
                  </a14:imgLayer>
                </a14:imgProps>
              </a:ext>
            </a:extLst>
          </a:blip>
          <a:stretch>
            <a:fillRect/>
          </a:stretch>
        </p:blipFill>
        <p:spPr>
          <a:xfrm>
            <a:off x="4145849" y="222396"/>
            <a:ext cx="890887" cy="754686"/>
          </a:xfrm>
          <a:prstGeom prst="rect">
            <a:avLst/>
          </a:prstGeom>
          <a:ln>
            <a:noFill/>
          </a:ln>
        </p:spPr>
      </p:pic>
      <p:pic>
        <p:nvPicPr>
          <p:cNvPr id="48" name="Picture 47" descr="Text&#10;&#10;Description automatically generated">
            <a:extLst>
              <a:ext uri="{FF2B5EF4-FFF2-40B4-BE49-F238E27FC236}">
                <a16:creationId xmlns:a16="http://schemas.microsoft.com/office/drawing/2014/main" id="{CF1BB85B-536A-4A2A-B375-16F4B8E4A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000" y="344224"/>
            <a:ext cx="1910281" cy="553226"/>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C6738E97-D25D-4D0F-BD7E-078BB4EE3A56}"/>
              </a:ext>
            </a:extLst>
          </p:cNvPr>
          <p:cNvPicPr>
            <a:picLocks noChangeAspect="1"/>
          </p:cNvPicPr>
          <p:nvPr/>
        </p:nvPicPr>
        <p:blipFill>
          <a:blip r:embed="rId5"/>
          <a:stretch>
            <a:fillRect/>
          </a:stretch>
        </p:blipFill>
        <p:spPr>
          <a:xfrm>
            <a:off x="8960122" y="291495"/>
            <a:ext cx="2161967" cy="658683"/>
          </a:xfrm>
          <a:prstGeom prst="rect">
            <a:avLst/>
          </a:prstGeom>
        </p:spPr>
      </p:pic>
    </p:spTree>
    <p:extLst>
      <p:ext uri="{BB962C8B-B14F-4D97-AF65-F5344CB8AC3E}">
        <p14:creationId xmlns:p14="http://schemas.microsoft.com/office/powerpoint/2010/main" val="36856947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E09D-3192-451D-A0D7-5B6D5BD36762}"/>
              </a:ext>
            </a:extLst>
          </p:cNvPr>
          <p:cNvSpPr>
            <a:spLocks noGrp="1"/>
          </p:cNvSpPr>
          <p:nvPr>
            <p:ph type="title"/>
          </p:nvPr>
        </p:nvSpPr>
        <p:spPr/>
        <p:txBody>
          <a:bodyPr>
            <a:normAutofit/>
          </a:bodyPr>
          <a:lstStyle/>
          <a:p>
            <a:pPr algn="ctr"/>
            <a:r>
              <a:rPr lang="en-US" sz="3200" b="1" dirty="0">
                <a:solidFill>
                  <a:srgbClr val="1FD375"/>
                </a:solidFill>
                <a:effectLst/>
                <a:latin typeface="Helvetica" panose="020B0604020202020204" pitchFamily="34" charset="0"/>
                <a:ea typeface="Calibri" panose="020F0502020204030204" pitchFamily="34" charset="0"/>
                <a:cs typeface="Calibri" panose="020F0502020204030204" pitchFamily="34" charset="0"/>
              </a:rPr>
              <a:t>Systems update</a:t>
            </a:r>
            <a:endParaRPr lang="en-GB" sz="5400" dirty="0"/>
          </a:p>
        </p:txBody>
      </p:sp>
      <p:sp>
        <p:nvSpPr>
          <p:cNvPr id="4" name="Slide Number Placeholder 3">
            <a:extLst>
              <a:ext uri="{FF2B5EF4-FFF2-40B4-BE49-F238E27FC236}">
                <a16:creationId xmlns:a16="http://schemas.microsoft.com/office/drawing/2014/main" id="{76E00F89-17ED-4E8D-BDFB-B0AE4CE838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A9D46-5061-CB44-B974-7368B75C86DF}" type="slidenum">
              <a:rPr kumimoji="0" lang="en-US" sz="1200" b="0" i="0" u="none" strike="noStrike" kern="1200" cap="none" spc="0" normalizeH="0" baseline="0" noProof="0" smtClean="0">
                <a:ln>
                  <a:noFill/>
                </a:ln>
                <a:solidFill>
                  <a:srgbClr val="3C3C3B">
                    <a:lumMod val="75000"/>
                    <a:lumOff val="2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3C3C3B">
                  <a:lumMod val="75000"/>
                  <a:lumOff val="25000"/>
                </a:srgbClr>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E98FBCAB-62BA-45C0-AB58-0F572213E2E2}"/>
              </a:ext>
            </a:extLst>
          </p:cNvPr>
          <p:cNvSpPr>
            <a:spLocks noGrp="1"/>
          </p:cNvSpPr>
          <p:nvPr>
            <p:ph type="body" sz="quarter" idx="13"/>
          </p:nvPr>
        </p:nvSpPr>
        <p:spPr>
          <a:xfrm>
            <a:off x="432001" y="2049041"/>
            <a:ext cx="5879152" cy="3500112"/>
          </a:xfrm>
        </p:spPr>
        <p:txBody>
          <a:bodyPr>
            <a:noAutofit/>
          </a:bodyPr>
          <a:lstStyle/>
          <a:p>
            <a:pPr marL="0" indent="0">
              <a:buNone/>
            </a:pPr>
            <a:r>
              <a:rPr lang="en-GB" sz="1300" dirty="0">
                <a:solidFill>
                  <a:schemeClr val="tx1"/>
                </a:solidFill>
                <a:effectLst/>
                <a:latin typeface="Arial" panose="020B0604020202020204" pitchFamily="34" charset="0"/>
                <a:ea typeface="Calibri" panose="020F0502020204030204" pitchFamily="34" charset="0"/>
              </a:rPr>
              <a:t>Four Systems from the Midlands have now been onboarded onto the SSPH programme, plus three ICSs and one Place. These cover Northamptonshire, Nottinghamshire and Birmingham and Solihull (</a:t>
            </a:r>
            <a:r>
              <a:rPr lang="en-GB" sz="1300" dirty="0" err="1">
                <a:solidFill>
                  <a:schemeClr val="tx1"/>
                </a:solidFill>
                <a:effectLst/>
                <a:latin typeface="Arial" panose="020B0604020202020204" pitchFamily="34" charset="0"/>
                <a:ea typeface="Calibri" panose="020F0502020204030204" pitchFamily="34" charset="0"/>
              </a:rPr>
              <a:t>BSol</a:t>
            </a:r>
            <a:r>
              <a:rPr lang="en-GB" sz="1300" dirty="0">
                <a:solidFill>
                  <a:schemeClr val="tx1"/>
                </a:solidFill>
                <a:effectLst/>
                <a:latin typeface="Arial" panose="020B0604020202020204" pitchFamily="34" charset="0"/>
                <a:ea typeface="Calibri" panose="020F0502020204030204" pitchFamily="34" charset="0"/>
              </a:rPr>
              <a:t>), plus Coventry Place. In June, Gloucestershire ICS became the fifth system to pilot the SSPH programme. </a:t>
            </a:r>
          </a:p>
          <a:p>
            <a:pPr marL="0" indent="0">
              <a:buNone/>
            </a:pPr>
            <a:endParaRPr lang="en-GB" sz="1300" dirty="0">
              <a:solidFill>
                <a:schemeClr val="tx1"/>
              </a:solidFill>
              <a:effectLst/>
              <a:latin typeface="Arial" panose="020B0604020202020204" pitchFamily="34" charset="0"/>
              <a:ea typeface="Calibri" panose="020F0502020204030204" pitchFamily="34" charset="0"/>
            </a:endParaRPr>
          </a:p>
          <a:p>
            <a:pPr marL="0" indent="0">
              <a:buNone/>
            </a:pPr>
            <a:r>
              <a:rPr lang="en-GB" sz="1300" dirty="0">
                <a:solidFill>
                  <a:schemeClr val="tx1"/>
                </a:solidFill>
                <a:effectLst/>
                <a:latin typeface="Arial" panose="020B0604020202020204" pitchFamily="34" charset="0"/>
                <a:ea typeface="Calibri" panose="020F0502020204030204" pitchFamily="34" charset="0"/>
              </a:rPr>
              <a:t>By this stage, all systems have managed to provide their own project team and identify all necessary stakeholders. </a:t>
            </a:r>
            <a:r>
              <a:rPr lang="en-GB" sz="1300" dirty="0" err="1">
                <a:solidFill>
                  <a:schemeClr val="tx1"/>
                </a:solidFill>
                <a:effectLst/>
                <a:latin typeface="Arial" panose="020B0604020202020204" pitchFamily="34" charset="0"/>
                <a:ea typeface="Calibri" panose="020F0502020204030204" pitchFamily="34" charset="0"/>
              </a:rPr>
              <a:t>BSol</a:t>
            </a:r>
            <a:r>
              <a:rPr lang="en-GB" sz="1300" dirty="0">
                <a:solidFill>
                  <a:schemeClr val="tx1"/>
                </a:solidFill>
                <a:effectLst/>
                <a:latin typeface="Arial" panose="020B0604020202020204" pitchFamily="34" charset="0"/>
                <a:ea typeface="Calibri" panose="020F0502020204030204" pitchFamily="34" charset="0"/>
              </a:rPr>
              <a:t> is due to commence their programme this month, on 29 September, while all other systems have work underway, with the stakeholder engagement phase about to launch for three of the five systems by October. </a:t>
            </a:r>
          </a:p>
          <a:p>
            <a:pPr marL="0" indent="0">
              <a:buNone/>
            </a:pPr>
            <a:endParaRPr lang="en-GB" sz="1300" dirty="0">
              <a:effectLst/>
              <a:latin typeface="Arial" panose="020B0604020202020204" pitchFamily="34" charset="0"/>
              <a:ea typeface="Calibri" panose="020F0502020204030204" pitchFamily="34" charset="0"/>
            </a:endParaRPr>
          </a:p>
        </p:txBody>
      </p:sp>
      <p:pic>
        <p:nvPicPr>
          <p:cNvPr id="10" name="Picture 9">
            <a:extLst>
              <a:ext uri="{FF2B5EF4-FFF2-40B4-BE49-F238E27FC236}">
                <a16:creationId xmlns:a16="http://schemas.microsoft.com/office/drawing/2014/main" id="{264DA253-7265-47AB-AA40-A4A7F46D58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38" b="98225" l="2506" r="96742">
                        <a14:foregroundMark x1="33333" y1="26923" x2="33333" y2="26923"/>
                        <a14:foregroundMark x1="37093" y1="10651" x2="37093" y2="10651"/>
                        <a14:foregroundMark x1="36842" y1="11243" x2="36090" y2="12130"/>
                        <a14:foregroundMark x1="27569" y1="17160" x2="27569" y2="17160"/>
                        <a14:foregroundMark x1="26566" y1="25444" x2="26566" y2="25444"/>
                        <a14:foregroundMark x1="25313" y1="26036" x2="25313" y2="26036"/>
                        <a14:foregroundMark x1="23810" y1="29586" x2="22055" y2="34024"/>
                        <a14:foregroundMark x1="22055" y1="34911" x2="75940" y2="23669"/>
                        <a14:foregroundMark x1="75940" y1="23669" x2="72180" y2="5917"/>
                        <a14:foregroundMark x1="80451" y1="3254" x2="25564" y2="2367"/>
                        <a14:foregroundMark x1="25564" y1="2367" x2="1253" y2="61243"/>
                        <a14:foregroundMark x1="1253" y1="61243" x2="59148" y2="83136"/>
                        <a14:foregroundMark x1="59148" y1="83136" x2="96992" y2="37870"/>
                        <a14:foregroundMark x1="96992" y1="37870" x2="82206" y2="6509"/>
                        <a14:foregroundMark x1="76190" y1="22781" x2="26566" y2="69231"/>
                        <a14:foregroundMark x1="26566" y1="69231" x2="20802" y2="4438"/>
                        <a14:foregroundMark x1="20802" y1="4438" x2="70426" y2="30769"/>
                        <a14:foregroundMark x1="70426" y1="30769" x2="95238" y2="89645"/>
                        <a14:foregroundMark x1="95238" y1="89645" x2="34586" y2="81953"/>
                        <a14:foregroundMark x1="34586" y1="81953" x2="86216" y2="51479"/>
                        <a14:foregroundMark x1="86216" y1="51479" x2="94987" y2="70414"/>
                        <a14:foregroundMark x1="75940" y1="50592" x2="67419" y2="51183"/>
                        <a14:foregroundMark x1="63910" y1="55917" x2="53383" y2="56213"/>
                        <a14:foregroundMark x1="66165" y1="49704" x2="42356" y2="59172"/>
                        <a14:foregroundMark x1="74937" y1="53846" x2="49123" y2="68935"/>
                        <a14:foregroundMark x1="78697" y1="51479" x2="30326" y2="35207"/>
                        <a14:foregroundMark x1="51880" y1="34615" x2="26566" y2="59763"/>
                        <a14:foregroundMark x1="39098" y1="54142" x2="28571" y2="36686"/>
                        <a14:foregroundMark x1="37093" y1="37574" x2="19048" y2="29290"/>
                        <a14:foregroundMark x1="20301" y1="59763" x2="16541" y2="39941"/>
                        <a14:foregroundMark x1="13033" y1="65089" x2="12030" y2="47337"/>
                        <a14:foregroundMark x1="8772" y1="60947" x2="18546" y2="8284"/>
                        <a14:foregroundMark x1="15038" y1="20710" x2="30827" y2="80178"/>
                        <a14:foregroundMark x1="30827" y1="80178" x2="6266" y2="21006"/>
                        <a14:foregroundMark x1="6266" y1="21006" x2="19048" y2="7692"/>
                        <a14:foregroundMark x1="93484" y1="92012" x2="75439" y2="92604"/>
                        <a14:foregroundMark x1="85213" y1="97041" x2="84461" y2="97929"/>
                        <a14:foregroundMark x1="84461" y1="98225" x2="84461" y2="98225"/>
                        <a14:foregroundMark x1="15539" y1="74260" x2="15539" y2="74260"/>
                        <a14:foregroundMark x1="31830" y1="67160" x2="58145" y2="10355"/>
                        <a14:foregroundMark x1="58145" y1="10355" x2="84712" y2="40237"/>
                        <a14:foregroundMark x1="6266" y1="48225" x2="7018" y2="25148"/>
                        <a14:foregroundMark x1="2506" y1="53550" x2="3509" y2="28698"/>
                      </a14:backgroundRemoval>
                    </a14:imgEffect>
                  </a14:imgLayer>
                </a14:imgProps>
              </a:ext>
            </a:extLst>
          </a:blip>
          <a:stretch>
            <a:fillRect/>
          </a:stretch>
        </p:blipFill>
        <p:spPr>
          <a:xfrm>
            <a:off x="4145849" y="222396"/>
            <a:ext cx="890887" cy="754686"/>
          </a:xfrm>
          <a:prstGeom prst="rect">
            <a:avLst/>
          </a:prstGeom>
          <a:ln>
            <a:noFill/>
          </a:ln>
        </p:spPr>
      </p:pic>
      <p:pic>
        <p:nvPicPr>
          <p:cNvPr id="11" name="Picture 10" descr="Text&#10;&#10;Description automatically generated">
            <a:extLst>
              <a:ext uri="{FF2B5EF4-FFF2-40B4-BE49-F238E27FC236}">
                <a16:creationId xmlns:a16="http://schemas.microsoft.com/office/drawing/2014/main" id="{7D13A335-1C16-4F99-BEB9-9D1DCA394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000" y="344224"/>
            <a:ext cx="1910281" cy="55322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1946429-2BCC-4092-8478-BB1A57B301B6}"/>
              </a:ext>
            </a:extLst>
          </p:cNvPr>
          <p:cNvPicPr>
            <a:picLocks noChangeAspect="1"/>
          </p:cNvPicPr>
          <p:nvPr/>
        </p:nvPicPr>
        <p:blipFill>
          <a:blip r:embed="rId5"/>
          <a:stretch>
            <a:fillRect/>
          </a:stretch>
        </p:blipFill>
        <p:spPr>
          <a:xfrm>
            <a:off x="8960122" y="291495"/>
            <a:ext cx="2161967" cy="658683"/>
          </a:xfrm>
          <a:prstGeom prst="rect">
            <a:avLst/>
          </a:prstGeom>
        </p:spPr>
      </p:pic>
      <p:pic>
        <p:nvPicPr>
          <p:cNvPr id="3074" name="Picture 17" descr="Graphical user interface, text&#10;&#10;Description automatically generated">
            <a:extLst>
              <a:ext uri="{FF2B5EF4-FFF2-40B4-BE49-F238E27FC236}">
                <a16:creationId xmlns:a16="http://schemas.microsoft.com/office/drawing/2014/main" id="{613A18C1-71F4-4A57-9BB3-F920883A4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3452" y="2049040"/>
            <a:ext cx="5207396" cy="223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4FFC5CE-A30E-463F-829C-59BC71735315}"/>
              </a:ext>
            </a:extLst>
          </p:cNvPr>
          <p:cNvSpPr txBox="1"/>
          <p:nvPr/>
        </p:nvSpPr>
        <p:spPr>
          <a:xfrm>
            <a:off x="349623" y="4620950"/>
            <a:ext cx="11501718" cy="18928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C3C3B"/>
                </a:solidFill>
                <a:effectLst/>
                <a:uLnTx/>
                <a:uFillTx/>
                <a:latin typeface="Arial" panose="020B0604020202020204" pitchFamily="34" charset="0"/>
                <a:ea typeface="Calibri" panose="020F0502020204030204" pitchFamily="34" charset="0"/>
                <a:cs typeface="+mn-cs"/>
              </a:rPr>
              <a:t>The Commitment to Action session and the two decision conferences will follow stakeholder engagement work, with Nottinghamshire already having piloted the Commitment to Action session on 14 September, followed by Coventry and Northamptonshire on 15 September. The same three systems will soon pilot the Decision Conferences, and </a:t>
            </a:r>
            <a:r>
              <a:rPr kumimoji="0" lang="en-GB" sz="1300" b="0" i="0" u="none" strike="noStrike" kern="1200" cap="none" spc="0" normalizeH="0" baseline="0" noProof="0" dirty="0" err="1">
                <a:ln>
                  <a:noFill/>
                </a:ln>
                <a:solidFill>
                  <a:srgbClr val="3C3C3B"/>
                </a:solidFill>
                <a:effectLst/>
                <a:uLnTx/>
                <a:uFillTx/>
                <a:latin typeface="Arial" panose="020B0604020202020204" pitchFamily="34" charset="0"/>
                <a:ea typeface="Calibri" panose="020F0502020204030204" pitchFamily="34" charset="0"/>
                <a:cs typeface="+mn-cs"/>
              </a:rPr>
              <a:t>BSol</a:t>
            </a:r>
            <a:r>
              <a:rPr kumimoji="0" lang="en-GB" sz="1300" b="0" i="0" u="none" strike="noStrike" kern="1200" cap="none" spc="0" normalizeH="0" baseline="0" noProof="0" dirty="0">
                <a:ln>
                  <a:noFill/>
                </a:ln>
                <a:solidFill>
                  <a:srgbClr val="3C3C3B"/>
                </a:solidFill>
                <a:effectLst/>
                <a:uLnTx/>
                <a:uFillTx/>
                <a:latin typeface="Arial" panose="020B0604020202020204" pitchFamily="34" charset="0"/>
                <a:ea typeface="Calibri" panose="020F0502020204030204" pitchFamily="34" charset="0"/>
                <a:cs typeface="+mn-cs"/>
              </a:rPr>
              <a:t> and Gloucestershire will follow on in January to February to avoid the flu peak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3C3C3B"/>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C3C3B"/>
                </a:solidFill>
                <a:effectLst/>
                <a:uLnTx/>
                <a:uFillTx/>
                <a:latin typeface="Arial" panose="020B0604020202020204" pitchFamily="34" charset="0"/>
                <a:ea typeface="Calibri" panose="020F0502020204030204" pitchFamily="34" charset="0"/>
                <a:cs typeface="+mn-cs"/>
              </a:rPr>
              <a:t>To ensure we get insights and representations from across the COPD pathway, we have worked with systems to guarantee inclusion of representatives from the following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3C3C3B"/>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C3C3B"/>
                </a:solidFill>
                <a:effectLst/>
                <a:uLnTx/>
                <a:uFillTx/>
                <a:latin typeface="Arial" panose="020B0604020202020204" pitchFamily="34" charset="0"/>
                <a:ea typeface="Calibri" panose="020F0502020204030204" pitchFamily="34" charset="0"/>
                <a:cs typeface="+mn-cs"/>
              </a:rPr>
              <a:t>The participation of patient representatives is key to the success of the SSPH programme, and the programme team is in contact with both Asthma and Lung Foundation UK and participating systems to ensure their inclusion.</a:t>
            </a:r>
          </a:p>
        </p:txBody>
      </p:sp>
    </p:spTree>
    <p:extLst>
      <p:ext uri="{BB962C8B-B14F-4D97-AF65-F5344CB8AC3E}">
        <p14:creationId xmlns:p14="http://schemas.microsoft.com/office/powerpoint/2010/main" val="19736442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A2899E-27F5-B84A-A119-E3C14A7E175A}"/>
              </a:ext>
            </a:extLst>
          </p:cNvPr>
          <p:cNvSpPr>
            <a:spLocks noGrp="1"/>
          </p:cNvSpPr>
          <p:nvPr>
            <p:ph type="body" sz="quarter" idx="16"/>
          </p:nvPr>
        </p:nvSpPr>
        <p:spPr/>
        <p:txBody>
          <a:bodyPr/>
          <a:lstStyle/>
          <a:p>
            <a:r>
              <a:rPr lang="en-US" dirty="0" err="1"/>
              <a:t>andi.orlowski@nhs.net</a:t>
            </a:r>
            <a:endParaRPr lang="en-US" dirty="0"/>
          </a:p>
        </p:txBody>
      </p:sp>
      <p:sp>
        <p:nvSpPr>
          <p:cNvPr id="4" name="Text Placeholder 3">
            <a:extLst>
              <a:ext uri="{FF2B5EF4-FFF2-40B4-BE49-F238E27FC236}">
                <a16:creationId xmlns:a16="http://schemas.microsoft.com/office/drawing/2014/main" id="{236DBCE6-2B5A-6344-986F-2323C166A3E3}"/>
              </a:ext>
            </a:extLst>
          </p:cNvPr>
          <p:cNvSpPr>
            <a:spLocks noGrp="1"/>
          </p:cNvSpPr>
          <p:nvPr>
            <p:ph type="body" sz="quarter" idx="17"/>
          </p:nvPr>
        </p:nvSpPr>
        <p:spPr/>
        <p:txBody>
          <a:bodyPr/>
          <a:lstStyle/>
          <a:p>
            <a:r>
              <a:rPr lang="en-US" dirty="0"/>
              <a:t>https://</a:t>
            </a:r>
            <a:r>
              <a:rPr lang="en-US" dirty="0" err="1"/>
              <a:t>healtheconomicsunit.nhs.uk</a:t>
            </a:r>
            <a:r>
              <a:rPr lang="en-US" dirty="0"/>
              <a:t>/</a:t>
            </a:r>
          </a:p>
        </p:txBody>
      </p:sp>
    </p:spTree>
    <p:extLst>
      <p:ext uri="{BB962C8B-B14F-4D97-AF65-F5344CB8AC3E}">
        <p14:creationId xmlns:p14="http://schemas.microsoft.com/office/powerpoint/2010/main" val="3113490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B295-7B22-A082-9018-46DCA34BC495}"/>
              </a:ext>
            </a:extLst>
          </p:cNvPr>
          <p:cNvSpPr>
            <a:spLocks noGrp="1"/>
          </p:cNvSpPr>
          <p:nvPr>
            <p:ph type="title"/>
          </p:nvPr>
        </p:nvSpPr>
        <p:spPr>
          <a:xfrm>
            <a:off x="559904" y="407391"/>
            <a:ext cx="10515600" cy="636205"/>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Further developments</a:t>
            </a:r>
          </a:p>
        </p:txBody>
      </p:sp>
      <p:sp>
        <p:nvSpPr>
          <p:cNvPr id="3" name="Content Placeholder 2">
            <a:extLst>
              <a:ext uri="{FF2B5EF4-FFF2-40B4-BE49-F238E27FC236}">
                <a16:creationId xmlns:a16="http://schemas.microsoft.com/office/drawing/2014/main" id="{3B9C92AD-D0C9-CFD7-9F01-ABD1BD440AD6}"/>
              </a:ext>
            </a:extLst>
          </p:cNvPr>
          <p:cNvSpPr>
            <a:spLocks noGrp="1"/>
          </p:cNvSpPr>
          <p:nvPr>
            <p:ph idx="1"/>
          </p:nvPr>
        </p:nvSpPr>
        <p:spPr>
          <a:xfrm>
            <a:off x="559904" y="1400806"/>
            <a:ext cx="10841873" cy="4362172"/>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The PHF is very popular, particularly among GPs, pharmacists and AHPs.</a:t>
            </a:r>
          </a:p>
          <a:p>
            <a:endParaRPr lang="en-GB" dirty="0"/>
          </a:p>
          <a:p>
            <a:r>
              <a:rPr lang="en-GB" dirty="0"/>
              <a:t>We now have a pilot where GP trainees are doing the fellowship as part of their GP training to developed enhanced population health skills.</a:t>
            </a:r>
          </a:p>
          <a:p>
            <a:endParaRPr lang="en-GB" dirty="0"/>
          </a:p>
          <a:p>
            <a:r>
              <a:rPr lang="en-GB" dirty="0"/>
              <a:t>Increasingly we have systems sponsoring their own staff to join the fellowship</a:t>
            </a:r>
          </a:p>
        </p:txBody>
      </p:sp>
    </p:spTree>
    <p:extLst>
      <p:ext uri="{BB962C8B-B14F-4D97-AF65-F5344CB8AC3E}">
        <p14:creationId xmlns:p14="http://schemas.microsoft.com/office/powerpoint/2010/main" val="29041818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g17a82692b34_0_273" descr="Qr code&#10;&#10;Description automatically generated"/>
          <p:cNvPicPr preferRelativeResize="0"/>
          <p:nvPr/>
        </p:nvPicPr>
        <p:blipFill rotWithShape="1">
          <a:blip r:embed="rId3">
            <a:alphaModFix/>
          </a:blip>
          <a:srcRect/>
          <a:stretch/>
        </p:blipFill>
        <p:spPr>
          <a:xfrm>
            <a:off x="6494467" y="2723283"/>
            <a:ext cx="2408877" cy="2995037"/>
          </a:xfrm>
          <a:prstGeom prst="rect">
            <a:avLst/>
          </a:prstGeom>
          <a:noFill/>
          <a:ln>
            <a:noFill/>
          </a:ln>
        </p:spPr>
      </p:pic>
      <p:pic>
        <p:nvPicPr>
          <p:cNvPr id="1201" name="Google Shape;1201;g17a82692b34_0_273"/>
          <p:cNvPicPr preferRelativeResize="0"/>
          <p:nvPr/>
        </p:nvPicPr>
        <p:blipFill rotWithShape="1">
          <a:blip r:embed="rId4">
            <a:alphaModFix/>
          </a:blip>
          <a:srcRect t="23915" b="24585"/>
          <a:stretch/>
        </p:blipFill>
        <p:spPr>
          <a:xfrm>
            <a:off x="3332434" y="300804"/>
            <a:ext cx="2513125" cy="1294225"/>
          </a:xfrm>
          <a:prstGeom prst="rect">
            <a:avLst/>
          </a:prstGeom>
          <a:noFill/>
          <a:ln>
            <a:noFill/>
          </a:ln>
        </p:spPr>
      </p:pic>
      <p:sp>
        <p:nvSpPr>
          <p:cNvPr id="1202" name="Google Shape;1202;g17a82692b34_0_273"/>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203" name="Google Shape;1203;g17a82692b34_0_273"/>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1204" name="Google Shape;1204;g17a82692b34_0_273"/>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1205" name="Google Shape;1205;g17a82692b34_0_273"/>
          <p:cNvSpPr txBox="1"/>
          <p:nvPr/>
        </p:nvSpPr>
        <p:spPr>
          <a:xfrm>
            <a:off x="1573016" y="5967257"/>
            <a:ext cx="94269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1208" name="Google Shape;1208;g17a82692b34_0_273" descr="Diagram&#10;&#10;Description automatically generated"/>
          <p:cNvPicPr preferRelativeResize="0"/>
          <p:nvPr/>
        </p:nvPicPr>
        <p:blipFill rotWithShape="1">
          <a:blip r:embed="rId5">
            <a:alphaModFix/>
          </a:blip>
          <a:srcRect l="4030" t="4208" r="1789" b="2482"/>
          <a:stretch/>
        </p:blipFill>
        <p:spPr>
          <a:xfrm>
            <a:off x="2929600" y="2670150"/>
            <a:ext cx="3130257" cy="3101287"/>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3C0907A4-8352-5CBC-0C9C-68E232FA3126}"/>
              </a:ext>
            </a:extLst>
          </p:cNvPr>
          <p:cNvPicPr>
            <a:picLocks noChangeAspect="1"/>
          </p:cNvPicPr>
          <p:nvPr/>
        </p:nvPicPr>
        <p:blipFill>
          <a:blip r:embed="rId6"/>
          <a:stretch>
            <a:fillRect/>
          </a:stretch>
        </p:blipFill>
        <p:spPr>
          <a:xfrm>
            <a:off x="6479705" y="2670143"/>
            <a:ext cx="2438400" cy="24384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9"/>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22" name="Google Shape;1222;p19"/>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1223" name="Google Shape;1223;p19"/>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224" name="Google Shape;1224;p19"/>
          <p:cNvSpPr txBox="1"/>
          <p:nvPr/>
        </p:nvSpPr>
        <p:spPr>
          <a:xfrm>
            <a:off x="5536791" y="3381825"/>
            <a:ext cx="609836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sng" strike="noStrike" cap="none">
                <a:solidFill>
                  <a:srgbClr val="29525B"/>
                </a:solidFill>
                <a:latin typeface="Corsiva Hebrew"/>
                <a:ea typeface="Corsiva Hebrew"/>
                <a:cs typeface="Corsiva Hebrew"/>
                <a:sym typeface="Corsiva Hebrew"/>
              </a:rPr>
              <a:t>I will be discussing…</a:t>
            </a:r>
            <a:endParaRPr/>
          </a:p>
        </p:txBody>
      </p:sp>
      <p:sp>
        <p:nvSpPr>
          <p:cNvPr id="1225" name="Google Shape;1225;p19"/>
          <p:cNvSpPr txBox="1"/>
          <p:nvPr/>
        </p:nvSpPr>
        <p:spPr>
          <a:xfrm>
            <a:off x="5933148" y="4433828"/>
            <a:ext cx="5305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Delivering the aims of the NHS Long Term Plan</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1226" name="Google Shape;1226;p19"/>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orsiva Hebrew"/>
                <a:ea typeface="Corsiva Hebrew"/>
                <a:cs typeface="Corsiva Hebrew"/>
                <a:sym typeface="Corsiva Hebrew"/>
              </a:rPr>
              <a:t>Christine O’Connor</a:t>
            </a:r>
            <a:endParaRPr/>
          </a:p>
        </p:txBody>
      </p:sp>
      <p:sp>
        <p:nvSpPr>
          <p:cNvPr id="1227" name="Google Shape;1227;p19"/>
          <p:cNvSpPr txBox="1"/>
          <p:nvPr/>
        </p:nvSpPr>
        <p:spPr>
          <a:xfrm>
            <a:off x="782432" y="6132162"/>
            <a:ext cx="5305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orsiva Hebrew"/>
                <a:ea typeface="Corsiva Hebrew"/>
                <a:cs typeface="Corsiva Hebrew"/>
                <a:sym typeface="Corsiva Hebrew"/>
              </a:rPr>
              <a:t>Independent Consultant</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Population Health</a:t>
            </a:r>
            <a:endParaRPr/>
          </a:p>
        </p:txBody>
      </p:sp>
      <p:sp>
        <p:nvSpPr>
          <p:cNvPr id="1228" name="Google Shape;1228;p19"/>
          <p:cNvSpPr/>
          <p:nvPr/>
        </p:nvSpPr>
        <p:spPr>
          <a:xfrm>
            <a:off x="2838156" y="442400"/>
            <a:ext cx="651568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Digital Hospitals</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pic>
        <p:nvPicPr>
          <p:cNvPr id="1229" name="Google Shape;1229;p19"/>
          <p:cNvPicPr preferRelativeResize="0"/>
          <p:nvPr/>
        </p:nvPicPr>
        <p:blipFill rotWithShape="1">
          <a:blip r:embed="rId4">
            <a:alphaModFix/>
          </a:blip>
          <a:srcRect/>
          <a:stretch/>
        </p:blipFill>
        <p:spPr>
          <a:xfrm>
            <a:off x="1768845" y="2364119"/>
            <a:ext cx="3332819" cy="3147468"/>
          </a:xfrm>
          <a:prstGeom prst="rect">
            <a:avLst/>
          </a:prstGeom>
          <a:noFill/>
          <a:ln>
            <a:noFill/>
          </a:ln>
        </p:spPr>
      </p:pic>
      <p:pic>
        <p:nvPicPr>
          <p:cNvPr id="1230" name="Google Shape;1230;p19"/>
          <p:cNvPicPr preferRelativeResize="0"/>
          <p:nvPr/>
        </p:nvPicPr>
        <p:blipFill>
          <a:blip r:embed="rId5">
            <a:alphaModFix/>
          </a:blip>
          <a:stretch>
            <a:fillRect/>
          </a:stretch>
        </p:blipFill>
        <p:spPr>
          <a:xfrm>
            <a:off x="1768850" y="2364125"/>
            <a:ext cx="3332825" cy="3147450"/>
          </a:xfrm>
          <a:prstGeom prst="rect">
            <a:avLst/>
          </a:prstGeom>
          <a:noFill/>
          <a:ln>
            <a:noFill/>
          </a:ln>
        </p:spPr>
      </p:pic>
      <p:pic>
        <p:nvPicPr>
          <p:cNvPr id="1231" name="Google Shape;1231;p19" descr="Diagram&#10;&#10;Description automatically generated"/>
          <p:cNvPicPr preferRelativeResize="0"/>
          <p:nvPr/>
        </p:nvPicPr>
        <p:blipFill rotWithShape="1">
          <a:blip r:embed="rId6">
            <a:alphaModFix/>
          </a:blip>
          <a:srcRect l="4030" t="4208" r="1789" b="2482"/>
          <a:stretch/>
        </p:blipFill>
        <p:spPr>
          <a:xfrm>
            <a:off x="66225" y="69125"/>
            <a:ext cx="1547825" cy="153352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5"/>
        <p:cNvGrpSpPr/>
        <p:nvPr/>
      </p:nvGrpSpPr>
      <p:grpSpPr>
        <a:xfrm>
          <a:off x="0" y="0"/>
          <a:ext cx="0" cy="0"/>
          <a:chOff x="0" y="0"/>
          <a:chExt cx="0" cy="0"/>
        </a:xfrm>
      </p:grpSpPr>
      <p:sp>
        <p:nvSpPr>
          <p:cNvPr id="1236" name="Google Shape;1236;g17a82692b34_7_8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37" name="Google Shape;1237;g17a82692b34_7_86"/>
          <p:cNvSpPr/>
          <p:nvPr/>
        </p:nvSpPr>
        <p:spPr>
          <a:xfrm>
            <a:off x="0" y="0"/>
            <a:ext cx="6096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38" name="Google Shape;1238;g17a82692b34_7_86"/>
          <p:cNvSpPr/>
          <p:nvPr/>
        </p:nvSpPr>
        <p:spPr>
          <a:xfrm>
            <a:off x="1028700" y="1028700"/>
            <a:ext cx="4038600" cy="4841072"/>
          </a:xfrm>
          <a:custGeom>
            <a:avLst/>
            <a:gdLst/>
            <a:ahLst/>
            <a:cxnLst/>
            <a:rect l="l" t="t" r="r" b="b"/>
            <a:pathLst>
              <a:path w="6096000" h="6858000" extrusionOk="0">
                <a:moveTo>
                  <a:pt x="0" y="0"/>
                </a:moveTo>
                <a:lnTo>
                  <a:pt x="6096000" y="0"/>
                </a:lnTo>
                <a:lnTo>
                  <a:pt x="6096000" y="6858000"/>
                </a:lnTo>
                <a:lnTo>
                  <a:pt x="3037115" y="5889172"/>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39" name="Google Shape;1239;g17a82692b34_7_86"/>
          <p:cNvSpPr txBox="1">
            <a:spLocks noGrp="1"/>
          </p:cNvSpPr>
          <p:nvPr>
            <p:ph type="ctrTitle"/>
          </p:nvPr>
        </p:nvSpPr>
        <p:spPr>
          <a:xfrm>
            <a:off x="1406924" y="1398850"/>
            <a:ext cx="3282152" cy="2030150"/>
          </a:xfrm>
          <a:prstGeom prst="rect">
            <a:avLst/>
          </a:prstGeom>
          <a:noFill/>
          <a:ln>
            <a:noFill/>
          </a:ln>
        </p:spPr>
        <p:txBody>
          <a:bodyPr spcFirstLastPara="1" wrap="square" lIns="91425" tIns="45700" rIns="91425" bIns="45700" anchor="b" anchorCtr="0">
            <a:normAutofit/>
          </a:bodyPr>
          <a:lstStyle/>
          <a:p>
            <a:pPr marL="0" lvl="0" indent="0" algn="ctr" rtl="0">
              <a:lnSpc>
                <a:spcPct val="110000"/>
              </a:lnSpc>
              <a:spcBef>
                <a:spcPts val="0"/>
              </a:spcBef>
              <a:spcAft>
                <a:spcPts val="0"/>
              </a:spcAft>
              <a:buClr>
                <a:schemeClr val="dk2"/>
              </a:buClr>
              <a:buSzPts val="2800"/>
              <a:buFont typeface="Arial"/>
              <a:buNone/>
            </a:pPr>
            <a:r>
              <a:rPr lang="en-GB"/>
              <a:t>DELIVERING THE AIMS OF THE </a:t>
            </a:r>
            <a:br>
              <a:rPr lang="en-GB"/>
            </a:br>
            <a:r>
              <a:rPr lang="en-GB"/>
              <a:t>NHS PLAN</a:t>
            </a:r>
            <a:endParaRPr/>
          </a:p>
        </p:txBody>
      </p:sp>
      <p:sp>
        <p:nvSpPr>
          <p:cNvPr id="1240" name="Google Shape;1240;g17a82692b34_7_86"/>
          <p:cNvSpPr txBox="1">
            <a:spLocks noGrp="1"/>
          </p:cNvSpPr>
          <p:nvPr>
            <p:ph type="subTitle" idx="1"/>
          </p:nvPr>
        </p:nvSpPr>
        <p:spPr>
          <a:xfrm>
            <a:off x="1473536" y="3712101"/>
            <a:ext cx="3148928" cy="73254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1700"/>
              <a:buFont typeface="Arial"/>
              <a:buNone/>
            </a:pPr>
            <a:r>
              <a:rPr lang="en-GB" sz="1700"/>
              <a:t>Christine O’Connor</a:t>
            </a:r>
            <a:endParaRPr/>
          </a:p>
          <a:p>
            <a:pPr marL="0" lvl="0" indent="0" algn="ctr" rtl="0">
              <a:lnSpc>
                <a:spcPct val="90000"/>
              </a:lnSpc>
              <a:spcBef>
                <a:spcPts val="1000"/>
              </a:spcBef>
              <a:spcAft>
                <a:spcPts val="0"/>
              </a:spcAft>
              <a:buClr>
                <a:srgbClr val="0070C0"/>
              </a:buClr>
              <a:buSzPts val="1700"/>
              <a:buFont typeface="Arial"/>
              <a:buNone/>
            </a:pPr>
            <a:r>
              <a:rPr lang="en-GB" sz="1700">
                <a:solidFill>
                  <a:srgbClr val="0070C0"/>
                </a:solidFill>
              </a:rPr>
              <a:t>christine@acuitas.uk</a:t>
            </a:r>
            <a:endParaRPr sz="1700">
              <a:solidFill>
                <a:srgbClr val="0070C0"/>
              </a:solidFill>
            </a:endParaRPr>
          </a:p>
        </p:txBody>
      </p:sp>
      <p:pic>
        <p:nvPicPr>
          <p:cNvPr id="1241" name="Google Shape;1241;g17a82692b34_7_86" descr="A colorful light bulb with business icons"/>
          <p:cNvPicPr preferRelativeResize="0"/>
          <p:nvPr/>
        </p:nvPicPr>
        <p:blipFill rotWithShape="1">
          <a:blip r:embed="rId3">
            <a:alphaModFix/>
          </a:blip>
          <a:srcRect l="13081" r="24696" b="1"/>
          <a:stretch/>
        </p:blipFill>
        <p:spPr>
          <a:xfrm>
            <a:off x="6096000" y="10"/>
            <a:ext cx="6096000" cy="6857989"/>
          </a:xfrm>
          <a:prstGeom prst="rect">
            <a:avLst/>
          </a:prstGeom>
          <a:noFill/>
          <a:ln>
            <a:noFill/>
          </a:ln>
        </p:spPr>
      </p:pic>
      <p:grpSp>
        <p:nvGrpSpPr>
          <p:cNvPr id="1242" name="Google Shape;1242;g17a82692b34_7_86"/>
          <p:cNvGrpSpPr/>
          <p:nvPr/>
        </p:nvGrpSpPr>
        <p:grpSpPr>
          <a:xfrm>
            <a:off x="2614258" y="4526256"/>
            <a:ext cx="867485" cy="163226"/>
            <a:chOff x="8910933" y="1837414"/>
            <a:chExt cx="867485" cy="163226"/>
          </a:xfrm>
        </p:grpSpPr>
        <p:sp>
          <p:nvSpPr>
            <p:cNvPr id="1243" name="Google Shape;1243;g17a82692b34_7_86"/>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44" name="Google Shape;1244;g17a82692b34_7_86"/>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245" name="Google Shape;1245;g17a82692b34_7_86"/>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9"/>
        <p:cNvGrpSpPr/>
        <p:nvPr/>
      </p:nvGrpSpPr>
      <p:grpSpPr>
        <a:xfrm>
          <a:off x="0" y="0"/>
          <a:ext cx="0" cy="0"/>
          <a:chOff x="0" y="0"/>
          <a:chExt cx="0" cy="0"/>
        </a:xfrm>
      </p:grpSpPr>
      <p:sp>
        <p:nvSpPr>
          <p:cNvPr id="1250" name="Google Shape;1250;g17a82692b34_7_100"/>
          <p:cNvSpPr/>
          <p:nvPr/>
        </p:nvSpPr>
        <p:spPr>
          <a:xfrm>
            <a:off x="160920" y="157606"/>
            <a:ext cx="11870161" cy="654278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251" name="Google Shape;1251;g17a82692b34_7_100"/>
          <p:cNvGrpSpPr/>
          <p:nvPr/>
        </p:nvGrpSpPr>
        <p:grpSpPr>
          <a:xfrm>
            <a:off x="5662258" y="4216652"/>
            <a:ext cx="867485" cy="163226"/>
            <a:chOff x="8910933" y="1837414"/>
            <a:chExt cx="867485" cy="163226"/>
          </a:xfrm>
        </p:grpSpPr>
        <p:sp>
          <p:nvSpPr>
            <p:cNvPr id="1252" name="Google Shape;1252;g17a82692b34_7_100"/>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53" name="Google Shape;1253;g17a82692b34_7_100"/>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254" name="Google Shape;1254;g17a82692b34_7_100"/>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
        <p:nvSpPr>
          <p:cNvPr id="1255" name="Google Shape;1255;g17a82692b34_7_10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56" name="Google Shape;1256;g17a82692b34_7_100" descr="A picture containing text, smoke, steam, outdoor&#10;&#10;Description automatically generated"/>
          <p:cNvPicPr preferRelativeResize="0"/>
          <p:nvPr/>
        </p:nvPicPr>
        <p:blipFill rotWithShape="1">
          <a:blip r:embed="rId3">
            <a:alphaModFix/>
          </a:blip>
          <a:srcRect t="25000"/>
          <a:stretch/>
        </p:blipFill>
        <p:spPr>
          <a:xfrm>
            <a:off x="0" y="10"/>
            <a:ext cx="12191980" cy="6857990"/>
          </a:xfrm>
          <a:prstGeom prst="rect">
            <a:avLst/>
          </a:prstGeom>
          <a:noFill/>
          <a:ln>
            <a:noFill/>
          </a:ln>
        </p:spPr>
      </p:pic>
      <p:sp>
        <p:nvSpPr>
          <p:cNvPr id="1257" name="Google Shape;1257;g17a82692b34_7_100"/>
          <p:cNvSpPr/>
          <p:nvPr/>
        </p:nvSpPr>
        <p:spPr>
          <a:xfrm>
            <a:off x="0" y="1899981"/>
            <a:ext cx="12191999" cy="4958018"/>
          </a:xfrm>
          <a:prstGeom prst="rect">
            <a:avLst/>
          </a:prstGeom>
          <a:gradFill>
            <a:gsLst>
              <a:gs pos="0">
                <a:srgbClr val="000000">
                  <a:alpha val="0"/>
                </a:srgbClr>
              </a:gs>
              <a:gs pos="49000">
                <a:srgbClr val="000000">
                  <a:alpha val="49803"/>
                </a:srgbClr>
              </a:gs>
              <a:gs pos="87000">
                <a:srgbClr val="000000">
                  <a:alpha val="55686"/>
                </a:srgbClr>
              </a:gs>
              <a:gs pos="100000">
                <a:srgbClr val="000000">
                  <a:alpha val="55686"/>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58" name="Google Shape;1258;g17a82692b34_7_100"/>
          <p:cNvSpPr txBox="1">
            <a:spLocks noGrp="1"/>
          </p:cNvSpPr>
          <p:nvPr>
            <p:ph type="title"/>
          </p:nvPr>
        </p:nvSpPr>
        <p:spPr>
          <a:xfrm>
            <a:off x="2455401" y="3191319"/>
            <a:ext cx="7272408" cy="175253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0000"/>
              </a:lnSpc>
              <a:spcBef>
                <a:spcPts val="0"/>
              </a:spcBef>
              <a:spcAft>
                <a:spcPts val="0"/>
              </a:spcAft>
              <a:buClr>
                <a:srgbClr val="FFFFFF"/>
              </a:buClr>
              <a:buSzPct val="100000"/>
              <a:buFont typeface="Arial"/>
              <a:buNone/>
            </a:pPr>
            <a:r>
              <a:rPr lang="en-GB" sz="2800" cap="none">
                <a:solidFill>
                  <a:srgbClr val="FFFFFF"/>
                </a:solidFill>
                <a:latin typeface="Arial"/>
                <a:ea typeface="Arial"/>
                <a:cs typeface="Arial"/>
                <a:sym typeface="Arial"/>
              </a:rPr>
              <a:t> </a:t>
            </a:r>
            <a:r>
              <a:rPr lang="en-GB" sz="3600" b="1" cap="none">
                <a:solidFill>
                  <a:srgbClr val="FFFFFF"/>
                </a:solidFill>
                <a:latin typeface="Arial"/>
                <a:ea typeface="Arial"/>
                <a:cs typeface="Arial"/>
                <a:sym typeface="Arial"/>
              </a:rPr>
              <a:t>3 YEARS ON IS THE NHS PLAN AN AMBITION, AN ASPIRATION OR SIMPLE FANTASY?</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Google Shape;1263;g17a82692b34_7_112" descr="A colorful frog on a branch"/>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64" name="Google Shape;1264;g17a82692b34_7_112"/>
          <p:cNvSpPr txBox="1"/>
          <p:nvPr/>
        </p:nvSpPr>
        <p:spPr>
          <a:xfrm>
            <a:off x="249400" y="1355103"/>
            <a:ext cx="559114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a:solidFill>
                  <a:schemeClr val="dk1"/>
                </a:solidFill>
                <a:latin typeface="Arial"/>
                <a:ea typeface="Arial"/>
                <a:cs typeface="Arial"/>
                <a:sym typeface="Arial"/>
              </a:rPr>
              <a:t>A far-reaching programme of transformation </a:t>
            </a:r>
            <a:endParaRPr/>
          </a:p>
          <a:p>
            <a:pPr marL="0" marR="0" lvl="0" indent="0" algn="l" rtl="0">
              <a:spcBef>
                <a:spcPts val="0"/>
              </a:spcBef>
              <a:spcAft>
                <a:spcPts val="0"/>
              </a:spcAft>
              <a:buNone/>
            </a:pPr>
            <a:r>
              <a:rPr lang="en-GB" sz="2400" b="1">
                <a:solidFill>
                  <a:schemeClr val="dk1"/>
                </a:solidFill>
                <a:latin typeface="Arial"/>
                <a:ea typeface="Arial"/>
                <a:cs typeface="Arial"/>
                <a:sym typeface="Arial"/>
              </a:rPr>
              <a:t>to ensure the NHS can sustainably provide </a:t>
            </a:r>
            <a:endParaRPr/>
          </a:p>
          <a:p>
            <a:pPr marL="0" marR="0" lvl="0" indent="0" algn="l" rtl="0">
              <a:spcBef>
                <a:spcPts val="0"/>
              </a:spcBef>
              <a:spcAft>
                <a:spcPts val="0"/>
              </a:spcAft>
              <a:buNone/>
            </a:pPr>
            <a:r>
              <a:rPr lang="en-GB" sz="2400" b="1">
                <a:solidFill>
                  <a:schemeClr val="dk1"/>
                </a:solidFill>
                <a:latin typeface="Arial"/>
                <a:ea typeface="Arial"/>
                <a:cs typeface="Arial"/>
                <a:sym typeface="Arial"/>
              </a:rPr>
              <a:t>the highest quality and safest </a:t>
            </a:r>
            <a:endParaRPr/>
          </a:p>
          <a:p>
            <a:pPr marL="0" marR="0" lvl="0" indent="0" algn="l" rtl="0">
              <a:spcBef>
                <a:spcPts val="0"/>
              </a:spcBef>
              <a:spcAft>
                <a:spcPts val="0"/>
              </a:spcAft>
              <a:buNone/>
            </a:pPr>
            <a:r>
              <a:rPr lang="en-GB" sz="2400" b="1">
                <a:solidFill>
                  <a:schemeClr val="dk1"/>
                </a:solidFill>
                <a:latin typeface="Arial"/>
                <a:ea typeface="Arial"/>
                <a:cs typeface="Arial"/>
                <a:sym typeface="Arial"/>
              </a:rPr>
              <a:t>care to everyone… </a:t>
            </a:r>
            <a:endParaRPr/>
          </a:p>
          <a:p>
            <a:pPr marL="0" marR="0" lvl="0" indent="0" algn="l" rtl="0">
              <a:spcBef>
                <a:spcPts val="0"/>
              </a:spcBef>
              <a:spcAft>
                <a:spcPts val="0"/>
              </a:spcAft>
              <a:buNone/>
            </a:pPr>
            <a:r>
              <a:rPr lang="en-GB" sz="2400" b="1">
                <a:solidFill>
                  <a:schemeClr val="dk1"/>
                </a:solidFill>
                <a:latin typeface="Arial"/>
                <a:ea typeface="Arial"/>
                <a:cs typeface="Arial"/>
                <a:sym typeface="Arial"/>
              </a:rPr>
              <a:t>[free at the point of delivery]</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5" name="Google Shape;1265;g17a82692b34_7_112"/>
          <p:cNvSpPr txBox="1"/>
          <p:nvPr/>
        </p:nvSpPr>
        <p:spPr>
          <a:xfrm>
            <a:off x="6487212" y="4733826"/>
            <a:ext cx="474674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FFF00"/>
                </a:solidFill>
                <a:latin typeface="Arial"/>
                <a:ea typeface="Arial"/>
                <a:cs typeface="Arial"/>
                <a:sym typeface="Arial"/>
              </a:rPr>
              <a:t>Transformation: a complete change in </a:t>
            </a:r>
            <a:endParaRPr/>
          </a:p>
          <a:p>
            <a:pPr marL="0" marR="0" lvl="0" indent="0" algn="l" rtl="0">
              <a:spcBef>
                <a:spcPts val="0"/>
              </a:spcBef>
              <a:spcAft>
                <a:spcPts val="0"/>
              </a:spcAft>
              <a:buNone/>
            </a:pPr>
            <a:r>
              <a:rPr lang="en-GB" sz="2400" b="1">
                <a:solidFill>
                  <a:srgbClr val="FFFF00"/>
                </a:solidFill>
                <a:latin typeface="Arial"/>
                <a:ea typeface="Arial"/>
                <a:cs typeface="Arial"/>
                <a:sym typeface="Arial"/>
              </a:rPr>
              <a:t>the appearance or character of </a:t>
            </a:r>
            <a:endParaRPr/>
          </a:p>
          <a:p>
            <a:pPr marL="0" marR="0" lvl="0" indent="0" algn="l" rtl="0">
              <a:spcBef>
                <a:spcPts val="0"/>
              </a:spcBef>
              <a:spcAft>
                <a:spcPts val="0"/>
              </a:spcAft>
              <a:buNone/>
            </a:pPr>
            <a:r>
              <a:rPr lang="en-GB" sz="2400" b="1">
                <a:solidFill>
                  <a:srgbClr val="FFFF00"/>
                </a:solidFill>
                <a:latin typeface="Arial"/>
                <a:ea typeface="Arial"/>
                <a:cs typeface="Arial"/>
                <a:sym typeface="Arial"/>
              </a:rPr>
              <a:t>something or someone</a:t>
            </a:r>
            <a:endParaRPr sz="2400" b="1">
              <a:solidFill>
                <a:srgbClr val="FFFF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pic>
        <p:nvPicPr>
          <p:cNvPr id="1270" name="Google Shape;1270;g17a82692b34_7_118" descr="Text&#10;&#10;Description automatically generated"/>
          <p:cNvPicPr preferRelativeResize="0"/>
          <p:nvPr/>
        </p:nvPicPr>
        <p:blipFill rotWithShape="1">
          <a:blip r:embed="rId3">
            <a:alphaModFix/>
          </a:blip>
          <a:srcRect/>
          <a:stretch/>
        </p:blipFill>
        <p:spPr>
          <a:xfrm>
            <a:off x="835065" y="326841"/>
            <a:ext cx="3204139" cy="2730684"/>
          </a:xfrm>
          <a:prstGeom prst="rect">
            <a:avLst/>
          </a:prstGeom>
          <a:noFill/>
          <a:ln>
            <a:noFill/>
          </a:ln>
        </p:spPr>
      </p:pic>
      <p:pic>
        <p:nvPicPr>
          <p:cNvPr id="1271" name="Google Shape;1271;g17a82692b34_7_118" descr="A picture containing text, car, road, way&#10;&#10;Description automatically generated"/>
          <p:cNvPicPr preferRelativeResize="0"/>
          <p:nvPr/>
        </p:nvPicPr>
        <p:blipFill rotWithShape="1">
          <a:blip r:embed="rId4">
            <a:alphaModFix/>
          </a:blip>
          <a:srcRect/>
          <a:stretch/>
        </p:blipFill>
        <p:spPr>
          <a:xfrm>
            <a:off x="8422970" y="689704"/>
            <a:ext cx="3204139" cy="2129697"/>
          </a:xfrm>
          <a:prstGeom prst="rect">
            <a:avLst/>
          </a:prstGeom>
          <a:noFill/>
          <a:ln>
            <a:noFill/>
          </a:ln>
        </p:spPr>
      </p:pic>
      <p:sp>
        <p:nvSpPr>
          <p:cNvPr id="1272" name="Google Shape;1272;g17a82692b34_7_118"/>
          <p:cNvSpPr txBox="1"/>
          <p:nvPr/>
        </p:nvSpPr>
        <p:spPr>
          <a:xfrm>
            <a:off x="1676399" y="4238802"/>
            <a:ext cx="8839200" cy="100532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110000"/>
              </a:lnSpc>
              <a:spcBef>
                <a:spcPts val="0"/>
              </a:spcBef>
              <a:spcAft>
                <a:spcPts val="0"/>
              </a:spcAft>
              <a:buNone/>
            </a:pPr>
            <a:r>
              <a:rPr lang="en-GB" sz="11200" b="1">
                <a:solidFill>
                  <a:schemeClr val="dk2"/>
                </a:solidFill>
                <a:latin typeface="Arial"/>
                <a:ea typeface="Arial"/>
                <a:cs typeface="Arial"/>
                <a:sym typeface="Arial"/>
              </a:rPr>
              <a:t>Hypothesis: The traditional model of healthcare  needs revision or replacement</a:t>
            </a:r>
            <a:endParaRPr/>
          </a:p>
          <a:p>
            <a:pPr marL="0" marR="0" lvl="0" indent="0" algn="ctr" rtl="0">
              <a:lnSpc>
                <a:spcPct val="110000"/>
              </a:lnSpc>
              <a:spcBef>
                <a:spcPts val="600"/>
              </a:spcBef>
              <a:spcAft>
                <a:spcPts val="0"/>
              </a:spcAft>
              <a:buNone/>
            </a:pPr>
            <a:endParaRPr sz="11200" b="1">
              <a:solidFill>
                <a:schemeClr val="dk2"/>
              </a:solidFill>
              <a:latin typeface="Arial"/>
              <a:ea typeface="Arial"/>
              <a:cs typeface="Arial"/>
              <a:sym typeface="Arial"/>
            </a:endParaRPr>
          </a:p>
          <a:p>
            <a:pPr marL="0" marR="0" lvl="0" indent="0" algn="ctr" rtl="0">
              <a:lnSpc>
                <a:spcPct val="110000"/>
              </a:lnSpc>
              <a:spcBef>
                <a:spcPts val="600"/>
              </a:spcBef>
              <a:spcAft>
                <a:spcPts val="0"/>
              </a:spcAft>
              <a:buNone/>
            </a:pPr>
            <a:r>
              <a:rPr lang="en-GB" sz="11200" b="1">
                <a:solidFill>
                  <a:schemeClr val="dk2"/>
                </a:solidFill>
                <a:latin typeface="Arial"/>
                <a:ea typeface="Arial"/>
                <a:cs typeface="Arial"/>
                <a:sym typeface="Arial"/>
              </a:rPr>
              <a:t>Reality re transformation: it has happened at infrastructure level not at service delivery level</a:t>
            </a:r>
            <a:endParaRPr/>
          </a:p>
          <a:p>
            <a:pPr marL="0" marR="0" lvl="0" indent="0" algn="l" rtl="0">
              <a:lnSpc>
                <a:spcPct val="110000"/>
              </a:lnSpc>
              <a:spcBef>
                <a:spcPts val="600"/>
              </a:spcBef>
              <a:spcAft>
                <a:spcPts val="0"/>
              </a:spcAft>
              <a:buNone/>
            </a:pPr>
            <a:endParaRPr sz="2800">
              <a:solidFill>
                <a:schemeClr val="dk2"/>
              </a:solidFill>
              <a:latin typeface="Arial"/>
              <a:ea typeface="Arial"/>
              <a:cs typeface="Arial"/>
              <a:sym typeface="Arial"/>
            </a:endParaRPr>
          </a:p>
        </p:txBody>
      </p:sp>
      <p:pic>
        <p:nvPicPr>
          <p:cNvPr id="1273" name="Google Shape;1273;g17a82692b34_7_118" descr="A sign with writing on it&#10;&#10;Description automatically generated with medium confidence"/>
          <p:cNvPicPr preferRelativeResize="0"/>
          <p:nvPr/>
        </p:nvPicPr>
        <p:blipFill rotWithShape="1">
          <a:blip r:embed="rId5">
            <a:alphaModFix/>
          </a:blip>
          <a:srcRect/>
          <a:stretch/>
        </p:blipFill>
        <p:spPr>
          <a:xfrm>
            <a:off x="3895172" y="492083"/>
            <a:ext cx="4401655" cy="3301241"/>
          </a:xfrm>
          <a:prstGeom prst="rect">
            <a:avLst/>
          </a:prstGeom>
          <a:noFill/>
          <a:ln>
            <a:noFill/>
          </a:ln>
        </p:spPr>
      </p:pic>
      <p:sp>
        <p:nvSpPr>
          <p:cNvPr id="1274" name="Google Shape;1274;g17a82692b34_7_118"/>
          <p:cNvSpPr txBox="1"/>
          <p:nvPr/>
        </p:nvSpPr>
        <p:spPr>
          <a:xfrm rot="1091947">
            <a:off x="8312070" y="1108221"/>
            <a:ext cx="34259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FFFF00"/>
                </a:solidFill>
                <a:latin typeface="Arial"/>
                <a:ea typeface="Arial"/>
                <a:cs typeface="Arial"/>
                <a:sym typeface="Arial"/>
              </a:rPr>
              <a:t>GRIDLOCKED</a:t>
            </a:r>
            <a:endParaRPr sz="3600" b="1">
              <a:solidFill>
                <a:srgbClr val="FFFF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17a82692b34_7_126"/>
          <p:cNvSpPr txBox="1"/>
          <p:nvPr/>
        </p:nvSpPr>
        <p:spPr>
          <a:xfrm>
            <a:off x="2039814" y="3818257"/>
            <a:ext cx="8315570" cy="2002923"/>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10000"/>
              </a:lnSpc>
              <a:spcBef>
                <a:spcPts val="0"/>
              </a:spcBef>
              <a:spcAft>
                <a:spcPts val="0"/>
              </a:spcAft>
              <a:buNone/>
            </a:pPr>
            <a:r>
              <a:rPr lang="en-GB" sz="2800" b="1">
                <a:solidFill>
                  <a:schemeClr val="dk2"/>
                </a:solidFill>
                <a:latin typeface="Arial"/>
                <a:ea typeface="Arial"/>
                <a:cs typeface="Arial"/>
                <a:sym typeface="Arial"/>
              </a:rPr>
              <a:t>Let’s be clear:</a:t>
            </a:r>
            <a:endParaRPr/>
          </a:p>
          <a:p>
            <a:pPr marL="0" marR="0" lvl="0" indent="0" algn="ctr" rtl="0">
              <a:lnSpc>
                <a:spcPct val="110000"/>
              </a:lnSpc>
              <a:spcBef>
                <a:spcPts val="600"/>
              </a:spcBef>
              <a:spcAft>
                <a:spcPts val="0"/>
              </a:spcAft>
              <a:buNone/>
            </a:pPr>
            <a:r>
              <a:rPr lang="en-GB" sz="2800" b="1">
                <a:solidFill>
                  <a:schemeClr val="dk2"/>
                </a:solidFill>
                <a:latin typeface="Arial"/>
                <a:ea typeface="Arial"/>
                <a:cs typeface="Arial"/>
                <a:sym typeface="Arial"/>
              </a:rPr>
              <a:t>The reinvention of the NHS infrastructure will not deliver the required change unless accompanied by a paradigm shift in thinking across the health and care system!</a:t>
            </a:r>
            <a:endParaRPr/>
          </a:p>
          <a:p>
            <a:pPr marL="0" marR="0" lvl="0" indent="0" algn="ctr" rtl="0">
              <a:lnSpc>
                <a:spcPct val="110000"/>
              </a:lnSpc>
              <a:spcBef>
                <a:spcPts val="600"/>
              </a:spcBef>
              <a:spcAft>
                <a:spcPts val="0"/>
              </a:spcAft>
              <a:buNone/>
            </a:pPr>
            <a:r>
              <a:rPr lang="en-GB" sz="3300" b="1">
                <a:solidFill>
                  <a:srgbClr val="0070C0"/>
                </a:solidFill>
                <a:latin typeface="Arial"/>
                <a:ea typeface="Arial"/>
                <a:cs typeface="Arial"/>
                <a:sym typeface="Arial"/>
              </a:rPr>
              <a:t>Change the culture</a:t>
            </a:r>
            <a:endParaRPr/>
          </a:p>
          <a:p>
            <a:pPr marL="0" marR="0" lvl="0" indent="66436" algn="l" rtl="0">
              <a:lnSpc>
                <a:spcPct val="110000"/>
              </a:lnSpc>
              <a:spcBef>
                <a:spcPts val="600"/>
              </a:spcBef>
              <a:spcAft>
                <a:spcPts val="0"/>
              </a:spcAft>
              <a:buClr>
                <a:srgbClr val="958B9F"/>
              </a:buClr>
              <a:buSzPct val="75000"/>
              <a:buFont typeface="Noto Sans Symbols"/>
              <a:buNone/>
            </a:pPr>
            <a:endParaRPr sz="1800" b="1">
              <a:solidFill>
                <a:schemeClr val="dk2"/>
              </a:solidFill>
              <a:latin typeface="Arial"/>
              <a:ea typeface="Arial"/>
              <a:cs typeface="Arial"/>
              <a:sym typeface="Arial"/>
            </a:endParaRPr>
          </a:p>
        </p:txBody>
      </p:sp>
      <p:pic>
        <p:nvPicPr>
          <p:cNvPr id="1280" name="Google Shape;1280;g17a82692b34_7_126" descr="Text, letter&#10;&#10;Description automatically generated"/>
          <p:cNvPicPr preferRelativeResize="0"/>
          <p:nvPr/>
        </p:nvPicPr>
        <p:blipFill rotWithShape="1">
          <a:blip r:embed="rId3">
            <a:alphaModFix/>
          </a:blip>
          <a:srcRect/>
          <a:stretch/>
        </p:blipFill>
        <p:spPr>
          <a:xfrm>
            <a:off x="1581799" y="748345"/>
            <a:ext cx="9231601" cy="2504723"/>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g17a82692b34_7_131"/>
          <p:cNvSpPr txBox="1"/>
          <p:nvPr/>
        </p:nvSpPr>
        <p:spPr>
          <a:xfrm>
            <a:off x="8618380" y="1813805"/>
            <a:ext cx="4325716" cy="254578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GB" sz="3400">
                <a:solidFill>
                  <a:schemeClr val="dk2"/>
                </a:solidFill>
                <a:latin typeface="Arial"/>
                <a:ea typeface="Arial"/>
                <a:cs typeface="Arial"/>
                <a:sym typeface="Arial"/>
              </a:rPr>
              <a:t>Connection not Fragmentation</a:t>
            </a:r>
            <a:endParaRPr/>
          </a:p>
        </p:txBody>
      </p:sp>
      <p:pic>
        <p:nvPicPr>
          <p:cNvPr id="1286" name="Google Shape;1286;g17a82692b34_7_131" descr="A group of colorful blocks&#10;&#10;Description automatically generated with low confidence"/>
          <p:cNvPicPr preferRelativeResize="0"/>
          <p:nvPr/>
        </p:nvPicPr>
        <p:blipFill rotWithShape="1">
          <a:blip r:embed="rId3">
            <a:alphaModFix/>
          </a:blip>
          <a:srcRect/>
          <a:stretch/>
        </p:blipFill>
        <p:spPr>
          <a:xfrm>
            <a:off x="7680827" y="4534436"/>
            <a:ext cx="3671750" cy="2025389"/>
          </a:xfrm>
          <a:prstGeom prst="rect">
            <a:avLst/>
          </a:prstGeom>
          <a:noFill/>
          <a:ln>
            <a:noFill/>
          </a:ln>
        </p:spPr>
      </p:pic>
      <p:pic>
        <p:nvPicPr>
          <p:cNvPr id="1287" name="Google Shape;1287;g17a82692b34_7_131" descr="Two people standing on a hill&#10;&#10;Description automatically generated with medium confidence"/>
          <p:cNvPicPr preferRelativeResize="0"/>
          <p:nvPr/>
        </p:nvPicPr>
        <p:blipFill rotWithShape="1">
          <a:blip r:embed="rId4">
            <a:alphaModFix/>
          </a:blip>
          <a:srcRect/>
          <a:stretch/>
        </p:blipFill>
        <p:spPr>
          <a:xfrm>
            <a:off x="682204" y="1140200"/>
            <a:ext cx="5845856" cy="4688106"/>
          </a:xfrm>
          <a:prstGeom prst="rect">
            <a:avLst/>
          </a:prstGeom>
          <a:noFill/>
          <a:ln>
            <a:noFill/>
          </a:ln>
        </p:spPr>
      </p:pic>
      <p:pic>
        <p:nvPicPr>
          <p:cNvPr id="1288" name="Google Shape;1288;g17a82692b34_7_131" descr="Arrow: Counter-clockwise curve with solid fill"/>
          <p:cNvPicPr preferRelativeResize="0"/>
          <p:nvPr/>
        </p:nvPicPr>
        <p:blipFill rotWithShape="1">
          <a:blip r:embed="rId5">
            <a:alphaModFix/>
          </a:blip>
          <a:srcRect/>
          <a:stretch/>
        </p:blipFill>
        <p:spPr>
          <a:xfrm rot="-4237009" flipH="1">
            <a:off x="7763833" y="3233264"/>
            <a:ext cx="1042573" cy="914400"/>
          </a:xfrm>
          <a:prstGeom prst="rect">
            <a:avLst/>
          </a:prstGeom>
          <a:noFill/>
          <a:ln>
            <a:noFill/>
          </a:ln>
        </p:spPr>
      </p:pic>
      <p:pic>
        <p:nvPicPr>
          <p:cNvPr id="1289" name="Google Shape;1289;g17a82692b34_7_131" descr="Arrow: Counter-clockwise curve with solid fill"/>
          <p:cNvPicPr preferRelativeResize="0"/>
          <p:nvPr/>
        </p:nvPicPr>
        <p:blipFill rotWithShape="1">
          <a:blip r:embed="rId5">
            <a:alphaModFix/>
          </a:blip>
          <a:srcRect/>
          <a:stretch/>
        </p:blipFill>
        <p:spPr>
          <a:xfrm rot="-6474471">
            <a:off x="9278878" y="4192670"/>
            <a:ext cx="914400" cy="914400"/>
          </a:xfrm>
          <a:prstGeom prst="rect">
            <a:avLst/>
          </a:prstGeom>
          <a:noFill/>
          <a:ln>
            <a:noFill/>
          </a:ln>
        </p:spPr>
      </p:pic>
      <p:pic>
        <p:nvPicPr>
          <p:cNvPr id="1290" name="Google Shape;1290;g17a82692b34_7_131" descr="A picture containing indoor, floor, toy, yellow&#10;&#10;Description automatically generated"/>
          <p:cNvPicPr preferRelativeResize="0"/>
          <p:nvPr/>
        </p:nvPicPr>
        <p:blipFill rotWithShape="1">
          <a:blip r:embed="rId6">
            <a:alphaModFix/>
          </a:blip>
          <a:srcRect/>
          <a:stretch/>
        </p:blipFill>
        <p:spPr>
          <a:xfrm>
            <a:off x="7060759" y="459403"/>
            <a:ext cx="4230134" cy="2752924"/>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4"/>
        <p:cNvGrpSpPr/>
        <p:nvPr/>
      </p:nvGrpSpPr>
      <p:grpSpPr>
        <a:xfrm>
          <a:off x="0" y="0"/>
          <a:ext cx="0" cy="0"/>
          <a:chOff x="0" y="0"/>
          <a:chExt cx="0" cy="0"/>
        </a:xfrm>
      </p:grpSpPr>
      <p:sp>
        <p:nvSpPr>
          <p:cNvPr id="1295" name="Google Shape;1295;g17a82692b34_7_140"/>
          <p:cNvSpPr/>
          <p:nvPr/>
        </p:nvSpPr>
        <p:spPr>
          <a:xfrm>
            <a:off x="160920" y="157606"/>
            <a:ext cx="11870161" cy="654278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296" name="Google Shape;1296;g17a82692b34_7_140"/>
          <p:cNvGrpSpPr/>
          <p:nvPr/>
        </p:nvGrpSpPr>
        <p:grpSpPr>
          <a:xfrm>
            <a:off x="5662258" y="4216652"/>
            <a:ext cx="867485" cy="163226"/>
            <a:chOff x="8910933" y="1837414"/>
            <a:chExt cx="867485" cy="163226"/>
          </a:xfrm>
        </p:grpSpPr>
        <p:sp>
          <p:nvSpPr>
            <p:cNvPr id="1297" name="Google Shape;1297;g17a82692b34_7_140"/>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298" name="Google Shape;1298;g17a82692b34_7_140"/>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299" name="Google Shape;1299;g17a82692b34_7_140"/>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
        <p:nvSpPr>
          <p:cNvPr id="1300" name="Google Shape;1300;g17a82692b34_7_1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01" name="Google Shape;1301;g17a82692b34_7_140"/>
          <p:cNvSpPr/>
          <p:nvPr/>
        </p:nvSpPr>
        <p:spPr>
          <a:xfrm>
            <a:off x="1028700" y="1028700"/>
            <a:ext cx="4038600" cy="4841072"/>
          </a:xfrm>
          <a:custGeom>
            <a:avLst/>
            <a:gdLst/>
            <a:ahLst/>
            <a:cxnLst/>
            <a:rect l="l" t="t" r="r" b="b"/>
            <a:pathLst>
              <a:path w="6096000" h="6858000" extrusionOk="0">
                <a:moveTo>
                  <a:pt x="0" y="0"/>
                </a:moveTo>
                <a:lnTo>
                  <a:pt x="6096000" y="0"/>
                </a:lnTo>
                <a:lnTo>
                  <a:pt x="6096000" y="6858000"/>
                </a:lnTo>
                <a:lnTo>
                  <a:pt x="3037115" y="5889172"/>
                </a:lnTo>
                <a:lnTo>
                  <a:pt x="0" y="685800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302" name="Google Shape;1302;g17a82692b34_7_140"/>
          <p:cNvGrpSpPr/>
          <p:nvPr/>
        </p:nvGrpSpPr>
        <p:grpSpPr>
          <a:xfrm>
            <a:off x="2614258" y="4526256"/>
            <a:ext cx="867485" cy="163226"/>
            <a:chOff x="8910933" y="1837414"/>
            <a:chExt cx="867485" cy="163226"/>
          </a:xfrm>
        </p:grpSpPr>
        <p:sp>
          <p:nvSpPr>
            <p:cNvPr id="1303" name="Google Shape;1303;g17a82692b34_7_140"/>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04" name="Google Shape;1304;g17a82692b34_7_140"/>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305" name="Google Shape;1305;g17a82692b34_7_140"/>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
        <p:nvSpPr>
          <p:cNvPr id="1306" name="Google Shape;1306;g17a82692b34_7_140"/>
          <p:cNvSpPr txBox="1">
            <a:spLocks noGrp="1"/>
          </p:cNvSpPr>
          <p:nvPr>
            <p:ph type="title"/>
          </p:nvPr>
        </p:nvSpPr>
        <p:spPr>
          <a:xfrm>
            <a:off x="1406924" y="1398850"/>
            <a:ext cx="3282152" cy="2030150"/>
          </a:xfrm>
          <a:prstGeom prst="rect">
            <a:avLst/>
          </a:prstGeom>
          <a:noFill/>
          <a:ln>
            <a:noFill/>
          </a:ln>
        </p:spPr>
        <p:txBody>
          <a:bodyPr spcFirstLastPara="1" wrap="square" lIns="91425" tIns="45700" rIns="91425" bIns="45700" anchor="b" anchorCtr="0">
            <a:normAutofit/>
          </a:bodyPr>
          <a:lstStyle/>
          <a:p>
            <a:pPr marL="0" lvl="0" indent="0" algn="ctr" rtl="0">
              <a:lnSpc>
                <a:spcPct val="110000"/>
              </a:lnSpc>
              <a:spcBef>
                <a:spcPts val="0"/>
              </a:spcBef>
              <a:spcAft>
                <a:spcPts val="0"/>
              </a:spcAft>
              <a:buClr>
                <a:schemeClr val="dk2"/>
              </a:buClr>
              <a:buSzPts val="2800"/>
              <a:buFont typeface="Arial"/>
              <a:buNone/>
            </a:pPr>
            <a:r>
              <a:rPr lang="en-GB" sz="2800" cap="none">
                <a:solidFill>
                  <a:schemeClr val="dk2"/>
                </a:solidFill>
                <a:latin typeface="Arial"/>
                <a:ea typeface="Arial"/>
                <a:cs typeface="Arial"/>
                <a:sym typeface="Arial"/>
              </a:rPr>
              <a:t>THE REALITY!!</a:t>
            </a:r>
            <a:endParaRPr/>
          </a:p>
        </p:txBody>
      </p:sp>
      <p:pic>
        <p:nvPicPr>
          <p:cNvPr id="1307" name="Google Shape;1307;g17a82692b34_7_140" descr="A picture containing text, athletic game, sport&#10;&#10;Description automatically generated"/>
          <p:cNvPicPr preferRelativeResize="0"/>
          <p:nvPr/>
        </p:nvPicPr>
        <p:blipFill rotWithShape="1">
          <a:blip r:embed="rId3">
            <a:alphaModFix/>
          </a:blip>
          <a:srcRect/>
          <a:stretch/>
        </p:blipFill>
        <p:spPr>
          <a:xfrm>
            <a:off x="6096000" y="927544"/>
            <a:ext cx="5558790" cy="5002911"/>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g17a82692b34_7_156"/>
          <p:cNvSpPr txBox="1">
            <a:spLocks noGrp="1"/>
          </p:cNvSpPr>
          <p:nvPr>
            <p:ph type="title"/>
          </p:nvPr>
        </p:nvSpPr>
        <p:spPr>
          <a:xfrm>
            <a:off x="691078" y="722904"/>
            <a:ext cx="10501177" cy="708332"/>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2"/>
              </a:buClr>
              <a:buSzPts val="3600"/>
              <a:buFont typeface="Arial"/>
              <a:buNone/>
            </a:pPr>
            <a:r>
              <a:rPr lang="en-GB" sz="3600"/>
              <a:t>Quadruple aim….</a:t>
            </a:r>
            <a:endParaRPr sz="3600"/>
          </a:p>
        </p:txBody>
      </p:sp>
      <p:pic>
        <p:nvPicPr>
          <p:cNvPr id="1313" name="Google Shape;1313;g17a82692b34_7_156" descr="A picture containing vector graphics&#10;&#10;Description automatically generated"/>
          <p:cNvPicPr preferRelativeResize="0"/>
          <p:nvPr/>
        </p:nvPicPr>
        <p:blipFill rotWithShape="1">
          <a:blip r:embed="rId3">
            <a:alphaModFix/>
          </a:blip>
          <a:srcRect/>
          <a:stretch/>
        </p:blipFill>
        <p:spPr>
          <a:xfrm>
            <a:off x="4481937" y="2336903"/>
            <a:ext cx="2318263" cy="2135174"/>
          </a:xfrm>
          <a:prstGeom prst="rect">
            <a:avLst/>
          </a:prstGeom>
          <a:noFill/>
          <a:ln>
            <a:noFill/>
          </a:ln>
        </p:spPr>
      </p:pic>
      <p:sp>
        <p:nvSpPr>
          <p:cNvPr id="1314" name="Google Shape;1314;g17a82692b34_7_156"/>
          <p:cNvSpPr txBox="1"/>
          <p:nvPr/>
        </p:nvSpPr>
        <p:spPr>
          <a:xfrm>
            <a:off x="2967140" y="1513586"/>
            <a:ext cx="58925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F0000"/>
                </a:solidFill>
                <a:latin typeface="Arial"/>
                <a:ea typeface="Arial"/>
                <a:cs typeface="Arial"/>
                <a:sym typeface="Arial"/>
              </a:rPr>
              <a:t>Improve population health and wellbeing</a:t>
            </a:r>
            <a:endParaRPr sz="2800" b="1">
              <a:solidFill>
                <a:srgbClr val="FF0000"/>
              </a:solidFill>
              <a:latin typeface="Arial"/>
              <a:ea typeface="Arial"/>
              <a:cs typeface="Arial"/>
              <a:sym typeface="Arial"/>
            </a:endParaRPr>
          </a:p>
        </p:txBody>
      </p:sp>
      <p:sp>
        <p:nvSpPr>
          <p:cNvPr id="1315" name="Google Shape;1315;g17a82692b34_7_156"/>
          <p:cNvSpPr txBox="1"/>
          <p:nvPr/>
        </p:nvSpPr>
        <p:spPr>
          <a:xfrm>
            <a:off x="1610599" y="3833246"/>
            <a:ext cx="295798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F0000"/>
                </a:solidFill>
                <a:latin typeface="Arial"/>
                <a:ea typeface="Arial"/>
                <a:cs typeface="Arial"/>
                <a:sym typeface="Arial"/>
              </a:rPr>
              <a:t>Enhance an </a:t>
            </a:r>
            <a:endParaRPr/>
          </a:p>
          <a:p>
            <a:pPr marL="0" marR="0" lvl="0" indent="0" algn="l" rtl="0">
              <a:spcBef>
                <a:spcPts val="0"/>
              </a:spcBef>
              <a:spcAft>
                <a:spcPts val="0"/>
              </a:spcAft>
              <a:buNone/>
            </a:pPr>
            <a:r>
              <a:rPr lang="en-GB" sz="2400" b="1">
                <a:solidFill>
                  <a:srgbClr val="FF0000"/>
                </a:solidFill>
                <a:latin typeface="Arial"/>
                <a:ea typeface="Arial"/>
                <a:cs typeface="Arial"/>
                <a:sym typeface="Arial"/>
              </a:rPr>
              <a:t>individuals experience</a:t>
            </a:r>
            <a:endParaRPr/>
          </a:p>
          <a:p>
            <a:pPr marL="0" marR="0" lvl="0" indent="0" algn="l" rtl="0">
              <a:spcBef>
                <a:spcPts val="0"/>
              </a:spcBef>
              <a:spcAft>
                <a:spcPts val="0"/>
              </a:spcAft>
              <a:buNone/>
            </a:pPr>
            <a:r>
              <a:rPr lang="en-GB" sz="2400" b="1">
                <a:solidFill>
                  <a:srgbClr val="FF0000"/>
                </a:solidFill>
                <a:latin typeface="Arial"/>
                <a:ea typeface="Arial"/>
                <a:cs typeface="Arial"/>
                <a:sym typeface="Arial"/>
              </a:rPr>
              <a:t>of care once it is needed</a:t>
            </a:r>
            <a:endParaRPr sz="2400" b="1">
              <a:solidFill>
                <a:srgbClr val="FF0000"/>
              </a:solidFill>
              <a:latin typeface="Arial"/>
              <a:ea typeface="Arial"/>
              <a:cs typeface="Arial"/>
              <a:sym typeface="Arial"/>
            </a:endParaRPr>
          </a:p>
        </p:txBody>
      </p:sp>
      <p:sp>
        <p:nvSpPr>
          <p:cNvPr id="1316" name="Google Shape;1316;g17a82692b34_7_156"/>
          <p:cNvSpPr txBox="1"/>
          <p:nvPr/>
        </p:nvSpPr>
        <p:spPr>
          <a:xfrm>
            <a:off x="7088318" y="3847577"/>
            <a:ext cx="310386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FF0000"/>
                </a:solidFill>
                <a:latin typeface="Arial"/>
                <a:ea typeface="Arial"/>
                <a:cs typeface="Arial"/>
                <a:sym typeface="Arial"/>
              </a:rPr>
              <a:t>Reduce per capita cost of</a:t>
            </a:r>
            <a:endParaRPr/>
          </a:p>
          <a:p>
            <a:pPr marL="0" marR="0" lvl="0" indent="0" algn="l" rtl="0">
              <a:spcBef>
                <a:spcPts val="0"/>
              </a:spcBef>
              <a:spcAft>
                <a:spcPts val="0"/>
              </a:spcAft>
              <a:buNone/>
            </a:pPr>
            <a:r>
              <a:rPr lang="en-GB" sz="2400" b="1">
                <a:solidFill>
                  <a:srgbClr val="FF0000"/>
                </a:solidFill>
                <a:latin typeface="Arial"/>
                <a:ea typeface="Arial"/>
                <a:cs typeface="Arial"/>
                <a:sym typeface="Arial"/>
              </a:rPr>
              <a:t>health care and improve</a:t>
            </a:r>
            <a:endParaRPr/>
          </a:p>
          <a:p>
            <a:pPr marL="0" marR="0" lvl="0" indent="0" algn="l" rtl="0">
              <a:spcBef>
                <a:spcPts val="0"/>
              </a:spcBef>
              <a:spcAft>
                <a:spcPts val="0"/>
              </a:spcAft>
              <a:buNone/>
            </a:pPr>
            <a:r>
              <a:rPr lang="en-GB" sz="2400" b="1">
                <a:solidFill>
                  <a:srgbClr val="FF0000"/>
                </a:solidFill>
                <a:latin typeface="Arial"/>
                <a:ea typeface="Arial"/>
                <a:cs typeface="Arial"/>
                <a:sym typeface="Arial"/>
              </a:rPr>
              <a:t>productivity</a:t>
            </a:r>
            <a:endParaRPr sz="2400" b="1">
              <a:solidFill>
                <a:srgbClr val="FF0000"/>
              </a:solidFill>
              <a:latin typeface="Arial"/>
              <a:ea typeface="Arial"/>
              <a:cs typeface="Arial"/>
              <a:sym typeface="Arial"/>
            </a:endParaRPr>
          </a:p>
        </p:txBody>
      </p:sp>
      <p:pic>
        <p:nvPicPr>
          <p:cNvPr id="1317" name="Google Shape;1317;g17a82692b34_7_156" descr="Arrow: Counter-clockwise curve with solid fill"/>
          <p:cNvPicPr preferRelativeResize="0"/>
          <p:nvPr/>
        </p:nvPicPr>
        <p:blipFill rotWithShape="1">
          <a:blip r:embed="rId4">
            <a:alphaModFix/>
          </a:blip>
          <a:srcRect/>
          <a:stretch/>
        </p:blipFill>
        <p:spPr>
          <a:xfrm rot="8037429">
            <a:off x="2831434" y="2204690"/>
            <a:ext cx="1387915" cy="1433975"/>
          </a:xfrm>
          <a:prstGeom prst="rect">
            <a:avLst/>
          </a:prstGeom>
          <a:noFill/>
          <a:ln>
            <a:noFill/>
          </a:ln>
        </p:spPr>
      </p:pic>
      <p:sp>
        <p:nvSpPr>
          <p:cNvPr id="1318" name="Google Shape;1318;g17a82692b34_7_156"/>
          <p:cNvSpPr txBox="1"/>
          <p:nvPr/>
        </p:nvSpPr>
        <p:spPr>
          <a:xfrm>
            <a:off x="9104308" y="2196116"/>
            <a:ext cx="283814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70C0"/>
                </a:solidFill>
                <a:latin typeface="Arial"/>
                <a:ea typeface="Arial"/>
                <a:cs typeface="Arial"/>
                <a:sym typeface="Arial"/>
              </a:rPr>
              <a:t>Increase well being </a:t>
            </a:r>
            <a:endParaRPr/>
          </a:p>
          <a:p>
            <a:pPr marL="0" marR="0" lvl="0" indent="0" algn="l" rtl="0">
              <a:spcBef>
                <a:spcPts val="0"/>
              </a:spcBef>
              <a:spcAft>
                <a:spcPts val="0"/>
              </a:spcAft>
              <a:buNone/>
            </a:pPr>
            <a:r>
              <a:rPr lang="en-GB" sz="2400" b="1">
                <a:solidFill>
                  <a:srgbClr val="0070C0"/>
                </a:solidFill>
                <a:latin typeface="Arial"/>
                <a:ea typeface="Arial"/>
                <a:cs typeface="Arial"/>
                <a:sym typeface="Arial"/>
              </a:rPr>
              <a:t>and engagement of the</a:t>
            </a:r>
            <a:endParaRPr/>
          </a:p>
          <a:p>
            <a:pPr marL="0" marR="0" lvl="0" indent="0" algn="l" rtl="0">
              <a:spcBef>
                <a:spcPts val="0"/>
              </a:spcBef>
              <a:spcAft>
                <a:spcPts val="0"/>
              </a:spcAft>
              <a:buNone/>
            </a:pPr>
            <a:r>
              <a:rPr lang="en-GB" sz="2400" b="1">
                <a:solidFill>
                  <a:srgbClr val="0070C0"/>
                </a:solidFill>
                <a:latin typeface="Arial"/>
                <a:ea typeface="Arial"/>
                <a:cs typeface="Arial"/>
                <a:sym typeface="Arial"/>
              </a:rPr>
              <a:t>workforce</a:t>
            </a:r>
            <a:endParaRPr sz="2400" b="1">
              <a:solidFill>
                <a:srgbClr val="0070C0"/>
              </a:solidFill>
              <a:latin typeface="Arial"/>
              <a:ea typeface="Arial"/>
              <a:cs typeface="Arial"/>
              <a:sym typeface="Arial"/>
            </a:endParaRPr>
          </a:p>
        </p:txBody>
      </p:sp>
      <p:pic>
        <p:nvPicPr>
          <p:cNvPr id="1319" name="Google Shape;1319;g17a82692b34_7_156" descr="Arrow: Counter-clockwise curve with solid fill"/>
          <p:cNvPicPr preferRelativeResize="0"/>
          <p:nvPr/>
        </p:nvPicPr>
        <p:blipFill rotWithShape="1">
          <a:blip r:embed="rId4">
            <a:alphaModFix/>
          </a:blip>
          <a:srcRect/>
          <a:stretch/>
        </p:blipFill>
        <p:spPr>
          <a:xfrm rot="-4891370">
            <a:off x="7631613" y="2173803"/>
            <a:ext cx="1387915" cy="1433975"/>
          </a:xfrm>
          <a:prstGeom prst="rect">
            <a:avLst/>
          </a:prstGeom>
          <a:noFill/>
          <a:ln>
            <a:noFill/>
          </a:ln>
        </p:spPr>
      </p:pic>
      <p:sp>
        <p:nvSpPr>
          <p:cNvPr id="1320" name="Google Shape;1320;g17a82692b34_7_156"/>
          <p:cNvSpPr txBox="1"/>
          <p:nvPr/>
        </p:nvSpPr>
        <p:spPr>
          <a:xfrm>
            <a:off x="497810" y="2196116"/>
            <a:ext cx="246933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70C0"/>
                </a:solidFill>
                <a:latin typeface="Arial"/>
                <a:ea typeface="Arial"/>
                <a:cs typeface="Arial"/>
                <a:sym typeface="Arial"/>
              </a:rPr>
              <a:t>Address health care</a:t>
            </a:r>
            <a:endParaRPr/>
          </a:p>
          <a:p>
            <a:pPr marL="0" marR="0" lvl="0" indent="0" algn="l" rtl="0">
              <a:spcBef>
                <a:spcPts val="0"/>
              </a:spcBef>
              <a:spcAft>
                <a:spcPts val="0"/>
              </a:spcAft>
              <a:buNone/>
            </a:pPr>
            <a:r>
              <a:rPr lang="en-GB" sz="2400" b="1">
                <a:solidFill>
                  <a:srgbClr val="0070C0"/>
                </a:solidFill>
                <a:latin typeface="Arial"/>
                <a:ea typeface="Arial"/>
                <a:cs typeface="Arial"/>
                <a:sym typeface="Arial"/>
              </a:rPr>
              <a:t>inequalities</a:t>
            </a:r>
            <a:endParaRPr sz="2400" b="1">
              <a:solidFill>
                <a:srgbClr val="0070C0"/>
              </a:solidFill>
              <a:latin typeface="Arial"/>
              <a:ea typeface="Arial"/>
              <a:cs typeface="Arial"/>
              <a:sym typeface="Arial"/>
            </a:endParaRPr>
          </a:p>
        </p:txBody>
      </p:sp>
      <p:pic>
        <p:nvPicPr>
          <p:cNvPr id="1321" name="Google Shape;1321;g17a82692b34_7_156" descr="Arrow: Straight with solid fill"/>
          <p:cNvPicPr preferRelativeResize="0"/>
          <p:nvPr/>
        </p:nvPicPr>
        <p:blipFill rotWithShape="1">
          <a:blip r:embed="rId5">
            <a:alphaModFix/>
          </a:blip>
          <a:srcRect/>
          <a:stretch/>
        </p:blipFill>
        <p:spPr>
          <a:xfrm rot="5400000">
            <a:off x="5268011" y="4297295"/>
            <a:ext cx="1031016" cy="1359672"/>
          </a:xfrm>
          <a:prstGeom prst="rect">
            <a:avLst/>
          </a:prstGeom>
          <a:noFill/>
          <a:ln>
            <a:noFill/>
          </a:ln>
        </p:spPr>
      </p:pic>
      <p:sp>
        <p:nvSpPr>
          <p:cNvPr id="1322" name="Google Shape;1322;g17a82692b34_7_156"/>
          <p:cNvSpPr txBox="1"/>
          <p:nvPr/>
        </p:nvSpPr>
        <p:spPr>
          <a:xfrm>
            <a:off x="4446493" y="5555980"/>
            <a:ext cx="27641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B050"/>
                </a:solidFill>
                <a:latin typeface="Arial"/>
                <a:ea typeface="Arial"/>
                <a:cs typeface="Arial"/>
                <a:sym typeface="Arial"/>
              </a:rPr>
              <a:t>Sustainability agenda</a:t>
            </a:r>
            <a:endParaRPr sz="2400" b="1">
              <a:solidFill>
                <a:srgbClr val="00B05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EE71-C914-094E-A559-488862B868EA}"/>
              </a:ext>
            </a:extLst>
          </p:cNvPr>
          <p:cNvSpPr>
            <a:spLocks noGrp="1"/>
          </p:cNvSpPr>
          <p:nvPr>
            <p:ph type="title"/>
          </p:nvPr>
        </p:nvSpPr>
        <p:spPr>
          <a:xfrm>
            <a:off x="480000" y="480000"/>
            <a:ext cx="10516800" cy="638400"/>
          </a:xfrm>
        </p:spPr>
        <p:txBody>
          <a:bodyPr lIns="0" tIns="0" rIns="0" bIns="0">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4267" dirty="0"/>
              <a:t>Advanced Clinical Practice (ACP) in Public Health</a:t>
            </a:r>
          </a:p>
        </p:txBody>
      </p:sp>
      <p:sp>
        <p:nvSpPr>
          <p:cNvPr id="3" name="Content Placeholder 2">
            <a:extLst>
              <a:ext uri="{FF2B5EF4-FFF2-40B4-BE49-F238E27FC236}">
                <a16:creationId xmlns:a16="http://schemas.microsoft.com/office/drawing/2014/main" id="{C1751748-6929-F942-9218-D8E81060E940}"/>
              </a:ext>
            </a:extLst>
          </p:cNvPr>
          <p:cNvSpPr>
            <a:spLocks noGrp="1"/>
          </p:cNvSpPr>
          <p:nvPr>
            <p:ph idx="1"/>
          </p:nvPr>
        </p:nvSpPr>
        <p:spPr>
          <a:xfrm>
            <a:off x="479999" y="2015067"/>
            <a:ext cx="11367872" cy="3835125"/>
          </a:xfrm>
        </p:spPr>
        <p:txBody>
          <a:bodyPr vert="horz" lIns="0" tIns="0" rIns="0" bIns="0" rtlCol="0" anchor="t">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400" dirty="0">
                <a:solidFill>
                  <a:srgbClr val="464243"/>
                </a:solidFill>
                <a:effectLst/>
                <a:latin typeface="+mj-lt"/>
                <a:ea typeface="Times New Roman" panose="02020603050405020304" pitchFamily="18" charset="0"/>
                <a:cs typeface="Times New Roman" panose="02020603050405020304" pitchFamily="18" charset="0"/>
              </a:rPr>
              <a:t>HEE has developed a Core Capabilities Framework for healthcare professionals to work at the advanced clinical practice level with expertise in public health.  </a:t>
            </a:r>
          </a:p>
          <a:p>
            <a:endParaRPr lang="en-GB" sz="2400" dirty="0">
              <a:solidFill>
                <a:srgbClr val="464243"/>
              </a:solidFill>
              <a:effectLst/>
              <a:latin typeface="+mj-lt"/>
              <a:ea typeface="Times New Roman" panose="02020603050405020304" pitchFamily="18" charset="0"/>
              <a:cs typeface="Times New Roman" panose="02020603050405020304" pitchFamily="18" charset="0"/>
            </a:endParaRPr>
          </a:p>
          <a:p>
            <a:r>
              <a:rPr lang="en-GB" sz="2400" dirty="0">
                <a:solidFill>
                  <a:srgbClr val="464243"/>
                </a:solidFill>
                <a:effectLst/>
                <a:latin typeface="+mj-lt"/>
                <a:ea typeface="Times New Roman" panose="02020603050405020304" pitchFamily="18" charset="0"/>
                <a:cs typeface="Times New Roman" panose="02020603050405020304" pitchFamily="18" charset="0"/>
              </a:rPr>
              <a:t>The ACP is characterised by a high degree of autonomy and complex decision making</a:t>
            </a:r>
            <a:endParaRPr lang="en-GB" sz="2400" dirty="0"/>
          </a:p>
          <a:p>
            <a:endParaRPr lang="en-GB" sz="2400" dirty="0"/>
          </a:p>
          <a:p>
            <a:r>
              <a:rPr lang="en-GB" sz="2400" dirty="0"/>
              <a:t>It is set a higher level than the PHF and develops healthcare </a:t>
            </a:r>
            <a:r>
              <a:rPr lang="en-US" sz="2400" dirty="0"/>
              <a:t>professionals to</a:t>
            </a:r>
            <a:r>
              <a:rPr lang="en-GB" sz="2400" dirty="0">
                <a:solidFill>
                  <a:srgbClr val="464243"/>
                </a:solidFill>
                <a:latin typeface="+mj-lt"/>
                <a:cs typeface="Times New Roman" panose="02020603050405020304" pitchFamily="18" charset="0"/>
              </a:rPr>
              <a:t> </a:t>
            </a:r>
            <a:r>
              <a:rPr lang="en-GB" sz="2400" dirty="0">
                <a:solidFill>
                  <a:srgbClr val="464243"/>
                </a:solidFill>
                <a:effectLst/>
                <a:latin typeface="+mj-lt"/>
                <a:ea typeface="Times New Roman" panose="02020603050405020304" pitchFamily="18" charset="0"/>
                <a:cs typeface="Times New Roman" panose="02020603050405020304" pitchFamily="18" charset="0"/>
              </a:rPr>
              <a:t>master’s level award</a:t>
            </a:r>
          </a:p>
          <a:p>
            <a:endParaRPr lang="en-GB" sz="2400" dirty="0"/>
          </a:p>
          <a:p>
            <a:endParaRPr lang="en-GB" sz="2400" dirty="0"/>
          </a:p>
          <a:p>
            <a:endParaRPr lang="en-GB" sz="2400" dirty="0"/>
          </a:p>
          <a:p>
            <a:pPr marL="457189" lvl="1" indent="0">
              <a:buNone/>
            </a:pPr>
            <a:endParaRPr lang="en-GB" b="1" dirty="0">
              <a:cs typeface="Arial"/>
            </a:endParaRPr>
          </a:p>
          <a:p>
            <a:pPr lvl="1"/>
            <a:endParaRPr lang="en-GB" dirty="0"/>
          </a:p>
        </p:txBody>
      </p:sp>
    </p:spTree>
    <p:extLst>
      <p:ext uri="{BB962C8B-B14F-4D97-AF65-F5344CB8AC3E}">
        <p14:creationId xmlns:p14="http://schemas.microsoft.com/office/powerpoint/2010/main" val="26859398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g17a82692b34_7_170" descr="A picture containing diagram&#10;&#10;Description automatically generated"/>
          <p:cNvPicPr preferRelativeResize="0"/>
          <p:nvPr/>
        </p:nvPicPr>
        <p:blipFill rotWithShape="1">
          <a:blip r:embed="rId3">
            <a:alphaModFix/>
          </a:blip>
          <a:srcRect/>
          <a:stretch/>
        </p:blipFill>
        <p:spPr>
          <a:xfrm>
            <a:off x="8495073" y="64833"/>
            <a:ext cx="3429000" cy="3429000"/>
          </a:xfrm>
          <a:prstGeom prst="rect">
            <a:avLst/>
          </a:prstGeom>
          <a:noFill/>
          <a:ln>
            <a:noFill/>
          </a:ln>
        </p:spPr>
      </p:pic>
      <p:pic>
        <p:nvPicPr>
          <p:cNvPr id="1328" name="Google Shape;1328;g17a82692b34_7_170" descr="A picture containing text, outdoor&#10;&#10;Description automatically generated"/>
          <p:cNvPicPr preferRelativeResize="0"/>
          <p:nvPr/>
        </p:nvPicPr>
        <p:blipFill rotWithShape="1">
          <a:blip r:embed="rId4">
            <a:alphaModFix/>
          </a:blip>
          <a:srcRect/>
          <a:stretch/>
        </p:blipFill>
        <p:spPr>
          <a:xfrm>
            <a:off x="3896410" y="625770"/>
            <a:ext cx="4399181" cy="2307126"/>
          </a:xfrm>
          <a:prstGeom prst="rect">
            <a:avLst/>
          </a:prstGeom>
          <a:noFill/>
          <a:ln>
            <a:noFill/>
          </a:ln>
        </p:spPr>
      </p:pic>
      <p:pic>
        <p:nvPicPr>
          <p:cNvPr id="1329" name="Google Shape;1329;g17a82692b34_7_170" descr="Text&#10;&#10;Description automatically generated"/>
          <p:cNvPicPr preferRelativeResize="0"/>
          <p:nvPr/>
        </p:nvPicPr>
        <p:blipFill rotWithShape="1">
          <a:blip r:embed="rId5">
            <a:alphaModFix/>
          </a:blip>
          <a:srcRect/>
          <a:stretch/>
        </p:blipFill>
        <p:spPr>
          <a:xfrm>
            <a:off x="267929" y="79487"/>
            <a:ext cx="3429000" cy="3399692"/>
          </a:xfrm>
          <a:prstGeom prst="rect">
            <a:avLst/>
          </a:prstGeom>
          <a:noFill/>
          <a:ln>
            <a:noFill/>
          </a:ln>
        </p:spPr>
      </p:pic>
      <p:sp>
        <p:nvSpPr>
          <p:cNvPr id="1330" name="Google Shape;1330;g17a82692b34_7_170"/>
          <p:cNvSpPr txBox="1"/>
          <p:nvPr/>
        </p:nvSpPr>
        <p:spPr>
          <a:xfrm>
            <a:off x="891249" y="3925105"/>
            <a:ext cx="10837134"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Arial"/>
                <a:ea typeface="Arial"/>
                <a:cs typeface="Arial"/>
                <a:sym typeface="Arial"/>
              </a:rPr>
              <a:t>The overarching goal is for the whole population to be the healthiest version </a:t>
            </a:r>
            <a:endParaRPr/>
          </a:p>
          <a:p>
            <a:pPr marL="0" marR="0" lvl="0" indent="0" algn="ctr" rtl="0">
              <a:spcBef>
                <a:spcPts val="0"/>
              </a:spcBef>
              <a:spcAft>
                <a:spcPts val="0"/>
              </a:spcAft>
              <a:buNone/>
            </a:pPr>
            <a:r>
              <a:rPr lang="en-GB" sz="2800" b="1">
                <a:solidFill>
                  <a:schemeClr val="dk1"/>
                </a:solidFill>
                <a:latin typeface="Arial"/>
                <a:ea typeface="Arial"/>
                <a:cs typeface="Arial"/>
                <a:sym typeface="Arial"/>
              </a:rPr>
              <a:t>of themselves, even with a chronic condition</a:t>
            </a:r>
            <a:endParaRPr/>
          </a:p>
          <a:p>
            <a:pPr marL="0" marR="0" lvl="0" indent="0" algn="ctr" rtl="0">
              <a:spcBef>
                <a:spcPts val="0"/>
              </a:spcBef>
              <a:spcAft>
                <a:spcPts val="0"/>
              </a:spcAft>
              <a:buNone/>
            </a:pPr>
            <a:r>
              <a:rPr lang="en-GB" sz="2800" b="1">
                <a:solidFill>
                  <a:schemeClr val="dk1"/>
                </a:solidFill>
                <a:latin typeface="Arial"/>
                <a:ea typeface="Arial"/>
                <a:cs typeface="Arial"/>
                <a:sym typeface="Arial"/>
              </a:rPr>
              <a:t>Once in the system take shared ownership for the outcome</a:t>
            </a:r>
            <a:endParaRPr/>
          </a:p>
          <a:p>
            <a:pPr marL="0" marR="0" lvl="0" indent="0" algn="ctr" rtl="0">
              <a:spcBef>
                <a:spcPts val="0"/>
              </a:spcBef>
              <a:spcAft>
                <a:spcPts val="0"/>
              </a:spcAft>
              <a:buNone/>
            </a:pPr>
            <a:r>
              <a:rPr lang="en-GB" sz="2800" b="1">
                <a:solidFill>
                  <a:schemeClr val="dk1"/>
                </a:solidFill>
                <a:latin typeface="Arial"/>
                <a:ea typeface="Arial"/>
                <a:cs typeface="Arial"/>
                <a:sym typeface="Arial"/>
              </a:rPr>
              <a:t>The system to stop counting widgets and focus on outcomes</a:t>
            </a:r>
            <a:endParaRPr/>
          </a:p>
          <a:p>
            <a:pPr marL="0" marR="0" lvl="0" indent="0" algn="ctr" rtl="0">
              <a:spcBef>
                <a:spcPts val="0"/>
              </a:spcBef>
              <a:spcAft>
                <a:spcPts val="0"/>
              </a:spcAft>
              <a:buNone/>
            </a:pPr>
            <a:endParaRPr sz="2800" b="1">
              <a:solidFill>
                <a:schemeClr val="dk1"/>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g17a82692b34_7_177"/>
          <p:cNvSpPr txBox="1">
            <a:spLocks noGrp="1"/>
          </p:cNvSpPr>
          <p:nvPr>
            <p:ph type="title"/>
          </p:nvPr>
        </p:nvSpPr>
        <p:spPr>
          <a:xfrm>
            <a:off x="435951" y="-202929"/>
            <a:ext cx="10134600" cy="1288489"/>
          </a:xfrm>
          <a:prstGeom prst="rect">
            <a:avLst/>
          </a:prstGeom>
          <a:noFill/>
          <a:ln>
            <a:noFill/>
          </a:ln>
        </p:spPr>
        <p:txBody>
          <a:bodyPr spcFirstLastPara="1" wrap="square" lIns="91425" tIns="45700" rIns="91425" bIns="45700" anchor="b" anchorCtr="0">
            <a:normAutofit/>
          </a:bodyPr>
          <a:lstStyle/>
          <a:p>
            <a:pPr marL="0" lvl="0" indent="0" algn="l" rtl="0">
              <a:lnSpc>
                <a:spcPct val="110000"/>
              </a:lnSpc>
              <a:spcBef>
                <a:spcPts val="0"/>
              </a:spcBef>
              <a:spcAft>
                <a:spcPts val="0"/>
              </a:spcAft>
              <a:buClr>
                <a:schemeClr val="dk2"/>
              </a:buClr>
              <a:buSzPts val="3200"/>
              <a:buFont typeface="Arial"/>
              <a:buNone/>
            </a:pPr>
            <a:r>
              <a:rPr lang="en-GB" b="1"/>
              <a:t>Key NHS Plan deliverables</a:t>
            </a:r>
            <a:endParaRPr b="1"/>
          </a:p>
        </p:txBody>
      </p:sp>
      <p:sp>
        <p:nvSpPr>
          <p:cNvPr id="1336" name="Google Shape;1336;g17a82692b34_7_177"/>
          <p:cNvSpPr txBox="1">
            <a:spLocks noGrp="1"/>
          </p:cNvSpPr>
          <p:nvPr>
            <p:ph type="body" idx="1"/>
          </p:nvPr>
        </p:nvSpPr>
        <p:spPr>
          <a:xfrm>
            <a:off x="833055" y="1759443"/>
            <a:ext cx="4953000" cy="127363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FF0000"/>
              </a:buClr>
              <a:buSzPts val="2800"/>
              <a:buFont typeface="Arial"/>
              <a:buNone/>
            </a:pPr>
            <a:r>
              <a:rPr lang="en-GB" sz="2800" b="1">
                <a:solidFill>
                  <a:srgbClr val="FF0000"/>
                </a:solidFill>
              </a:rPr>
              <a:t>Population health               management</a:t>
            </a:r>
            <a:endParaRPr/>
          </a:p>
        </p:txBody>
      </p:sp>
      <p:pic>
        <p:nvPicPr>
          <p:cNvPr id="1337" name="Google Shape;1337;g17a82692b34_7_177" descr="Text, whiteboard&#10;&#10;Description automatically generated"/>
          <p:cNvPicPr preferRelativeResize="0">
            <a:picLocks noGrp="1"/>
          </p:cNvPicPr>
          <p:nvPr>
            <p:ph type="body" idx="2"/>
          </p:nvPr>
        </p:nvPicPr>
        <p:blipFill rotWithShape="1">
          <a:blip r:embed="rId3">
            <a:alphaModFix/>
          </a:blip>
          <a:srcRect/>
          <a:stretch/>
        </p:blipFill>
        <p:spPr>
          <a:xfrm>
            <a:off x="3461245" y="1379413"/>
            <a:ext cx="2042006" cy="1508607"/>
          </a:xfrm>
          <a:prstGeom prst="rect">
            <a:avLst/>
          </a:prstGeom>
          <a:noFill/>
          <a:ln>
            <a:noFill/>
          </a:ln>
        </p:spPr>
      </p:pic>
      <p:pic>
        <p:nvPicPr>
          <p:cNvPr id="1338" name="Google Shape;1338;g17a82692b34_7_177" descr="Icon&#10;&#10;Description automatically generated"/>
          <p:cNvPicPr preferRelativeResize="0"/>
          <p:nvPr/>
        </p:nvPicPr>
        <p:blipFill rotWithShape="1">
          <a:blip r:embed="rId4">
            <a:alphaModFix/>
          </a:blip>
          <a:srcRect/>
          <a:stretch/>
        </p:blipFill>
        <p:spPr>
          <a:xfrm>
            <a:off x="9507041" y="1463748"/>
            <a:ext cx="1097280" cy="1097280"/>
          </a:xfrm>
          <a:prstGeom prst="rect">
            <a:avLst/>
          </a:prstGeom>
          <a:noFill/>
          <a:ln>
            <a:noFill/>
          </a:ln>
        </p:spPr>
      </p:pic>
      <p:sp>
        <p:nvSpPr>
          <p:cNvPr id="1339" name="Google Shape;1339;g17a82692b34_7_177"/>
          <p:cNvSpPr txBox="1"/>
          <p:nvPr/>
        </p:nvSpPr>
        <p:spPr>
          <a:xfrm>
            <a:off x="6096000" y="1750778"/>
            <a:ext cx="357841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070C0"/>
                </a:solidFill>
                <a:latin typeface="Arial"/>
                <a:ea typeface="Arial"/>
                <a:cs typeface="Arial"/>
                <a:sym typeface="Arial"/>
              </a:rPr>
              <a:t>Digital, digital, digital !</a:t>
            </a:r>
            <a:endParaRPr sz="2800" b="1">
              <a:solidFill>
                <a:srgbClr val="0070C0"/>
              </a:solidFill>
              <a:latin typeface="Arial"/>
              <a:ea typeface="Arial"/>
              <a:cs typeface="Arial"/>
              <a:sym typeface="Arial"/>
            </a:endParaRPr>
          </a:p>
        </p:txBody>
      </p:sp>
      <p:sp>
        <p:nvSpPr>
          <p:cNvPr id="1340" name="Google Shape;1340;g17a82692b34_7_177"/>
          <p:cNvSpPr txBox="1"/>
          <p:nvPr/>
        </p:nvSpPr>
        <p:spPr>
          <a:xfrm flipH="1">
            <a:off x="1329179" y="3363262"/>
            <a:ext cx="18099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00B050"/>
                </a:solidFill>
                <a:latin typeface="Arial"/>
                <a:ea typeface="Arial"/>
                <a:cs typeface="Arial"/>
                <a:sym typeface="Arial"/>
              </a:rPr>
              <a:t>Prevention </a:t>
            </a:r>
            <a:endParaRPr sz="2800" b="1">
              <a:solidFill>
                <a:srgbClr val="00B050"/>
              </a:solidFill>
              <a:latin typeface="Arial"/>
              <a:ea typeface="Arial"/>
              <a:cs typeface="Arial"/>
              <a:sym typeface="Arial"/>
            </a:endParaRPr>
          </a:p>
        </p:txBody>
      </p:sp>
      <p:pic>
        <p:nvPicPr>
          <p:cNvPr id="1341" name="Google Shape;1341;g17a82692b34_7_177" descr="Text&#10;&#10;Description automatically generated"/>
          <p:cNvPicPr preferRelativeResize="0"/>
          <p:nvPr/>
        </p:nvPicPr>
        <p:blipFill rotWithShape="1">
          <a:blip r:embed="rId5">
            <a:alphaModFix/>
          </a:blip>
          <a:srcRect/>
          <a:stretch/>
        </p:blipFill>
        <p:spPr>
          <a:xfrm>
            <a:off x="3139126" y="2955663"/>
            <a:ext cx="2848178" cy="1477444"/>
          </a:xfrm>
          <a:prstGeom prst="rect">
            <a:avLst/>
          </a:prstGeom>
          <a:noFill/>
          <a:ln>
            <a:noFill/>
          </a:ln>
        </p:spPr>
      </p:pic>
      <p:sp>
        <p:nvSpPr>
          <p:cNvPr id="1342" name="Google Shape;1342;g17a82692b34_7_177"/>
          <p:cNvSpPr txBox="1"/>
          <p:nvPr/>
        </p:nvSpPr>
        <p:spPr>
          <a:xfrm>
            <a:off x="7126664" y="3033074"/>
            <a:ext cx="216597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Arial"/>
                <a:ea typeface="Arial"/>
                <a:cs typeface="Arial"/>
                <a:sym typeface="Arial"/>
              </a:rPr>
              <a:t>Outcomes: </a:t>
            </a:r>
            <a:endParaRPr/>
          </a:p>
          <a:p>
            <a:pPr marL="0" marR="0" lvl="0" indent="0" algn="l" rtl="0">
              <a:spcBef>
                <a:spcPts val="0"/>
              </a:spcBef>
              <a:spcAft>
                <a:spcPts val="0"/>
              </a:spcAft>
              <a:buNone/>
            </a:pPr>
            <a:r>
              <a:rPr lang="en-GB" sz="2800" b="1">
                <a:solidFill>
                  <a:schemeClr val="dk1"/>
                </a:solidFill>
                <a:latin typeface="Arial"/>
                <a:ea typeface="Arial"/>
                <a:cs typeface="Arial"/>
                <a:sym typeface="Arial"/>
              </a:rPr>
              <a:t>major diseases</a:t>
            </a:r>
            <a:endParaRPr sz="2800" b="1">
              <a:solidFill>
                <a:schemeClr val="dk1"/>
              </a:solidFill>
              <a:latin typeface="Arial"/>
              <a:ea typeface="Arial"/>
              <a:cs typeface="Arial"/>
              <a:sym typeface="Arial"/>
            </a:endParaRPr>
          </a:p>
        </p:txBody>
      </p:sp>
      <p:pic>
        <p:nvPicPr>
          <p:cNvPr id="1343" name="Google Shape;1343;g17a82692b34_7_177" descr="A red heart and a stethoscope&#10;&#10;Description automatically generated with low confidence"/>
          <p:cNvPicPr preferRelativeResize="0"/>
          <p:nvPr/>
        </p:nvPicPr>
        <p:blipFill rotWithShape="1">
          <a:blip r:embed="rId6">
            <a:alphaModFix/>
          </a:blip>
          <a:srcRect/>
          <a:stretch/>
        </p:blipFill>
        <p:spPr>
          <a:xfrm>
            <a:off x="9507041" y="3069132"/>
            <a:ext cx="1790282" cy="1189045"/>
          </a:xfrm>
          <a:prstGeom prst="rect">
            <a:avLst/>
          </a:prstGeom>
          <a:noFill/>
          <a:ln>
            <a:noFill/>
          </a:ln>
        </p:spPr>
      </p:pic>
      <p:sp>
        <p:nvSpPr>
          <p:cNvPr id="1344" name="Google Shape;1344;g17a82692b34_7_177"/>
          <p:cNvSpPr txBox="1"/>
          <p:nvPr/>
        </p:nvSpPr>
        <p:spPr>
          <a:xfrm flipH="1">
            <a:off x="3656185" y="4936829"/>
            <a:ext cx="2848178"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F0000"/>
                </a:solidFill>
                <a:latin typeface="Arial"/>
                <a:ea typeface="Arial"/>
                <a:cs typeface="Arial"/>
                <a:sym typeface="Arial"/>
              </a:rPr>
              <a:t>Primary Care at the heart of transformation</a:t>
            </a:r>
            <a:endParaRPr sz="2800" b="1">
              <a:solidFill>
                <a:srgbClr val="FF0000"/>
              </a:solidFill>
              <a:latin typeface="Arial"/>
              <a:ea typeface="Arial"/>
              <a:cs typeface="Arial"/>
              <a:sym typeface="Arial"/>
            </a:endParaRPr>
          </a:p>
        </p:txBody>
      </p:sp>
      <p:pic>
        <p:nvPicPr>
          <p:cNvPr id="1345" name="Google Shape;1345;g17a82692b34_7_177" descr="A sign on a building&#10;&#10;Description automatically generated with medium confidence"/>
          <p:cNvPicPr preferRelativeResize="0"/>
          <p:nvPr/>
        </p:nvPicPr>
        <p:blipFill rotWithShape="1">
          <a:blip r:embed="rId7">
            <a:alphaModFix/>
          </a:blip>
          <a:srcRect/>
          <a:stretch/>
        </p:blipFill>
        <p:spPr>
          <a:xfrm>
            <a:off x="6230986" y="4746257"/>
            <a:ext cx="2884383" cy="1749220"/>
          </a:xfrm>
          <a:prstGeom prst="rect">
            <a:avLst/>
          </a:prstGeom>
          <a:noFill/>
          <a:ln>
            <a:noFill/>
          </a:ln>
        </p:spPr>
      </p:pic>
      <p:sp>
        <p:nvSpPr>
          <p:cNvPr id="1346" name="Google Shape;1346;g17a82692b34_7_177"/>
          <p:cNvSpPr txBox="1"/>
          <p:nvPr/>
        </p:nvSpPr>
        <p:spPr>
          <a:xfrm rot="1729627">
            <a:off x="9949767" y="4917197"/>
            <a:ext cx="119135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CC0099"/>
                </a:solidFill>
                <a:latin typeface="Arial"/>
                <a:ea typeface="Arial"/>
                <a:cs typeface="Arial"/>
                <a:sym typeface="Arial"/>
              </a:rPr>
              <a:t>Mental</a:t>
            </a:r>
            <a:endParaRPr/>
          </a:p>
          <a:p>
            <a:pPr marL="0" marR="0" lvl="0" indent="0" algn="l" rtl="0">
              <a:spcBef>
                <a:spcPts val="0"/>
              </a:spcBef>
              <a:spcAft>
                <a:spcPts val="0"/>
              </a:spcAft>
              <a:buNone/>
            </a:pPr>
            <a:r>
              <a:rPr lang="en-GB" sz="2800" b="1">
                <a:solidFill>
                  <a:srgbClr val="CC0099"/>
                </a:solidFill>
                <a:latin typeface="Arial"/>
                <a:ea typeface="Arial"/>
                <a:cs typeface="Arial"/>
                <a:sym typeface="Arial"/>
              </a:rPr>
              <a:t>Health</a:t>
            </a:r>
            <a:endParaRPr sz="2800" b="1">
              <a:solidFill>
                <a:srgbClr val="CC0099"/>
              </a:solidFill>
              <a:latin typeface="Arial"/>
              <a:ea typeface="Arial"/>
              <a:cs typeface="Arial"/>
              <a:sym typeface="Arial"/>
            </a:endParaRPr>
          </a:p>
        </p:txBody>
      </p:sp>
      <p:sp>
        <p:nvSpPr>
          <p:cNvPr id="1347" name="Google Shape;1347;g17a82692b34_7_177"/>
          <p:cNvSpPr txBox="1"/>
          <p:nvPr/>
        </p:nvSpPr>
        <p:spPr>
          <a:xfrm rot="-1430629">
            <a:off x="953589" y="4635169"/>
            <a:ext cx="169450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F6600"/>
                </a:solidFill>
                <a:latin typeface="Arial"/>
                <a:ea typeface="Arial"/>
                <a:cs typeface="Arial"/>
                <a:sym typeface="Arial"/>
              </a:rPr>
              <a:t>Maternity </a:t>
            </a:r>
            <a:endParaRPr/>
          </a:p>
          <a:p>
            <a:pPr marL="0" marR="0" lvl="0" indent="0" algn="l" rtl="0">
              <a:spcBef>
                <a:spcPts val="0"/>
              </a:spcBef>
              <a:spcAft>
                <a:spcPts val="0"/>
              </a:spcAft>
              <a:buNone/>
            </a:pPr>
            <a:r>
              <a:rPr lang="en-GB" sz="2800" b="1">
                <a:solidFill>
                  <a:srgbClr val="FF6600"/>
                </a:solidFill>
                <a:latin typeface="Arial"/>
                <a:ea typeface="Arial"/>
                <a:cs typeface="Arial"/>
                <a:sym typeface="Arial"/>
              </a:rPr>
              <a:t>services</a:t>
            </a:r>
            <a:endParaRPr sz="2800" b="1">
              <a:solidFill>
                <a:srgbClr val="FF66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1"/>
        <p:cNvGrpSpPr/>
        <p:nvPr/>
      </p:nvGrpSpPr>
      <p:grpSpPr>
        <a:xfrm>
          <a:off x="0" y="0"/>
          <a:ext cx="0" cy="0"/>
          <a:chOff x="0" y="0"/>
          <a:chExt cx="0" cy="0"/>
        </a:xfrm>
      </p:grpSpPr>
      <p:sp>
        <p:nvSpPr>
          <p:cNvPr id="1352" name="Google Shape;1352;g17a82692b34_7_19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53" name="Google Shape;1353;g17a82692b34_7_193" descr="A picture containing LEGO, toy, indoor, colorful&#10;&#10;Description automatically generated"/>
          <p:cNvPicPr preferRelativeResize="0"/>
          <p:nvPr/>
        </p:nvPicPr>
        <p:blipFill rotWithShape="1">
          <a:blip r:embed="rId3">
            <a:alphaModFix amt="50000"/>
          </a:blip>
          <a:srcRect t="6763" b="18237"/>
          <a:stretch/>
        </p:blipFill>
        <p:spPr>
          <a:xfrm>
            <a:off x="0" y="0"/>
            <a:ext cx="12192000" cy="6857989"/>
          </a:xfrm>
          <a:prstGeom prst="rect">
            <a:avLst/>
          </a:prstGeom>
          <a:noFill/>
          <a:ln>
            <a:noFill/>
          </a:ln>
        </p:spPr>
      </p:pic>
      <p:sp>
        <p:nvSpPr>
          <p:cNvPr id="1354" name="Google Shape;1354;g17a82692b34_7_193"/>
          <p:cNvSpPr txBox="1"/>
          <p:nvPr/>
        </p:nvSpPr>
        <p:spPr>
          <a:xfrm rot="-897951">
            <a:off x="-89657" y="978926"/>
            <a:ext cx="851342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600" b="1">
                <a:solidFill>
                  <a:schemeClr val="dk1"/>
                </a:solidFill>
                <a:latin typeface="Arial"/>
                <a:ea typeface="Arial"/>
                <a:cs typeface="Arial"/>
                <a:sym typeface="Arial"/>
              </a:rPr>
              <a:t>Integrated/interconnected</a:t>
            </a:r>
            <a:endParaRPr sz="6600" b="1">
              <a:solidFill>
                <a:schemeClr val="dk1"/>
              </a:solidFill>
              <a:latin typeface="Arial"/>
              <a:ea typeface="Arial"/>
              <a:cs typeface="Arial"/>
              <a:sym typeface="Arial"/>
            </a:endParaRPr>
          </a:p>
        </p:txBody>
      </p:sp>
      <p:sp>
        <p:nvSpPr>
          <p:cNvPr id="1355" name="Google Shape;1355;g17a82692b34_7_193"/>
          <p:cNvSpPr txBox="1"/>
          <p:nvPr/>
        </p:nvSpPr>
        <p:spPr>
          <a:xfrm rot="747579">
            <a:off x="6944943" y="1676098"/>
            <a:ext cx="483193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chemeClr val="dk1"/>
                </a:solidFill>
                <a:latin typeface="Arial"/>
                <a:ea typeface="Arial"/>
                <a:cs typeface="Arial"/>
                <a:sym typeface="Arial"/>
              </a:rPr>
              <a:t>Interoperability</a:t>
            </a:r>
            <a:endParaRPr sz="6000" b="1">
              <a:solidFill>
                <a:schemeClr val="dk1"/>
              </a:solidFill>
              <a:latin typeface="Arial"/>
              <a:ea typeface="Arial"/>
              <a:cs typeface="Arial"/>
              <a:sym typeface="Arial"/>
            </a:endParaRPr>
          </a:p>
        </p:txBody>
      </p:sp>
      <p:sp>
        <p:nvSpPr>
          <p:cNvPr id="1356" name="Google Shape;1356;g17a82692b34_7_193"/>
          <p:cNvSpPr txBox="1"/>
          <p:nvPr/>
        </p:nvSpPr>
        <p:spPr>
          <a:xfrm rot="-619839">
            <a:off x="234896" y="3329198"/>
            <a:ext cx="4732001"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chemeClr val="dk1"/>
                </a:solidFill>
                <a:latin typeface="Arial"/>
                <a:ea typeface="Arial"/>
                <a:cs typeface="Arial"/>
                <a:sym typeface="Arial"/>
              </a:rPr>
              <a:t>Workforce and </a:t>
            </a:r>
            <a:endParaRPr/>
          </a:p>
          <a:p>
            <a:pPr marL="0" marR="0" lvl="0" indent="0" algn="ctr" rtl="0">
              <a:spcBef>
                <a:spcPts val="0"/>
              </a:spcBef>
              <a:spcAft>
                <a:spcPts val="0"/>
              </a:spcAft>
              <a:buNone/>
            </a:pPr>
            <a:r>
              <a:rPr lang="en-GB" sz="6000" b="1">
                <a:solidFill>
                  <a:schemeClr val="dk1"/>
                </a:solidFill>
                <a:latin typeface="Arial"/>
                <a:ea typeface="Arial"/>
                <a:cs typeface="Arial"/>
                <a:sym typeface="Arial"/>
              </a:rPr>
              <a:t>Estate</a:t>
            </a:r>
            <a:endParaRPr sz="6000" b="1">
              <a:solidFill>
                <a:schemeClr val="dk1"/>
              </a:solidFill>
              <a:latin typeface="Arial"/>
              <a:ea typeface="Arial"/>
              <a:cs typeface="Arial"/>
              <a:sym typeface="Arial"/>
            </a:endParaRPr>
          </a:p>
        </p:txBody>
      </p:sp>
      <p:sp>
        <p:nvSpPr>
          <p:cNvPr id="1357" name="Google Shape;1357;g17a82692b34_7_193"/>
          <p:cNvSpPr txBox="1"/>
          <p:nvPr/>
        </p:nvSpPr>
        <p:spPr>
          <a:xfrm rot="1363648">
            <a:off x="4199993" y="5168929"/>
            <a:ext cx="329449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chemeClr val="dk1"/>
                </a:solidFill>
                <a:latin typeface="Arial"/>
                <a:ea typeface="Arial"/>
                <a:cs typeface="Arial"/>
                <a:sym typeface="Arial"/>
              </a:rPr>
              <a:t>££££…</a:t>
            </a:r>
            <a:endParaRPr sz="6000" b="1">
              <a:solidFill>
                <a:schemeClr val="dk1"/>
              </a:solidFill>
              <a:latin typeface="Arial"/>
              <a:ea typeface="Arial"/>
              <a:cs typeface="Arial"/>
              <a:sym typeface="Arial"/>
            </a:endParaRPr>
          </a:p>
        </p:txBody>
      </p:sp>
      <p:sp>
        <p:nvSpPr>
          <p:cNvPr id="1358" name="Google Shape;1358;g17a82692b34_7_193"/>
          <p:cNvSpPr txBox="1"/>
          <p:nvPr/>
        </p:nvSpPr>
        <p:spPr>
          <a:xfrm rot="-468187">
            <a:off x="5745881" y="3232974"/>
            <a:ext cx="483193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chemeClr val="dk1"/>
                </a:solidFill>
                <a:latin typeface="Arial"/>
                <a:ea typeface="Arial"/>
                <a:cs typeface="Arial"/>
                <a:sym typeface="Arial"/>
              </a:rPr>
              <a:t>Collaboration</a:t>
            </a:r>
            <a:endParaRPr sz="6000" b="1">
              <a:solidFill>
                <a:schemeClr val="dk1"/>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2"/>
        <p:cNvGrpSpPr/>
        <p:nvPr/>
      </p:nvGrpSpPr>
      <p:grpSpPr>
        <a:xfrm>
          <a:off x="0" y="0"/>
          <a:ext cx="0" cy="0"/>
          <a:chOff x="0" y="0"/>
          <a:chExt cx="0" cy="0"/>
        </a:xfrm>
      </p:grpSpPr>
      <p:sp>
        <p:nvSpPr>
          <p:cNvPr id="1363" name="Google Shape;1363;g17a82692b34_7_203"/>
          <p:cNvSpPr/>
          <p:nvPr/>
        </p:nvSpPr>
        <p:spPr>
          <a:xfrm>
            <a:off x="0" y="0"/>
            <a:ext cx="12192000" cy="6858000"/>
          </a:xfrm>
          <a:custGeom>
            <a:avLst/>
            <a:gdLst/>
            <a:ahLst/>
            <a:cxnLst/>
            <a:rect l="l" t="t" r="r" b="b"/>
            <a:pathLst>
              <a:path w="12192000" h="6858000" extrusionOk="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4" name="Google Shape;1364;g17a82692b34_7_203"/>
          <p:cNvSpPr/>
          <p:nvPr/>
        </p:nvSpPr>
        <p:spPr>
          <a:xfrm>
            <a:off x="0" y="-5798"/>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65" name="Google Shape;1365;g17a82692b34_7_203" descr="An elephant with tusks&#10;&#10;Description automatically generated"/>
          <p:cNvPicPr preferRelativeResize="0"/>
          <p:nvPr/>
        </p:nvPicPr>
        <p:blipFill rotWithShape="1">
          <a:blip r:embed="rId3">
            <a:alphaModFix/>
          </a:blip>
          <a:srcRect t="10728" b="4614"/>
          <a:stretch/>
        </p:blipFill>
        <p:spPr>
          <a:xfrm>
            <a:off x="81624" y="0"/>
            <a:ext cx="12191980" cy="6863798"/>
          </a:xfrm>
          <a:prstGeom prst="rect">
            <a:avLst/>
          </a:prstGeom>
          <a:noFill/>
          <a:ln>
            <a:noFill/>
          </a:ln>
        </p:spPr>
      </p:pic>
      <p:sp>
        <p:nvSpPr>
          <p:cNvPr id="1366" name="Google Shape;1366;g17a82692b34_7_203"/>
          <p:cNvSpPr/>
          <p:nvPr/>
        </p:nvSpPr>
        <p:spPr>
          <a:xfrm>
            <a:off x="723901" y="723900"/>
            <a:ext cx="10744199" cy="5398604"/>
          </a:xfrm>
          <a:prstGeom prst="rect">
            <a:avLst/>
          </a:prstGeom>
          <a:solidFill>
            <a:schemeClr val="lt2">
              <a:alpha val="8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7" name="Google Shape;1367;g17a82692b34_7_203"/>
          <p:cNvSpPr txBox="1"/>
          <p:nvPr/>
        </p:nvSpPr>
        <p:spPr>
          <a:xfrm>
            <a:off x="1719470" y="924339"/>
            <a:ext cx="9183756" cy="5198165"/>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100000"/>
              </a:lnSpc>
              <a:spcBef>
                <a:spcPts val="0"/>
              </a:spcBef>
              <a:spcAft>
                <a:spcPts val="0"/>
              </a:spcAft>
              <a:buClr>
                <a:schemeClr val="dk2"/>
              </a:buClr>
              <a:buSzPts val="2600"/>
              <a:buFont typeface="Arial"/>
              <a:buNone/>
            </a:pPr>
            <a:r>
              <a:rPr lang="en-GB" sz="2600">
                <a:solidFill>
                  <a:schemeClr val="dk2"/>
                </a:solidFill>
                <a:latin typeface="Arial"/>
                <a:ea typeface="Arial"/>
                <a:cs typeface="Arial"/>
                <a:sym typeface="Arial"/>
              </a:rPr>
              <a:t>We must shift from a hospital centred model of care….requires progressive shift in resources away from acute hospitals. £1 in every £5 spent on maintaining the status quo. Integration is key</a:t>
            </a:r>
            <a:endParaRPr/>
          </a:p>
          <a:p>
            <a:pPr marL="0" marR="0" lvl="0" indent="0" algn="ctr" rtl="0">
              <a:lnSpc>
                <a:spcPct val="100000"/>
              </a:lnSpc>
              <a:spcBef>
                <a:spcPts val="1000"/>
              </a:spcBef>
              <a:spcAft>
                <a:spcPts val="0"/>
              </a:spcAft>
              <a:buClr>
                <a:schemeClr val="dk2"/>
              </a:buClr>
              <a:buSzPts val="2600"/>
              <a:buFont typeface="Arial"/>
              <a:buNone/>
            </a:pPr>
            <a:r>
              <a:rPr lang="en-GB" sz="2600" b="1">
                <a:solidFill>
                  <a:schemeClr val="dk2"/>
                </a:solidFill>
                <a:latin typeface="Arial"/>
                <a:ea typeface="Arial"/>
                <a:cs typeface="Arial"/>
                <a:sym typeface="Arial"/>
              </a:rPr>
              <a:t>ICS delivery programme</a:t>
            </a:r>
            <a:r>
              <a:rPr lang="en-GB" sz="2600">
                <a:solidFill>
                  <a:schemeClr val="dk2"/>
                </a:solidFill>
                <a:latin typeface="Arial"/>
                <a:ea typeface="Arial"/>
                <a:cs typeface="Arial"/>
                <a:sym typeface="Arial"/>
              </a:rPr>
              <a:t>:</a:t>
            </a:r>
            <a:endParaRPr/>
          </a:p>
          <a:p>
            <a:pPr marL="45720" marR="0" lvl="1" indent="0" algn="ctr" rtl="0">
              <a:lnSpc>
                <a:spcPct val="100000"/>
              </a:lnSpc>
              <a:spcBef>
                <a:spcPts val="500"/>
              </a:spcBef>
              <a:spcAft>
                <a:spcPts val="0"/>
              </a:spcAft>
              <a:buClr>
                <a:schemeClr val="dk2"/>
              </a:buClr>
              <a:buSzPts val="2210"/>
              <a:buFont typeface="Arial"/>
              <a:buNone/>
            </a:pPr>
            <a:r>
              <a:rPr lang="en-GB" sz="2600" b="0" i="0" u="none" strike="noStrike" cap="none">
                <a:solidFill>
                  <a:schemeClr val="dk2"/>
                </a:solidFill>
                <a:latin typeface="Arial"/>
                <a:ea typeface="Arial"/>
                <a:cs typeface="Arial"/>
                <a:sym typeface="Arial"/>
              </a:rPr>
              <a:t>Prevention of ill health</a:t>
            </a:r>
            <a:endParaRPr/>
          </a:p>
          <a:p>
            <a:pPr marL="45720" marR="0" lvl="1" indent="0" algn="ctr" rtl="0">
              <a:lnSpc>
                <a:spcPct val="100000"/>
              </a:lnSpc>
              <a:spcBef>
                <a:spcPts val="500"/>
              </a:spcBef>
              <a:spcAft>
                <a:spcPts val="0"/>
              </a:spcAft>
              <a:buClr>
                <a:schemeClr val="dk2"/>
              </a:buClr>
              <a:buSzPts val="2210"/>
              <a:buFont typeface="Arial"/>
              <a:buNone/>
            </a:pPr>
            <a:r>
              <a:rPr lang="en-GB" sz="2600" b="0" i="0" u="none" strike="noStrike" cap="none">
                <a:solidFill>
                  <a:schemeClr val="dk2"/>
                </a:solidFill>
                <a:latin typeface="Arial"/>
                <a:ea typeface="Arial"/>
                <a:cs typeface="Arial"/>
                <a:sym typeface="Arial"/>
              </a:rPr>
              <a:t>Supportive self care</a:t>
            </a:r>
            <a:endParaRPr/>
          </a:p>
          <a:p>
            <a:pPr marL="45720" marR="0" lvl="1" indent="0" algn="ctr" rtl="0">
              <a:lnSpc>
                <a:spcPct val="100000"/>
              </a:lnSpc>
              <a:spcBef>
                <a:spcPts val="500"/>
              </a:spcBef>
              <a:spcAft>
                <a:spcPts val="0"/>
              </a:spcAft>
              <a:buClr>
                <a:schemeClr val="dk2"/>
              </a:buClr>
              <a:buSzPts val="2210"/>
              <a:buFont typeface="Arial"/>
              <a:buNone/>
            </a:pPr>
            <a:r>
              <a:rPr lang="en-GB" sz="2600" b="0" i="0" u="none" strike="noStrike" cap="none">
                <a:solidFill>
                  <a:schemeClr val="dk2"/>
                </a:solidFill>
                <a:latin typeface="Arial"/>
                <a:ea typeface="Arial"/>
                <a:cs typeface="Arial"/>
                <a:sym typeface="Arial"/>
              </a:rPr>
              <a:t>Enhanced Primary Care: less reliance on clinicians practicing autonomously/networks</a:t>
            </a:r>
            <a:endParaRPr/>
          </a:p>
          <a:p>
            <a:pPr marL="45720" marR="0" lvl="1" indent="0" algn="ctr" rtl="0">
              <a:lnSpc>
                <a:spcPct val="100000"/>
              </a:lnSpc>
              <a:spcBef>
                <a:spcPts val="500"/>
              </a:spcBef>
              <a:spcAft>
                <a:spcPts val="0"/>
              </a:spcAft>
              <a:buClr>
                <a:schemeClr val="dk2"/>
              </a:buClr>
              <a:buSzPts val="2210"/>
              <a:buFont typeface="Arial"/>
              <a:buNone/>
            </a:pPr>
            <a:r>
              <a:rPr lang="en-GB" sz="2600" b="0" i="0" u="none" strike="noStrike" cap="none">
                <a:solidFill>
                  <a:schemeClr val="dk2"/>
                </a:solidFill>
                <a:latin typeface="Arial"/>
                <a:ea typeface="Arial"/>
                <a:cs typeface="Arial"/>
                <a:sym typeface="Arial"/>
              </a:rPr>
              <a:t>Coordinated and integrated health and social care</a:t>
            </a:r>
            <a:endParaRPr/>
          </a:p>
          <a:p>
            <a:pPr marL="45720" marR="0" lvl="1" indent="0" algn="ctr" rtl="0">
              <a:lnSpc>
                <a:spcPct val="100000"/>
              </a:lnSpc>
              <a:spcBef>
                <a:spcPts val="500"/>
              </a:spcBef>
              <a:spcAft>
                <a:spcPts val="0"/>
              </a:spcAft>
              <a:buClr>
                <a:schemeClr val="dk2"/>
              </a:buClr>
              <a:buSzPts val="2210"/>
              <a:buFont typeface="Arial"/>
              <a:buNone/>
            </a:pPr>
            <a:r>
              <a:rPr lang="en-GB" sz="2600" b="0" i="0" u="none" strike="noStrike" cap="none">
                <a:solidFill>
                  <a:schemeClr val="dk2"/>
                </a:solidFill>
                <a:latin typeface="Arial"/>
                <a:ea typeface="Arial"/>
                <a:cs typeface="Arial"/>
                <a:sym typeface="Arial"/>
              </a:rPr>
              <a:t>High quality safe specialist care: hospital no longer the comprehensive provider of care; centres of excellence/community</a:t>
            </a:r>
            <a:endParaRPr/>
          </a:p>
          <a:p>
            <a:pPr marL="45720" marR="0" lvl="1" indent="0" algn="ctr" rtl="0">
              <a:lnSpc>
                <a:spcPct val="100000"/>
              </a:lnSpc>
              <a:spcBef>
                <a:spcPts val="500"/>
              </a:spcBef>
              <a:spcAft>
                <a:spcPts val="0"/>
              </a:spcAft>
              <a:buClr>
                <a:schemeClr val="dk2"/>
              </a:buClr>
              <a:buSzPts val="2210"/>
              <a:buFont typeface="Arial"/>
              <a:buNone/>
            </a:pPr>
            <a:r>
              <a:rPr lang="en-GB" sz="2600" b="0" i="0" u="none" strike="noStrike" cap="none">
                <a:solidFill>
                  <a:schemeClr val="dk2"/>
                </a:solidFill>
                <a:latin typeface="Arial"/>
                <a:ea typeface="Arial"/>
                <a:cs typeface="Arial"/>
                <a:sym typeface="Arial"/>
              </a:rPr>
              <a:t>Development of the digital patient</a:t>
            </a:r>
            <a:endParaRPr/>
          </a:p>
          <a:p>
            <a:pPr marL="0" marR="0" lvl="0" indent="0" algn="ctr" rtl="0">
              <a:lnSpc>
                <a:spcPct val="100000"/>
              </a:lnSpc>
              <a:spcBef>
                <a:spcPts val="1000"/>
              </a:spcBef>
              <a:spcAft>
                <a:spcPts val="0"/>
              </a:spcAft>
              <a:buClr>
                <a:schemeClr val="dk2"/>
              </a:buClr>
              <a:buSzPts val="1100"/>
              <a:buFont typeface="Arial"/>
              <a:buNone/>
            </a:pPr>
            <a:endParaRPr sz="1100">
              <a:solidFill>
                <a:schemeClr val="dk2"/>
              </a:solidFill>
              <a:latin typeface="Arial"/>
              <a:ea typeface="Arial"/>
              <a:cs typeface="Arial"/>
              <a:sym typeface="Arial"/>
            </a:endParaRPr>
          </a:p>
        </p:txBody>
      </p:sp>
      <p:grpSp>
        <p:nvGrpSpPr>
          <p:cNvPr id="1368" name="Google Shape;1368;g17a82692b34_7_203"/>
          <p:cNvGrpSpPr/>
          <p:nvPr/>
        </p:nvGrpSpPr>
        <p:grpSpPr>
          <a:xfrm>
            <a:off x="5662258" y="5333415"/>
            <a:ext cx="867485" cy="163226"/>
            <a:chOff x="8910933" y="1837414"/>
            <a:chExt cx="867485" cy="163226"/>
          </a:xfrm>
        </p:grpSpPr>
        <p:sp>
          <p:nvSpPr>
            <p:cNvPr id="1369" name="Google Shape;1369;g17a82692b34_7_203"/>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70" name="Google Shape;1370;g17a82692b34_7_203"/>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371" name="Google Shape;1371;g17a82692b34_7_203"/>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g17a82692b34_7_215"/>
          <p:cNvSpPr txBox="1">
            <a:spLocks noGrp="1"/>
          </p:cNvSpPr>
          <p:nvPr>
            <p:ph type="title"/>
          </p:nvPr>
        </p:nvSpPr>
        <p:spPr>
          <a:xfrm>
            <a:off x="6428934" y="-542284"/>
            <a:ext cx="5394954" cy="14424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2"/>
              </a:buClr>
              <a:buSzPts val="3200"/>
              <a:buFont typeface="Arial"/>
              <a:buNone/>
            </a:pPr>
            <a:r>
              <a:rPr lang="en-GB" sz="3200" b="1"/>
              <a:t>General practice: the reality</a:t>
            </a:r>
            <a:endParaRPr sz="3200" b="1"/>
          </a:p>
        </p:txBody>
      </p:sp>
      <p:sp>
        <p:nvSpPr>
          <p:cNvPr id="1377" name="Google Shape;1377;g17a82692b34_7_215"/>
          <p:cNvSpPr txBox="1">
            <a:spLocks noGrp="1"/>
          </p:cNvSpPr>
          <p:nvPr>
            <p:ph type="body" idx="1"/>
          </p:nvPr>
        </p:nvSpPr>
        <p:spPr>
          <a:xfrm>
            <a:off x="6236101" y="1080877"/>
            <a:ext cx="5587787" cy="521354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0000"/>
              </a:lnSpc>
              <a:spcBef>
                <a:spcPts val="0"/>
              </a:spcBef>
              <a:spcAft>
                <a:spcPts val="0"/>
              </a:spcAft>
              <a:buClr>
                <a:schemeClr val="dk2"/>
              </a:buClr>
              <a:buSzPct val="100000"/>
              <a:buFont typeface="Arial"/>
              <a:buNone/>
            </a:pPr>
            <a:r>
              <a:rPr lang="en-GB"/>
              <a:t>2009: 8230 practices: 6487 list: 	av per GP 224</a:t>
            </a:r>
            <a:endParaRPr/>
          </a:p>
          <a:p>
            <a:pPr marL="0" lvl="0" indent="0" algn="l" rtl="0">
              <a:lnSpc>
                <a:spcPct val="110000"/>
              </a:lnSpc>
              <a:spcBef>
                <a:spcPts val="1000"/>
              </a:spcBef>
              <a:spcAft>
                <a:spcPts val="0"/>
              </a:spcAft>
              <a:buClr>
                <a:schemeClr val="dk2"/>
              </a:buClr>
              <a:buSzPct val="100000"/>
              <a:buFont typeface="Arial"/>
              <a:buNone/>
            </a:pPr>
            <a:r>
              <a:rPr lang="en-GB"/>
              <a:t>2013: 8106 practices:		av per GP 310</a:t>
            </a:r>
            <a:endParaRPr/>
          </a:p>
          <a:p>
            <a:pPr marL="0" lvl="0" indent="0" algn="l" rtl="0">
              <a:lnSpc>
                <a:spcPct val="110000"/>
              </a:lnSpc>
              <a:spcBef>
                <a:spcPts val="1000"/>
              </a:spcBef>
              <a:spcAft>
                <a:spcPts val="0"/>
              </a:spcAft>
              <a:buClr>
                <a:schemeClr val="dk2"/>
              </a:buClr>
              <a:buSzPct val="100000"/>
              <a:buFont typeface="Arial"/>
              <a:buNone/>
            </a:pPr>
            <a:r>
              <a:rPr lang="en-GB"/>
              <a:t>2020: 6708 practices: 9007 list </a:t>
            </a:r>
            <a:endParaRPr/>
          </a:p>
          <a:p>
            <a:pPr marL="0" lvl="0" indent="0" algn="l" rtl="0">
              <a:lnSpc>
                <a:spcPct val="110000"/>
              </a:lnSpc>
              <a:spcBef>
                <a:spcPts val="1000"/>
              </a:spcBef>
              <a:spcAft>
                <a:spcPts val="0"/>
              </a:spcAft>
              <a:buClr>
                <a:schemeClr val="dk2"/>
              </a:buClr>
              <a:buSzPct val="100000"/>
              <a:buFont typeface="Arial"/>
              <a:buNone/>
            </a:pPr>
            <a:r>
              <a:rPr lang="en-GB"/>
              <a:t>2022: 6495 practices: 9444 list:        av per GP 2248</a:t>
            </a:r>
            <a:endParaRPr/>
          </a:p>
          <a:p>
            <a:pPr marL="0" lvl="0" indent="0" algn="l" rtl="0">
              <a:lnSpc>
                <a:spcPct val="110000"/>
              </a:lnSpc>
              <a:spcBef>
                <a:spcPts val="1000"/>
              </a:spcBef>
              <a:spcAft>
                <a:spcPts val="0"/>
              </a:spcAft>
              <a:buClr>
                <a:srgbClr val="0070C0"/>
              </a:buClr>
              <a:buSzPct val="100000"/>
              <a:buFont typeface="Arial"/>
              <a:buNone/>
            </a:pPr>
            <a:r>
              <a:rPr lang="en-GB" b="1">
                <a:solidFill>
                  <a:srgbClr val="0070C0"/>
                </a:solidFill>
              </a:rPr>
              <a:t>Over 13 years: reduction in number of practices: 21%</a:t>
            </a:r>
            <a:endParaRPr/>
          </a:p>
          <a:p>
            <a:pPr marL="0" lvl="0" indent="0" algn="l" rtl="0">
              <a:lnSpc>
                <a:spcPct val="110000"/>
              </a:lnSpc>
              <a:spcBef>
                <a:spcPts val="1000"/>
              </a:spcBef>
              <a:spcAft>
                <a:spcPts val="0"/>
              </a:spcAft>
              <a:buClr>
                <a:srgbClr val="0070C0"/>
              </a:buClr>
              <a:buSzPct val="100000"/>
              <a:buFont typeface="Arial"/>
              <a:buNone/>
            </a:pPr>
            <a:r>
              <a:rPr lang="en-GB" b="1">
                <a:solidFill>
                  <a:srgbClr val="0070C0"/>
                </a:solidFill>
              </a:rPr>
              <a:t>Over 13 years : increase in list size: 45%</a:t>
            </a:r>
            <a:endParaRPr/>
          </a:p>
          <a:p>
            <a:pPr marL="0" lvl="0" indent="0" algn="l" rtl="0">
              <a:lnSpc>
                <a:spcPct val="110000"/>
              </a:lnSpc>
              <a:spcBef>
                <a:spcPts val="1000"/>
              </a:spcBef>
              <a:spcAft>
                <a:spcPts val="0"/>
              </a:spcAft>
              <a:buClr>
                <a:srgbClr val="0070C0"/>
              </a:buClr>
              <a:buSzPct val="100000"/>
              <a:buFont typeface="Arial"/>
              <a:buNone/>
            </a:pPr>
            <a:r>
              <a:rPr lang="en-GB" b="1">
                <a:solidFill>
                  <a:srgbClr val="0070C0"/>
                </a:solidFill>
              </a:rPr>
              <a:t>Over 13 years: 10-fold increase in patients per GP</a:t>
            </a:r>
            <a:endParaRPr/>
          </a:p>
          <a:p>
            <a:pPr marL="0" lvl="0" indent="0" algn="l" rtl="0">
              <a:lnSpc>
                <a:spcPct val="110000"/>
              </a:lnSpc>
              <a:spcBef>
                <a:spcPts val="1000"/>
              </a:spcBef>
              <a:spcAft>
                <a:spcPts val="0"/>
              </a:spcAft>
              <a:buClr>
                <a:srgbClr val="0070C0"/>
              </a:buClr>
              <a:buSzPct val="100000"/>
              <a:buFont typeface="Arial"/>
              <a:buNone/>
            </a:pPr>
            <a:r>
              <a:rPr lang="en-GB" b="1">
                <a:solidFill>
                  <a:srgbClr val="0070C0"/>
                </a:solidFill>
              </a:rPr>
              <a:t>Over last year NHS has lost 328 individual partners and in the last 7 years 4,891 individual partners [699 per year]</a:t>
            </a:r>
            <a:endParaRPr/>
          </a:p>
          <a:p>
            <a:pPr marL="0" lvl="0" indent="0" algn="l" rtl="0">
              <a:lnSpc>
                <a:spcPct val="110000"/>
              </a:lnSpc>
              <a:spcBef>
                <a:spcPts val="1000"/>
              </a:spcBef>
              <a:spcAft>
                <a:spcPts val="0"/>
              </a:spcAft>
              <a:buClr>
                <a:schemeClr val="dk2"/>
              </a:buClr>
              <a:buSzPct val="100000"/>
              <a:buFont typeface="Arial"/>
              <a:buNone/>
            </a:pPr>
            <a:r>
              <a:rPr lang="en-GB"/>
              <a:t>Yet GPs delivered 44% of all appointments on the same day and 84% in 2 weeks, two thirds of which were delivered F2F</a:t>
            </a:r>
            <a:endParaRPr/>
          </a:p>
          <a:p>
            <a:pPr marL="0" lvl="0" indent="0" algn="l" rtl="0">
              <a:lnSpc>
                <a:spcPct val="110000"/>
              </a:lnSpc>
              <a:spcBef>
                <a:spcPts val="1000"/>
              </a:spcBef>
              <a:spcAft>
                <a:spcPts val="0"/>
              </a:spcAft>
              <a:buClr>
                <a:schemeClr val="dk2"/>
              </a:buClr>
              <a:buSzPct val="100000"/>
              <a:buFont typeface="Arial"/>
              <a:buNone/>
            </a:pPr>
            <a:r>
              <a:rPr lang="en-GB"/>
              <a:t>4 in every 10 consultations were frequent attenders who visit GP 5 x more often than other patients</a:t>
            </a:r>
            <a:endParaRPr/>
          </a:p>
          <a:p>
            <a:pPr marL="0" lvl="0" indent="0" algn="l" rtl="0">
              <a:lnSpc>
                <a:spcPct val="110000"/>
              </a:lnSpc>
              <a:spcBef>
                <a:spcPts val="1000"/>
              </a:spcBef>
              <a:spcAft>
                <a:spcPts val="0"/>
              </a:spcAft>
              <a:buClr>
                <a:schemeClr val="dk2"/>
              </a:buClr>
              <a:buSzPct val="100000"/>
              <a:buFont typeface="Arial"/>
              <a:buNone/>
            </a:pPr>
            <a:endParaRPr/>
          </a:p>
        </p:txBody>
      </p:sp>
      <p:pic>
        <p:nvPicPr>
          <p:cNvPr id="1378" name="Google Shape;1378;g17a82692b34_7_215" descr="A building with cars parked in front&#10;&#10;Description automatically generated with low confidence"/>
          <p:cNvPicPr preferRelativeResize="0"/>
          <p:nvPr/>
        </p:nvPicPr>
        <p:blipFill rotWithShape="1">
          <a:blip r:embed="rId3">
            <a:alphaModFix/>
          </a:blip>
          <a:srcRect t="11591" r="1" b="6059"/>
          <a:stretch/>
        </p:blipFill>
        <p:spPr>
          <a:xfrm>
            <a:off x="-767" y="-1"/>
            <a:ext cx="5938005" cy="3422994"/>
          </a:xfrm>
          <a:custGeom>
            <a:avLst/>
            <a:gdLst/>
            <a:ahLst/>
            <a:cxnLst/>
            <a:rect l="l" t="t" r="r" b="b"/>
            <a:pathLst>
              <a:path w="5932752" h="3427250" extrusionOk="0">
                <a:moveTo>
                  <a:pt x="0" y="0"/>
                </a:moveTo>
                <a:lnTo>
                  <a:pt x="5615779" y="0"/>
                </a:lnTo>
                <a:lnTo>
                  <a:pt x="5695822" y="275137"/>
                </a:lnTo>
                <a:cubicBezTo>
                  <a:pt x="6060670" y="1612190"/>
                  <a:pt x="5954458" y="2401982"/>
                  <a:pt x="5710666" y="3123366"/>
                </a:cubicBezTo>
                <a:lnTo>
                  <a:pt x="5599642" y="3427250"/>
                </a:lnTo>
                <a:lnTo>
                  <a:pt x="0" y="3427250"/>
                </a:lnTo>
                <a:close/>
              </a:path>
            </a:pathLst>
          </a:custGeom>
          <a:noFill/>
          <a:ln>
            <a:noFill/>
          </a:ln>
        </p:spPr>
      </p:pic>
      <p:pic>
        <p:nvPicPr>
          <p:cNvPr id="1379" name="Google Shape;1379;g17a82692b34_7_215" descr="A person walking out of a building&#10;&#10;Description automatically generated with medium confidence"/>
          <p:cNvPicPr preferRelativeResize="0"/>
          <p:nvPr/>
        </p:nvPicPr>
        <p:blipFill rotWithShape="1">
          <a:blip r:embed="rId4">
            <a:alphaModFix/>
          </a:blip>
          <a:srcRect t="21273" b="36717"/>
          <a:stretch/>
        </p:blipFill>
        <p:spPr>
          <a:xfrm>
            <a:off x="-766" y="3422993"/>
            <a:ext cx="5600062" cy="3446973"/>
          </a:xfrm>
          <a:custGeom>
            <a:avLst/>
            <a:gdLst/>
            <a:ahLst/>
            <a:cxnLst/>
            <a:rect l="l" t="t" r="r" b="b"/>
            <a:pathLst>
              <a:path w="5594459" h="3427815" extrusionOk="0">
                <a:moveTo>
                  <a:pt x="0" y="0"/>
                </a:moveTo>
                <a:lnTo>
                  <a:pt x="5594459" y="0"/>
                </a:lnTo>
                <a:lnTo>
                  <a:pt x="5592520" y="5308"/>
                </a:lnTo>
                <a:cubicBezTo>
                  <a:pt x="5276755" y="818579"/>
                  <a:pt x="4843516" y="1631850"/>
                  <a:pt x="4790594" y="3159910"/>
                </a:cubicBezTo>
                <a:lnTo>
                  <a:pt x="4786036" y="3427815"/>
                </a:lnTo>
                <a:lnTo>
                  <a:pt x="0" y="3427815"/>
                </a:lnTo>
                <a:close/>
              </a:path>
            </a:pathLst>
          </a:cu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3"/>
        <p:cNvGrpSpPr/>
        <p:nvPr/>
      </p:nvGrpSpPr>
      <p:grpSpPr>
        <a:xfrm>
          <a:off x="0" y="0"/>
          <a:ext cx="0" cy="0"/>
          <a:chOff x="0" y="0"/>
          <a:chExt cx="0" cy="0"/>
        </a:xfrm>
      </p:grpSpPr>
      <p:sp>
        <p:nvSpPr>
          <p:cNvPr id="1384" name="Google Shape;1384;g17a82692b34_7_2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5" name="Google Shape;1385;g17a82692b34_7_222" descr="A group of butterflies&#10;&#10;Description automatically generated with low confidence"/>
          <p:cNvPicPr preferRelativeResize="0"/>
          <p:nvPr/>
        </p:nvPicPr>
        <p:blipFill rotWithShape="1">
          <a:blip r:embed="rId3">
            <a:alphaModFix/>
          </a:blip>
          <a:srcRect t="15218" b="9781"/>
          <a:stretch/>
        </p:blipFill>
        <p:spPr>
          <a:xfrm>
            <a:off x="0" y="11"/>
            <a:ext cx="12192000" cy="6857989"/>
          </a:xfrm>
          <a:prstGeom prst="rect">
            <a:avLst/>
          </a:prstGeom>
          <a:noFill/>
          <a:ln>
            <a:noFill/>
          </a:ln>
        </p:spPr>
      </p:pic>
      <p:sp>
        <p:nvSpPr>
          <p:cNvPr id="1386" name="Google Shape;1386;g17a82692b34_7_222"/>
          <p:cNvSpPr/>
          <p:nvPr/>
        </p:nvSpPr>
        <p:spPr>
          <a:xfrm>
            <a:off x="0" y="1473200"/>
            <a:ext cx="12191999" cy="5384800"/>
          </a:xfrm>
          <a:prstGeom prst="rect">
            <a:avLst/>
          </a:prstGeom>
          <a:gradFill>
            <a:gsLst>
              <a:gs pos="0">
                <a:srgbClr val="000000">
                  <a:alpha val="0"/>
                </a:srgbClr>
              </a:gs>
              <a:gs pos="42000">
                <a:srgbClr val="000000">
                  <a:alpha val="40784"/>
                </a:srgbClr>
              </a:gs>
              <a:gs pos="100000">
                <a:srgbClr val="000000">
                  <a:alpha val="66666"/>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87" name="Google Shape;1387;g17a82692b34_7_222"/>
          <p:cNvSpPr txBox="1"/>
          <p:nvPr/>
        </p:nvSpPr>
        <p:spPr>
          <a:xfrm>
            <a:off x="2541410" y="1832113"/>
            <a:ext cx="7272408" cy="2646795"/>
          </a:xfrm>
          <a:prstGeom prst="rect">
            <a:avLst/>
          </a:prstGeom>
          <a:noFill/>
          <a:ln>
            <a:noFill/>
          </a:ln>
        </p:spPr>
        <p:txBody>
          <a:bodyPr spcFirstLastPara="1" wrap="square" lIns="91425" tIns="45700" rIns="91425" bIns="45700" anchor="b" anchorCtr="0">
            <a:normAutofit/>
          </a:bodyPr>
          <a:lstStyle/>
          <a:p>
            <a:pPr marL="0" marR="0" lvl="0" indent="0" algn="ctr" rtl="0">
              <a:lnSpc>
                <a:spcPct val="110000"/>
              </a:lnSpc>
              <a:spcBef>
                <a:spcPts val="0"/>
              </a:spcBef>
              <a:spcAft>
                <a:spcPts val="0"/>
              </a:spcAft>
              <a:buNone/>
            </a:pPr>
            <a:r>
              <a:rPr lang="en-GB" sz="3600" b="1" cap="none">
                <a:solidFill>
                  <a:srgbClr val="FFFFFF"/>
                </a:solidFill>
                <a:latin typeface="Arial"/>
                <a:ea typeface="Arial"/>
                <a:cs typeface="Arial"/>
                <a:sym typeface="Arial"/>
              </a:rPr>
              <a:t>NHS PLAN DELIVERY:</a:t>
            </a:r>
            <a:endParaRPr/>
          </a:p>
          <a:p>
            <a:pPr marL="0" marR="0" lvl="0" indent="0" algn="ctr" rtl="0">
              <a:lnSpc>
                <a:spcPct val="110000"/>
              </a:lnSpc>
              <a:spcBef>
                <a:spcPts val="600"/>
              </a:spcBef>
              <a:spcAft>
                <a:spcPts val="0"/>
              </a:spcAft>
              <a:buNone/>
            </a:pPr>
            <a:r>
              <a:rPr lang="en-GB" sz="3600" b="1" cap="none">
                <a:solidFill>
                  <a:srgbClr val="FFFFFF"/>
                </a:solidFill>
                <a:latin typeface="Arial"/>
                <a:ea typeface="Arial"/>
                <a:cs typeface="Arial"/>
                <a:sym typeface="Arial"/>
              </a:rPr>
              <a:t>CHANGE IS AND WILL BE THE </a:t>
            </a:r>
            <a:endParaRPr/>
          </a:p>
          <a:p>
            <a:pPr marL="0" marR="0" lvl="0" indent="0" algn="ctr" rtl="0">
              <a:lnSpc>
                <a:spcPct val="110000"/>
              </a:lnSpc>
              <a:spcBef>
                <a:spcPts val="600"/>
              </a:spcBef>
              <a:spcAft>
                <a:spcPts val="0"/>
              </a:spcAft>
              <a:buNone/>
            </a:pPr>
            <a:r>
              <a:rPr lang="en-GB" sz="3600" b="1" cap="none">
                <a:solidFill>
                  <a:srgbClr val="FFFFFF"/>
                </a:solidFill>
                <a:latin typeface="Arial"/>
                <a:ea typeface="Arial"/>
                <a:cs typeface="Arial"/>
                <a:sym typeface="Arial"/>
              </a:rPr>
              <a:t>DRIVER OF SURVIVAL</a:t>
            </a:r>
            <a:endParaRPr/>
          </a:p>
        </p:txBody>
      </p:sp>
      <p:grpSp>
        <p:nvGrpSpPr>
          <p:cNvPr id="1388" name="Google Shape;1388;g17a82692b34_7_222"/>
          <p:cNvGrpSpPr/>
          <p:nvPr/>
        </p:nvGrpSpPr>
        <p:grpSpPr>
          <a:xfrm>
            <a:off x="5662258" y="4213586"/>
            <a:ext cx="867485" cy="163226"/>
            <a:chOff x="8910933" y="1837414"/>
            <a:chExt cx="867485" cy="163226"/>
          </a:xfrm>
        </p:grpSpPr>
        <p:sp>
          <p:nvSpPr>
            <p:cNvPr id="1389" name="Google Shape;1389;g17a82692b34_7_222"/>
            <p:cNvSpPr/>
            <p:nvPr/>
          </p:nvSpPr>
          <p:spPr>
            <a:xfrm rot="-2635175" flipH="1">
              <a:off x="9286956" y="1861308"/>
              <a:ext cx="115439" cy="115439"/>
            </a:xfrm>
            <a:prstGeom prst="rect">
              <a:avLst/>
            </a:prstGeom>
            <a:noFill/>
            <a:ln w="158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90" name="Google Shape;1390;g17a82692b34_7_222"/>
            <p:cNvCxnSpPr/>
            <p:nvPr/>
          </p:nvCxnSpPr>
          <p:spPr>
            <a:xfrm>
              <a:off x="9426289" y="1919027"/>
              <a:ext cx="352129" cy="0"/>
            </a:xfrm>
            <a:prstGeom prst="straightConnector1">
              <a:avLst/>
            </a:prstGeom>
            <a:noFill/>
            <a:ln w="15875" cap="flat" cmpd="sng">
              <a:solidFill>
                <a:srgbClr val="FFFFFF"/>
              </a:solidFill>
              <a:prstDash val="solid"/>
              <a:miter lim="800000"/>
              <a:headEnd type="none" w="sm" len="sm"/>
              <a:tailEnd type="none" w="sm" len="sm"/>
            </a:ln>
          </p:spPr>
        </p:cxnSp>
        <p:cxnSp>
          <p:nvCxnSpPr>
            <p:cNvPr id="1391" name="Google Shape;1391;g17a82692b34_7_222"/>
            <p:cNvCxnSpPr/>
            <p:nvPr/>
          </p:nvCxnSpPr>
          <p:spPr>
            <a:xfrm>
              <a:off x="8910933" y="1919027"/>
              <a:ext cx="352129" cy="0"/>
            </a:xfrm>
            <a:prstGeom prst="straightConnector1">
              <a:avLst/>
            </a:prstGeom>
            <a:noFill/>
            <a:ln w="15875" cap="flat" cmpd="sng">
              <a:solidFill>
                <a:srgbClr val="FFFFFF"/>
              </a:solidFill>
              <a:prstDash val="solid"/>
              <a:miter lim="800000"/>
              <a:headEnd type="none" w="sm" len="sm"/>
              <a:tailEnd type="none" w="sm" len="sm"/>
            </a:ln>
          </p:spPr>
        </p:cxnSp>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5"/>
        <p:cNvGrpSpPr/>
        <p:nvPr/>
      </p:nvGrpSpPr>
      <p:grpSpPr>
        <a:xfrm>
          <a:off x="0" y="0"/>
          <a:ext cx="0" cy="0"/>
          <a:chOff x="0" y="0"/>
          <a:chExt cx="0" cy="0"/>
        </a:xfrm>
      </p:grpSpPr>
      <p:sp>
        <p:nvSpPr>
          <p:cNvPr id="1396" name="Google Shape;1396;g17a82692b34_7_233"/>
          <p:cNvSpPr/>
          <p:nvPr/>
        </p:nvSpPr>
        <p:spPr>
          <a:xfrm>
            <a:off x="0" y="0"/>
            <a:ext cx="12192000" cy="6858000"/>
          </a:xfrm>
          <a:custGeom>
            <a:avLst/>
            <a:gdLst/>
            <a:ahLst/>
            <a:cxnLst/>
            <a:rect l="l" t="t" r="r" b="b"/>
            <a:pathLst>
              <a:path w="12192000" h="6858000" extrusionOk="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7" name="Google Shape;1397;g17a82692b34_7_2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8" name="Google Shape;1398;g17a82692b34_7_233"/>
          <p:cNvSpPr/>
          <p:nvPr/>
        </p:nvSpPr>
        <p:spPr>
          <a:xfrm>
            <a:off x="6835899" y="723900"/>
            <a:ext cx="4580642" cy="5494694"/>
          </a:xfrm>
          <a:custGeom>
            <a:avLst/>
            <a:gdLst/>
            <a:ahLst/>
            <a:cxnLst/>
            <a:rect l="l" t="t" r="r" b="b"/>
            <a:pathLst>
              <a:path w="6096000" h="6858000" extrusionOk="0">
                <a:moveTo>
                  <a:pt x="0" y="0"/>
                </a:moveTo>
                <a:lnTo>
                  <a:pt x="6096000" y="0"/>
                </a:lnTo>
                <a:lnTo>
                  <a:pt x="6096000" y="6858000"/>
                </a:lnTo>
                <a:lnTo>
                  <a:pt x="3037115" y="5889172"/>
                </a:lnTo>
                <a:lnTo>
                  <a:pt x="0" y="685800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9" name="Google Shape;1399;g17a82692b34_7_233"/>
          <p:cNvSpPr txBox="1"/>
          <p:nvPr/>
        </p:nvSpPr>
        <p:spPr>
          <a:xfrm>
            <a:off x="7279965" y="2884395"/>
            <a:ext cx="3766670" cy="2469140"/>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ctr" rtl="0">
              <a:lnSpc>
                <a:spcPct val="110000"/>
              </a:lnSpc>
              <a:spcBef>
                <a:spcPts val="0"/>
              </a:spcBef>
              <a:spcAft>
                <a:spcPts val="0"/>
              </a:spcAft>
              <a:buNone/>
            </a:pPr>
            <a:r>
              <a:rPr lang="en-GB" sz="3800" b="1">
                <a:solidFill>
                  <a:schemeClr val="dk2"/>
                </a:solidFill>
                <a:latin typeface="Arial"/>
                <a:ea typeface="Arial"/>
                <a:cs typeface="Arial"/>
                <a:sym typeface="Arial"/>
              </a:rPr>
              <a:t>NHS Plan Delivery</a:t>
            </a:r>
            <a:endParaRPr/>
          </a:p>
          <a:p>
            <a:pPr marL="0" marR="0" lvl="0" indent="0" algn="ctr" rtl="0">
              <a:lnSpc>
                <a:spcPct val="110000"/>
              </a:lnSpc>
              <a:spcBef>
                <a:spcPts val="600"/>
              </a:spcBef>
              <a:spcAft>
                <a:spcPts val="0"/>
              </a:spcAft>
              <a:buNone/>
            </a:pPr>
            <a:r>
              <a:rPr lang="en-GB" sz="3800" b="1">
                <a:solidFill>
                  <a:schemeClr val="dk2"/>
                </a:solidFill>
                <a:latin typeface="Arial"/>
                <a:ea typeface="Arial"/>
                <a:cs typeface="Arial"/>
                <a:sym typeface="Arial"/>
              </a:rPr>
              <a:t>Grit and Determination</a:t>
            </a:r>
            <a:endParaRPr/>
          </a:p>
          <a:p>
            <a:pPr marL="0" marR="0" lvl="0" indent="0" algn="ctr" rtl="0">
              <a:lnSpc>
                <a:spcPct val="110000"/>
              </a:lnSpc>
              <a:spcBef>
                <a:spcPts val="600"/>
              </a:spcBef>
              <a:spcAft>
                <a:spcPts val="0"/>
              </a:spcAft>
              <a:buNone/>
            </a:pPr>
            <a:r>
              <a:rPr lang="en-GB" sz="3800" b="1">
                <a:solidFill>
                  <a:schemeClr val="dk2"/>
                </a:solidFill>
                <a:latin typeface="Arial"/>
                <a:ea typeface="Arial"/>
                <a:cs typeface="Arial"/>
                <a:sym typeface="Arial"/>
              </a:rPr>
              <a:t>Resilience</a:t>
            </a:r>
            <a:endParaRPr/>
          </a:p>
          <a:p>
            <a:pPr marL="0" marR="0" lvl="0" indent="0" algn="ctr" rtl="0">
              <a:lnSpc>
                <a:spcPct val="110000"/>
              </a:lnSpc>
              <a:spcBef>
                <a:spcPts val="600"/>
              </a:spcBef>
              <a:spcAft>
                <a:spcPts val="0"/>
              </a:spcAft>
              <a:buNone/>
            </a:pPr>
            <a:r>
              <a:rPr lang="en-GB" sz="3800" b="1">
                <a:solidFill>
                  <a:schemeClr val="dk2"/>
                </a:solidFill>
                <a:latin typeface="Arial"/>
                <a:ea typeface="Arial"/>
                <a:cs typeface="Arial"/>
                <a:sym typeface="Arial"/>
              </a:rPr>
              <a:t>Change mindset for staff </a:t>
            </a:r>
            <a:endParaRPr/>
          </a:p>
          <a:p>
            <a:pPr marL="0" marR="0" lvl="0" indent="0" algn="ctr" rtl="0">
              <a:lnSpc>
                <a:spcPct val="110000"/>
              </a:lnSpc>
              <a:spcBef>
                <a:spcPts val="600"/>
              </a:spcBef>
              <a:spcAft>
                <a:spcPts val="0"/>
              </a:spcAft>
              <a:buNone/>
            </a:pPr>
            <a:r>
              <a:rPr lang="en-GB" sz="3800" b="1">
                <a:solidFill>
                  <a:schemeClr val="dk2"/>
                </a:solidFill>
                <a:latin typeface="Arial"/>
                <a:ea typeface="Arial"/>
                <a:cs typeface="Arial"/>
                <a:sym typeface="Arial"/>
              </a:rPr>
              <a:t>Public need to understand what and why!</a:t>
            </a:r>
            <a:endParaRPr/>
          </a:p>
          <a:p>
            <a:pPr marL="0" marR="0" lvl="0" indent="0" algn="ctr" rtl="0">
              <a:lnSpc>
                <a:spcPct val="110000"/>
              </a:lnSpc>
              <a:spcBef>
                <a:spcPts val="600"/>
              </a:spcBef>
              <a:spcAft>
                <a:spcPts val="0"/>
              </a:spcAft>
              <a:buNone/>
            </a:pPr>
            <a:endParaRPr sz="1800">
              <a:solidFill>
                <a:schemeClr val="dk2"/>
              </a:solidFill>
              <a:latin typeface="Arial"/>
              <a:ea typeface="Arial"/>
              <a:cs typeface="Arial"/>
              <a:sym typeface="Arial"/>
            </a:endParaRPr>
          </a:p>
        </p:txBody>
      </p:sp>
      <p:pic>
        <p:nvPicPr>
          <p:cNvPr id="1400" name="Google Shape;1400;g17a82692b34_7_233" descr="A red fire hydrant&#10;&#10;Description automatically generated with medium confidence"/>
          <p:cNvPicPr preferRelativeResize="0"/>
          <p:nvPr/>
        </p:nvPicPr>
        <p:blipFill rotWithShape="1">
          <a:blip r:embed="rId3">
            <a:alphaModFix/>
          </a:blip>
          <a:srcRect l="10518" r="15240" b="1"/>
          <a:stretch/>
        </p:blipFill>
        <p:spPr>
          <a:xfrm>
            <a:off x="1578378" y="723900"/>
            <a:ext cx="3663145" cy="5494694"/>
          </a:xfrm>
          <a:prstGeom prst="rect">
            <a:avLst/>
          </a:prstGeom>
          <a:noFill/>
          <a:ln>
            <a:noFill/>
          </a:ln>
        </p:spPr>
      </p:pic>
      <p:grpSp>
        <p:nvGrpSpPr>
          <p:cNvPr id="1401" name="Google Shape;1401;g17a82692b34_7_233"/>
          <p:cNvGrpSpPr/>
          <p:nvPr/>
        </p:nvGrpSpPr>
        <p:grpSpPr>
          <a:xfrm>
            <a:off x="8692478" y="2519762"/>
            <a:ext cx="867485" cy="163226"/>
            <a:chOff x="8910933" y="1837414"/>
            <a:chExt cx="867485" cy="163226"/>
          </a:xfrm>
        </p:grpSpPr>
        <p:sp>
          <p:nvSpPr>
            <p:cNvPr id="1402" name="Google Shape;1402;g17a82692b34_7_233"/>
            <p:cNvSpPr/>
            <p:nvPr/>
          </p:nvSpPr>
          <p:spPr>
            <a:xfrm rot="-2635175" flipH="1">
              <a:off x="9286956" y="1861308"/>
              <a:ext cx="115439" cy="11543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403" name="Google Shape;1403;g17a82692b34_7_233"/>
            <p:cNvCxnSpPr/>
            <p:nvPr/>
          </p:nvCxnSpPr>
          <p:spPr>
            <a:xfrm>
              <a:off x="9426289" y="1919027"/>
              <a:ext cx="352129" cy="0"/>
            </a:xfrm>
            <a:prstGeom prst="straightConnector1">
              <a:avLst/>
            </a:prstGeom>
            <a:noFill/>
            <a:ln w="15875" cap="flat" cmpd="sng">
              <a:solidFill>
                <a:schemeClr val="dk2"/>
              </a:solidFill>
              <a:prstDash val="solid"/>
              <a:miter lim="800000"/>
              <a:headEnd type="none" w="sm" len="sm"/>
              <a:tailEnd type="none" w="sm" len="sm"/>
            </a:ln>
          </p:spPr>
        </p:cxnSp>
        <p:cxnSp>
          <p:nvCxnSpPr>
            <p:cNvPr id="1404" name="Google Shape;1404;g17a82692b34_7_233"/>
            <p:cNvCxnSpPr/>
            <p:nvPr/>
          </p:nvCxnSpPr>
          <p:spPr>
            <a:xfrm>
              <a:off x="8910933" y="1919027"/>
              <a:ext cx="352129" cy="0"/>
            </a:xfrm>
            <a:prstGeom prst="straightConnector1">
              <a:avLst/>
            </a:prstGeom>
            <a:noFill/>
            <a:ln w="15875" cap="flat" cmpd="sng">
              <a:solidFill>
                <a:schemeClr val="dk2"/>
              </a:solidFill>
              <a:prstDash val="solid"/>
              <a:miter lim="800000"/>
              <a:headEnd type="none" w="sm" len="sm"/>
              <a:tailEnd type="none" w="sm" len="sm"/>
            </a:ln>
          </p:spPr>
        </p:cxn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1409" name="Google Shape;1409;g17a82692b34_7_245" descr="A large group of people&#10;&#10;Description automatically generated with low confidence"/>
          <p:cNvPicPr preferRelativeResize="0"/>
          <p:nvPr/>
        </p:nvPicPr>
        <p:blipFill rotWithShape="1">
          <a:blip r:embed="rId3">
            <a:alphaModFix amt="50000"/>
          </a:blip>
          <a:srcRect/>
          <a:stretch/>
        </p:blipFill>
        <p:spPr>
          <a:xfrm>
            <a:off x="138260" y="131974"/>
            <a:ext cx="11915480" cy="6551629"/>
          </a:xfrm>
          <a:prstGeom prst="rect">
            <a:avLst/>
          </a:prstGeom>
          <a:noFill/>
          <a:ln>
            <a:noFill/>
          </a:ln>
        </p:spPr>
      </p:pic>
      <p:pic>
        <p:nvPicPr>
          <p:cNvPr id="1410" name="Google Shape;1410;g17a82692b34_7_245" descr="Text, whiteboard&#10;&#10;Description automatically generated"/>
          <p:cNvPicPr preferRelativeResize="0"/>
          <p:nvPr/>
        </p:nvPicPr>
        <p:blipFill rotWithShape="1">
          <a:blip r:embed="rId4">
            <a:alphaModFix/>
          </a:blip>
          <a:srcRect/>
          <a:stretch/>
        </p:blipFill>
        <p:spPr>
          <a:xfrm rot="-1123934">
            <a:off x="4006908" y="1636800"/>
            <a:ext cx="4178186" cy="3372292"/>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20" descr="Qr code&#10;&#10;Description automatically generated"/>
          <p:cNvPicPr preferRelativeResize="0"/>
          <p:nvPr/>
        </p:nvPicPr>
        <p:blipFill rotWithShape="1">
          <a:blip r:embed="rId3">
            <a:alphaModFix/>
          </a:blip>
          <a:srcRect/>
          <a:stretch/>
        </p:blipFill>
        <p:spPr>
          <a:xfrm>
            <a:off x="7126767" y="2707283"/>
            <a:ext cx="2408877" cy="2995037"/>
          </a:xfrm>
          <a:prstGeom prst="rect">
            <a:avLst/>
          </a:prstGeom>
          <a:noFill/>
          <a:ln>
            <a:noFill/>
          </a:ln>
        </p:spPr>
      </p:pic>
      <p:pic>
        <p:nvPicPr>
          <p:cNvPr id="1416" name="Google Shape;1416;p20"/>
          <p:cNvPicPr preferRelativeResize="0"/>
          <p:nvPr/>
        </p:nvPicPr>
        <p:blipFill rotWithShape="1">
          <a:blip r:embed="rId4">
            <a:alphaModFix/>
          </a:blip>
          <a:srcRect t="23913" b="24587"/>
          <a:stretch/>
        </p:blipFill>
        <p:spPr>
          <a:xfrm>
            <a:off x="3332434" y="300804"/>
            <a:ext cx="2513122" cy="1294228"/>
          </a:xfrm>
          <a:prstGeom prst="rect">
            <a:avLst/>
          </a:prstGeom>
          <a:noFill/>
          <a:ln>
            <a:noFill/>
          </a:ln>
        </p:spPr>
      </p:pic>
      <p:sp>
        <p:nvSpPr>
          <p:cNvPr id="1417" name="Google Shape;1417;p20"/>
          <p:cNvSpPr/>
          <p:nvPr/>
        </p:nvSpPr>
        <p:spPr>
          <a:xfrm>
            <a:off x="3718805" y="393920"/>
            <a:ext cx="7144595"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418" name="Google Shape;1418;p20"/>
          <p:cNvSpPr/>
          <p:nvPr/>
        </p:nvSpPr>
        <p:spPr>
          <a:xfrm>
            <a:off x="2344185" y="1827992"/>
            <a:ext cx="71445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1419" name="Google Shape;1419;p20"/>
          <p:cNvSpPr txBox="1"/>
          <p:nvPr/>
        </p:nvSpPr>
        <p:spPr>
          <a:xfrm>
            <a:off x="3443176" y="6400608"/>
            <a:ext cx="53056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1420" name="Google Shape;1420;p20"/>
          <p:cNvSpPr txBox="1"/>
          <p:nvPr/>
        </p:nvSpPr>
        <p:spPr>
          <a:xfrm>
            <a:off x="1573016" y="5967257"/>
            <a:ext cx="942695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1422" name="Google Shape;1422;p20" descr="Diagram&#10;&#10;Description automatically generated"/>
          <p:cNvPicPr preferRelativeResize="0"/>
          <p:nvPr/>
        </p:nvPicPr>
        <p:blipFill rotWithShape="1">
          <a:blip r:embed="rId5">
            <a:alphaModFix/>
          </a:blip>
          <a:srcRect/>
          <a:stretch/>
        </p:blipFill>
        <p:spPr>
          <a:xfrm>
            <a:off x="3592838" y="2739260"/>
            <a:ext cx="2995036" cy="2995036"/>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4812C6D2-7473-11B2-42F7-D84E75F2AE2C}"/>
              </a:ext>
            </a:extLst>
          </p:cNvPr>
          <p:cNvPicPr>
            <a:picLocks noChangeAspect="1"/>
          </p:cNvPicPr>
          <p:nvPr/>
        </p:nvPicPr>
        <p:blipFill>
          <a:blip r:embed="rId6"/>
          <a:stretch>
            <a:fillRect/>
          </a:stretch>
        </p:blipFill>
        <p:spPr>
          <a:xfrm>
            <a:off x="7097244" y="2674042"/>
            <a:ext cx="2438400" cy="2438400"/>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g17a82692b34_0_106"/>
          <p:cNvPicPr preferRelativeResize="0"/>
          <p:nvPr/>
        </p:nvPicPr>
        <p:blipFill rotWithShape="1">
          <a:blip r:embed="rId3">
            <a:alphaModFix/>
          </a:blip>
          <a:srcRect t="23915" b="24585"/>
          <a:stretch/>
        </p:blipFill>
        <p:spPr>
          <a:xfrm>
            <a:off x="9875519" y="308949"/>
            <a:ext cx="2175650" cy="1210363"/>
          </a:xfrm>
          <a:prstGeom prst="rect">
            <a:avLst/>
          </a:prstGeom>
          <a:noFill/>
          <a:ln>
            <a:noFill/>
          </a:ln>
        </p:spPr>
      </p:pic>
      <p:sp>
        <p:nvSpPr>
          <p:cNvPr id="1429" name="Google Shape;1429;g17a82692b34_0_106"/>
          <p:cNvSpPr/>
          <p:nvPr/>
        </p:nvSpPr>
        <p:spPr>
          <a:xfrm>
            <a:off x="-2" y="1581470"/>
            <a:ext cx="121920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i="0" u="none" strike="noStrike" cap="none">
                <a:solidFill>
                  <a:srgbClr val="000000"/>
                </a:solidFill>
                <a:latin typeface="Work Sans"/>
                <a:ea typeface="Work Sans"/>
                <a:cs typeface="Work Sans"/>
                <a:sym typeface="Work Sans"/>
              </a:rPr>
              <a:t>Q&amp;A Panel</a:t>
            </a:r>
            <a:endParaRPr sz="6000" b="0" i="0" u="none" strike="noStrike" cap="none">
              <a:solidFill>
                <a:schemeClr val="dk1"/>
              </a:solidFill>
              <a:latin typeface="Calibri"/>
              <a:ea typeface="Calibri"/>
              <a:cs typeface="Calibri"/>
              <a:sym typeface="Calibri"/>
            </a:endParaRPr>
          </a:p>
        </p:txBody>
      </p:sp>
      <p:sp>
        <p:nvSpPr>
          <p:cNvPr id="1430" name="Google Shape;1430;g17a82692b34_0_106"/>
          <p:cNvSpPr/>
          <p:nvPr/>
        </p:nvSpPr>
        <p:spPr>
          <a:xfrm>
            <a:off x="2838154" y="529711"/>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dirty="0">
                <a:solidFill>
                  <a:srgbClr val="000000"/>
                </a:solidFill>
                <a:latin typeface="Work Sans"/>
                <a:ea typeface="Work Sans"/>
                <a:cs typeface="Work Sans"/>
                <a:sym typeface="Work Sans"/>
              </a:rPr>
              <a:t>The NHS Population Health Conference</a:t>
            </a:r>
            <a:endParaRPr sz="2400" b="0" i="0" u="none" strike="noStrike" cap="none" dirty="0">
              <a:solidFill>
                <a:schemeClr val="dk1"/>
              </a:solidFill>
              <a:latin typeface="Calibri"/>
              <a:ea typeface="Calibri"/>
              <a:cs typeface="Calibri"/>
              <a:sym typeface="Calibri"/>
            </a:endParaRPr>
          </a:p>
        </p:txBody>
      </p:sp>
      <p:sp>
        <p:nvSpPr>
          <p:cNvPr id="1431" name="Google Shape;1431;g17a82692b34_0_106"/>
          <p:cNvSpPr/>
          <p:nvPr/>
        </p:nvSpPr>
        <p:spPr>
          <a:xfrm>
            <a:off x="61823" y="2818050"/>
            <a:ext cx="1547400" cy="1501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32" name="Google Shape;1432;g17a82692b34_0_106"/>
          <p:cNvSpPr/>
          <p:nvPr/>
        </p:nvSpPr>
        <p:spPr>
          <a:xfrm>
            <a:off x="1808169" y="2820680"/>
            <a:ext cx="1547400" cy="1501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33" name="Google Shape;1433;g17a82692b34_0_106"/>
          <p:cNvSpPr/>
          <p:nvPr/>
        </p:nvSpPr>
        <p:spPr>
          <a:xfrm>
            <a:off x="3530088" y="2818050"/>
            <a:ext cx="1547400" cy="1501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34" name="Google Shape;1434;g17a82692b34_0_106"/>
          <p:cNvSpPr txBox="1"/>
          <p:nvPr/>
        </p:nvSpPr>
        <p:spPr>
          <a:xfrm>
            <a:off x="62037" y="5237345"/>
            <a:ext cx="1541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Sales and Marketing Director - HealthLumen</a:t>
            </a:r>
            <a:endParaRPr/>
          </a:p>
        </p:txBody>
      </p:sp>
      <p:sp>
        <p:nvSpPr>
          <p:cNvPr id="1435" name="Google Shape;1435;g17a82692b34_0_106"/>
          <p:cNvSpPr txBox="1"/>
          <p:nvPr/>
        </p:nvSpPr>
        <p:spPr>
          <a:xfrm>
            <a:off x="67547" y="4382850"/>
            <a:ext cx="154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Dr Maslah Amin</a:t>
            </a:r>
            <a:endParaRPr sz="2400" b="0" i="0" u="none" strike="noStrike" cap="none">
              <a:solidFill>
                <a:schemeClr val="dk1"/>
              </a:solidFill>
              <a:latin typeface="Corsiva Hebrew"/>
              <a:ea typeface="Corsiva Hebrew"/>
              <a:cs typeface="Corsiva Hebrew"/>
              <a:sym typeface="Corsiva Hebrew"/>
            </a:endParaRPr>
          </a:p>
        </p:txBody>
      </p:sp>
      <p:sp>
        <p:nvSpPr>
          <p:cNvPr id="1436" name="Google Shape;1436;g17a82692b34_0_106"/>
          <p:cNvSpPr/>
          <p:nvPr/>
        </p:nvSpPr>
        <p:spPr>
          <a:xfrm>
            <a:off x="5289293" y="2818050"/>
            <a:ext cx="1547400" cy="1501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37" name="Google Shape;1437;g17a82692b34_0_106"/>
          <p:cNvPicPr preferRelativeResize="0"/>
          <p:nvPr/>
        </p:nvPicPr>
        <p:blipFill rotWithShape="1">
          <a:blip r:embed="rId4">
            <a:alphaModFix/>
          </a:blip>
          <a:srcRect/>
          <a:stretch/>
        </p:blipFill>
        <p:spPr>
          <a:xfrm>
            <a:off x="92079" y="2849264"/>
            <a:ext cx="1481540" cy="1439009"/>
          </a:xfrm>
          <a:prstGeom prst="rect">
            <a:avLst/>
          </a:prstGeom>
          <a:noFill/>
          <a:ln>
            <a:noFill/>
          </a:ln>
        </p:spPr>
      </p:pic>
      <p:pic>
        <p:nvPicPr>
          <p:cNvPr id="1438" name="Google Shape;1438;g17a82692b34_0_106"/>
          <p:cNvPicPr preferRelativeResize="0"/>
          <p:nvPr/>
        </p:nvPicPr>
        <p:blipFill rotWithShape="1">
          <a:blip r:embed="rId5">
            <a:alphaModFix/>
          </a:blip>
          <a:srcRect/>
          <a:stretch/>
        </p:blipFill>
        <p:spPr>
          <a:xfrm>
            <a:off x="1841072" y="2854605"/>
            <a:ext cx="1481540" cy="1439009"/>
          </a:xfrm>
          <a:prstGeom prst="rect">
            <a:avLst/>
          </a:prstGeom>
          <a:noFill/>
          <a:ln>
            <a:noFill/>
          </a:ln>
        </p:spPr>
      </p:pic>
      <p:pic>
        <p:nvPicPr>
          <p:cNvPr id="1440" name="Google Shape;1440;g17a82692b34_0_106"/>
          <p:cNvPicPr preferRelativeResize="0"/>
          <p:nvPr/>
        </p:nvPicPr>
        <p:blipFill rotWithShape="1">
          <a:blip r:embed="rId6">
            <a:alphaModFix/>
          </a:blip>
          <a:srcRect/>
          <a:stretch/>
        </p:blipFill>
        <p:spPr>
          <a:xfrm>
            <a:off x="5327429" y="2849264"/>
            <a:ext cx="1481540" cy="1439009"/>
          </a:xfrm>
          <a:prstGeom prst="rect">
            <a:avLst/>
          </a:prstGeom>
          <a:noFill/>
          <a:ln>
            <a:noFill/>
          </a:ln>
        </p:spPr>
      </p:pic>
      <p:sp>
        <p:nvSpPr>
          <p:cNvPr id="1441" name="Google Shape;1441;g17a82692b34_0_106"/>
          <p:cNvSpPr/>
          <p:nvPr/>
        </p:nvSpPr>
        <p:spPr>
          <a:xfrm>
            <a:off x="7048493" y="2823399"/>
            <a:ext cx="1547400" cy="1501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42" name="Google Shape;1442;g17a82692b34_0_106"/>
          <p:cNvPicPr preferRelativeResize="0"/>
          <p:nvPr/>
        </p:nvPicPr>
        <p:blipFill rotWithShape="1">
          <a:blip r:embed="rId6">
            <a:alphaModFix/>
          </a:blip>
          <a:srcRect/>
          <a:stretch/>
        </p:blipFill>
        <p:spPr>
          <a:xfrm>
            <a:off x="7086629" y="2854613"/>
            <a:ext cx="1481540" cy="1439009"/>
          </a:xfrm>
          <a:prstGeom prst="rect">
            <a:avLst/>
          </a:prstGeom>
          <a:noFill/>
          <a:ln>
            <a:noFill/>
          </a:ln>
        </p:spPr>
      </p:pic>
      <p:sp>
        <p:nvSpPr>
          <p:cNvPr id="1443" name="Google Shape;1443;g17a82692b34_0_106"/>
          <p:cNvSpPr txBox="1"/>
          <p:nvPr/>
        </p:nvSpPr>
        <p:spPr>
          <a:xfrm>
            <a:off x="1808269" y="5237345"/>
            <a:ext cx="1541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Co-Founder - HealthLumen</a:t>
            </a:r>
            <a:endParaRPr/>
          </a:p>
        </p:txBody>
      </p:sp>
      <p:sp>
        <p:nvSpPr>
          <p:cNvPr id="1444" name="Google Shape;1444;g17a82692b34_0_106"/>
          <p:cNvSpPr txBox="1"/>
          <p:nvPr/>
        </p:nvSpPr>
        <p:spPr>
          <a:xfrm>
            <a:off x="1813779" y="4382850"/>
            <a:ext cx="154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Jane </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Johnson</a:t>
            </a:r>
            <a:endParaRPr sz="2400" b="0" i="0" u="none" strike="noStrike" cap="none">
              <a:solidFill>
                <a:schemeClr val="dk1"/>
              </a:solidFill>
              <a:latin typeface="Corsiva Hebrew"/>
              <a:ea typeface="Corsiva Hebrew"/>
              <a:cs typeface="Corsiva Hebrew"/>
              <a:sym typeface="Corsiva Hebrew"/>
            </a:endParaRPr>
          </a:p>
        </p:txBody>
      </p:sp>
      <p:sp>
        <p:nvSpPr>
          <p:cNvPr id="1445" name="Google Shape;1445;g17a82692b34_0_106"/>
          <p:cNvSpPr txBox="1"/>
          <p:nvPr/>
        </p:nvSpPr>
        <p:spPr>
          <a:xfrm>
            <a:off x="3530185" y="5237345"/>
            <a:ext cx="1541700" cy="9759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Chief Executive Officer</a:t>
            </a:r>
            <a:endParaRPr sz="1200">
              <a:solidFill>
                <a:schemeClr val="dk1"/>
              </a:solidFill>
              <a:highlight>
                <a:schemeClr val="lt1"/>
              </a:highlight>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Clinithink Ltd</a:t>
            </a:r>
            <a:endParaRPr sz="1200">
              <a:solidFill>
                <a:schemeClr val="dk1"/>
              </a:solidFill>
              <a:highlight>
                <a:schemeClr val="lt1"/>
              </a:highlight>
              <a:latin typeface="Work Sans"/>
              <a:ea typeface="Work Sans"/>
              <a:cs typeface="Work Sans"/>
              <a:sym typeface="Work Sans"/>
            </a:endParaRPr>
          </a:p>
          <a:p>
            <a:pPr marL="0" marR="0" lvl="0" indent="0" algn="ctr" rtl="0">
              <a:spcBef>
                <a:spcPts val="0"/>
              </a:spcBef>
              <a:spcAft>
                <a:spcPts val="0"/>
              </a:spcAft>
              <a:buNone/>
            </a:pPr>
            <a:endParaRPr sz="1600">
              <a:solidFill>
                <a:schemeClr val="dk1"/>
              </a:solidFill>
              <a:latin typeface="Calibri"/>
              <a:ea typeface="Calibri"/>
              <a:cs typeface="Calibri"/>
              <a:sym typeface="Calibri"/>
            </a:endParaRPr>
          </a:p>
        </p:txBody>
      </p:sp>
      <p:sp>
        <p:nvSpPr>
          <p:cNvPr id="1446" name="Google Shape;1446;g17a82692b34_0_106"/>
          <p:cNvSpPr txBox="1"/>
          <p:nvPr/>
        </p:nvSpPr>
        <p:spPr>
          <a:xfrm>
            <a:off x="3535695" y="4382850"/>
            <a:ext cx="154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David </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Howell</a:t>
            </a:r>
            <a:endParaRPr sz="2400" b="0" i="0" u="none" strike="noStrike" cap="none">
              <a:solidFill>
                <a:schemeClr val="dk1"/>
              </a:solidFill>
              <a:latin typeface="Corsiva Hebrew"/>
              <a:ea typeface="Corsiva Hebrew"/>
              <a:cs typeface="Corsiva Hebrew"/>
              <a:sym typeface="Corsiva Hebrew"/>
            </a:endParaRPr>
          </a:p>
        </p:txBody>
      </p:sp>
      <p:sp>
        <p:nvSpPr>
          <p:cNvPr id="1447" name="Google Shape;1447;g17a82692b34_0_106"/>
          <p:cNvSpPr txBox="1"/>
          <p:nvPr/>
        </p:nvSpPr>
        <p:spPr>
          <a:xfrm>
            <a:off x="5294616" y="5237345"/>
            <a:ext cx="1541700" cy="13461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900" dirty="0">
                <a:solidFill>
                  <a:schemeClr val="dk1"/>
                </a:solidFill>
                <a:highlight>
                  <a:schemeClr val="lt1"/>
                </a:highlight>
                <a:latin typeface="Work Sans"/>
                <a:ea typeface="Work Sans"/>
                <a:cs typeface="Work Sans"/>
                <a:sym typeface="Work Sans"/>
              </a:rPr>
              <a:t>Consultant Vascular Surgeon for Bart's Health NHS Trust, Vascular Lead for Education and Research Bart's Heart Cardiovascular Centre</a:t>
            </a:r>
            <a:endParaRPr sz="900" dirty="0">
              <a:solidFill>
                <a:schemeClr val="dk1"/>
              </a:solidFill>
              <a:highlight>
                <a:schemeClr val="lt1"/>
              </a:highlight>
              <a:latin typeface="Work Sans"/>
              <a:ea typeface="Work Sans"/>
              <a:cs typeface="Work Sans"/>
              <a:sym typeface="Work Sans"/>
            </a:endParaRPr>
          </a:p>
          <a:p>
            <a:pPr marL="0" lvl="0" indent="0" algn="ctr" rtl="0">
              <a:lnSpc>
                <a:spcPct val="115000"/>
              </a:lnSpc>
              <a:spcBef>
                <a:spcPts val="0"/>
              </a:spcBef>
              <a:spcAft>
                <a:spcPts val="0"/>
              </a:spcAft>
              <a:buSzPts val="1100"/>
              <a:buNone/>
            </a:pPr>
            <a:r>
              <a:rPr lang="en-GB" sz="900" dirty="0">
                <a:solidFill>
                  <a:schemeClr val="dk1"/>
                </a:solidFill>
                <a:highlight>
                  <a:schemeClr val="lt1"/>
                </a:highlight>
                <a:latin typeface="Work Sans"/>
                <a:ea typeface="Work Sans"/>
                <a:cs typeface="Work Sans"/>
                <a:sym typeface="Work Sans"/>
              </a:rPr>
              <a:t>Bart's Health NHS Trust</a:t>
            </a:r>
            <a:endParaRPr sz="1300" dirty="0">
              <a:solidFill>
                <a:schemeClr val="dk1"/>
              </a:solidFill>
              <a:latin typeface="Calibri"/>
              <a:ea typeface="Calibri"/>
              <a:cs typeface="Calibri"/>
              <a:sym typeface="Calibri"/>
            </a:endParaRPr>
          </a:p>
        </p:txBody>
      </p:sp>
      <p:sp>
        <p:nvSpPr>
          <p:cNvPr id="1448" name="Google Shape;1448;g17a82692b34_0_106"/>
          <p:cNvSpPr txBox="1"/>
          <p:nvPr/>
        </p:nvSpPr>
        <p:spPr>
          <a:xfrm>
            <a:off x="5300126" y="4382850"/>
            <a:ext cx="154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Craig</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Chapman</a:t>
            </a:r>
            <a:endParaRPr sz="2400" b="0" i="0" u="none" strike="noStrike" cap="none">
              <a:solidFill>
                <a:schemeClr val="dk1"/>
              </a:solidFill>
              <a:latin typeface="Corsiva Hebrew"/>
              <a:ea typeface="Corsiva Hebrew"/>
              <a:cs typeface="Corsiva Hebrew"/>
              <a:sym typeface="Corsiva Hebrew"/>
            </a:endParaRPr>
          </a:p>
        </p:txBody>
      </p:sp>
      <p:sp>
        <p:nvSpPr>
          <p:cNvPr id="1449" name="Google Shape;1449;g17a82692b34_0_106"/>
          <p:cNvSpPr txBox="1"/>
          <p:nvPr/>
        </p:nvSpPr>
        <p:spPr>
          <a:xfrm>
            <a:off x="7003821" y="5237341"/>
            <a:ext cx="1813500" cy="13392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Chief Information Officer</a:t>
            </a:r>
            <a:endParaRPr sz="1200">
              <a:solidFill>
                <a:schemeClr val="dk1"/>
              </a:solidFill>
              <a:highlight>
                <a:schemeClr val="lt1"/>
              </a:highlight>
              <a:latin typeface="Work Sans"/>
              <a:ea typeface="Work Sans"/>
              <a:cs typeface="Work Sans"/>
              <a:sym typeface="Work Sans"/>
            </a:endParaRPr>
          </a:p>
          <a:p>
            <a:pPr marL="0" lvl="0" indent="0" algn="ctr" rtl="0">
              <a:lnSpc>
                <a:spcPct val="115000"/>
              </a:lnSpc>
              <a:spcBef>
                <a:spcPts val="0"/>
              </a:spcBef>
              <a:spcAft>
                <a:spcPts val="0"/>
              </a:spcAft>
              <a:buSzPts val="1100"/>
              <a:buNone/>
            </a:pPr>
            <a:r>
              <a:rPr lang="en-GB" sz="1200">
                <a:solidFill>
                  <a:schemeClr val="dk1"/>
                </a:solidFill>
                <a:highlight>
                  <a:schemeClr val="lt1"/>
                </a:highlight>
                <a:latin typeface="Work Sans"/>
                <a:ea typeface="Work Sans"/>
                <a:cs typeface="Work Sans"/>
                <a:sym typeface="Work Sans"/>
              </a:rPr>
              <a:t>Herefordshire &amp; Worcestershire Health &amp; Care NHS Trust</a:t>
            </a:r>
            <a:endParaRPr sz="1600">
              <a:solidFill>
                <a:schemeClr val="dk1"/>
              </a:solidFill>
              <a:latin typeface="Calibri"/>
              <a:ea typeface="Calibri"/>
              <a:cs typeface="Calibri"/>
              <a:sym typeface="Calibri"/>
            </a:endParaRPr>
          </a:p>
        </p:txBody>
      </p:sp>
      <p:sp>
        <p:nvSpPr>
          <p:cNvPr id="1450" name="Google Shape;1450;g17a82692b34_0_106"/>
          <p:cNvSpPr txBox="1"/>
          <p:nvPr/>
        </p:nvSpPr>
        <p:spPr>
          <a:xfrm>
            <a:off x="7070079" y="4382850"/>
            <a:ext cx="154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Dr Bharan Kumar</a:t>
            </a:r>
            <a:endParaRPr sz="2400" b="0" i="0" u="none" strike="noStrike" cap="none">
              <a:solidFill>
                <a:schemeClr val="dk1"/>
              </a:solidFill>
              <a:latin typeface="Corsiva Hebrew"/>
              <a:ea typeface="Corsiva Hebrew"/>
              <a:cs typeface="Corsiva Hebrew"/>
              <a:sym typeface="Corsiva Hebrew"/>
            </a:endParaRPr>
          </a:p>
        </p:txBody>
      </p:sp>
      <p:pic>
        <p:nvPicPr>
          <p:cNvPr id="1451" name="Google Shape;1451;g17a82692b34_0_106"/>
          <p:cNvPicPr preferRelativeResize="0"/>
          <p:nvPr/>
        </p:nvPicPr>
        <p:blipFill>
          <a:blip r:embed="rId7">
            <a:alphaModFix/>
          </a:blip>
          <a:stretch>
            <a:fillRect/>
          </a:stretch>
        </p:blipFill>
        <p:spPr>
          <a:xfrm>
            <a:off x="92087" y="2850191"/>
            <a:ext cx="1481540" cy="1447947"/>
          </a:xfrm>
          <a:prstGeom prst="rect">
            <a:avLst/>
          </a:prstGeom>
          <a:noFill/>
          <a:ln>
            <a:noFill/>
          </a:ln>
        </p:spPr>
      </p:pic>
      <p:pic>
        <p:nvPicPr>
          <p:cNvPr id="1452" name="Google Shape;1452;g17a82692b34_0_106"/>
          <p:cNvPicPr preferRelativeResize="0"/>
          <p:nvPr/>
        </p:nvPicPr>
        <p:blipFill>
          <a:blip r:embed="rId8">
            <a:alphaModFix/>
          </a:blip>
          <a:stretch>
            <a:fillRect/>
          </a:stretch>
        </p:blipFill>
        <p:spPr>
          <a:xfrm>
            <a:off x="1841075" y="2849564"/>
            <a:ext cx="1481540" cy="1447948"/>
          </a:xfrm>
          <a:prstGeom prst="rect">
            <a:avLst/>
          </a:prstGeom>
          <a:noFill/>
          <a:ln>
            <a:noFill/>
          </a:ln>
        </p:spPr>
      </p:pic>
      <p:sp>
        <p:nvSpPr>
          <p:cNvPr id="1453" name="Google Shape;1453;g17a82692b34_0_106"/>
          <p:cNvSpPr/>
          <p:nvPr/>
        </p:nvSpPr>
        <p:spPr>
          <a:xfrm>
            <a:off x="8840041" y="2823399"/>
            <a:ext cx="1547400" cy="1501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54" name="Google Shape;1454;g17a82692b34_0_106"/>
          <p:cNvPicPr preferRelativeResize="0"/>
          <p:nvPr/>
        </p:nvPicPr>
        <p:blipFill rotWithShape="1">
          <a:blip r:embed="rId6">
            <a:alphaModFix/>
          </a:blip>
          <a:srcRect/>
          <a:stretch/>
        </p:blipFill>
        <p:spPr>
          <a:xfrm>
            <a:off x="8878177" y="2854613"/>
            <a:ext cx="1481540" cy="1439009"/>
          </a:xfrm>
          <a:prstGeom prst="rect">
            <a:avLst/>
          </a:prstGeom>
          <a:noFill/>
          <a:ln>
            <a:noFill/>
          </a:ln>
        </p:spPr>
      </p:pic>
      <p:sp>
        <p:nvSpPr>
          <p:cNvPr id="1455" name="Google Shape;1455;g17a82692b34_0_106"/>
          <p:cNvSpPr txBox="1"/>
          <p:nvPr/>
        </p:nvSpPr>
        <p:spPr>
          <a:xfrm>
            <a:off x="8856117" y="5237345"/>
            <a:ext cx="15417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GB" sz="1600">
                <a:solidFill>
                  <a:schemeClr val="dk1"/>
                </a:solidFill>
                <a:latin typeface="Calibri"/>
                <a:ea typeface="Calibri"/>
                <a:cs typeface="Calibri"/>
                <a:sym typeface="Calibri"/>
              </a:rPr>
              <a:t>Director - Health Economic Unit</a:t>
            </a:r>
            <a:endParaRPr/>
          </a:p>
        </p:txBody>
      </p:sp>
      <p:sp>
        <p:nvSpPr>
          <p:cNvPr id="1456" name="Google Shape;1456;g17a82692b34_0_106"/>
          <p:cNvSpPr txBox="1"/>
          <p:nvPr/>
        </p:nvSpPr>
        <p:spPr>
          <a:xfrm>
            <a:off x="8861627" y="4382850"/>
            <a:ext cx="154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Markus Bolton</a:t>
            </a:r>
            <a:endParaRPr sz="2400" b="0" i="0" u="none" strike="noStrike" cap="none">
              <a:solidFill>
                <a:schemeClr val="dk1"/>
              </a:solidFill>
              <a:latin typeface="Corsiva Hebrew"/>
              <a:ea typeface="Corsiva Hebrew"/>
              <a:cs typeface="Corsiva Hebrew"/>
              <a:sym typeface="Corsiva Hebrew"/>
            </a:endParaRPr>
          </a:p>
        </p:txBody>
      </p:sp>
      <p:pic>
        <p:nvPicPr>
          <p:cNvPr id="1457" name="Google Shape;1457;g17a82692b34_0_106"/>
          <p:cNvPicPr preferRelativeResize="0"/>
          <p:nvPr/>
        </p:nvPicPr>
        <p:blipFill>
          <a:blip r:embed="rId9">
            <a:alphaModFix/>
          </a:blip>
          <a:stretch>
            <a:fillRect/>
          </a:stretch>
        </p:blipFill>
        <p:spPr>
          <a:xfrm>
            <a:off x="5327431" y="2854612"/>
            <a:ext cx="1481529" cy="1438991"/>
          </a:xfrm>
          <a:prstGeom prst="rect">
            <a:avLst/>
          </a:prstGeom>
          <a:noFill/>
          <a:ln>
            <a:noFill/>
          </a:ln>
        </p:spPr>
      </p:pic>
      <p:pic>
        <p:nvPicPr>
          <p:cNvPr id="1458" name="Google Shape;1458;g17a82692b34_0_106"/>
          <p:cNvPicPr preferRelativeResize="0"/>
          <p:nvPr/>
        </p:nvPicPr>
        <p:blipFill>
          <a:blip r:embed="rId10">
            <a:alphaModFix/>
          </a:blip>
          <a:stretch>
            <a:fillRect/>
          </a:stretch>
        </p:blipFill>
        <p:spPr>
          <a:xfrm>
            <a:off x="7081494" y="2854612"/>
            <a:ext cx="1481529" cy="1438991"/>
          </a:xfrm>
          <a:prstGeom prst="rect">
            <a:avLst/>
          </a:prstGeom>
          <a:noFill/>
          <a:ln>
            <a:noFill/>
          </a:ln>
        </p:spPr>
      </p:pic>
      <p:pic>
        <p:nvPicPr>
          <p:cNvPr id="1459" name="Google Shape;1459;g17a82692b34_0_106"/>
          <p:cNvPicPr preferRelativeResize="0"/>
          <p:nvPr/>
        </p:nvPicPr>
        <p:blipFill>
          <a:blip r:embed="rId11">
            <a:alphaModFix/>
          </a:blip>
          <a:stretch>
            <a:fillRect/>
          </a:stretch>
        </p:blipFill>
        <p:spPr>
          <a:xfrm>
            <a:off x="8878186" y="2854612"/>
            <a:ext cx="1481529" cy="1438991"/>
          </a:xfrm>
          <a:prstGeom prst="rect">
            <a:avLst/>
          </a:prstGeom>
          <a:noFill/>
          <a:ln>
            <a:noFill/>
          </a:ln>
        </p:spPr>
      </p:pic>
      <p:sp>
        <p:nvSpPr>
          <p:cNvPr id="1460" name="Google Shape;1460;g17a82692b34_0_106"/>
          <p:cNvSpPr/>
          <p:nvPr/>
        </p:nvSpPr>
        <p:spPr>
          <a:xfrm>
            <a:off x="10566891" y="2823399"/>
            <a:ext cx="1547400" cy="1501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61" name="Google Shape;1461;g17a82692b34_0_106"/>
          <p:cNvPicPr preferRelativeResize="0"/>
          <p:nvPr/>
        </p:nvPicPr>
        <p:blipFill rotWithShape="1">
          <a:blip r:embed="rId6">
            <a:alphaModFix/>
          </a:blip>
          <a:srcRect/>
          <a:stretch/>
        </p:blipFill>
        <p:spPr>
          <a:xfrm>
            <a:off x="10605027" y="2854613"/>
            <a:ext cx="1481540" cy="1439009"/>
          </a:xfrm>
          <a:prstGeom prst="rect">
            <a:avLst/>
          </a:prstGeom>
          <a:noFill/>
          <a:ln>
            <a:noFill/>
          </a:ln>
        </p:spPr>
      </p:pic>
      <p:sp>
        <p:nvSpPr>
          <p:cNvPr id="1462" name="Google Shape;1462;g17a82692b34_0_106"/>
          <p:cNvSpPr txBox="1"/>
          <p:nvPr/>
        </p:nvSpPr>
        <p:spPr>
          <a:xfrm>
            <a:off x="10582967" y="5237345"/>
            <a:ext cx="1541700" cy="1077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GB" sz="1600">
                <a:solidFill>
                  <a:schemeClr val="dk1"/>
                </a:solidFill>
                <a:latin typeface="Calibri"/>
                <a:ea typeface="Calibri"/>
                <a:cs typeface="Calibri"/>
                <a:sym typeface="Calibri"/>
              </a:rPr>
              <a:t>Independent Consultant, Population Health</a:t>
            </a:r>
            <a:endParaRPr/>
          </a:p>
        </p:txBody>
      </p:sp>
      <p:sp>
        <p:nvSpPr>
          <p:cNvPr id="1463" name="Google Shape;1463;g17a82692b34_0_106"/>
          <p:cNvSpPr txBox="1"/>
          <p:nvPr/>
        </p:nvSpPr>
        <p:spPr>
          <a:xfrm>
            <a:off x="10588477" y="4382850"/>
            <a:ext cx="154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Christine O’Connor</a:t>
            </a:r>
            <a:endParaRPr sz="2400" b="0" i="0" u="none" strike="noStrike" cap="none">
              <a:solidFill>
                <a:schemeClr val="dk1"/>
              </a:solidFill>
              <a:latin typeface="Corsiva Hebrew"/>
              <a:ea typeface="Corsiva Hebrew"/>
              <a:cs typeface="Corsiva Hebrew"/>
              <a:sym typeface="Corsiva Hebrew"/>
            </a:endParaRPr>
          </a:p>
        </p:txBody>
      </p:sp>
      <p:pic>
        <p:nvPicPr>
          <p:cNvPr id="1464" name="Google Shape;1464;g17a82692b34_0_106"/>
          <p:cNvPicPr preferRelativeResize="0"/>
          <p:nvPr/>
        </p:nvPicPr>
        <p:blipFill>
          <a:blip r:embed="rId11">
            <a:alphaModFix/>
          </a:blip>
          <a:stretch>
            <a:fillRect/>
          </a:stretch>
        </p:blipFill>
        <p:spPr>
          <a:xfrm>
            <a:off x="10605036" y="2854612"/>
            <a:ext cx="1481529" cy="1438991"/>
          </a:xfrm>
          <a:prstGeom prst="rect">
            <a:avLst/>
          </a:prstGeom>
          <a:noFill/>
          <a:ln>
            <a:noFill/>
          </a:ln>
        </p:spPr>
      </p:pic>
      <p:pic>
        <p:nvPicPr>
          <p:cNvPr id="1471" name="Google Shape;1471;g17a82692b34_0_106"/>
          <p:cNvPicPr preferRelativeResize="0"/>
          <p:nvPr/>
        </p:nvPicPr>
        <p:blipFill>
          <a:blip r:embed="rId12">
            <a:alphaModFix/>
          </a:blip>
          <a:stretch>
            <a:fillRect/>
          </a:stretch>
        </p:blipFill>
        <p:spPr>
          <a:xfrm>
            <a:off x="10599875" y="2854600"/>
            <a:ext cx="1481525" cy="1439000"/>
          </a:xfrm>
          <a:prstGeom prst="rect">
            <a:avLst/>
          </a:prstGeom>
          <a:noFill/>
          <a:ln>
            <a:noFill/>
          </a:ln>
        </p:spPr>
      </p:pic>
      <p:pic>
        <p:nvPicPr>
          <p:cNvPr id="1472" name="Google Shape;1472;g17a82692b34_0_106" descr="Diagram&#10;&#10;Description automatically generated"/>
          <p:cNvPicPr preferRelativeResize="0"/>
          <p:nvPr/>
        </p:nvPicPr>
        <p:blipFill rotWithShape="1">
          <a:blip r:embed="rId13">
            <a:alphaModFix/>
          </a:blip>
          <a:srcRect l="4030" t="4208" r="1789" b="2482"/>
          <a:stretch/>
        </p:blipFill>
        <p:spPr>
          <a:xfrm>
            <a:off x="66225" y="69125"/>
            <a:ext cx="1547825" cy="1533525"/>
          </a:xfrm>
          <a:prstGeom prst="rect">
            <a:avLst/>
          </a:prstGeom>
          <a:noFill/>
          <a:ln>
            <a:noFill/>
          </a:ln>
        </p:spPr>
      </p:pic>
      <p:pic>
        <p:nvPicPr>
          <p:cNvPr id="3" name="Google Shape;517;p7">
            <a:extLst>
              <a:ext uri="{FF2B5EF4-FFF2-40B4-BE49-F238E27FC236}">
                <a16:creationId xmlns:a16="http://schemas.microsoft.com/office/drawing/2014/main" id="{610BE9CC-A7E7-0459-BC9F-3F5E2A4A08CB}"/>
              </a:ext>
            </a:extLst>
          </p:cNvPr>
          <p:cNvPicPr preferRelativeResize="0"/>
          <p:nvPr/>
        </p:nvPicPr>
        <p:blipFill>
          <a:blip r:embed="rId14">
            <a:alphaModFix/>
          </a:blip>
          <a:stretch>
            <a:fillRect/>
          </a:stretch>
        </p:blipFill>
        <p:spPr>
          <a:xfrm>
            <a:off x="3540126" y="2834211"/>
            <a:ext cx="1551224" cy="142652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BA08F-8C3D-3EAD-C640-95A2B7014E3B}"/>
              </a:ext>
            </a:extLst>
          </p:cNvPr>
          <p:cNvSpPr>
            <a:spLocks noGrp="1"/>
          </p:cNvSpPr>
          <p:nvPr>
            <p:ph type="title"/>
          </p:nvPr>
        </p:nvSpPr>
        <p:spPr>
          <a:xfrm>
            <a:off x="559904" y="384815"/>
            <a:ext cx="10515600" cy="1325563"/>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ACP Aims </a:t>
            </a:r>
          </a:p>
        </p:txBody>
      </p:sp>
      <p:sp>
        <p:nvSpPr>
          <p:cNvPr id="3" name="Content Placeholder 2">
            <a:extLst>
              <a:ext uri="{FF2B5EF4-FFF2-40B4-BE49-F238E27FC236}">
                <a16:creationId xmlns:a16="http://schemas.microsoft.com/office/drawing/2014/main" id="{6AEA660A-FC9A-24B7-B0AB-A7583056C3A4}"/>
              </a:ext>
            </a:extLst>
          </p:cNvPr>
          <p:cNvSpPr>
            <a:spLocks noGrp="1"/>
          </p:cNvSpPr>
          <p:nvPr>
            <p:ph idx="1"/>
          </p:nvPr>
        </p:nvSpPr>
        <p:spPr>
          <a:xfrm>
            <a:off x="559904" y="1896533"/>
            <a:ext cx="10515600" cy="3843867"/>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667" dirty="0"/>
              <a:t>Incorporate population health into their local work systems to improve outcomes </a:t>
            </a:r>
          </a:p>
          <a:p>
            <a:endParaRPr lang="en-GB" sz="2667" dirty="0"/>
          </a:p>
          <a:p>
            <a:r>
              <a:rPr lang="en-GB" sz="2667" dirty="0"/>
              <a:t>Develop capability to promote and influence healthcare policy</a:t>
            </a:r>
            <a:endParaRPr lang="en-GB" sz="2667" dirty="0">
              <a:cs typeface="Arial"/>
            </a:endParaRPr>
          </a:p>
          <a:p>
            <a:endParaRPr lang="en-GB" sz="2667" dirty="0"/>
          </a:p>
          <a:p>
            <a:r>
              <a:rPr lang="en-GB" sz="2667" dirty="0"/>
              <a:t>Encourage and support the development of PH strategies and approaches within relevant organisations and systems (e.g., integrated care systems). </a:t>
            </a:r>
            <a:endParaRPr lang="en-GB" sz="2667" dirty="0">
              <a:cs typeface="Arial"/>
            </a:endParaRPr>
          </a:p>
          <a:p>
            <a:endParaRPr lang="en-GB" sz="2667" dirty="0"/>
          </a:p>
        </p:txBody>
      </p:sp>
    </p:spTree>
    <p:extLst>
      <p:ext uri="{BB962C8B-B14F-4D97-AF65-F5344CB8AC3E}">
        <p14:creationId xmlns:p14="http://schemas.microsoft.com/office/powerpoint/2010/main" val="8018446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35"/>
          <p:cNvSpPr/>
          <p:nvPr/>
        </p:nvSpPr>
        <p:spPr>
          <a:xfrm>
            <a:off x="1687233" y="5473497"/>
            <a:ext cx="881751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i="0" u="none" strike="noStrike" cap="none">
                <a:solidFill>
                  <a:srgbClr val="000000"/>
                </a:solidFill>
                <a:latin typeface="Work Sans"/>
                <a:ea typeface="Work Sans"/>
                <a:cs typeface="Work Sans"/>
                <a:sym typeface="Work Sans"/>
              </a:rPr>
              <a:t>NHS POPULATION HEALTH MANAGEMENT CONFERENCE 2022</a:t>
            </a:r>
            <a:endParaRPr sz="3600" b="0" i="0" u="none" strike="noStrike" cap="none">
              <a:solidFill>
                <a:schemeClr val="dk1"/>
              </a:solidFill>
              <a:latin typeface="Calibri"/>
              <a:ea typeface="Calibri"/>
              <a:cs typeface="Calibri"/>
              <a:sym typeface="Calibri"/>
            </a:endParaRPr>
          </a:p>
        </p:txBody>
      </p:sp>
      <p:pic>
        <p:nvPicPr>
          <p:cNvPr id="1502" name="Google Shape;1502;p35"/>
          <p:cNvPicPr preferRelativeResize="0"/>
          <p:nvPr/>
        </p:nvPicPr>
        <p:blipFill rotWithShape="1">
          <a:blip r:embed="rId3">
            <a:alphaModFix/>
          </a:blip>
          <a:srcRect t="23913" b="24587"/>
          <a:stretch/>
        </p:blipFill>
        <p:spPr>
          <a:xfrm>
            <a:off x="5008170" y="184174"/>
            <a:ext cx="2175651" cy="1210362"/>
          </a:xfrm>
          <a:prstGeom prst="rect">
            <a:avLst/>
          </a:prstGeom>
          <a:noFill/>
          <a:ln>
            <a:noFill/>
          </a:ln>
        </p:spPr>
      </p:pic>
      <p:sp>
        <p:nvSpPr>
          <p:cNvPr id="1503" name="Google Shape;1503;p35"/>
          <p:cNvSpPr/>
          <p:nvPr/>
        </p:nvSpPr>
        <p:spPr>
          <a:xfrm>
            <a:off x="624909" y="1448037"/>
            <a:ext cx="10942168"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1" i="0" u="none" strike="noStrike" cap="none">
                <a:solidFill>
                  <a:schemeClr val="dk1"/>
                </a:solidFill>
                <a:latin typeface="Work Sans"/>
                <a:ea typeface="Work Sans"/>
                <a:cs typeface="Work Sans"/>
                <a:sym typeface="Work Sans"/>
              </a:rPr>
              <a:t>THANKS FOR ATTENDING</a:t>
            </a:r>
            <a:endParaRPr/>
          </a:p>
        </p:txBody>
      </p:sp>
      <p:pic>
        <p:nvPicPr>
          <p:cNvPr id="1504" name="Google Shape;1504;p35" descr="Diagram&#10;&#10;Description automatically generated"/>
          <p:cNvPicPr preferRelativeResize="0"/>
          <p:nvPr/>
        </p:nvPicPr>
        <p:blipFill rotWithShape="1">
          <a:blip r:embed="rId4">
            <a:alphaModFix/>
          </a:blip>
          <a:srcRect/>
          <a:stretch/>
        </p:blipFill>
        <p:spPr>
          <a:xfrm>
            <a:off x="4839130" y="2629175"/>
            <a:ext cx="2704288" cy="27042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6671-F10C-4EF7-126A-521165C54089}"/>
              </a:ext>
            </a:extLst>
          </p:cNvPr>
          <p:cNvSpPr>
            <a:spLocks noGrp="1"/>
          </p:cNvSpPr>
          <p:nvPr>
            <p:ph type="title"/>
          </p:nvPr>
        </p:nvSpPr>
        <p:spPr>
          <a:xfrm>
            <a:off x="559904" y="401748"/>
            <a:ext cx="10515600" cy="1325563"/>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The vision  </a:t>
            </a:r>
          </a:p>
        </p:txBody>
      </p:sp>
      <p:sp>
        <p:nvSpPr>
          <p:cNvPr id="3" name="Content Placeholder 2">
            <a:extLst>
              <a:ext uri="{FF2B5EF4-FFF2-40B4-BE49-F238E27FC236}">
                <a16:creationId xmlns:a16="http://schemas.microsoft.com/office/drawing/2014/main" id="{702D1143-1F9A-FA34-BF8B-848D06B6DA61}"/>
              </a:ext>
            </a:extLst>
          </p:cNvPr>
          <p:cNvSpPr>
            <a:spLocks noGrp="1"/>
          </p:cNvSpPr>
          <p:nvPr>
            <p:ph idx="1"/>
          </p:nvPr>
        </p:nvSpPr>
        <p:spPr>
          <a:xfrm>
            <a:off x="559904" y="1727311"/>
            <a:ext cx="10616096" cy="3578467"/>
          </a:xfrm>
        </p:spPr>
        <p:txBody>
          <a:bodyP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2667" dirty="0"/>
              <a:t>Because of the great overlap of subject matter between the PHF and ACP, after completing the PHF, individuals will be able to progress to the ACP</a:t>
            </a:r>
          </a:p>
          <a:p>
            <a:pPr marL="0" indent="0">
              <a:buNone/>
            </a:pPr>
            <a:endParaRPr lang="en-GB" sz="2667" dirty="0">
              <a:latin typeface="Arial" panose="020B0604020202020204" pitchFamily="34" charset="0"/>
              <a:ea typeface="Calibri" panose="020F0502020204030204" pitchFamily="34" charset="0"/>
            </a:endParaRPr>
          </a:p>
          <a:p>
            <a:r>
              <a:rPr lang="en-GB" sz="2667" dirty="0">
                <a:effectLst/>
                <a:latin typeface="Arial" panose="020B0604020202020204" pitchFamily="34" charset="0"/>
                <a:ea typeface="Calibri" panose="020F0502020204030204" pitchFamily="34" charset="0"/>
              </a:rPr>
              <a:t>Together (i.e. fellowship and ACP) they can demonstrate one part of a population health development pathway for healthcare professionals and potential careers escalator, sitting within a wider suite of population health development opportunities and careers. </a:t>
            </a:r>
            <a:endParaRPr lang="en-GB" sz="2667" dirty="0"/>
          </a:p>
        </p:txBody>
      </p:sp>
    </p:spTree>
    <p:extLst>
      <p:ext uri="{BB962C8B-B14F-4D97-AF65-F5344CB8AC3E}">
        <p14:creationId xmlns:p14="http://schemas.microsoft.com/office/powerpoint/2010/main" val="1971425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39A4E8-D09F-E389-3E81-C47196427C53}"/>
              </a:ext>
            </a:extLst>
          </p:cNvPr>
          <p:cNvPicPr>
            <a:picLocks noChangeAspect="1"/>
          </p:cNvPicPr>
          <p:nvPr/>
        </p:nvPicPr>
        <p:blipFill rotWithShape="1">
          <a:blip r:embed="rId2"/>
          <a:srcRect l="15213" t="28923" r="37984" b="23599"/>
          <a:stretch/>
        </p:blipFill>
        <p:spPr>
          <a:xfrm>
            <a:off x="2405636" y="1344478"/>
            <a:ext cx="6824136" cy="4614957"/>
          </a:xfrm>
          <a:prstGeom prst="rect">
            <a:avLst/>
          </a:prstGeom>
        </p:spPr>
      </p:pic>
      <p:sp>
        <p:nvSpPr>
          <p:cNvPr id="2" name="Title 1">
            <a:extLst>
              <a:ext uri="{FF2B5EF4-FFF2-40B4-BE49-F238E27FC236}">
                <a16:creationId xmlns:a16="http://schemas.microsoft.com/office/drawing/2014/main" id="{38525298-F690-2A96-C6A8-D4CA6BF715BB}"/>
              </a:ext>
            </a:extLst>
          </p:cNvPr>
          <p:cNvSpPr>
            <a:spLocks noGrp="1"/>
          </p:cNvSpPr>
          <p:nvPr>
            <p:ph type="title"/>
          </p:nvPr>
        </p:nvSpPr>
        <p:spPr>
          <a:xfrm>
            <a:off x="559904" y="401749"/>
            <a:ext cx="10515600" cy="885185"/>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Pathways for clinical practitioners</a:t>
            </a:r>
          </a:p>
        </p:txBody>
      </p:sp>
    </p:spTree>
    <p:extLst>
      <p:ext uri="{BB962C8B-B14F-4D97-AF65-F5344CB8AC3E}">
        <p14:creationId xmlns:p14="http://schemas.microsoft.com/office/powerpoint/2010/main" val="11746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C061-B7FF-FFDA-1CC2-16A6B174393B}"/>
              </a:ext>
            </a:extLst>
          </p:cNvPr>
          <p:cNvSpPr>
            <a:spLocks noGrp="1"/>
          </p:cNvSpPr>
          <p:nvPr>
            <p:ph type="title"/>
          </p:nvPr>
        </p:nvSpPr>
        <p:spPr>
          <a:xfrm>
            <a:off x="559904" y="424326"/>
            <a:ext cx="10515600" cy="636205"/>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Population Health Toolkit - </a:t>
            </a:r>
            <a:r>
              <a:rPr lang="en-GB" dirty="0" err="1"/>
              <a:t>ELfH</a:t>
            </a:r>
            <a:endParaRPr lang="en-GB" dirty="0"/>
          </a:p>
        </p:txBody>
      </p:sp>
      <p:sp>
        <p:nvSpPr>
          <p:cNvPr id="4" name="Content Placeholder 2">
            <a:extLst>
              <a:ext uri="{FF2B5EF4-FFF2-40B4-BE49-F238E27FC236}">
                <a16:creationId xmlns:a16="http://schemas.microsoft.com/office/drawing/2014/main" id="{632EF8FF-7BE2-FCB4-3738-810DDEC51E5B}"/>
              </a:ext>
            </a:extLst>
          </p:cNvPr>
          <p:cNvSpPr>
            <a:spLocks noGrp="1"/>
          </p:cNvSpPr>
          <p:nvPr>
            <p:ph idx="1"/>
          </p:nvPr>
        </p:nvSpPr>
        <p:spPr>
          <a:xfrm>
            <a:off x="342953" y="1096754"/>
            <a:ext cx="10895923" cy="4851761"/>
          </a:xfrm>
        </p:spPr>
        <p:txBody>
          <a:bodyPr lIns="0" tIns="0" rIns="0" bIns="0">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066773" lvl="1" indent="-380990">
              <a:buFont typeface="Wingdings" panose="05000000000000000000" pitchFamily="2" charset="2"/>
              <a:buChar char="Ø"/>
            </a:pPr>
            <a:endParaRPr lang="en-US" i="0" dirty="0">
              <a:solidFill>
                <a:schemeClr val="tx1"/>
              </a:solidFill>
              <a:effectLst/>
              <a:latin typeface="Arial" panose="020B0604020202020204" pitchFamily="34" charset="0"/>
            </a:endParaRPr>
          </a:p>
          <a:p>
            <a:pPr marL="1066773" lvl="1" indent="-380990">
              <a:buFont typeface="Wingdings" panose="05000000000000000000" pitchFamily="2" charset="2"/>
              <a:buChar char="Ø"/>
            </a:pPr>
            <a:r>
              <a:rPr lang="en-GB" sz="2800" b="1" dirty="0">
                <a:solidFill>
                  <a:schemeClr val="tx1"/>
                </a:solidFill>
              </a:rPr>
              <a:t>A free, inclusively accessible, blended suite of e-learning modules and complementary online resources for all health and social care staff on e-</a:t>
            </a:r>
            <a:r>
              <a:rPr lang="en-GB" sz="2800" b="1" dirty="0" err="1">
                <a:solidFill>
                  <a:schemeClr val="tx1"/>
                </a:solidFill>
              </a:rPr>
              <a:t>LfH</a:t>
            </a:r>
            <a:r>
              <a:rPr lang="en-GB" sz="2800" b="1" dirty="0">
                <a:solidFill>
                  <a:schemeClr val="tx1"/>
                </a:solidFill>
              </a:rPr>
              <a:t> Hub</a:t>
            </a:r>
          </a:p>
          <a:p>
            <a:pPr marL="1066773" lvl="1" indent="-380990">
              <a:buFont typeface="Wingdings" panose="05000000000000000000" pitchFamily="2" charset="2"/>
              <a:buChar char="Ø"/>
            </a:pPr>
            <a:endParaRPr lang="en-US" sz="2800" b="1" i="0" dirty="0">
              <a:solidFill>
                <a:schemeClr val="tx1"/>
              </a:solidFill>
              <a:effectLst/>
              <a:latin typeface="Arial" panose="020B0604020202020204" pitchFamily="34" charset="0"/>
            </a:endParaRPr>
          </a:p>
          <a:p>
            <a:pPr marL="1066773" lvl="1" indent="-380990">
              <a:buFont typeface="Wingdings" panose="05000000000000000000" pitchFamily="2" charset="2"/>
              <a:buChar char="Ø"/>
            </a:pPr>
            <a:r>
              <a:rPr lang="en-US" sz="2800" b="1" i="0" dirty="0">
                <a:solidFill>
                  <a:schemeClr val="tx1"/>
                </a:solidFill>
                <a:effectLst/>
                <a:latin typeface="Arial" panose="020B0604020202020204" pitchFamily="34" charset="0"/>
              </a:rPr>
              <a:t>Launched November 2021</a:t>
            </a:r>
          </a:p>
          <a:p>
            <a:pPr marL="1066773" lvl="1" indent="-380990">
              <a:buFont typeface="Wingdings" panose="05000000000000000000" pitchFamily="2" charset="2"/>
              <a:buChar char="Ø"/>
            </a:pPr>
            <a:endParaRPr lang="en-US" sz="2800" b="1" i="0" dirty="0">
              <a:solidFill>
                <a:schemeClr val="tx1"/>
              </a:solidFill>
              <a:effectLst/>
              <a:latin typeface="Arial" panose="020B0604020202020204" pitchFamily="34" charset="0"/>
            </a:endParaRPr>
          </a:p>
          <a:p>
            <a:pPr marL="1066773" lvl="1" indent="-380990">
              <a:buFont typeface="Wingdings" panose="05000000000000000000" pitchFamily="2" charset="2"/>
              <a:buChar char="Ø"/>
            </a:pPr>
            <a:endParaRPr lang="en-GB" sz="2800" b="1" dirty="0">
              <a:solidFill>
                <a:schemeClr val="tx1"/>
              </a:solidFill>
            </a:endParaRPr>
          </a:p>
          <a:p>
            <a:pPr marL="1066773" lvl="1" indent="-380990">
              <a:buFont typeface="Wingdings" panose="05000000000000000000" pitchFamily="2" charset="2"/>
              <a:buChar char="Ø"/>
            </a:pPr>
            <a:r>
              <a:rPr lang="en-GB" sz="2800" b="1" dirty="0">
                <a:solidFill>
                  <a:schemeClr val="tx1"/>
                </a:solidFill>
              </a:rPr>
              <a:t>Ongoing evaluation to inform future development</a:t>
            </a:r>
          </a:p>
          <a:p>
            <a:pPr marL="1066773" lvl="1" indent="-380990">
              <a:buFont typeface="Wingdings" panose="05000000000000000000" pitchFamily="2" charset="2"/>
              <a:buChar char="Ø"/>
            </a:pPr>
            <a:endParaRPr lang="en-US" i="0" dirty="0">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6586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2"/>
          <p:cNvPicPr preferRelativeResize="0"/>
          <p:nvPr/>
        </p:nvPicPr>
        <p:blipFill rotWithShape="1">
          <a:blip r:embed="rId3">
            <a:alphaModFix/>
          </a:blip>
          <a:srcRect/>
          <a:stretch/>
        </p:blipFill>
        <p:spPr>
          <a:xfrm>
            <a:off x="-65988" y="1233603"/>
            <a:ext cx="12462235" cy="2844800"/>
          </a:xfrm>
          <a:prstGeom prst="rect">
            <a:avLst/>
          </a:prstGeom>
          <a:noFill/>
          <a:ln>
            <a:noFill/>
          </a:ln>
        </p:spPr>
      </p:pic>
      <p:pic>
        <p:nvPicPr>
          <p:cNvPr id="446" name="Google Shape;446;p2"/>
          <p:cNvPicPr preferRelativeResize="0"/>
          <p:nvPr/>
        </p:nvPicPr>
        <p:blipFill rotWithShape="1">
          <a:blip r:embed="rId4">
            <a:alphaModFix/>
          </a:blip>
          <a:srcRect t="23913" b="24587"/>
          <a:stretch/>
        </p:blipFill>
        <p:spPr>
          <a:xfrm>
            <a:off x="5109500" y="104409"/>
            <a:ext cx="1972999" cy="1016071"/>
          </a:xfrm>
          <a:prstGeom prst="rect">
            <a:avLst/>
          </a:prstGeom>
          <a:noFill/>
          <a:ln>
            <a:noFill/>
          </a:ln>
        </p:spPr>
      </p:pic>
      <p:sp>
        <p:nvSpPr>
          <p:cNvPr id="447" name="Google Shape;447;p2"/>
          <p:cNvSpPr txBox="1"/>
          <p:nvPr/>
        </p:nvSpPr>
        <p:spPr>
          <a:xfrm>
            <a:off x="-65988" y="4424068"/>
            <a:ext cx="12257987"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29525B"/>
                </a:solidFill>
                <a:latin typeface="Corsiva Hebrew"/>
                <a:ea typeface="Corsiva Hebrew"/>
                <a:cs typeface="Corsiva Hebrew"/>
                <a:sym typeface="Corsiva Hebrew"/>
              </a:rPr>
              <a:t>For Each Delegate Attending Our In-Person Event Today, we </a:t>
            </a:r>
            <a:br>
              <a:rPr lang="en-GB" sz="3200" b="1" i="0" u="none" strike="noStrike" cap="none">
                <a:solidFill>
                  <a:srgbClr val="29525B"/>
                </a:solidFill>
                <a:latin typeface="Corsiva Hebrew"/>
                <a:ea typeface="Corsiva Hebrew"/>
                <a:cs typeface="Corsiva Hebrew"/>
                <a:sym typeface="Corsiva Hebrew"/>
              </a:rPr>
            </a:br>
            <a:r>
              <a:rPr lang="en-GB" sz="3200" b="1" i="0" u="none" strike="noStrike" cap="none">
                <a:solidFill>
                  <a:srgbClr val="29525B"/>
                </a:solidFill>
                <a:latin typeface="Corsiva Hebrew"/>
                <a:ea typeface="Corsiva Hebrew"/>
                <a:cs typeface="Corsiva Hebrew"/>
                <a:sym typeface="Corsiva Hebrew"/>
              </a:rPr>
              <a:t>will be planting 1 tree with our Key Sustainability Partner </a:t>
            </a:r>
            <a:endParaRPr/>
          </a:p>
        </p:txBody>
      </p:sp>
      <p:pic>
        <p:nvPicPr>
          <p:cNvPr id="448" name="Google Shape;448;p2" descr="PLAY IT GREEN"/>
          <p:cNvPicPr preferRelativeResize="0"/>
          <p:nvPr/>
        </p:nvPicPr>
        <p:blipFill rotWithShape="1">
          <a:blip r:embed="rId5">
            <a:alphaModFix/>
          </a:blip>
          <a:srcRect/>
          <a:stretch/>
        </p:blipFill>
        <p:spPr>
          <a:xfrm>
            <a:off x="3999094" y="5624397"/>
            <a:ext cx="4332069" cy="9318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ligraphy thank you GIF">
            <a:extLst>
              <a:ext uri="{FF2B5EF4-FFF2-40B4-BE49-F238E27FC236}">
                <a16:creationId xmlns:a16="http://schemas.microsoft.com/office/drawing/2014/main" id="{9099256E-79B6-3DD7-E083-FAB6AB017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457" y="2222154"/>
            <a:ext cx="5454619" cy="308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1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17a82692b34_0_201" descr="Qr code&#10;&#10;Description automatically generated"/>
          <p:cNvPicPr preferRelativeResize="0"/>
          <p:nvPr/>
        </p:nvPicPr>
        <p:blipFill rotWithShape="1">
          <a:blip r:embed="rId3">
            <a:alphaModFix/>
          </a:blip>
          <a:srcRect/>
          <a:stretch/>
        </p:blipFill>
        <p:spPr>
          <a:xfrm>
            <a:off x="6494467" y="2723283"/>
            <a:ext cx="2408877" cy="2995037"/>
          </a:xfrm>
          <a:prstGeom prst="rect">
            <a:avLst/>
          </a:prstGeom>
          <a:noFill/>
          <a:ln>
            <a:noFill/>
          </a:ln>
        </p:spPr>
      </p:pic>
      <p:pic>
        <p:nvPicPr>
          <p:cNvPr id="493" name="Google Shape;493;g17a82692b34_0_201"/>
          <p:cNvPicPr preferRelativeResize="0"/>
          <p:nvPr/>
        </p:nvPicPr>
        <p:blipFill rotWithShape="1">
          <a:blip r:embed="rId4">
            <a:alphaModFix/>
          </a:blip>
          <a:srcRect t="23915" b="24585"/>
          <a:stretch/>
        </p:blipFill>
        <p:spPr>
          <a:xfrm>
            <a:off x="3332434" y="300804"/>
            <a:ext cx="2513125" cy="1294225"/>
          </a:xfrm>
          <a:prstGeom prst="rect">
            <a:avLst/>
          </a:prstGeom>
          <a:noFill/>
          <a:ln>
            <a:noFill/>
          </a:ln>
        </p:spPr>
      </p:pic>
      <p:sp>
        <p:nvSpPr>
          <p:cNvPr id="494" name="Google Shape;494;g17a82692b34_0_201"/>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495" name="Google Shape;495;g17a82692b34_0_201"/>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496" name="Google Shape;496;g17a82692b34_0_201"/>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497" name="Google Shape;497;g17a82692b34_0_201"/>
          <p:cNvSpPr txBox="1"/>
          <p:nvPr/>
        </p:nvSpPr>
        <p:spPr>
          <a:xfrm>
            <a:off x="1573016" y="5967257"/>
            <a:ext cx="94269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500" name="Google Shape;500;g17a82692b34_0_201" descr="Diagram&#10;&#10;Description automatically generated"/>
          <p:cNvPicPr preferRelativeResize="0"/>
          <p:nvPr/>
        </p:nvPicPr>
        <p:blipFill rotWithShape="1">
          <a:blip r:embed="rId5">
            <a:alphaModFix/>
          </a:blip>
          <a:srcRect l="4030" t="4208" r="1789" b="2482"/>
          <a:stretch/>
        </p:blipFill>
        <p:spPr>
          <a:xfrm>
            <a:off x="2929600" y="2670150"/>
            <a:ext cx="3130257" cy="3101287"/>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DA8F4826-0266-0195-4A69-004B191E56D1}"/>
              </a:ext>
            </a:extLst>
          </p:cNvPr>
          <p:cNvPicPr>
            <a:picLocks noChangeAspect="1"/>
          </p:cNvPicPr>
          <p:nvPr/>
        </p:nvPicPr>
        <p:blipFill>
          <a:blip r:embed="rId6"/>
          <a:stretch>
            <a:fillRect/>
          </a:stretch>
        </p:blipFill>
        <p:spPr>
          <a:xfrm>
            <a:off x="6479705" y="2670143"/>
            <a:ext cx="2438400" cy="2438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7"/>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506" name="Google Shape;506;p7"/>
          <p:cNvSpPr txBox="1"/>
          <p:nvPr/>
        </p:nvSpPr>
        <p:spPr>
          <a:xfrm>
            <a:off x="321755" y="5454516"/>
            <a:ext cx="26818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Jane Johnston</a:t>
            </a:r>
            <a:endParaRPr sz="2400" b="0" i="0" u="none" strike="noStrike" cap="none">
              <a:solidFill>
                <a:schemeClr val="dk1"/>
              </a:solidFill>
              <a:latin typeface="Corsiva Hebrew"/>
              <a:ea typeface="Corsiva Hebrew"/>
              <a:cs typeface="Corsiva Hebrew"/>
              <a:sym typeface="Corsiva Hebrew"/>
            </a:endParaRPr>
          </a:p>
        </p:txBody>
      </p:sp>
      <p:sp>
        <p:nvSpPr>
          <p:cNvPr id="507" name="Google Shape;507;p7"/>
          <p:cNvSpPr txBox="1"/>
          <p:nvPr/>
        </p:nvSpPr>
        <p:spPr>
          <a:xfrm>
            <a:off x="292766" y="5887153"/>
            <a:ext cx="2681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Head of PHM &amp; Executive Director - Surrey Heartlands ICS &amp; AphA</a:t>
            </a:r>
            <a:endParaRPr/>
          </a:p>
        </p:txBody>
      </p:sp>
      <p:sp>
        <p:nvSpPr>
          <p:cNvPr id="508" name="Google Shape;508;p7"/>
          <p:cNvSpPr/>
          <p:nvPr/>
        </p:nvSpPr>
        <p:spPr>
          <a:xfrm>
            <a:off x="321754" y="2746265"/>
            <a:ext cx="2652823" cy="2650194"/>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9" name="Google Shape;509;p7"/>
          <p:cNvSpPr/>
          <p:nvPr/>
        </p:nvSpPr>
        <p:spPr>
          <a:xfrm>
            <a:off x="3265079" y="2746265"/>
            <a:ext cx="2652823" cy="2650194"/>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0" name="Google Shape;510;p7"/>
          <p:cNvSpPr txBox="1"/>
          <p:nvPr/>
        </p:nvSpPr>
        <p:spPr>
          <a:xfrm>
            <a:off x="3265079" y="5454516"/>
            <a:ext cx="26818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0" i="0" u="none" strike="noStrike" cap="none" dirty="0">
                <a:solidFill>
                  <a:schemeClr val="dk1"/>
                </a:solidFill>
                <a:latin typeface="Corsiva Hebrew"/>
                <a:ea typeface="Corsiva Hebrew"/>
                <a:cs typeface="Corsiva Hebrew"/>
                <a:sym typeface="Corsiva Hebrew"/>
              </a:rPr>
              <a:t>David Howell</a:t>
            </a:r>
            <a:endParaRPr lang="en-GB" dirty="0"/>
          </a:p>
        </p:txBody>
      </p:sp>
      <p:sp>
        <p:nvSpPr>
          <p:cNvPr id="511" name="Google Shape;511;p7"/>
          <p:cNvSpPr txBox="1"/>
          <p:nvPr/>
        </p:nvSpPr>
        <p:spPr>
          <a:xfrm>
            <a:off x="3086526" y="5887153"/>
            <a:ext cx="30390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dirty="0">
                <a:solidFill>
                  <a:schemeClr val="dk1"/>
                </a:solidFill>
                <a:latin typeface="Calibri"/>
                <a:ea typeface="Calibri"/>
                <a:cs typeface="Calibri"/>
                <a:sym typeface="Calibri"/>
              </a:rPr>
              <a:t>Joint Director for Strategic Business Intelligence and Analytics</a:t>
            </a:r>
          </a:p>
          <a:p>
            <a:pPr marL="0" marR="0" lvl="0" indent="0" algn="ctr" rtl="0">
              <a:spcBef>
                <a:spcPts val="0"/>
              </a:spcBef>
              <a:spcAft>
                <a:spcPts val="0"/>
              </a:spcAft>
              <a:buNone/>
            </a:pPr>
            <a:r>
              <a:rPr lang="en-GB" sz="1600" dirty="0">
                <a:solidFill>
                  <a:schemeClr val="dk1"/>
                </a:solidFill>
                <a:latin typeface="Calibri"/>
                <a:ea typeface="Calibri"/>
                <a:cs typeface="Calibri"/>
                <a:sym typeface="Calibri"/>
              </a:rPr>
              <a:t>Surrey Heartlands ICS</a:t>
            </a:r>
            <a:endParaRPr dirty="0">
              <a:latin typeface="Calibri"/>
              <a:ea typeface="Calibri"/>
              <a:cs typeface="Calibri"/>
              <a:sym typeface="Calibri"/>
            </a:endParaRPr>
          </a:p>
        </p:txBody>
      </p:sp>
      <p:sp>
        <p:nvSpPr>
          <p:cNvPr id="512" name="Google Shape;512;p7"/>
          <p:cNvSpPr txBox="1"/>
          <p:nvPr/>
        </p:nvSpPr>
        <p:spPr>
          <a:xfrm>
            <a:off x="6261796" y="3127433"/>
            <a:ext cx="536105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sng" strike="noStrike" cap="none">
                <a:solidFill>
                  <a:srgbClr val="29525B"/>
                </a:solidFill>
                <a:latin typeface="Corsiva Hebrew"/>
                <a:ea typeface="Corsiva Hebrew"/>
                <a:cs typeface="Corsiva Hebrew"/>
                <a:sym typeface="Corsiva Hebrew"/>
              </a:rPr>
              <a:t>We will be discuss…</a:t>
            </a:r>
            <a:endParaRPr/>
          </a:p>
        </p:txBody>
      </p:sp>
      <p:sp>
        <p:nvSpPr>
          <p:cNvPr id="513" name="Google Shape;513;p7"/>
          <p:cNvSpPr txBox="1"/>
          <p:nvPr/>
        </p:nvSpPr>
        <p:spPr>
          <a:xfrm>
            <a:off x="6289499" y="4182209"/>
            <a:ext cx="53055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Population Health Management and Impact Ability Modelling</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514" name="Google Shape;514;p7"/>
          <p:cNvSpPr/>
          <p:nvPr/>
        </p:nvSpPr>
        <p:spPr>
          <a:xfrm>
            <a:off x="-3" y="1404536"/>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515" name="Google Shape;515;p7"/>
          <p:cNvSpPr/>
          <p:nvPr/>
        </p:nvSpPr>
        <p:spPr>
          <a:xfrm>
            <a:off x="2838156" y="442400"/>
            <a:ext cx="651568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pic>
        <p:nvPicPr>
          <p:cNvPr id="516" name="Google Shape;516;p7"/>
          <p:cNvPicPr preferRelativeResize="0"/>
          <p:nvPr/>
        </p:nvPicPr>
        <p:blipFill>
          <a:blip r:embed="rId4">
            <a:alphaModFix/>
          </a:blip>
          <a:stretch>
            <a:fillRect/>
          </a:stretch>
        </p:blipFill>
        <p:spPr>
          <a:xfrm>
            <a:off x="371025" y="2782950"/>
            <a:ext cx="2550150" cy="2576800"/>
          </a:xfrm>
          <a:prstGeom prst="rect">
            <a:avLst/>
          </a:prstGeom>
          <a:noFill/>
          <a:ln>
            <a:noFill/>
          </a:ln>
        </p:spPr>
      </p:pic>
      <p:pic>
        <p:nvPicPr>
          <p:cNvPr id="517" name="Google Shape;517;p7"/>
          <p:cNvPicPr preferRelativeResize="0"/>
          <p:nvPr/>
        </p:nvPicPr>
        <p:blipFill>
          <a:blip r:embed="rId5">
            <a:alphaModFix/>
          </a:blip>
          <a:stretch>
            <a:fillRect/>
          </a:stretch>
        </p:blipFill>
        <p:spPr>
          <a:xfrm>
            <a:off x="3343638" y="2782950"/>
            <a:ext cx="2576800" cy="2576800"/>
          </a:xfrm>
          <a:prstGeom prst="rect">
            <a:avLst/>
          </a:prstGeom>
          <a:noFill/>
          <a:ln w="12700" cap="flat" cmpd="sng">
            <a:solidFill>
              <a:schemeClr val="dk1"/>
            </a:solidFill>
            <a:prstDash val="solid"/>
            <a:miter lim="8000"/>
            <a:headEnd type="none" w="sm" len="sm"/>
            <a:tailEnd type="none" w="sm" len="sm"/>
          </a:ln>
        </p:spPr>
      </p:pic>
      <p:pic>
        <p:nvPicPr>
          <p:cNvPr id="518" name="Google Shape;518;p7" descr="Diagram&#10;&#10;Description automatically generated"/>
          <p:cNvPicPr preferRelativeResize="0"/>
          <p:nvPr/>
        </p:nvPicPr>
        <p:blipFill rotWithShape="1">
          <a:blip r:embed="rId6">
            <a:alphaModFix/>
          </a:blip>
          <a:srcRect l="4030" t="4208" r="1789" b="2482"/>
          <a:stretch/>
        </p:blipFill>
        <p:spPr>
          <a:xfrm>
            <a:off x="66225" y="69125"/>
            <a:ext cx="1547825" cy="1533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17a82692b34_2_31"/>
          <p:cNvSpPr txBox="1">
            <a:spLocks noGrp="1"/>
          </p:cNvSpPr>
          <p:nvPr>
            <p:ph type="ctrTitle"/>
          </p:nvPr>
        </p:nvSpPr>
        <p:spPr>
          <a:xfrm>
            <a:off x="872950" y="1487971"/>
            <a:ext cx="10446099" cy="154790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9ACB5"/>
              </a:buClr>
              <a:buSzPct val="100000"/>
              <a:buFont typeface="Calibri"/>
              <a:buNone/>
            </a:pPr>
            <a:br>
              <a:rPr lang="en-GB"/>
            </a:br>
            <a:br>
              <a:rPr lang="en-GB"/>
            </a:br>
            <a:r>
              <a:rPr lang="en-GB" sz="4900"/>
              <a:t>Population Health Management and</a:t>
            </a:r>
            <a:br>
              <a:rPr lang="en-GB" sz="4900"/>
            </a:br>
            <a:r>
              <a:rPr lang="en-GB" sz="4900"/>
              <a:t>Impactability Modelling</a:t>
            </a:r>
            <a:br>
              <a:rPr lang="en-GB"/>
            </a:br>
            <a:br>
              <a:rPr lang="en-GB"/>
            </a:br>
            <a:endParaRPr/>
          </a:p>
        </p:txBody>
      </p:sp>
      <p:sp>
        <p:nvSpPr>
          <p:cNvPr id="525" name="Google Shape;525;g17a82692b34_2_31"/>
          <p:cNvSpPr txBox="1">
            <a:spLocks noGrp="1"/>
          </p:cNvSpPr>
          <p:nvPr>
            <p:ph type="subTitle" idx="1"/>
          </p:nvPr>
        </p:nvSpPr>
        <p:spPr>
          <a:xfrm>
            <a:off x="872950" y="3429000"/>
            <a:ext cx="10446099" cy="154790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D6563"/>
              </a:buClr>
              <a:buSzPts val="4000"/>
              <a:buNone/>
            </a:pPr>
            <a:r>
              <a:rPr lang="en-GB" sz="4000"/>
              <a:t>Population Health Management Conference</a:t>
            </a:r>
            <a:endParaRPr/>
          </a:p>
          <a:p>
            <a:pPr marL="0" lvl="0" indent="0" algn="ctr" rtl="0">
              <a:lnSpc>
                <a:spcPct val="90000"/>
              </a:lnSpc>
              <a:spcBef>
                <a:spcPts val="1000"/>
              </a:spcBef>
              <a:spcAft>
                <a:spcPts val="0"/>
              </a:spcAft>
              <a:buClr>
                <a:srgbClr val="5D6563"/>
              </a:buClr>
              <a:buSzPts val="3200"/>
              <a:buNone/>
            </a:pPr>
            <a:r>
              <a:rPr lang="en-GB" sz="3200"/>
              <a:t>2nd November 2022</a:t>
            </a:r>
            <a:endParaRPr/>
          </a:p>
        </p:txBody>
      </p:sp>
      <p:pic>
        <p:nvPicPr>
          <p:cNvPr id="526" name="Google Shape;526;g17a82692b34_2_31"/>
          <p:cNvPicPr preferRelativeResize="0"/>
          <p:nvPr/>
        </p:nvPicPr>
        <p:blipFill rotWithShape="1">
          <a:blip r:embed="rId3">
            <a:alphaModFix/>
          </a:blip>
          <a:srcRect/>
          <a:stretch/>
        </p:blipFill>
        <p:spPr>
          <a:xfrm>
            <a:off x="5057974" y="4976902"/>
            <a:ext cx="2076049" cy="11337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7a82692b34_2_39"/>
          <p:cNvSpPr txBox="1">
            <a:spLocks noGrp="1"/>
          </p:cNvSpPr>
          <p:nvPr>
            <p:ph type="ctrTitle"/>
          </p:nvPr>
        </p:nvSpPr>
        <p:spPr>
          <a:xfrm>
            <a:off x="983014" y="1105756"/>
            <a:ext cx="3178769" cy="48018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9ACB5"/>
              </a:buClr>
              <a:buSzPct val="100000"/>
              <a:buFont typeface="Calibri"/>
              <a:buNone/>
            </a:pPr>
            <a:r>
              <a:rPr lang="en-GB"/>
              <a:t>Who we are:</a:t>
            </a:r>
            <a:br>
              <a:rPr lang="en-GB"/>
            </a:br>
            <a:endParaRPr/>
          </a:p>
        </p:txBody>
      </p:sp>
      <p:pic>
        <p:nvPicPr>
          <p:cNvPr id="533" name="Google Shape;533;g17a82692b34_2_39"/>
          <p:cNvPicPr preferRelativeResize="0"/>
          <p:nvPr/>
        </p:nvPicPr>
        <p:blipFill rotWithShape="1">
          <a:blip r:embed="rId3">
            <a:alphaModFix/>
          </a:blip>
          <a:srcRect/>
          <a:stretch/>
        </p:blipFill>
        <p:spPr>
          <a:xfrm>
            <a:off x="983014" y="1862085"/>
            <a:ext cx="4561832" cy="3409970"/>
          </a:xfrm>
          <a:prstGeom prst="round2DiagRect">
            <a:avLst>
              <a:gd name="adj1" fmla="val 16667"/>
              <a:gd name="adj2" fmla="val 21030"/>
            </a:avLst>
          </a:prstGeom>
          <a:noFill/>
          <a:ln w="88900" cap="sq" cmpd="sng">
            <a:solidFill>
              <a:srgbClr val="FFFFFF"/>
            </a:solidFill>
            <a:prstDash val="solid"/>
            <a:miter lim="800000"/>
            <a:headEnd type="none" w="sm" len="sm"/>
            <a:tailEnd type="none" w="sm" len="sm"/>
          </a:ln>
          <a:effectLst>
            <a:outerShdw blurRad="254000" algn="tl" rotWithShape="0">
              <a:srgbClr val="000000">
                <a:alpha val="42352"/>
              </a:srgbClr>
            </a:outerShdw>
          </a:effectLst>
        </p:spPr>
      </p:pic>
      <p:pic>
        <p:nvPicPr>
          <p:cNvPr id="534" name="Google Shape;534;g17a82692b34_2_39" descr="A person taking a selfie&#10;&#10;Description automatically generated"/>
          <p:cNvPicPr preferRelativeResize="0"/>
          <p:nvPr/>
        </p:nvPicPr>
        <p:blipFill rotWithShape="1">
          <a:blip r:embed="rId4">
            <a:alphaModFix/>
          </a:blip>
          <a:srcRect/>
          <a:stretch/>
        </p:blipFill>
        <p:spPr>
          <a:xfrm rot="-5400000">
            <a:off x="7391374" y="2197846"/>
            <a:ext cx="3586553" cy="2689916"/>
          </a:xfrm>
          <a:prstGeom prst="rect">
            <a:avLst/>
          </a:prstGeom>
          <a:noFill/>
          <a:ln>
            <a:noFill/>
          </a:ln>
        </p:spPr>
      </p:pic>
      <p:sp>
        <p:nvSpPr>
          <p:cNvPr id="535" name="Google Shape;535;g17a82692b34_2_39"/>
          <p:cNvSpPr txBox="1"/>
          <p:nvPr/>
        </p:nvSpPr>
        <p:spPr>
          <a:xfrm>
            <a:off x="2270235" y="5752244"/>
            <a:ext cx="242566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hlink"/>
                </a:solidFill>
                <a:latin typeface="Calibri"/>
                <a:ea typeface="Calibri"/>
                <a:cs typeface="Calibri"/>
                <a:sym typeface="Calibri"/>
                <a:hlinkClick r:id="rId5"/>
              </a:rPr>
              <a:t>David.howell5@nhs.net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g17a82692b34_2_39"/>
          <p:cNvSpPr txBox="1"/>
          <p:nvPr/>
        </p:nvSpPr>
        <p:spPr>
          <a:xfrm>
            <a:off x="8012189" y="5752244"/>
            <a:ext cx="25174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hlink"/>
                </a:solidFill>
                <a:latin typeface="Calibri"/>
                <a:ea typeface="Calibri"/>
                <a:cs typeface="Calibri"/>
                <a:sym typeface="Calibri"/>
                <a:hlinkClick r:id="rId5"/>
              </a:rPr>
              <a:t>Jane.johnston7@nhs.net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17a82692b34_2_48"/>
          <p:cNvSpPr txBox="1"/>
          <p:nvPr/>
        </p:nvSpPr>
        <p:spPr>
          <a:xfrm>
            <a:off x="838200" y="630621"/>
            <a:ext cx="10515600" cy="86711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9ACB5"/>
              </a:buClr>
              <a:buSzPts val="3600"/>
              <a:buFont typeface="Calibri"/>
              <a:buNone/>
            </a:pPr>
            <a:r>
              <a:rPr lang="en-GB" sz="3600" b="0" i="0" u="none" strike="noStrike" cap="none">
                <a:solidFill>
                  <a:srgbClr val="29ACB5"/>
                </a:solidFill>
                <a:latin typeface="Calibri"/>
                <a:ea typeface="Calibri"/>
                <a:cs typeface="Calibri"/>
                <a:sym typeface="Calibri"/>
              </a:rPr>
              <a:t>Lets start with the situation to date:	</a:t>
            </a:r>
            <a:endParaRPr sz="1400" b="0" i="0" u="none" strike="noStrike" cap="none">
              <a:solidFill>
                <a:srgbClr val="000000"/>
              </a:solidFill>
              <a:latin typeface="Arial"/>
              <a:ea typeface="Arial"/>
              <a:cs typeface="Arial"/>
              <a:sym typeface="Arial"/>
            </a:endParaRPr>
          </a:p>
        </p:txBody>
      </p:sp>
      <p:sp>
        <p:nvSpPr>
          <p:cNvPr id="543" name="Google Shape;543;g17a82692b34_2_48"/>
          <p:cNvSpPr txBox="1">
            <a:spLocks noGrp="1"/>
          </p:cNvSpPr>
          <p:nvPr>
            <p:ph type="body" idx="1"/>
          </p:nvPr>
        </p:nvSpPr>
        <p:spPr>
          <a:xfrm>
            <a:off x="838200" y="1497737"/>
            <a:ext cx="10515600" cy="4583582"/>
          </a:xfrm>
          <a:prstGeom prst="rect">
            <a:avLst/>
          </a:prstGeom>
          <a:noFill/>
          <a:ln>
            <a:noFill/>
          </a:ln>
        </p:spPr>
        <p:txBody>
          <a:bodyPr spcFirstLastPara="1" wrap="square" lIns="91425" tIns="45700" rIns="91425" bIns="45700" anchor="t" anchorCtr="0">
            <a:noAutofit/>
          </a:bodyPr>
          <a:lstStyle/>
          <a:p>
            <a:pPr marL="228594" lvl="0" indent="-228594" algn="l" rtl="0">
              <a:lnSpc>
                <a:spcPct val="90000"/>
              </a:lnSpc>
              <a:spcBef>
                <a:spcPts val="0"/>
              </a:spcBef>
              <a:spcAft>
                <a:spcPts val="0"/>
              </a:spcAft>
              <a:buClr>
                <a:srgbClr val="5D6563"/>
              </a:buClr>
              <a:buSzPts val="2400"/>
              <a:buChar char="•"/>
            </a:pPr>
            <a:r>
              <a:rPr lang="en-GB" sz="2400"/>
              <a:t>Healthcare interventions were often designed for non-specific populations (e.g. reduce 10% of A&amp;E)</a:t>
            </a:r>
            <a:endParaRPr/>
          </a:p>
          <a:p>
            <a:pPr marL="0" lvl="0" indent="0" algn="l" rtl="0">
              <a:lnSpc>
                <a:spcPct val="90000"/>
              </a:lnSpc>
              <a:spcBef>
                <a:spcPts val="1000"/>
              </a:spcBef>
              <a:spcAft>
                <a:spcPts val="0"/>
              </a:spcAft>
              <a:buClr>
                <a:srgbClr val="5D6563"/>
              </a:buClr>
              <a:buSzPts val="2400"/>
              <a:buNone/>
            </a:pPr>
            <a:endParaRPr sz="2400"/>
          </a:p>
          <a:p>
            <a:pPr marL="228594" lvl="0" indent="-228594" algn="l" rtl="0">
              <a:lnSpc>
                <a:spcPct val="90000"/>
              </a:lnSpc>
              <a:spcBef>
                <a:spcPts val="1000"/>
              </a:spcBef>
              <a:spcAft>
                <a:spcPts val="0"/>
              </a:spcAft>
              <a:buClr>
                <a:srgbClr val="5D6563"/>
              </a:buClr>
              <a:buSzPts val="2400"/>
              <a:buChar char="•"/>
            </a:pPr>
            <a:r>
              <a:rPr lang="en-GB" sz="2400"/>
              <a:t>Lack granularity of detail.</a:t>
            </a:r>
            <a:br>
              <a:rPr lang="en-GB" sz="2400"/>
            </a:br>
            <a:endParaRPr sz="2400"/>
          </a:p>
          <a:p>
            <a:pPr marL="228594" lvl="0" indent="-228594" algn="l" rtl="0">
              <a:lnSpc>
                <a:spcPct val="90000"/>
              </a:lnSpc>
              <a:spcBef>
                <a:spcPts val="1000"/>
              </a:spcBef>
              <a:spcAft>
                <a:spcPts val="0"/>
              </a:spcAft>
              <a:buClr>
                <a:srgbClr val="5D6563"/>
              </a:buClr>
              <a:buSzPts val="2400"/>
              <a:buChar char="•"/>
            </a:pPr>
            <a:r>
              <a:rPr lang="en-GB" sz="2400"/>
              <a:t>Often not generalisable or scalable.</a:t>
            </a:r>
            <a:br>
              <a:rPr lang="en-GB" sz="2400"/>
            </a:br>
            <a:endParaRPr sz="2400"/>
          </a:p>
          <a:p>
            <a:pPr marL="228594" lvl="0" indent="-228594" algn="l" rtl="0">
              <a:lnSpc>
                <a:spcPct val="90000"/>
              </a:lnSpc>
              <a:spcBef>
                <a:spcPts val="1000"/>
              </a:spcBef>
              <a:spcAft>
                <a:spcPts val="0"/>
              </a:spcAft>
              <a:buClr>
                <a:srgbClr val="5D6563"/>
              </a:buClr>
              <a:buSzPts val="2400"/>
              <a:buChar char="•"/>
            </a:pPr>
            <a:r>
              <a:rPr lang="en-GB" sz="2400"/>
              <a:t>Not based upon future health and care needs, but rather based on now/historical; focus on health priorities rather than health &amp; care</a:t>
            </a:r>
            <a:br>
              <a:rPr lang="en-GB" sz="2400"/>
            </a:br>
            <a:endParaRPr sz="2400"/>
          </a:p>
          <a:p>
            <a:pPr marL="228594" lvl="0" indent="-228594" algn="l" rtl="0">
              <a:lnSpc>
                <a:spcPct val="90000"/>
              </a:lnSpc>
              <a:spcBef>
                <a:spcPts val="1000"/>
              </a:spcBef>
              <a:spcAft>
                <a:spcPts val="0"/>
              </a:spcAft>
              <a:buClr>
                <a:srgbClr val="5D6563"/>
              </a:buClr>
              <a:buSzPts val="2400"/>
              <a:buChar char="•"/>
            </a:pPr>
            <a:r>
              <a:rPr lang="en-GB" sz="2400"/>
              <a:t>Narrow use of monitoring: Assessments made typically by looking in only one or two areas.  Patient experience rarely monitored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7a82692b34_2_54"/>
          <p:cNvSpPr txBox="1"/>
          <p:nvPr/>
        </p:nvSpPr>
        <p:spPr>
          <a:xfrm>
            <a:off x="838200" y="763382"/>
            <a:ext cx="10515600" cy="86711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9ACB5"/>
              </a:buClr>
              <a:buSzPts val="3600"/>
              <a:buFont typeface="Calibri"/>
              <a:buNone/>
            </a:pPr>
            <a:r>
              <a:rPr lang="en-GB" sz="3600" b="0" i="0" u="none" strike="noStrike" cap="none">
                <a:solidFill>
                  <a:srgbClr val="29ACB5"/>
                </a:solidFill>
                <a:latin typeface="Calibri"/>
                <a:ea typeface="Calibri"/>
                <a:cs typeface="Calibri"/>
                <a:sym typeface="Calibri"/>
              </a:rPr>
              <a:t>The challenge this creates for systems:	</a:t>
            </a:r>
            <a:endParaRPr sz="1400" b="0" i="0" u="none" strike="noStrike" cap="none">
              <a:solidFill>
                <a:srgbClr val="000000"/>
              </a:solidFill>
              <a:latin typeface="Arial"/>
              <a:ea typeface="Arial"/>
              <a:cs typeface="Arial"/>
              <a:sym typeface="Arial"/>
            </a:endParaRPr>
          </a:p>
        </p:txBody>
      </p:sp>
      <p:sp>
        <p:nvSpPr>
          <p:cNvPr id="550" name="Google Shape;550;g17a82692b34_2_54"/>
          <p:cNvSpPr txBox="1">
            <a:spLocks noGrp="1"/>
          </p:cNvSpPr>
          <p:nvPr>
            <p:ph type="body" idx="1"/>
          </p:nvPr>
        </p:nvSpPr>
        <p:spPr>
          <a:xfrm>
            <a:off x="838200" y="1652060"/>
            <a:ext cx="10515600" cy="3553879"/>
          </a:xfrm>
          <a:prstGeom prst="rect">
            <a:avLst/>
          </a:prstGeom>
          <a:noFill/>
          <a:ln>
            <a:noFill/>
          </a:ln>
        </p:spPr>
        <p:txBody>
          <a:bodyPr spcFirstLastPara="1" wrap="square" lIns="91425" tIns="45700" rIns="91425" bIns="45700" anchor="t" anchorCtr="0">
            <a:noAutofit/>
          </a:bodyPr>
          <a:lstStyle/>
          <a:p>
            <a:pPr marL="228594" lvl="0" indent="-228594" algn="l" rtl="0">
              <a:lnSpc>
                <a:spcPct val="90000"/>
              </a:lnSpc>
              <a:spcBef>
                <a:spcPts val="0"/>
              </a:spcBef>
              <a:spcAft>
                <a:spcPts val="0"/>
              </a:spcAft>
              <a:buClr>
                <a:srgbClr val="5D6563"/>
              </a:buClr>
              <a:buSzPts val="2400"/>
              <a:buChar char="•"/>
            </a:pPr>
            <a:r>
              <a:rPr lang="en-GB" sz="2400"/>
              <a:t>Difficulty understanding why a scheme or intervention is going off track:</a:t>
            </a:r>
            <a:endParaRPr/>
          </a:p>
          <a:p>
            <a:pPr marL="685783" lvl="1" indent="-228594" algn="l" rtl="0">
              <a:lnSpc>
                <a:spcPct val="90000"/>
              </a:lnSpc>
              <a:spcBef>
                <a:spcPts val="500"/>
              </a:spcBef>
              <a:spcAft>
                <a:spcPts val="0"/>
              </a:spcAft>
              <a:buClr>
                <a:srgbClr val="5D6563"/>
              </a:buClr>
              <a:buSzPts val="2400"/>
              <a:buChar char="•"/>
            </a:pPr>
            <a:r>
              <a:rPr lang="en-GB" i="1"/>
              <a:t>Monitoring at aggregate level is confounded with other factors in the chosen cohort (e.g. RTT initiatives)</a:t>
            </a:r>
            <a:endParaRPr/>
          </a:p>
          <a:p>
            <a:pPr marL="685783" lvl="1" indent="-228594" algn="l" rtl="0">
              <a:lnSpc>
                <a:spcPct val="90000"/>
              </a:lnSpc>
              <a:spcBef>
                <a:spcPts val="500"/>
              </a:spcBef>
              <a:spcAft>
                <a:spcPts val="0"/>
              </a:spcAft>
              <a:buClr>
                <a:srgbClr val="5D6563"/>
              </a:buClr>
              <a:buSzPts val="2400"/>
              <a:buChar char="•"/>
            </a:pPr>
            <a:r>
              <a:rPr lang="en-GB" i="1"/>
              <a:t>Target population has changed by the point of intervention (typically takes 12 months from idea to implementation)</a:t>
            </a:r>
            <a:endParaRPr/>
          </a:p>
          <a:p>
            <a:pPr marL="228594" lvl="0" indent="-228594" algn="l" rtl="0">
              <a:lnSpc>
                <a:spcPct val="90000"/>
              </a:lnSpc>
              <a:spcBef>
                <a:spcPts val="1000"/>
              </a:spcBef>
              <a:spcAft>
                <a:spcPts val="0"/>
              </a:spcAft>
              <a:buClr>
                <a:srgbClr val="5D6563"/>
              </a:buClr>
              <a:buSzPts val="2400"/>
              <a:buChar char="•"/>
            </a:pPr>
            <a:r>
              <a:rPr lang="en-GB" sz="2400"/>
              <a:t>Narrow use of monitoring means that costs may shift from one place within the system to another, so may not realise financial/quality benefits</a:t>
            </a:r>
            <a:br>
              <a:rPr lang="en-GB" sz="2400"/>
            </a:br>
            <a:endParaRPr sz="2400"/>
          </a:p>
          <a:p>
            <a:pPr marL="228594" lvl="0" indent="-228594" algn="l" rtl="0">
              <a:lnSpc>
                <a:spcPct val="90000"/>
              </a:lnSpc>
              <a:spcBef>
                <a:spcPts val="1000"/>
              </a:spcBef>
              <a:spcAft>
                <a:spcPts val="0"/>
              </a:spcAft>
              <a:buClr>
                <a:srgbClr val="5D6563"/>
              </a:buClr>
              <a:buSzPts val="2400"/>
              <a:buChar char="•"/>
            </a:pPr>
            <a:r>
              <a:rPr lang="en-GB" sz="2400"/>
              <a:t>Lack of confidence to invest to save in the future</a:t>
            </a:r>
            <a:br>
              <a:rPr lang="en-GB" sz="2400"/>
            </a:br>
            <a:endParaRPr sz="2400"/>
          </a:p>
          <a:p>
            <a:pPr marL="228594" lvl="0" indent="-228594" algn="l" rtl="0">
              <a:lnSpc>
                <a:spcPct val="90000"/>
              </a:lnSpc>
              <a:spcBef>
                <a:spcPts val="1000"/>
              </a:spcBef>
              <a:spcAft>
                <a:spcPts val="0"/>
              </a:spcAft>
              <a:buClr>
                <a:srgbClr val="5D6563"/>
              </a:buClr>
              <a:buSzPts val="2400"/>
              <a:buChar char="•"/>
            </a:pPr>
            <a:r>
              <a:rPr lang="en-GB" sz="2400"/>
              <a:t>Can result in money not being invested in the right areas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17a82692b34_2_60"/>
          <p:cNvSpPr txBox="1">
            <a:spLocks noGrp="1"/>
          </p:cNvSpPr>
          <p:nvPr>
            <p:ph type="title"/>
          </p:nvPr>
        </p:nvSpPr>
        <p:spPr>
          <a:xfrm>
            <a:off x="740545" y="785995"/>
            <a:ext cx="10515600" cy="38822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9ACB5"/>
              </a:buClr>
              <a:buSzPct val="100000"/>
              <a:buFont typeface="Calibri"/>
              <a:buNone/>
            </a:pPr>
            <a:r>
              <a:rPr lang="en-GB" sz="2800" b="1"/>
              <a:t>What </a:t>
            </a:r>
            <a:r>
              <a:rPr lang="en-GB" sz="2700" b="1"/>
              <a:t>is</a:t>
            </a:r>
            <a:r>
              <a:rPr lang="en-GB" sz="2800" b="1"/>
              <a:t> Population Health Management</a:t>
            </a:r>
            <a:r>
              <a:rPr lang="en-GB" sz="2800"/>
              <a:t>?</a:t>
            </a:r>
            <a:endParaRPr/>
          </a:p>
        </p:txBody>
      </p:sp>
      <p:pic>
        <p:nvPicPr>
          <p:cNvPr id="557" name="Google Shape;557;g17a82692b34_2_60"/>
          <p:cNvPicPr preferRelativeResize="0">
            <a:picLocks noGrp="1"/>
          </p:cNvPicPr>
          <p:nvPr>
            <p:ph type="body" idx="1"/>
          </p:nvPr>
        </p:nvPicPr>
        <p:blipFill rotWithShape="1">
          <a:blip r:embed="rId3">
            <a:alphaModFix/>
          </a:blip>
          <a:srcRect/>
          <a:stretch/>
        </p:blipFill>
        <p:spPr>
          <a:xfrm>
            <a:off x="1171262" y="1174219"/>
            <a:ext cx="3974937" cy="2395936"/>
          </a:xfrm>
          <a:prstGeom prst="rect">
            <a:avLst/>
          </a:prstGeom>
          <a:noFill/>
          <a:ln>
            <a:noFill/>
          </a:ln>
        </p:spPr>
      </p:pic>
      <p:sp>
        <p:nvSpPr>
          <p:cNvPr id="558" name="Google Shape;558;g17a82692b34_2_60"/>
          <p:cNvSpPr/>
          <p:nvPr/>
        </p:nvSpPr>
        <p:spPr>
          <a:xfrm>
            <a:off x="5576916" y="1161224"/>
            <a:ext cx="5520171" cy="2524012"/>
          </a:xfrm>
          <a:prstGeom prst="rect">
            <a:avLst/>
          </a:prstGeom>
          <a:noFill/>
          <a:ln>
            <a:noFill/>
          </a:ln>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rgbClr val="AE2573"/>
              </a:buClr>
              <a:buSzPts val="1400"/>
              <a:buFont typeface="Arial"/>
              <a:buNone/>
            </a:pPr>
            <a:r>
              <a:rPr lang="en-GB" sz="1400" b="1" i="0" u="none" strike="noStrike" cap="none">
                <a:solidFill>
                  <a:srgbClr val="FFFFFF"/>
                </a:solidFill>
                <a:highlight>
                  <a:srgbClr val="AE2573"/>
                </a:highlight>
                <a:latin typeface="Arial"/>
                <a:ea typeface="Arial"/>
                <a:cs typeface="Arial"/>
                <a:sym typeface="Arial"/>
              </a:rPr>
              <a:t>Population Health Management </a:t>
            </a:r>
            <a:r>
              <a:rPr lang="en-GB" sz="1400" b="1" i="0" u="none" strike="noStrike" cap="none">
                <a:solidFill>
                  <a:srgbClr val="000000"/>
                </a:solidFill>
                <a:latin typeface="Arial"/>
                <a:ea typeface="Arial"/>
                <a:cs typeface="Arial"/>
                <a:sym typeface="Arial"/>
              </a:rPr>
              <a:t> is about:</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300"/>
              </a:spcBef>
              <a:spcAft>
                <a:spcPts val="0"/>
              </a:spcAft>
              <a:buClr>
                <a:srgbClr val="AE2573"/>
              </a:buClr>
              <a:buSzPts val="1200"/>
              <a:buFont typeface="Noto Sans"/>
              <a:buChar char="⮚"/>
            </a:pPr>
            <a:r>
              <a:rPr lang="en-GB" sz="1200" b="0" i="0" u="none" strike="noStrike" cap="none">
                <a:solidFill>
                  <a:srgbClr val="000000"/>
                </a:solidFill>
                <a:latin typeface="Arial"/>
                <a:ea typeface="Arial"/>
                <a:cs typeface="Arial"/>
                <a:sym typeface="Arial"/>
              </a:rPr>
              <a:t>Using data-driven insights and evidence of best practice to inform </a:t>
            </a:r>
            <a:r>
              <a:rPr lang="en-GB" sz="1200" b="1" i="0" u="sng" strike="noStrike" cap="none">
                <a:solidFill>
                  <a:srgbClr val="000000"/>
                </a:solidFill>
                <a:latin typeface="Arial"/>
                <a:ea typeface="Arial"/>
                <a:cs typeface="Arial"/>
                <a:sym typeface="Arial"/>
              </a:rPr>
              <a:t>targeted interventions</a:t>
            </a:r>
            <a:r>
              <a:rPr lang="en-GB" sz="1200" b="1" i="0" u="none" strike="noStrike" cap="none">
                <a:solidFill>
                  <a:srgbClr val="000000"/>
                </a:solidFill>
                <a:latin typeface="Arial"/>
                <a:ea typeface="Arial"/>
                <a:cs typeface="Arial"/>
                <a:sym typeface="Arial"/>
              </a:rPr>
              <a:t> to improve the health &amp; wellbeing of specific populations &amp; cohorts</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300"/>
              </a:spcBef>
              <a:spcAft>
                <a:spcPts val="0"/>
              </a:spcAft>
              <a:buClr>
                <a:srgbClr val="AE2573"/>
              </a:buClr>
              <a:buSzPts val="1200"/>
              <a:buFont typeface="Noto Sans"/>
              <a:buChar char="⮚"/>
            </a:pPr>
            <a:r>
              <a:rPr lang="en-GB" sz="1200" b="1" i="0" u="none" strike="noStrike" cap="none">
                <a:solidFill>
                  <a:srgbClr val="000000"/>
                </a:solidFill>
                <a:latin typeface="Arial"/>
                <a:ea typeface="Arial"/>
                <a:cs typeface="Arial"/>
                <a:sym typeface="Arial"/>
              </a:rPr>
              <a:t>The wider determinants of health, </a:t>
            </a:r>
            <a:r>
              <a:rPr lang="en-GB" sz="1200" b="0" i="0" u="sng" strike="noStrike" cap="none">
                <a:solidFill>
                  <a:srgbClr val="000000"/>
                </a:solidFill>
                <a:latin typeface="Arial"/>
                <a:ea typeface="Arial"/>
                <a:cs typeface="Arial"/>
                <a:sym typeface="Arial"/>
              </a:rPr>
              <a:t>not</a:t>
            </a:r>
            <a:r>
              <a:rPr lang="en-GB" sz="1200" b="0" i="0" u="none" strike="noStrike" cap="none">
                <a:solidFill>
                  <a:srgbClr val="000000"/>
                </a:solidFill>
                <a:latin typeface="Arial"/>
                <a:ea typeface="Arial"/>
                <a:cs typeface="Arial"/>
                <a:sym typeface="Arial"/>
              </a:rPr>
              <a:t> just health &amp; care</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300"/>
              </a:spcBef>
              <a:spcAft>
                <a:spcPts val="0"/>
              </a:spcAft>
              <a:buClr>
                <a:srgbClr val="AE2573"/>
              </a:buClr>
              <a:buSzPts val="1200"/>
              <a:buFont typeface="Noto Sans"/>
              <a:buChar char="⮚"/>
            </a:pPr>
            <a:r>
              <a:rPr lang="en-GB" sz="1200" b="1" i="0" u="none" strike="noStrike" cap="none">
                <a:solidFill>
                  <a:srgbClr val="000000"/>
                </a:solidFill>
                <a:latin typeface="Arial"/>
                <a:ea typeface="Arial"/>
                <a:cs typeface="Arial"/>
                <a:sym typeface="Arial"/>
              </a:rPr>
              <a:t>Making informed judgements</a:t>
            </a:r>
            <a:r>
              <a:rPr lang="en-GB" sz="1200" b="0" i="0" u="none" strike="noStrike" cap="none">
                <a:solidFill>
                  <a:srgbClr val="000000"/>
                </a:solidFill>
                <a:latin typeface="Arial"/>
                <a:ea typeface="Arial"/>
                <a:cs typeface="Arial"/>
                <a:sym typeface="Arial"/>
              </a:rPr>
              <a:t>, not just relying on the analytics</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300"/>
              </a:spcBef>
              <a:spcAft>
                <a:spcPts val="0"/>
              </a:spcAft>
              <a:buClr>
                <a:srgbClr val="AE2573"/>
              </a:buClr>
              <a:buSzPts val="1200"/>
              <a:buFont typeface="Noto Sans"/>
              <a:buChar char="⮚"/>
            </a:pPr>
            <a:r>
              <a:rPr lang="en-GB" sz="1200" b="1" i="0" u="none" strike="noStrike" cap="none">
                <a:solidFill>
                  <a:srgbClr val="000000"/>
                </a:solidFill>
                <a:latin typeface="Arial"/>
                <a:ea typeface="Arial"/>
                <a:cs typeface="Arial"/>
                <a:sym typeface="Arial"/>
              </a:rPr>
              <a:t>Prioritising the use of collective resources to have the best impact</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300"/>
              </a:spcBef>
              <a:spcAft>
                <a:spcPts val="0"/>
              </a:spcAft>
              <a:buClr>
                <a:srgbClr val="AE2573"/>
              </a:buClr>
              <a:buSzPts val="1200"/>
              <a:buFont typeface="Noto Sans"/>
              <a:buChar char="⮚"/>
            </a:pPr>
            <a:r>
              <a:rPr lang="en-GB" sz="1200" b="1" i="0" u="none" strike="noStrike" cap="none">
                <a:solidFill>
                  <a:srgbClr val="000000"/>
                </a:solidFill>
                <a:latin typeface="Arial"/>
                <a:ea typeface="Arial"/>
                <a:cs typeface="Arial"/>
                <a:sym typeface="Arial"/>
              </a:rPr>
              <a:t>Acting together </a:t>
            </a:r>
            <a:r>
              <a:rPr lang="en-GB" sz="1200" b="0" i="0" u="none" strike="noStrike" cap="none">
                <a:solidFill>
                  <a:srgbClr val="000000"/>
                </a:solidFill>
                <a:latin typeface="Arial"/>
                <a:ea typeface="Arial"/>
                <a:cs typeface="Arial"/>
                <a:sym typeface="Arial"/>
              </a:rPr>
              <a:t>– the NHS, local authorities, public services, the VCS, communities, activists &amp; local people. </a:t>
            </a:r>
            <a:r>
              <a:rPr lang="en-GB" sz="1200" b="1" i="0" u="none" strike="noStrike" cap="none">
                <a:solidFill>
                  <a:srgbClr val="000000"/>
                </a:solidFill>
                <a:latin typeface="Arial"/>
                <a:ea typeface="Arial"/>
                <a:cs typeface="Arial"/>
                <a:sym typeface="Arial"/>
              </a:rPr>
              <a:t>Creating partnerships of equals</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300"/>
              </a:spcBef>
              <a:spcAft>
                <a:spcPts val="0"/>
              </a:spcAft>
              <a:buClr>
                <a:srgbClr val="AE2573"/>
              </a:buClr>
              <a:buSzPts val="1200"/>
              <a:buFont typeface="Noto Sans"/>
              <a:buChar char="⮚"/>
            </a:pPr>
            <a:r>
              <a:rPr lang="en-GB" sz="1200" b="1" i="0" u="none" strike="noStrike" cap="none">
                <a:solidFill>
                  <a:srgbClr val="000000"/>
                </a:solidFill>
                <a:latin typeface="Arial"/>
                <a:ea typeface="Arial"/>
                <a:cs typeface="Arial"/>
                <a:sym typeface="Arial"/>
              </a:rPr>
              <a:t>Achieving practical tangible improvements for people &amp; communities</a:t>
            </a:r>
            <a:endParaRPr sz="1400" b="0" i="0" u="none" strike="noStrike" cap="none">
              <a:solidFill>
                <a:srgbClr val="000000"/>
              </a:solidFill>
              <a:latin typeface="Arial"/>
              <a:ea typeface="Arial"/>
              <a:cs typeface="Arial"/>
              <a:sym typeface="Arial"/>
            </a:endParaRPr>
          </a:p>
          <a:p>
            <a:pPr marL="257175" marR="0" lvl="0" indent="-180975" algn="l" rtl="0">
              <a:lnSpc>
                <a:spcPct val="100000"/>
              </a:lnSpc>
              <a:spcBef>
                <a:spcPts val="300"/>
              </a:spcBef>
              <a:spcAft>
                <a:spcPts val="0"/>
              </a:spcAft>
              <a:buClr>
                <a:srgbClr val="AE2573"/>
              </a:buClr>
              <a:buSzPts val="1200"/>
              <a:buFont typeface="Noto Sans"/>
              <a:buNone/>
            </a:pPr>
            <a:endParaRPr sz="1200" b="0" i="0" u="none" strike="noStrike" cap="none">
              <a:solidFill>
                <a:srgbClr val="000000"/>
              </a:solidFill>
              <a:latin typeface="Arial"/>
              <a:ea typeface="Arial"/>
              <a:cs typeface="Arial"/>
              <a:sym typeface="Arial"/>
            </a:endParaRPr>
          </a:p>
          <a:p>
            <a:pPr marL="257175" marR="0" lvl="0" indent="-180975" algn="l" rtl="0">
              <a:lnSpc>
                <a:spcPct val="100000"/>
              </a:lnSpc>
              <a:spcBef>
                <a:spcPts val="300"/>
              </a:spcBef>
              <a:spcAft>
                <a:spcPts val="0"/>
              </a:spcAft>
              <a:buClr>
                <a:srgbClr val="AE2573"/>
              </a:buClr>
              <a:buSzPts val="1200"/>
              <a:buFont typeface="Noto Sans"/>
              <a:buNone/>
            </a:pPr>
            <a:endParaRPr sz="1200" b="0" i="0" u="none" strike="noStrike" cap="none">
              <a:solidFill>
                <a:srgbClr val="000000"/>
              </a:solidFill>
              <a:latin typeface="Arial"/>
              <a:ea typeface="Arial"/>
              <a:cs typeface="Arial"/>
              <a:sym typeface="Arial"/>
            </a:endParaRPr>
          </a:p>
        </p:txBody>
      </p:sp>
      <p:sp>
        <p:nvSpPr>
          <p:cNvPr id="559" name="Google Shape;559;g17a82692b34_2_60"/>
          <p:cNvSpPr/>
          <p:nvPr/>
        </p:nvSpPr>
        <p:spPr>
          <a:xfrm>
            <a:off x="1215870" y="3685236"/>
            <a:ext cx="3885721" cy="2630346"/>
          </a:xfrm>
          <a:prstGeom prst="roundRect">
            <a:avLst>
              <a:gd name="adj" fmla="val 16667"/>
            </a:avLst>
          </a:prstGeom>
          <a:solidFill>
            <a:schemeClr val="lt1"/>
          </a:solidFill>
          <a:ln w="12700" cap="flat" cmpd="sng">
            <a:solidFill>
              <a:schemeClr val="dk2"/>
            </a:solidFill>
            <a:prstDash val="solid"/>
            <a:miter lim="800000"/>
            <a:headEnd type="none" w="sm" len="sm"/>
            <a:tailEnd type="none" w="sm" len="sm"/>
          </a:ln>
        </p:spPr>
        <p:txBody>
          <a:bodyPr spcFirstLastPara="1" wrap="square" lIns="81000" tIns="27000" rIns="54000" bIns="270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Population Health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Arial"/>
                <a:ea typeface="Arial"/>
                <a:cs typeface="Arial"/>
                <a:sym typeface="Arial"/>
              </a:rPr>
              <a:t>…</a:t>
            </a:r>
            <a:r>
              <a:rPr lang="en-GB" sz="1200" b="0" i="0" u="none" strike="noStrike" cap="none">
                <a:solidFill>
                  <a:srgbClr val="000000"/>
                </a:solidFill>
                <a:latin typeface="Arial"/>
                <a:ea typeface="Arial"/>
                <a:cs typeface="Arial"/>
                <a:sym typeface="Arial"/>
              </a:rPr>
              <a:t>improves population health by </a:t>
            </a:r>
            <a:r>
              <a:rPr lang="en-GB" sz="1200" b="1" i="0" u="none" strike="noStrike" cap="none">
                <a:solidFill>
                  <a:srgbClr val="000000"/>
                </a:solidFill>
                <a:latin typeface="Arial"/>
                <a:ea typeface="Arial"/>
                <a:cs typeface="Arial"/>
                <a:sym typeface="Arial"/>
              </a:rPr>
              <a:t>data driven planning and delivery of proactive care to achieve maximum impact</a:t>
            </a:r>
            <a:r>
              <a:rPr lang="en-GB" sz="12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It includes segmentation, stratification and impactability modelling to identify local ‘at risk’ cohorts - and, in turn, designing and targeting interventions to prevent ill-health and to improve care and support for people with ongoing health conditions and reducing unwarranted variations in outcomes.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50"/>
              </a:spcBef>
              <a:spcAft>
                <a:spcPts val="0"/>
              </a:spcAft>
              <a:buClr>
                <a:schemeClr val="dk1"/>
              </a:buClr>
              <a:buSzPts val="1200"/>
              <a:buFont typeface="Calibri"/>
              <a:buNone/>
            </a:pPr>
            <a:endParaRPr sz="1200" b="0" i="0" u="none" strike="noStrike" cap="none">
              <a:solidFill>
                <a:srgbClr val="000000"/>
              </a:solidFill>
              <a:latin typeface="Arial"/>
              <a:ea typeface="Arial"/>
              <a:cs typeface="Arial"/>
              <a:sym typeface="Arial"/>
            </a:endParaRPr>
          </a:p>
        </p:txBody>
      </p:sp>
      <p:pic>
        <p:nvPicPr>
          <p:cNvPr id="560" name="Google Shape;560;g17a82692b34_2_60"/>
          <p:cNvPicPr preferRelativeResize="0"/>
          <p:nvPr/>
        </p:nvPicPr>
        <p:blipFill rotWithShape="1">
          <a:blip r:embed="rId4">
            <a:alphaModFix/>
          </a:blip>
          <a:srcRect/>
          <a:stretch/>
        </p:blipFill>
        <p:spPr>
          <a:xfrm>
            <a:off x="5751205" y="3570155"/>
            <a:ext cx="4573037" cy="2625091"/>
          </a:xfrm>
          <a:prstGeom prst="rect">
            <a:avLst/>
          </a:prstGeom>
          <a:noFill/>
          <a:ln>
            <a:noFill/>
          </a:ln>
        </p:spPr>
      </p:pic>
      <p:sp>
        <p:nvSpPr>
          <p:cNvPr id="561" name="Google Shape;561;g17a82692b34_2_60"/>
          <p:cNvSpPr/>
          <p:nvPr/>
        </p:nvSpPr>
        <p:spPr>
          <a:xfrm rot="5400000">
            <a:off x="3021792" y="3428803"/>
            <a:ext cx="273876" cy="556580"/>
          </a:xfrm>
          <a:prstGeom prst="rightArrow">
            <a:avLst>
              <a:gd name="adj1" fmla="val 50000"/>
              <a:gd name="adj2" fmla="val 44373"/>
            </a:avLst>
          </a:prstGeom>
          <a:solidFill>
            <a:srgbClr val="0072C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00"/>
              <a:buFont typeface="Calibri"/>
              <a:buNone/>
            </a:pPr>
            <a:endParaRPr sz="1300" b="0" i="0" u="none" strike="noStrike" cap="none">
              <a:solidFill>
                <a:srgbClr val="FFFFFF"/>
              </a:solidFill>
              <a:latin typeface="Arial"/>
              <a:ea typeface="Arial"/>
              <a:cs typeface="Arial"/>
              <a:sym typeface="Arial"/>
            </a:endParaRPr>
          </a:p>
        </p:txBody>
      </p:sp>
      <p:sp>
        <p:nvSpPr>
          <p:cNvPr id="562" name="Google Shape;562;g17a82692b34_2_60"/>
          <p:cNvSpPr/>
          <p:nvPr/>
        </p:nvSpPr>
        <p:spPr>
          <a:xfrm>
            <a:off x="5101591" y="4722119"/>
            <a:ext cx="380156" cy="556580"/>
          </a:xfrm>
          <a:prstGeom prst="rightArrow">
            <a:avLst>
              <a:gd name="adj1" fmla="val 50000"/>
              <a:gd name="adj2" fmla="val 44373"/>
            </a:avLst>
          </a:prstGeom>
          <a:solidFill>
            <a:srgbClr val="0072CE"/>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00"/>
              <a:buFont typeface="Calibri"/>
              <a:buNone/>
            </a:pPr>
            <a:endParaRPr sz="1300" b="0" i="0" u="none" strike="noStrike" cap="none">
              <a:solidFill>
                <a:srgbClr val="FFFFF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17a82692b34_2_71"/>
          <p:cNvSpPr txBox="1">
            <a:spLocks noGrp="1"/>
          </p:cNvSpPr>
          <p:nvPr>
            <p:ph type="title"/>
          </p:nvPr>
        </p:nvSpPr>
        <p:spPr>
          <a:xfrm>
            <a:off x="592672" y="739289"/>
            <a:ext cx="10310655" cy="83985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9ACB5"/>
              </a:buClr>
              <a:buSzPct val="100000"/>
              <a:buFont typeface="Calibri"/>
              <a:buNone/>
            </a:pPr>
            <a:r>
              <a:rPr lang="en-GB" sz="2700" b="1"/>
              <a:t>Population health analytics supports interventions at all levels of the System</a:t>
            </a:r>
            <a:br>
              <a:rPr lang="en-GB" b="1"/>
            </a:br>
            <a:endParaRPr/>
          </a:p>
        </p:txBody>
      </p:sp>
      <p:grpSp>
        <p:nvGrpSpPr>
          <p:cNvPr id="569" name="Google Shape;569;g17a82692b34_2_71"/>
          <p:cNvGrpSpPr/>
          <p:nvPr/>
        </p:nvGrpSpPr>
        <p:grpSpPr>
          <a:xfrm>
            <a:off x="671498" y="1119951"/>
            <a:ext cx="8845364" cy="4998760"/>
            <a:chOff x="209862" y="1219200"/>
            <a:chExt cx="8681725" cy="4800600"/>
          </a:xfrm>
        </p:grpSpPr>
        <p:sp>
          <p:nvSpPr>
            <p:cNvPr id="570" name="Google Shape;570;g17a82692b34_2_71"/>
            <p:cNvSpPr txBox="1"/>
            <p:nvPr/>
          </p:nvSpPr>
          <p:spPr>
            <a:xfrm>
              <a:off x="2277634" y="1219200"/>
              <a:ext cx="228677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087"/>
                </a:buClr>
                <a:buSzPts val="1600"/>
                <a:buFont typeface="Arial"/>
                <a:buNone/>
              </a:pPr>
              <a:r>
                <a:rPr lang="en-GB" sz="1600" b="1" i="0" u="none" strike="noStrike" cap="none">
                  <a:solidFill>
                    <a:srgbClr val="003087"/>
                  </a:solidFill>
                  <a:latin typeface="Arial"/>
                  <a:ea typeface="Arial"/>
                  <a:cs typeface="Arial"/>
                  <a:sym typeface="Arial"/>
                </a:rPr>
                <a:t>Insight</a:t>
              </a:r>
              <a:endParaRPr sz="1400" b="0" i="0" u="none" strike="noStrike" cap="none">
                <a:solidFill>
                  <a:srgbClr val="000000"/>
                </a:solidFill>
                <a:latin typeface="Arial"/>
                <a:ea typeface="Arial"/>
                <a:cs typeface="Arial"/>
                <a:sym typeface="Arial"/>
              </a:endParaRPr>
            </a:p>
          </p:txBody>
        </p:sp>
        <p:cxnSp>
          <p:nvCxnSpPr>
            <p:cNvPr id="571" name="Google Shape;571;g17a82692b34_2_71"/>
            <p:cNvCxnSpPr/>
            <p:nvPr/>
          </p:nvCxnSpPr>
          <p:spPr>
            <a:xfrm>
              <a:off x="3421023" y="2514594"/>
              <a:ext cx="0" cy="256032"/>
            </a:xfrm>
            <a:prstGeom prst="straightConnector1">
              <a:avLst/>
            </a:prstGeom>
            <a:noFill/>
            <a:ln w="19050" cap="rnd" cmpd="sng">
              <a:solidFill>
                <a:srgbClr val="548135"/>
              </a:solidFill>
              <a:prstDash val="solid"/>
              <a:miter lim="800000"/>
              <a:headEnd type="none" w="sm" len="sm"/>
              <a:tailEnd type="triangle" w="med" len="med"/>
            </a:ln>
          </p:spPr>
        </p:cxnSp>
        <p:cxnSp>
          <p:nvCxnSpPr>
            <p:cNvPr id="572" name="Google Shape;572;g17a82692b34_2_71"/>
            <p:cNvCxnSpPr/>
            <p:nvPr/>
          </p:nvCxnSpPr>
          <p:spPr>
            <a:xfrm>
              <a:off x="3421023" y="3682993"/>
              <a:ext cx="0" cy="256032"/>
            </a:xfrm>
            <a:prstGeom prst="straightConnector1">
              <a:avLst/>
            </a:prstGeom>
            <a:noFill/>
            <a:ln w="19050" cap="rnd" cmpd="sng">
              <a:solidFill>
                <a:srgbClr val="548135"/>
              </a:solidFill>
              <a:prstDash val="solid"/>
              <a:miter lim="800000"/>
              <a:headEnd type="none" w="sm" len="sm"/>
              <a:tailEnd type="triangle" w="med" len="med"/>
            </a:ln>
          </p:spPr>
        </p:cxnSp>
        <p:cxnSp>
          <p:nvCxnSpPr>
            <p:cNvPr id="573" name="Google Shape;573;g17a82692b34_2_71"/>
            <p:cNvCxnSpPr/>
            <p:nvPr/>
          </p:nvCxnSpPr>
          <p:spPr>
            <a:xfrm>
              <a:off x="3421023" y="4851392"/>
              <a:ext cx="0" cy="256032"/>
            </a:xfrm>
            <a:prstGeom prst="straightConnector1">
              <a:avLst/>
            </a:prstGeom>
            <a:noFill/>
            <a:ln w="19050" cap="rnd" cmpd="sng">
              <a:solidFill>
                <a:srgbClr val="548135"/>
              </a:solidFill>
              <a:prstDash val="solid"/>
              <a:miter lim="800000"/>
              <a:headEnd type="none" w="sm" len="sm"/>
              <a:tailEnd type="triangle" w="med" len="med"/>
            </a:ln>
          </p:spPr>
        </p:cxnSp>
        <p:sp>
          <p:nvSpPr>
            <p:cNvPr id="574" name="Google Shape;574;g17a82692b34_2_71"/>
            <p:cNvSpPr txBox="1"/>
            <p:nvPr/>
          </p:nvSpPr>
          <p:spPr>
            <a:xfrm>
              <a:off x="453233" y="1219200"/>
              <a:ext cx="1369770"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3087"/>
                </a:buClr>
                <a:buSzPts val="1600"/>
                <a:buFont typeface="Arial"/>
                <a:buNone/>
              </a:pPr>
              <a:r>
                <a:rPr lang="en-GB" sz="1600" b="1" i="0" u="none" strike="noStrike" cap="none">
                  <a:solidFill>
                    <a:srgbClr val="003087"/>
                  </a:solidFill>
                  <a:latin typeface="Arial"/>
                  <a:ea typeface="Arial"/>
                  <a:cs typeface="Arial"/>
                  <a:sym typeface="Arial"/>
                </a:rPr>
                <a:t>Population </a:t>
              </a:r>
              <a:endParaRPr sz="1400" b="0" i="0" u="none" strike="noStrike" cap="none">
                <a:solidFill>
                  <a:srgbClr val="000000"/>
                </a:solidFill>
                <a:latin typeface="Arial"/>
                <a:ea typeface="Arial"/>
                <a:cs typeface="Arial"/>
                <a:sym typeface="Arial"/>
              </a:endParaRPr>
            </a:p>
          </p:txBody>
        </p:sp>
        <p:sp>
          <p:nvSpPr>
            <p:cNvPr id="575" name="Google Shape;575;g17a82692b34_2_71"/>
            <p:cNvSpPr/>
            <p:nvPr/>
          </p:nvSpPr>
          <p:spPr>
            <a:xfrm rot="10800000" flipH="1">
              <a:off x="5934061" y="2708559"/>
              <a:ext cx="2176291" cy="398710"/>
            </a:xfrm>
            <a:prstGeom prst="rect">
              <a:avLst/>
            </a:prstGeom>
            <a:noFill/>
            <a:ln w="190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Arial"/>
                <a:ea typeface="Arial"/>
                <a:cs typeface="Arial"/>
                <a:sym typeface="Arial"/>
              </a:endParaRPr>
            </a:p>
          </p:txBody>
        </p:sp>
        <p:sp>
          <p:nvSpPr>
            <p:cNvPr id="576" name="Google Shape;576;g17a82692b34_2_71"/>
            <p:cNvSpPr/>
            <p:nvPr/>
          </p:nvSpPr>
          <p:spPr>
            <a:xfrm rot="10800000" flipH="1">
              <a:off x="6320666" y="2814540"/>
              <a:ext cx="1406126" cy="3987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Arial"/>
                <a:ea typeface="Arial"/>
                <a:cs typeface="Arial"/>
                <a:sym typeface="Arial"/>
              </a:endParaRPr>
            </a:p>
          </p:txBody>
        </p:sp>
        <p:sp>
          <p:nvSpPr>
            <p:cNvPr id="577" name="Google Shape;577;g17a82692b34_2_71"/>
            <p:cNvSpPr/>
            <p:nvPr/>
          </p:nvSpPr>
          <p:spPr>
            <a:xfrm rot="10800000" flipH="1">
              <a:off x="7128719" y="3876963"/>
              <a:ext cx="1338304" cy="398710"/>
            </a:xfrm>
            <a:prstGeom prst="rect">
              <a:avLst/>
            </a:prstGeom>
            <a:noFill/>
            <a:ln w="190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Arial"/>
                <a:ea typeface="Arial"/>
                <a:cs typeface="Arial"/>
                <a:sym typeface="Arial"/>
              </a:endParaRPr>
            </a:p>
          </p:txBody>
        </p:sp>
        <p:sp>
          <p:nvSpPr>
            <p:cNvPr id="578" name="Google Shape;578;g17a82692b34_2_71"/>
            <p:cNvSpPr/>
            <p:nvPr/>
          </p:nvSpPr>
          <p:spPr>
            <a:xfrm rot="10800000" flipH="1">
              <a:off x="7094808" y="3993870"/>
              <a:ext cx="1406126" cy="3004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Arial"/>
                <a:ea typeface="Arial"/>
                <a:cs typeface="Arial"/>
                <a:sym typeface="Arial"/>
              </a:endParaRPr>
            </a:p>
          </p:txBody>
        </p:sp>
        <p:grpSp>
          <p:nvGrpSpPr>
            <p:cNvPr id="579" name="Google Shape;579;g17a82692b34_2_71"/>
            <p:cNvGrpSpPr/>
            <p:nvPr/>
          </p:nvGrpSpPr>
          <p:grpSpPr>
            <a:xfrm>
              <a:off x="492743" y="2768600"/>
              <a:ext cx="8398844" cy="914400"/>
              <a:chOff x="482688" y="3250134"/>
              <a:chExt cx="8398844" cy="914400"/>
            </a:xfrm>
          </p:grpSpPr>
          <p:sp>
            <p:nvSpPr>
              <p:cNvPr id="580" name="Google Shape;580;g17a82692b34_2_71"/>
              <p:cNvSpPr/>
              <p:nvPr/>
            </p:nvSpPr>
            <p:spPr>
              <a:xfrm>
                <a:off x="1810248" y="3250134"/>
                <a:ext cx="3221550" cy="914400"/>
              </a:xfrm>
              <a:prstGeom prst="rect">
                <a:avLst/>
              </a:prstGeom>
              <a:solidFill>
                <a:srgbClr val="D8D8D8"/>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Arial"/>
                    <a:ea typeface="Arial"/>
                    <a:cs typeface="Arial"/>
                    <a:sym typeface="Arial"/>
                  </a:rPr>
                  <a:t>Segmentation </a:t>
                </a:r>
                <a:r>
                  <a:rPr lang="en-GB" sz="1000" b="0" i="0" u="none" strike="noStrike" cap="none">
                    <a:solidFill>
                      <a:srgbClr val="000000"/>
                    </a:solidFill>
                    <a:latin typeface="Arial"/>
                    <a:ea typeface="Arial"/>
                    <a:cs typeface="Arial"/>
                    <a:sym typeface="Arial"/>
                  </a:rPr>
                  <a:t>of population groups across places to identify high and rising risk population cohorts and exploring what this means for existing clinical pathways and new models of care across Integrated Care Partnerships (ICPs).</a:t>
                </a:r>
                <a:endParaRPr sz="1400" b="0" i="0" u="none" strike="noStrike" cap="none">
                  <a:solidFill>
                    <a:srgbClr val="000000"/>
                  </a:solidFill>
                  <a:latin typeface="Arial"/>
                  <a:ea typeface="Arial"/>
                  <a:cs typeface="Arial"/>
                  <a:sym typeface="Arial"/>
                </a:endParaRPr>
              </a:p>
            </p:txBody>
          </p:sp>
          <p:sp>
            <p:nvSpPr>
              <p:cNvPr id="581" name="Google Shape;581;g17a82692b34_2_71"/>
              <p:cNvSpPr/>
              <p:nvPr/>
            </p:nvSpPr>
            <p:spPr>
              <a:xfrm>
                <a:off x="482688" y="3646818"/>
                <a:ext cx="121508" cy="121032"/>
              </a:xfrm>
              <a:prstGeom prst="ellipse">
                <a:avLst/>
              </a:prstGeom>
              <a:solidFill>
                <a:srgbClr val="A5A5A5"/>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F7F7F"/>
                  </a:solidFill>
                  <a:latin typeface="Arial"/>
                  <a:ea typeface="Arial"/>
                  <a:cs typeface="Arial"/>
                  <a:sym typeface="Arial"/>
                </a:endParaRPr>
              </a:p>
            </p:txBody>
          </p:sp>
          <p:sp>
            <p:nvSpPr>
              <p:cNvPr id="582" name="Google Shape;582;g17a82692b34_2_71"/>
              <p:cNvSpPr txBox="1"/>
              <p:nvPr/>
            </p:nvSpPr>
            <p:spPr>
              <a:xfrm>
                <a:off x="621670" y="3568835"/>
                <a:ext cx="567784" cy="27699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3087"/>
                  </a:buClr>
                  <a:buSzPts val="1200"/>
                  <a:buFont typeface="Arial"/>
                  <a:buNone/>
                </a:pPr>
                <a:r>
                  <a:rPr lang="en-GB" sz="1200" b="0" i="0" u="none" strike="noStrike" cap="none">
                    <a:solidFill>
                      <a:srgbClr val="003087"/>
                    </a:solidFill>
                    <a:latin typeface="Arial"/>
                    <a:ea typeface="Arial"/>
                    <a:cs typeface="Arial"/>
                    <a:sym typeface="Arial"/>
                  </a:rPr>
                  <a:t>Place</a:t>
                </a:r>
                <a:endParaRPr sz="1400" b="0" i="0" u="none" strike="noStrike" cap="none">
                  <a:solidFill>
                    <a:srgbClr val="000000"/>
                  </a:solidFill>
                  <a:latin typeface="Arial"/>
                  <a:ea typeface="Arial"/>
                  <a:cs typeface="Arial"/>
                  <a:sym typeface="Arial"/>
                </a:endParaRPr>
              </a:p>
            </p:txBody>
          </p:sp>
          <p:sp>
            <p:nvSpPr>
              <p:cNvPr id="583" name="Google Shape;583;g17a82692b34_2_71"/>
              <p:cNvSpPr/>
              <p:nvPr/>
            </p:nvSpPr>
            <p:spPr>
              <a:xfrm>
                <a:off x="5115809" y="3250134"/>
                <a:ext cx="2121408" cy="914400"/>
              </a:xfrm>
              <a:prstGeom prst="rect">
                <a:avLst/>
              </a:prstGeom>
              <a:solidFill>
                <a:srgbClr val="7B7B7B"/>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GB" sz="1000" b="0" i="0" u="none" strike="noStrike" cap="none">
                    <a:solidFill>
                      <a:srgbClr val="FFFFFF"/>
                    </a:solidFill>
                    <a:latin typeface="Arial"/>
                    <a:ea typeface="Arial"/>
                    <a:cs typeface="Arial"/>
                    <a:sym typeface="Arial"/>
                  </a:rPr>
                  <a:t>Resource allocation within Integrated Care Partnerships (e.g. capitated budgets and alliance agreements for population groups)</a:t>
                </a:r>
                <a:endParaRPr sz="1400" b="0" i="0" u="none" strike="noStrike" cap="none">
                  <a:solidFill>
                    <a:srgbClr val="000000"/>
                  </a:solidFill>
                  <a:latin typeface="Arial"/>
                  <a:ea typeface="Arial"/>
                  <a:cs typeface="Arial"/>
                  <a:sym typeface="Arial"/>
                </a:endParaRPr>
              </a:p>
            </p:txBody>
          </p:sp>
          <p:sp>
            <p:nvSpPr>
              <p:cNvPr id="584" name="Google Shape;584;g17a82692b34_2_71"/>
              <p:cNvSpPr/>
              <p:nvPr/>
            </p:nvSpPr>
            <p:spPr>
              <a:xfrm>
                <a:off x="7299620" y="3250134"/>
                <a:ext cx="1581912" cy="914400"/>
              </a:xfrm>
              <a:prstGeom prst="rect">
                <a:avLst/>
              </a:prstGeom>
              <a:solidFill>
                <a:srgbClr val="7B7B7B"/>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GB" sz="1000" b="0" i="0" u="none" strike="noStrike" cap="none">
                    <a:solidFill>
                      <a:srgbClr val="FFFFFF"/>
                    </a:solidFill>
                    <a:latin typeface="Arial"/>
                    <a:ea typeface="Arial"/>
                    <a:cs typeface="Arial"/>
                    <a:sym typeface="Arial"/>
                  </a:rPr>
                  <a:t>Design of new risk/ reward incentive schemes for different population groups</a:t>
                </a:r>
                <a:endParaRPr sz="1400" b="0" i="0" u="none" strike="noStrike" cap="none">
                  <a:solidFill>
                    <a:srgbClr val="000000"/>
                  </a:solidFill>
                  <a:latin typeface="Arial"/>
                  <a:ea typeface="Arial"/>
                  <a:cs typeface="Arial"/>
                  <a:sym typeface="Arial"/>
                </a:endParaRPr>
              </a:p>
            </p:txBody>
          </p:sp>
        </p:grpSp>
        <p:sp>
          <p:nvSpPr>
            <p:cNvPr id="585" name="Google Shape;585;g17a82692b34_2_71"/>
            <p:cNvSpPr txBox="1"/>
            <p:nvPr/>
          </p:nvSpPr>
          <p:spPr>
            <a:xfrm>
              <a:off x="6091588" y="1219200"/>
              <a:ext cx="185730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087"/>
                </a:buClr>
                <a:buSzPts val="1600"/>
                <a:buFont typeface="Arial"/>
                <a:buNone/>
              </a:pPr>
              <a:r>
                <a:rPr lang="en-GB" sz="1600" b="1" i="0" u="none" strike="noStrike" cap="none">
                  <a:solidFill>
                    <a:srgbClr val="003087"/>
                  </a:solidFill>
                  <a:latin typeface="Arial"/>
                  <a:ea typeface="Arial"/>
                  <a:cs typeface="Arial"/>
                  <a:sym typeface="Arial"/>
                </a:rPr>
                <a:t>Interventions</a:t>
              </a:r>
              <a:endParaRPr sz="1400" b="0" i="0" u="none" strike="noStrike" cap="none">
                <a:solidFill>
                  <a:srgbClr val="000000"/>
                </a:solidFill>
                <a:latin typeface="Arial"/>
                <a:ea typeface="Arial"/>
                <a:cs typeface="Arial"/>
                <a:sym typeface="Arial"/>
              </a:endParaRPr>
            </a:p>
          </p:txBody>
        </p:sp>
        <p:cxnSp>
          <p:nvCxnSpPr>
            <p:cNvPr id="586" name="Google Shape;586;g17a82692b34_2_71"/>
            <p:cNvCxnSpPr/>
            <p:nvPr/>
          </p:nvCxnSpPr>
          <p:spPr>
            <a:xfrm rot="10800000">
              <a:off x="7015195" y="2514600"/>
              <a:ext cx="0" cy="182880"/>
            </a:xfrm>
            <a:prstGeom prst="straightConnector1">
              <a:avLst/>
            </a:prstGeom>
            <a:noFill/>
            <a:ln w="19050" cap="rnd" cmpd="sng">
              <a:solidFill>
                <a:srgbClr val="548135"/>
              </a:solidFill>
              <a:prstDash val="solid"/>
              <a:miter lim="800000"/>
              <a:headEnd type="triangle" w="med" len="med"/>
              <a:tailEnd type="triangle" w="med" len="med"/>
            </a:ln>
          </p:spPr>
        </p:cxnSp>
        <p:cxnSp>
          <p:nvCxnSpPr>
            <p:cNvPr id="587" name="Google Shape;587;g17a82692b34_2_71"/>
            <p:cNvCxnSpPr/>
            <p:nvPr/>
          </p:nvCxnSpPr>
          <p:spPr>
            <a:xfrm rot="10800000">
              <a:off x="7947494" y="3684692"/>
              <a:ext cx="0" cy="182880"/>
            </a:xfrm>
            <a:prstGeom prst="straightConnector1">
              <a:avLst/>
            </a:prstGeom>
            <a:noFill/>
            <a:ln w="19050" cap="rnd" cmpd="sng">
              <a:solidFill>
                <a:srgbClr val="548135"/>
              </a:solidFill>
              <a:prstDash val="solid"/>
              <a:miter lim="800000"/>
              <a:headEnd type="triangle" w="med" len="med"/>
              <a:tailEnd type="triangle" w="med" len="med"/>
            </a:ln>
          </p:spPr>
        </p:cxnSp>
        <p:cxnSp>
          <p:nvCxnSpPr>
            <p:cNvPr id="588" name="Google Shape;588;g17a82692b34_2_71"/>
            <p:cNvCxnSpPr/>
            <p:nvPr/>
          </p:nvCxnSpPr>
          <p:spPr>
            <a:xfrm rot="10800000">
              <a:off x="8359478" y="4855241"/>
              <a:ext cx="0" cy="548640"/>
            </a:xfrm>
            <a:prstGeom prst="straightConnector1">
              <a:avLst/>
            </a:prstGeom>
            <a:noFill/>
            <a:ln w="19050" cap="rnd" cmpd="sng">
              <a:solidFill>
                <a:srgbClr val="548135"/>
              </a:solidFill>
              <a:prstDash val="solid"/>
              <a:miter lim="800000"/>
              <a:headEnd type="triangle" w="med" len="med"/>
              <a:tailEnd type="triangle" w="med" len="med"/>
            </a:ln>
          </p:spPr>
        </p:cxnSp>
        <p:grpSp>
          <p:nvGrpSpPr>
            <p:cNvPr id="589" name="Google Shape;589;g17a82692b34_2_71"/>
            <p:cNvGrpSpPr/>
            <p:nvPr/>
          </p:nvGrpSpPr>
          <p:grpSpPr>
            <a:xfrm>
              <a:off x="492743" y="1600200"/>
              <a:ext cx="8398844" cy="914400"/>
              <a:chOff x="482688" y="2287144"/>
              <a:chExt cx="8398844" cy="914400"/>
            </a:xfrm>
          </p:grpSpPr>
          <p:sp>
            <p:nvSpPr>
              <p:cNvPr id="590" name="Google Shape;590;g17a82692b34_2_71"/>
              <p:cNvSpPr/>
              <p:nvPr/>
            </p:nvSpPr>
            <p:spPr>
              <a:xfrm>
                <a:off x="1810248" y="2287144"/>
                <a:ext cx="3221550" cy="914400"/>
              </a:xfrm>
              <a:prstGeom prst="rect">
                <a:avLst/>
              </a:prstGeom>
              <a:solidFill>
                <a:srgbClr val="D8D8D8"/>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Arial"/>
                    <a:ea typeface="Arial"/>
                    <a:cs typeface="Arial"/>
                    <a:sym typeface="Arial"/>
                  </a:rPr>
                  <a:t>Economic modelling &amp; actuarial projections </a:t>
                </a:r>
                <a:r>
                  <a:rPr lang="en-GB" sz="1000" b="0" i="0" u="none" strike="noStrike" cap="none">
                    <a:solidFill>
                      <a:srgbClr val="000000"/>
                    </a:solidFill>
                    <a:latin typeface="Arial"/>
                    <a:ea typeface="Arial"/>
                    <a:cs typeface="Arial"/>
                    <a:sym typeface="Arial"/>
                  </a:rPr>
                  <a:t>to look at changes in population health and care needs, implications for future demand across different settings and how to displace this demand through LTP reforms, new contracting and financial arrangements.</a:t>
                </a:r>
                <a:endParaRPr sz="1400" b="0" i="0" u="none" strike="noStrike" cap="none">
                  <a:solidFill>
                    <a:srgbClr val="000000"/>
                  </a:solidFill>
                  <a:latin typeface="Arial"/>
                  <a:ea typeface="Arial"/>
                  <a:cs typeface="Arial"/>
                  <a:sym typeface="Arial"/>
                </a:endParaRPr>
              </a:p>
            </p:txBody>
          </p:sp>
          <p:sp>
            <p:nvSpPr>
              <p:cNvPr id="591" name="Google Shape;591;g17a82692b34_2_71"/>
              <p:cNvSpPr/>
              <p:nvPr/>
            </p:nvSpPr>
            <p:spPr>
              <a:xfrm>
                <a:off x="482688" y="2683828"/>
                <a:ext cx="121508" cy="121032"/>
              </a:xfrm>
              <a:prstGeom prst="ellipse">
                <a:avLst/>
              </a:prstGeom>
              <a:solidFill>
                <a:srgbClr val="A5A5A5"/>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F7F7F"/>
                  </a:solidFill>
                  <a:latin typeface="Arial"/>
                  <a:ea typeface="Arial"/>
                  <a:cs typeface="Arial"/>
                  <a:sym typeface="Arial"/>
                </a:endParaRPr>
              </a:p>
            </p:txBody>
          </p:sp>
          <p:sp>
            <p:nvSpPr>
              <p:cNvPr id="592" name="Google Shape;592;g17a82692b34_2_71"/>
              <p:cNvSpPr txBox="1"/>
              <p:nvPr/>
            </p:nvSpPr>
            <p:spPr>
              <a:xfrm>
                <a:off x="621670" y="2605845"/>
                <a:ext cx="697627" cy="27699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3087"/>
                  </a:buClr>
                  <a:buSzPts val="1200"/>
                  <a:buFont typeface="Arial"/>
                  <a:buNone/>
                </a:pPr>
                <a:r>
                  <a:rPr lang="en-GB" sz="1200" b="0" i="0" u="none" strike="noStrike" cap="none">
                    <a:solidFill>
                      <a:srgbClr val="003087"/>
                    </a:solidFill>
                    <a:latin typeface="Arial"/>
                    <a:ea typeface="Arial"/>
                    <a:cs typeface="Arial"/>
                    <a:sym typeface="Arial"/>
                  </a:rPr>
                  <a:t>System</a:t>
                </a:r>
                <a:endParaRPr sz="1400" b="0" i="0" u="none" strike="noStrike" cap="none">
                  <a:solidFill>
                    <a:srgbClr val="000000"/>
                  </a:solidFill>
                  <a:latin typeface="Arial"/>
                  <a:ea typeface="Arial"/>
                  <a:cs typeface="Arial"/>
                  <a:sym typeface="Arial"/>
                </a:endParaRPr>
              </a:p>
            </p:txBody>
          </p:sp>
          <p:sp>
            <p:nvSpPr>
              <p:cNvPr id="593" name="Google Shape;593;g17a82692b34_2_71"/>
              <p:cNvSpPr/>
              <p:nvPr/>
            </p:nvSpPr>
            <p:spPr>
              <a:xfrm>
                <a:off x="5132492" y="2287144"/>
                <a:ext cx="3749040" cy="914400"/>
              </a:xfrm>
              <a:prstGeom prst="rect">
                <a:avLst/>
              </a:prstGeom>
              <a:solidFill>
                <a:srgbClr val="7B7B7B"/>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GB" sz="1000" b="0" i="0" u="none" strike="noStrike" cap="none">
                    <a:solidFill>
                      <a:srgbClr val="FFFFFF"/>
                    </a:solidFill>
                    <a:latin typeface="Arial"/>
                    <a:ea typeface="Arial"/>
                    <a:cs typeface="Arial"/>
                    <a:sym typeface="Arial"/>
                  </a:rPr>
                  <a:t>Resource allocation between commissioners and providers through outcomes based contracts and increasingly capitated budgets.</a:t>
                </a:r>
                <a:endParaRPr sz="1400" b="0" i="0" u="none" strike="noStrike" cap="none">
                  <a:solidFill>
                    <a:srgbClr val="000000"/>
                  </a:solidFill>
                  <a:latin typeface="Arial"/>
                  <a:ea typeface="Arial"/>
                  <a:cs typeface="Arial"/>
                  <a:sym typeface="Arial"/>
                </a:endParaRPr>
              </a:p>
            </p:txBody>
          </p:sp>
        </p:grpSp>
        <p:cxnSp>
          <p:nvCxnSpPr>
            <p:cNvPr id="594" name="Google Shape;594;g17a82692b34_2_71"/>
            <p:cNvCxnSpPr/>
            <p:nvPr/>
          </p:nvCxnSpPr>
          <p:spPr>
            <a:xfrm rot="10800000">
              <a:off x="543442" y="2184400"/>
              <a:ext cx="0" cy="914400"/>
            </a:xfrm>
            <a:prstGeom prst="straightConnector1">
              <a:avLst/>
            </a:prstGeom>
            <a:noFill/>
            <a:ln w="38100" cap="rnd" cmpd="sng">
              <a:solidFill>
                <a:srgbClr val="548135"/>
              </a:solidFill>
              <a:prstDash val="solid"/>
              <a:miter lim="800000"/>
              <a:headEnd type="triangle" w="med" len="med"/>
              <a:tailEnd type="triangle" w="med" len="med"/>
            </a:ln>
          </p:spPr>
        </p:cxnSp>
        <p:cxnSp>
          <p:nvCxnSpPr>
            <p:cNvPr id="595" name="Google Shape;595;g17a82692b34_2_71"/>
            <p:cNvCxnSpPr/>
            <p:nvPr/>
          </p:nvCxnSpPr>
          <p:spPr>
            <a:xfrm rot="10800000">
              <a:off x="543442" y="4521200"/>
              <a:ext cx="0" cy="914400"/>
            </a:xfrm>
            <a:prstGeom prst="straightConnector1">
              <a:avLst/>
            </a:prstGeom>
            <a:noFill/>
            <a:ln w="38100" cap="rnd" cmpd="sng">
              <a:solidFill>
                <a:srgbClr val="548135"/>
              </a:solidFill>
              <a:prstDash val="solid"/>
              <a:miter lim="800000"/>
              <a:headEnd type="triangle" w="med" len="med"/>
              <a:tailEnd type="triangle" w="med" len="med"/>
            </a:ln>
          </p:spPr>
        </p:cxnSp>
        <p:cxnSp>
          <p:nvCxnSpPr>
            <p:cNvPr id="596" name="Google Shape;596;g17a82692b34_2_71"/>
            <p:cNvCxnSpPr/>
            <p:nvPr/>
          </p:nvCxnSpPr>
          <p:spPr>
            <a:xfrm rot="10800000">
              <a:off x="543442" y="3352800"/>
              <a:ext cx="0" cy="914400"/>
            </a:xfrm>
            <a:prstGeom prst="straightConnector1">
              <a:avLst/>
            </a:prstGeom>
            <a:noFill/>
            <a:ln w="38100" cap="rnd" cmpd="sng">
              <a:solidFill>
                <a:srgbClr val="548135"/>
              </a:solidFill>
              <a:prstDash val="solid"/>
              <a:miter lim="800000"/>
              <a:headEnd type="triangle" w="med" len="med"/>
              <a:tailEnd type="triangle" w="med" len="med"/>
            </a:ln>
          </p:spPr>
        </p:cxnSp>
        <p:sp>
          <p:nvSpPr>
            <p:cNvPr id="597" name="Google Shape;597;g17a82692b34_2_71"/>
            <p:cNvSpPr/>
            <p:nvPr/>
          </p:nvSpPr>
          <p:spPr>
            <a:xfrm rot="-5400000">
              <a:off x="-1506145" y="3652785"/>
              <a:ext cx="3693623"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3087"/>
                </a:buClr>
                <a:buSzPts val="1050"/>
                <a:buFont typeface="Arial"/>
                <a:buNone/>
              </a:pPr>
              <a:r>
                <a:rPr lang="en-GB" sz="1050" b="0" i="1" u="none" strike="noStrike" cap="none">
                  <a:solidFill>
                    <a:srgbClr val="003087"/>
                  </a:solidFill>
                  <a:latin typeface="Arial"/>
                  <a:ea typeface="Arial"/>
                  <a:cs typeface="Arial"/>
                  <a:sym typeface="Arial"/>
                </a:rPr>
                <a:t>Identifiable information   –   De-identified information</a:t>
              </a:r>
              <a:endParaRPr sz="1400" b="0" i="0" u="none" strike="noStrike" cap="none">
                <a:solidFill>
                  <a:srgbClr val="000000"/>
                </a:solidFill>
                <a:latin typeface="Arial"/>
                <a:ea typeface="Arial"/>
                <a:cs typeface="Arial"/>
                <a:sym typeface="Arial"/>
              </a:endParaRPr>
            </a:p>
          </p:txBody>
        </p:sp>
        <p:cxnSp>
          <p:nvCxnSpPr>
            <p:cNvPr id="598" name="Google Shape;598;g17a82692b34_2_71"/>
            <p:cNvCxnSpPr/>
            <p:nvPr/>
          </p:nvCxnSpPr>
          <p:spPr>
            <a:xfrm rot="10800000">
              <a:off x="5648767" y="3684692"/>
              <a:ext cx="0" cy="256032"/>
            </a:xfrm>
            <a:prstGeom prst="straightConnector1">
              <a:avLst/>
            </a:prstGeom>
            <a:noFill/>
            <a:ln w="19050" cap="rnd" cmpd="sng">
              <a:solidFill>
                <a:srgbClr val="548135"/>
              </a:solidFill>
              <a:prstDash val="solid"/>
              <a:miter lim="800000"/>
              <a:headEnd type="triangle" w="med" len="med"/>
              <a:tailEnd type="triangle" w="med" len="med"/>
            </a:ln>
          </p:spPr>
        </p:cxnSp>
        <p:cxnSp>
          <p:nvCxnSpPr>
            <p:cNvPr id="599" name="Google Shape;599;g17a82692b34_2_71"/>
            <p:cNvCxnSpPr/>
            <p:nvPr/>
          </p:nvCxnSpPr>
          <p:spPr>
            <a:xfrm rot="10800000">
              <a:off x="5648767" y="4855241"/>
              <a:ext cx="0" cy="548640"/>
            </a:xfrm>
            <a:prstGeom prst="straightConnector1">
              <a:avLst/>
            </a:prstGeom>
            <a:noFill/>
            <a:ln w="19050" cap="rnd" cmpd="sng">
              <a:solidFill>
                <a:srgbClr val="548135"/>
              </a:solidFill>
              <a:prstDash val="solid"/>
              <a:miter lim="800000"/>
              <a:headEnd type="triangle" w="med" len="med"/>
              <a:tailEnd type="triangle" w="med" len="med"/>
            </a:ln>
          </p:spPr>
        </p:cxnSp>
        <p:grpSp>
          <p:nvGrpSpPr>
            <p:cNvPr id="600" name="Google Shape;600;g17a82692b34_2_71"/>
            <p:cNvGrpSpPr/>
            <p:nvPr/>
          </p:nvGrpSpPr>
          <p:grpSpPr>
            <a:xfrm>
              <a:off x="492743" y="3937000"/>
              <a:ext cx="8385416" cy="914400"/>
              <a:chOff x="482688" y="4262423"/>
              <a:chExt cx="8385416" cy="914400"/>
            </a:xfrm>
          </p:grpSpPr>
          <p:sp>
            <p:nvSpPr>
              <p:cNvPr id="601" name="Google Shape;601;g17a82692b34_2_71"/>
              <p:cNvSpPr/>
              <p:nvPr/>
            </p:nvSpPr>
            <p:spPr>
              <a:xfrm>
                <a:off x="1810248" y="4262423"/>
                <a:ext cx="3221550" cy="914400"/>
              </a:xfrm>
              <a:prstGeom prst="rect">
                <a:avLst/>
              </a:prstGeom>
              <a:solidFill>
                <a:srgbClr val="D8D8D8"/>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Arial"/>
                    <a:ea typeface="Arial"/>
                    <a:cs typeface="Arial"/>
                    <a:sym typeface="Arial"/>
                  </a:rPr>
                  <a:t>Understanding bio-psycho-social risk drivers </a:t>
                </a:r>
                <a:r>
                  <a:rPr lang="en-GB" sz="1000" b="0" i="0" u="none" strike="noStrike" cap="none">
                    <a:solidFill>
                      <a:srgbClr val="000000"/>
                    </a:solidFill>
                    <a:latin typeface="Arial"/>
                    <a:ea typeface="Arial"/>
                    <a:cs typeface="Arial"/>
                    <a:sym typeface="Arial"/>
                  </a:rPr>
                  <a:t>within selected population cohorts across PCNs to develop and implement new anticipatory care models and deploy MDTs (and VCSE partnerships) optimally.</a:t>
                </a:r>
                <a:endParaRPr sz="1400" b="0" i="0" u="none" strike="noStrike" cap="none">
                  <a:solidFill>
                    <a:srgbClr val="000000"/>
                  </a:solidFill>
                  <a:latin typeface="Arial"/>
                  <a:ea typeface="Arial"/>
                  <a:cs typeface="Arial"/>
                  <a:sym typeface="Arial"/>
                </a:endParaRPr>
              </a:p>
            </p:txBody>
          </p:sp>
          <p:sp>
            <p:nvSpPr>
              <p:cNvPr id="602" name="Google Shape;602;g17a82692b34_2_71"/>
              <p:cNvSpPr/>
              <p:nvPr/>
            </p:nvSpPr>
            <p:spPr>
              <a:xfrm>
                <a:off x="482688" y="4659107"/>
                <a:ext cx="121508" cy="121032"/>
              </a:xfrm>
              <a:prstGeom prst="ellipse">
                <a:avLst/>
              </a:prstGeom>
              <a:solidFill>
                <a:srgbClr val="A5A5A5"/>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F7F7F"/>
                  </a:solidFill>
                  <a:latin typeface="Arial"/>
                  <a:ea typeface="Arial"/>
                  <a:cs typeface="Arial"/>
                  <a:sym typeface="Arial"/>
                </a:endParaRPr>
              </a:p>
            </p:txBody>
          </p:sp>
          <p:sp>
            <p:nvSpPr>
              <p:cNvPr id="603" name="Google Shape;603;g17a82692b34_2_71"/>
              <p:cNvSpPr txBox="1"/>
              <p:nvPr/>
            </p:nvSpPr>
            <p:spPr>
              <a:xfrm>
                <a:off x="621670" y="4581124"/>
                <a:ext cx="1229824" cy="27699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3087"/>
                  </a:buClr>
                  <a:buSzPts val="1200"/>
                  <a:buFont typeface="Arial"/>
                  <a:buNone/>
                </a:pPr>
                <a:r>
                  <a:rPr lang="en-GB" sz="1200" b="0" i="0" u="none" strike="noStrike" cap="none">
                    <a:solidFill>
                      <a:srgbClr val="003087"/>
                    </a:solidFill>
                    <a:latin typeface="Arial"/>
                    <a:ea typeface="Arial"/>
                    <a:cs typeface="Arial"/>
                    <a:sym typeface="Arial"/>
                  </a:rPr>
                  <a:t>Neighbourhood</a:t>
                </a:r>
                <a:endParaRPr sz="1400" b="0" i="0" u="none" strike="noStrike" cap="none">
                  <a:solidFill>
                    <a:srgbClr val="000000"/>
                  </a:solidFill>
                  <a:latin typeface="Arial"/>
                  <a:ea typeface="Arial"/>
                  <a:cs typeface="Arial"/>
                  <a:sym typeface="Arial"/>
                </a:endParaRPr>
              </a:p>
            </p:txBody>
          </p:sp>
          <p:sp>
            <p:nvSpPr>
              <p:cNvPr id="604" name="Google Shape;604;g17a82692b34_2_71"/>
              <p:cNvSpPr/>
              <p:nvPr/>
            </p:nvSpPr>
            <p:spPr>
              <a:xfrm>
                <a:off x="7850852" y="4262423"/>
                <a:ext cx="1017252" cy="914400"/>
              </a:xfrm>
              <a:prstGeom prst="rect">
                <a:avLst/>
              </a:prstGeom>
              <a:solidFill>
                <a:srgbClr val="7B7B7B"/>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GB" sz="1000" b="0" i="0" u="none" strike="noStrike" cap="none">
                    <a:solidFill>
                      <a:srgbClr val="FFFFFF"/>
                    </a:solidFill>
                    <a:latin typeface="Arial"/>
                    <a:ea typeface="Arial"/>
                    <a:cs typeface="Arial"/>
                    <a:sym typeface="Arial"/>
                  </a:rPr>
                  <a:t>PCN MDT priorities</a:t>
                </a:r>
                <a:endParaRPr sz="1400" b="0" i="0" u="none" strike="noStrike" cap="none">
                  <a:solidFill>
                    <a:srgbClr val="000000"/>
                  </a:solidFill>
                  <a:latin typeface="Arial"/>
                  <a:ea typeface="Arial"/>
                  <a:cs typeface="Arial"/>
                  <a:sym typeface="Arial"/>
                </a:endParaRPr>
              </a:p>
            </p:txBody>
          </p:sp>
          <p:sp>
            <p:nvSpPr>
              <p:cNvPr id="605" name="Google Shape;605;g17a82692b34_2_71"/>
              <p:cNvSpPr/>
              <p:nvPr/>
            </p:nvSpPr>
            <p:spPr>
              <a:xfrm>
                <a:off x="5140141" y="4262423"/>
                <a:ext cx="1017252" cy="914400"/>
              </a:xfrm>
              <a:prstGeom prst="rect">
                <a:avLst/>
              </a:prstGeom>
              <a:solidFill>
                <a:srgbClr val="7B7B7B"/>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GB" sz="1000" b="0" i="0" u="none" strike="noStrike" cap="none">
                    <a:solidFill>
                      <a:srgbClr val="FFFFFF"/>
                    </a:solidFill>
                    <a:latin typeface="Arial"/>
                    <a:ea typeface="Arial"/>
                    <a:cs typeface="Arial"/>
                    <a:sym typeface="Arial"/>
                  </a:rPr>
                  <a:t>Care pathway  </a:t>
                </a:r>
                <a:br>
                  <a:rPr lang="en-GB" sz="1000" b="0" i="0" u="none" strike="noStrike" cap="none">
                    <a:solidFill>
                      <a:srgbClr val="FFFFFF"/>
                    </a:solidFill>
                    <a:latin typeface="Arial"/>
                    <a:ea typeface="Arial"/>
                    <a:cs typeface="Arial"/>
                    <a:sym typeface="Arial"/>
                  </a:rPr>
                </a:br>
                <a:r>
                  <a:rPr lang="en-GB" sz="1000" b="0" i="0" u="none" strike="noStrike" cap="none">
                    <a:solidFill>
                      <a:srgbClr val="FFFFFF"/>
                    </a:solidFill>
                    <a:latin typeface="Arial"/>
                    <a:ea typeface="Arial"/>
                    <a:cs typeface="Arial"/>
                    <a:sym typeface="Arial"/>
                  </a:rPr>
                  <a:t>audits</a:t>
                </a:r>
                <a:endParaRPr sz="1400" b="0" i="0" u="none" strike="noStrike" cap="none">
                  <a:solidFill>
                    <a:srgbClr val="000000"/>
                  </a:solidFill>
                  <a:latin typeface="Arial"/>
                  <a:ea typeface="Arial"/>
                  <a:cs typeface="Arial"/>
                  <a:sym typeface="Arial"/>
                </a:endParaRPr>
              </a:p>
            </p:txBody>
          </p:sp>
          <p:sp>
            <p:nvSpPr>
              <p:cNvPr id="606" name="Google Shape;606;g17a82692b34_2_71"/>
              <p:cNvSpPr/>
              <p:nvPr/>
            </p:nvSpPr>
            <p:spPr>
              <a:xfrm>
                <a:off x="6394699" y="4262423"/>
                <a:ext cx="1218848" cy="914400"/>
              </a:xfrm>
              <a:prstGeom prst="rect">
                <a:avLst/>
              </a:prstGeom>
              <a:solidFill>
                <a:srgbClr val="7B7B7B"/>
              </a:solidFill>
              <a:ln w="127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00"/>
                  <a:buFont typeface="Arial"/>
                  <a:buNone/>
                </a:pPr>
                <a:r>
                  <a:rPr lang="en-GB" sz="1000" b="0" i="0" u="none" strike="noStrike" cap="none">
                    <a:solidFill>
                      <a:srgbClr val="FFFFFF"/>
                    </a:solidFill>
                    <a:latin typeface="Arial"/>
                    <a:ea typeface="Arial"/>
                    <a:cs typeface="Arial"/>
                    <a:sym typeface="Arial"/>
                  </a:rPr>
                  <a:t>PCN service specifications (e.g. anticipatory care)</a:t>
                </a:r>
                <a:endParaRPr sz="1400" b="0" i="0" u="none" strike="noStrike" cap="none">
                  <a:solidFill>
                    <a:srgbClr val="000000"/>
                  </a:solidFill>
                  <a:latin typeface="Arial"/>
                  <a:ea typeface="Arial"/>
                  <a:cs typeface="Arial"/>
                  <a:sym typeface="Arial"/>
                </a:endParaRPr>
              </a:p>
            </p:txBody>
          </p:sp>
        </p:grpSp>
        <p:cxnSp>
          <p:nvCxnSpPr>
            <p:cNvPr id="607" name="Google Shape;607;g17a82692b34_2_71"/>
            <p:cNvCxnSpPr/>
            <p:nvPr/>
          </p:nvCxnSpPr>
          <p:spPr>
            <a:xfrm rot="10800000">
              <a:off x="7004123" y="4855241"/>
              <a:ext cx="0" cy="548640"/>
            </a:xfrm>
            <a:prstGeom prst="straightConnector1">
              <a:avLst/>
            </a:prstGeom>
            <a:noFill/>
            <a:ln w="19050" cap="rnd" cmpd="sng">
              <a:solidFill>
                <a:srgbClr val="548135"/>
              </a:solidFill>
              <a:prstDash val="solid"/>
              <a:miter lim="800000"/>
              <a:headEnd type="triangle" w="med" len="med"/>
              <a:tailEnd type="triangle" w="med" len="med"/>
            </a:ln>
          </p:spPr>
        </p:cxnSp>
        <p:grpSp>
          <p:nvGrpSpPr>
            <p:cNvPr id="608" name="Google Shape;608;g17a82692b34_2_71"/>
            <p:cNvGrpSpPr/>
            <p:nvPr/>
          </p:nvGrpSpPr>
          <p:grpSpPr>
            <a:xfrm>
              <a:off x="492743" y="5105400"/>
              <a:ext cx="8344841" cy="914400"/>
              <a:chOff x="492743" y="5562600"/>
              <a:chExt cx="8344841" cy="914400"/>
            </a:xfrm>
          </p:grpSpPr>
          <p:sp>
            <p:nvSpPr>
              <p:cNvPr id="609" name="Google Shape;609;g17a82692b34_2_71"/>
              <p:cNvSpPr txBox="1"/>
              <p:nvPr/>
            </p:nvSpPr>
            <p:spPr>
              <a:xfrm>
                <a:off x="6364043" y="6087602"/>
                <a:ext cx="1280160" cy="203133"/>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800"/>
                  <a:buFont typeface="Arial"/>
                  <a:buNone/>
                </a:pPr>
                <a:r>
                  <a:rPr lang="en-GB" sz="800" b="1" i="0" u="none" strike="noStrike" cap="none">
                    <a:solidFill>
                      <a:srgbClr val="000000"/>
                    </a:solidFill>
                    <a:latin typeface="Arial"/>
                    <a:ea typeface="Arial"/>
                    <a:cs typeface="Arial"/>
                    <a:sym typeface="Arial"/>
                  </a:rPr>
                  <a:t>Impactable cohorts</a:t>
                </a:r>
                <a:endParaRPr sz="1400" b="0" i="0" u="none" strike="noStrike" cap="none">
                  <a:solidFill>
                    <a:srgbClr val="000000"/>
                  </a:solidFill>
                  <a:latin typeface="Arial"/>
                  <a:ea typeface="Arial"/>
                  <a:cs typeface="Arial"/>
                  <a:sym typeface="Arial"/>
                </a:endParaRPr>
              </a:p>
            </p:txBody>
          </p:sp>
          <p:grpSp>
            <p:nvGrpSpPr>
              <p:cNvPr id="610" name="Google Shape;610;g17a82692b34_2_71"/>
              <p:cNvGrpSpPr/>
              <p:nvPr/>
            </p:nvGrpSpPr>
            <p:grpSpPr>
              <a:xfrm>
                <a:off x="492743" y="5562600"/>
                <a:ext cx="8344841" cy="914400"/>
                <a:chOff x="482688" y="5173807"/>
                <a:chExt cx="8344841" cy="914400"/>
              </a:xfrm>
            </p:grpSpPr>
            <p:sp>
              <p:nvSpPr>
                <p:cNvPr id="611" name="Google Shape;611;g17a82692b34_2_71"/>
                <p:cNvSpPr/>
                <p:nvPr/>
              </p:nvSpPr>
              <p:spPr>
                <a:xfrm>
                  <a:off x="1810248" y="5173807"/>
                  <a:ext cx="3221550" cy="914400"/>
                </a:xfrm>
                <a:prstGeom prst="rect">
                  <a:avLst/>
                </a:prstGeom>
                <a:solidFill>
                  <a:srgbClr val="D8D8D8"/>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rgbClr val="000000"/>
                      </a:solidFill>
                      <a:latin typeface="Arial"/>
                      <a:ea typeface="Arial"/>
                      <a:cs typeface="Arial"/>
                      <a:sym typeface="Arial"/>
                    </a:rPr>
                    <a:t>Patient level theographs </a:t>
                  </a:r>
                  <a:r>
                    <a:rPr lang="en-GB" sz="1000" b="0" i="0" u="none" strike="noStrike" cap="none">
                      <a:solidFill>
                        <a:srgbClr val="000000"/>
                      </a:solidFill>
                      <a:latin typeface="Arial"/>
                      <a:ea typeface="Arial"/>
                      <a:cs typeface="Arial"/>
                      <a:sym typeface="Arial"/>
                    </a:rPr>
                    <a:t>to understand patient journeys, identify care gaps, support pathway redesign and personalised care.</a:t>
                  </a:r>
                  <a:endParaRPr sz="1400" b="0" i="0" u="none" strike="noStrike" cap="none">
                    <a:solidFill>
                      <a:srgbClr val="000000"/>
                    </a:solidFill>
                    <a:latin typeface="Arial"/>
                    <a:ea typeface="Arial"/>
                    <a:cs typeface="Arial"/>
                    <a:sym typeface="Arial"/>
                  </a:endParaRPr>
                </a:p>
              </p:txBody>
            </p:sp>
            <p:sp>
              <p:nvSpPr>
                <p:cNvPr id="612" name="Google Shape;612;g17a82692b34_2_71"/>
                <p:cNvSpPr/>
                <p:nvPr/>
              </p:nvSpPr>
              <p:spPr>
                <a:xfrm>
                  <a:off x="482688" y="5570491"/>
                  <a:ext cx="121508" cy="121032"/>
                </a:xfrm>
                <a:prstGeom prst="ellipse">
                  <a:avLst/>
                </a:prstGeom>
                <a:solidFill>
                  <a:srgbClr val="A5A5A5"/>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7F7F7F"/>
                    </a:solidFill>
                    <a:latin typeface="Arial"/>
                    <a:ea typeface="Arial"/>
                    <a:cs typeface="Arial"/>
                    <a:sym typeface="Arial"/>
                  </a:endParaRPr>
                </a:p>
              </p:txBody>
            </p:sp>
            <p:sp>
              <p:nvSpPr>
                <p:cNvPr id="613" name="Google Shape;613;g17a82692b34_2_71"/>
                <p:cNvSpPr txBox="1"/>
                <p:nvPr/>
              </p:nvSpPr>
              <p:spPr>
                <a:xfrm>
                  <a:off x="621670" y="5492508"/>
                  <a:ext cx="670376" cy="27699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3087"/>
                    </a:buClr>
                    <a:buSzPts val="1200"/>
                    <a:buFont typeface="Arial"/>
                    <a:buNone/>
                  </a:pPr>
                  <a:r>
                    <a:rPr lang="en-GB" sz="1200" b="0" i="0" u="none" strike="noStrike" cap="none">
                      <a:solidFill>
                        <a:srgbClr val="003087"/>
                      </a:solidFill>
                      <a:latin typeface="Arial"/>
                      <a:ea typeface="Arial"/>
                      <a:cs typeface="Arial"/>
                      <a:sym typeface="Arial"/>
                    </a:rPr>
                    <a:t>Person</a:t>
                  </a:r>
                  <a:endParaRPr sz="1400" b="0" i="0" u="none" strike="noStrike" cap="none">
                    <a:solidFill>
                      <a:srgbClr val="000000"/>
                    </a:solidFill>
                    <a:latin typeface="Arial"/>
                    <a:ea typeface="Arial"/>
                    <a:cs typeface="Arial"/>
                    <a:sym typeface="Arial"/>
                  </a:endParaRPr>
                </a:p>
              </p:txBody>
            </p:sp>
            <p:grpSp>
              <p:nvGrpSpPr>
                <p:cNvPr id="614" name="Google Shape;614;g17a82692b34_2_71"/>
                <p:cNvGrpSpPr/>
                <p:nvPr/>
              </p:nvGrpSpPr>
              <p:grpSpPr>
                <a:xfrm>
                  <a:off x="7890514" y="5520417"/>
                  <a:ext cx="937015" cy="175306"/>
                  <a:chOff x="5605682" y="5896103"/>
                  <a:chExt cx="1073590" cy="181787"/>
                </a:xfrm>
              </p:grpSpPr>
              <p:grpSp>
                <p:nvGrpSpPr>
                  <p:cNvPr id="615" name="Google Shape;615;g17a82692b34_2_71"/>
                  <p:cNvGrpSpPr/>
                  <p:nvPr/>
                </p:nvGrpSpPr>
                <p:grpSpPr>
                  <a:xfrm>
                    <a:off x="5605682" y="5896103"/>
                    <a:ext cx="66070" cy="181787"/>
                    <a:chOff x="6205940" y="2143769"/>
                    <a:chExt cx="333375" cy="917257"/>
                  </a:xfrm>
                </p:grpSpPr>
                <p:sp>
                  <p:nvSpPr>
                    <p:cNvPr id="616" name="Google Shape;616;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17" name="Google Shape;617;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18" name="Google Shape;618;g17a82692b34_2_71"/>
                  <p:cNvGrpSpPr/>
                  <p:nvPr/>
                </p:nvGrpSpPr>
                <p:grpSpPr>
                  <a:xfrm>
                    <a:off x="5689642" y="5896103"/>
                    <a:ext cx="66070" cy="181787"/>
                    <a:chOff x="6205940" y="2143769"/>
                    <a:chExt cx="333375" cy="917257"/>
                  </a:xfrm>
                </p:grpSpPr>
                <p:sp>
                  <p:nvSpPr>
                    <p:cNvPr id="619" name="Google Shape;619;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20" name="Google Shape;620;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21" name="Google Shape;621;g17a82692b34_2_71"/>
                  <p:cNvGrpSpPr/>
                  <p:nvPr/>
                </p:nvGrpSpPr>
                <p:grpSpPr>
                  <a:xfrm>
                    <a:off x="5773602" y="5896103"/>
                    <a:ext cx="66070" cy="181787"/>
                    <a:chOff x="6205940" y="2143769"/>
                    <a:chExt cx="333375" cy="917257"/>
                  </a:xfrm>
                </p:grpSpPr>
                <p:sp>
                  <p:nvSpPr>
                    <p:cNvPr id="622" name="Google Shape;622;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23" name="Google Shape;623;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24" name="Google Shape;624;g17a82692b34_2_71"/>
                  <p:cNvGrpSpPr/>
                  <p:nvPr/>
                </p:nvGrpSpPr>
                <p:grpSpPr>
                  <a:xfrm>
                    <a:off x="5857562" y="5896103"/>
                    <a:ext cx="66070" cy="181787"/>
                    <a:chOff x="6205940" y="2143769"/>
                    <a:chExt cx="333375" cy="917257"/>
                  </a:xfrm>
                </p:grpSpPr>
                <p:sp>
                  <p:nvSpPr>
                    <p:cNvPr id="625" name="Google Shape;625;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26" name="Google Shape;626;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27" name="Google Shape;627;g17a82692b34_2_71"/>
                  <p:cNvGrpSpPr/>
                  <p:nvPr/>
                </p:nvGrpSpPr>
                <p:grpSpPr>
                  <a:xfrm>
                    <a:off x="5941522" y="5896103"/>
                    <a:ext cx="66070" cy="181787"/>
                    <a:chOff x="6205940" y="2143769"/>
                    <a:chExt cx="333375" cy="917257"/>
                  </a:xfrm>
                </p:grpSpPr>
                <p:sp>
                  <p:nvSpPr>
                    <p:cNvPr id="628" name="Google Shape;628;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29" name="Google Shape;629;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30" name="Google Shape;630;g17a82692b34_2_71"/>
                  <p:cNvGrpSpPr/>
                  <p:nvPr/>
                </p:nvGrpSpPr>
                <p:grpSpPr>
                  <a:xfrm>
                    <a:off x="6025482" y="5896103"/>
                    <a:ext cx="66070" cy="181787"/>
                    <a:chOff x="6205940" y="2143769"/>
                    <a:chExt cx="333375" cy="917257"/>
                  </a:xfrm>
                </p:grpSpPr>
                <p:sp>
                  <p:nvSpPr>
                    <p:cNvPr id="631" name="Google Shape;631;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32" name="Google Shape;632;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33" name="Google Shape;633;g17a82692b34_2_71"/>
                  <p:cNvGrpSpPr/>
                  <p:nvPr/>
                </p:nvGrpSpPr>
                <p:grpSpPr>
                  <a:xfrm>
                    <a:off x="6109442" y="5896103"/>
                    <a:ext cx="66070" cy="181787"/>
                    <a:chOff x="6205940" y="2143769"/>
                    <a:chExt cx="333375" cy="917257"/>
                  </a:xfrm>
                </p:grpSpPr>
                <p:sp>
                  <p:nvSpPr>
                    <p:cNvPr id="634" name="Google Shape;634;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35" name="Google Shape;635;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36" name="Google Shape;636;g17a82692b34_2_71"/>
                  <p:cNvGrpSpPr/>
                  <p:nvPr/>
                </p:nvGrpSpPr>
                <p:grpSpPr>
                  <a:xfrm>
                    <a:off x="6193402" y="5896103"/>
                    <a:ext cx="66070" cy="181787"/>
                    <a:chOff x="6205940" y="2143769"/>
                    <a:chExt cx="333375" cy="917257"/>
                  </a:xfrm>
                </p:grpSpPr>
                <p:sp>
                  <p:nvSpPr>
                    <p:cNvPr id="637" name="Google Shape;637;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38" name="Google Shape;638;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39" name="Google Shape;639;g17a82692b34_2_71"/>
                  <p:cNvGrpSpPr/>
                  <p:nvPr/>
                </p:nvGrpSpPr>
                <p:grpSpPr>
                  <a:xfrm>
                    <a:off x="6277362" y="5896103"/>
                    <a:ext cx="66070" cy="181787"/>
                    <a:chOff x="6205940" y="2143769"/>
                    <a:chExt cx="333375" cy="917257"/>
                  </a:xfrm>
                </p:grpSpPr>
                <p:sp>
                  <p:nvSpPr>
                    <p:cNvPr id="640" name="Google Shape;640;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41" name="Google Shape;641;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42" name="Google Shape;642;g17a82692b34_2_71"/>
                  <p:cNvGrpSpPr/>
                  <p:nvPr/>
                </p:nvGrpSpPr>
                <p:grpSpPr>
                  <a:xfrm>
                    <a:off x="6361322" y="5896103"/>
                    <a:ext cx="66070" cy="181787"/>
                    <a:chOff x="6205940" y="2143769"/>
                    <a:chExt cx="333375" cy="917257"/>
                  </a:xfrm>
                </p:grpSpPr>
                <p:sp>
                  <p:nvSpPr>
                    <p:cNvPr id="643" name="Google Shape;643;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44" name="Google Shape;644;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45" name="Google Shape;645;g17a82692b34_2_71"/>
                  <p:cNvGrpSpPr/>
                  <p:nvPr/>
                </p:nvGrpSpPr>
                <p:grpSpPr>
                  <a:xfrm>
                    <a:off x="6445282" y="5896103"/>
                    <a:ext cx="66070" cy="181787"/>
                    <a:chOff x="6205940" y="2143769"/>
                    <a:chExt cx="333375" cy="917257"/>
                  </a:xfrm>
                </p:grpSpPr>
                <p:sp>
                  <p:nvSpPr>
                    <p:cNvPr id="646" name="Google Shape;646;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47" name="Google Shape;647;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48" name="Google Shape;648;g17a82692b34_2_71"/>
                  <p:cNvGrpSpPr/>
                  <p:nvPr/>
                </p:nvGrpSpPr>
                <p:grpSpPr>
                  <a:xfrm>
                    <a:off x="6529242" y="5896103"/>
                    <a:ext cx="66070" cy="181787"/>
                    <a:chOff x="6205940" y="2143769"/>
                    <a:chExt cx="333375" cy="917257"/>
                  </a:xfrm>
                </p:grpSpPr>
                <p:sp>
                  <p:nvSpPr>
                    <p:cNvPr id="649" name="Google Shape;649;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50" name="Google Shape;650;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51" name="Google Shape;651;g17a82692b34_2_71"/>
                  <p:cNvGrpSpPr/>
                  <p:nvPr/>
                </p:nvGrpSpPr>
                <p:grpSpPr>
                  <a:xfrm>
                    <a:off x="6613202" y="5896103"/>
                    <a:ext cx="66070" cy="181787"/>
                    <a:chOff x="6205940" y="2143769"/>
                    <a:chExt cx="333375" cy="917257"/>
                  </a:xfrm>
                </p:grpSpPr>
                <p:sp>
                  <p:nvSpPr>
                    <p:cNvPr id="652" name="Google Shape;652;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53" name="Google Shape;653;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grpSp>
              <p:nvGrpSpPr>
                <p:cNvPr id="654" name="Google Shape;654;g17a82692b34_2_71"/>
                <p:cNvGrpSpPr/>
                <p:nvPr/>
              </p:nvGrpSpPr>
              <p:grpSpPr>
                <a:xfrm>
                  <a:off x="5179803" y="5520417"/>
                  <a:ext cx="937015" cy="175306"/>
                  <a:chOff x="5605682" y="5896103"/>
                  <a:chExt cx="1073590" cy="181787"/>
                </a:xfrm>
              </p:grpSpPr>
              <p:grpSp>
                <p:nvGrpSpPr>
                  <p:cNvPr id="655" name="Google Shape;655;g17a82692b34_2_71"/>
                  <p:cNvGrpSpPr/>
                  <p:nvPr/>
                </p:nvGrpSpPr>
                <p:grpSpPr>
                  <a:xfrm>
                    <a:off x="5605682" y="5896103"/>
                    <a:ext cx="66070" cy="181787"/>
                    <a:chOff x="6205940" y="2143769"/>
                    <a:chExt cx="333375" cy="917257"/>
                  </a:xfrm>
                </p:grpSpPr>
                <p:sp>
                  <p:nvSpPr>
                    <p:cNvPr id="656" name="Google Shape;656;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57" name="Google Shape;657;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58" name="Google Shape;658;g17a82692b34_2_71"/>
                  <p:cNvGrpSpPr/>
                  <p:nvPr/>
                </p:nvGrpSpPr>
                <p:grpSpPr>
                  <a:xfrm>
                    <a:off x="5689642" y="5896103"/>
                    <a:ext cx="66070" cy="181787"/>
                    <a:chOff x="6205940" y="2143769"/>
                    <a:chExt cx="333375" cy="917257"/>
                  </a:xfrm>
                </p:grpSpPr>
                <p:sp>
                  <p:nvSpPr>
                    <p:cNvPr id="659" name="Google Shape;659;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60" name="Google Shape;660;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61" name="Google Shape;661;g17a82692b34_2_71"/>
                  <p:cNvGrpSpPr/>
                  <p:nvPr/>
                </p:nvGrpSpPr>
                <p:grpSpPr>
                  <a:xfrm>
                    <a:off x="5773602" y="5896103"/>
                    <a:ext cx="66070" cy="181787"/>
                    <a:chOff x="6205940" y="2143769"/>
                    <a:chExt cx="333375" cy="917257"/>
                  </a:xfrm>
                </p:grpSpPr>
                <p:sp>
                  <p:nvSpPr>
                    <p:cNvPr id="662" name="Google Shape;662;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63" name="Google Shape;663;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64" name="Google Shape;664;g17a82692b34_2_71"/>
                  <p:cNvGrpSpPr/>
                  <p:nvPr/>
                </p:nvGrpSpPr>
                <p:grpSpPr>
                  <a:xfrm>
                    <a:off x="5857562" y="5896103"/>
                    <a:ext cx="66070" cy="181787"/>
                    <a:chOff x="6205940" y="2143769"/>
                    <a:chExt cx="333375" cy="917257"/>
                  </a:xfrm>
                </p:grpSpPr>
                <p:sp>
                  <p:nvSpPr>
                    <p:cNvPr id="665" name="Google Shape;665;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66" name="Google Shape;666;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67" name="Google Shape;667;g17a82692b34_2_71"/>
                  <p:cNvGrpSpPr/>
                  <p:nvPr/>
                </p:nvGrpSpPr>
                <p:grpSpPr>
                  <a:xfrm>
                    <a:off x="5941522" y="5896103"/>
                    <a:ext cx="66070" cy="181787"/>
                    <a:chOff x="6205940" y="2143769"/>
                    <a:chExt cx="333375" cy="917257"/>
                  </a:xfrm>
                </p:grpSpPr>
                <p:sp>
                  <p:nvSpPr>
                    <p:cNvPr id="668" name="Google Shape;668;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69" name="Google Shape;669;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70" name="Google Shape;670;g17a82692b34_2_71"/>
                  <p:cNvGrpSpPr/>
                  <p:nvPr/>
                </p:nvGrpSpPr>
                <p:grpSpPr>
                  <a:xfrm>
                    <a:off x="6025482" y="5896103"/>
                    <a:ext cx="66070" cy="181787"/>
                    <a:chOff x="6205940" y="2143769"/>
                    <a:chExt cx="333375" cy="917257"/>
                  </a:xfrm>
                </p:grpSpPr>
                <p:sp>
                  <p:nvSpPr>
                    <p:cNvPr id="671" name="Google Shape;671;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72" name="Google Shape;672;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73" name="Google Shape;673;g17a82692b34_2_71"/>
                  <p:cNvGrpSpPr/>
                  <p:nvPr/>
                </p:nvGrpSpPr>
                <p:grpSpPr>
                  <a:xfrm>
                    <a:off x="6109442" y="5896103"/>
                    <a:ext cx="66070" cy="181787"/>
                    <a:chOff x="6205940" y="2143769"/>
                    <a:chExt cx="333375" cy="917257"/>
                  </a:xfrm>
                </p:grpSpPr>
                <p:sp>
                  <p:nvSpPr>
                    <p:cNvPr id="674" name="Google Shape;674;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75" name="Google Shape;675;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76" name="Google Shape;676;g17a82692b34_2_71"/>
                  <p:cNvGrpSpPr/>
                  <p:nvPr/>
                </p:nvGrpSpPr>
                <p:grpSpPr>
                  <a:xfrm>
                    <a:off x="6193402" y="5896103"/>
                    <a:ext cx="66070" cy="181787"/>
                    <a:chOff x="6205940" y="2143769"/>
                    <a:chExt cx="333375" cy="917257"/>
                  </a:xfrm>
                </p:grpSpPr>
                <p:sp>
                  <p:nvSpPr>
                    <p:cNvPr id="677" name="Google Shape;677;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78" name="Google Shape;678;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79" name="Google Shape;679;g17a82692b34_2_71"/>
                  <p:cNvGrpSpPr/>
                  <p:nvPr/>
                </p:nvGrpSpPr>
                <p:grpSpPr>
                  <a:xfrm>
                    <a:off x="6277362" y="5896103"/>
                    <a:ext cx="66070" cy="181787"/>
                    <a:chOff x="6205940" y="2143769"/>
                    <a:chExt cx="333375" cy="917257"/>
                  </a:xfrm>
                </p:grpSpPr>
                <p:sp>
                  <p:nvSpPr>
                    <p:cNvPr id="680" name="Google Shape;680;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81" name="Google Shape;681;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82" name="Google Shape;682;g17a82692b34_2_71"/>
                  <p:cNvGrpSpPr/>
                  <p:nvPr/>
                </p:nvGrpSpPr>
                <p:grpSpPr>
                  <a:xfrm>
                    <a:off x="6361322" y="5896103"/>
                    <a:ext cx="66070" cy="181787"/>
                    <a:chOff x="6205940" y="2143769"/>
                    <a:chExt cx="333375" cy="917257"/>
                  </a:xfrm>
                </p:grpSpPr>
                <p:sp>
                  <p:nvSpPr>
                    <p:cNvPr id="683" name="Google Shape;683;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84" name="Google Shape;684;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85" name="Google Shape;685;g17a82692b34_2_71"/>
                  <p:cNvGrpSpPr/>
                  <p:nvPr/>
                </p:nvGrpSpPr>
                <p:grpSpPr>
                  <a:xfrm>
                    <a:off x="6445282" y="5896103"/>
                    <a:ext cx="66070" cy="181787"/>
                    <a:chOff x="6205940" y="2143769"/>
                    <a:chExt cx="333375" cy="917257"/>
                  </a:xfrm>
                </p:grpSpPr>
                <p:sp>
                  <p:nvSpPr>
                    <p:cNvPr id="686" name="Google Shape;686;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87" name="Google Shape;687;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88" name="Google Shape;688;g17a82692b34_2_71"/>
                  <p:cNvGrpSpPr/>
                  <p:nvPr/>
                </p:nvGrpSpPr>
                <p:grpSpPr>
                  <a:xfrm>
                    <a:off x="6529242" y="5896103"/>
                    <a:ext cx="66070" cy="181787"/>
                    <a:chOff x="6205940" y="2143769"/>
                    <a:chExt cx="333375" cy="917257"/>
                  </a:xfrm>
                </p:grpSpPr>
                <p:sp>
                  <p:nvSpPr>
                    <p:cNvPr id="689" name="Google Shape;689;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90" name="Google Shape;690;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91" name="Google Shape;691;g17a82692b34_2_71"/>
                  <p:cNvGrpSpPr/>
                  <p:nvPr/>
                </p:nvGrpSpPr>
                <p:grpSpPr>
                  <a:xfrm>
                    <a:off x="6613202" y="5896103"/>
                    <a:ext cx="66070" cy="181787"/>
                    <a:chOff x="6205940" y="2143769"/>
                    <a:chExt cx="333375" cy="917257"/>
                  </a:xfrm>
                </p:grpSpPr>
                <p:sp>
                  <p:nvSpPr>
                    <p:cNvPr id="692" name="Google Shape;692;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93" name="Google Shape;693;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grpSp>
              <p:nvGrpSpPr>
                <p:cNvPr id="694" name="Google Shape;694;g17a82692b34_2_71"/>
                <p:cNvGrpSpPr/>
                <p:nvPr/>
              </p:nvGrpSpPr>
              <p:grpSpPr>
                <a:xfrm>
                  <a:off x="6535159" y="5520417"/>
                  <a:ext cx="937015" cy="175306"/>
                  <a:chOff x="5605682" y="5896103"/>
                  <a:chExt cx="1073590" cy="181787"/>
                </a:xfrm>
              </p:grpSpPr>
              <p:grpSp>
                <p:nvGrpSpPr>
                  <p:cNvPr id="695" name="Google Shape;695;g17a82692b34_2_71"/>
                  <p:cNvGrpSpPr/>
                  <p:nvPr/>
                </p:nvGrpSpPr>
                <p:grpSpPr>
                  <a:xfrm>
                    <a:off x="5605682" y="5896103"/>
                    <a:ext cx="66070" cy="181787"/>
                    <a:chOff x="6205940" y="2143769"/>
                    <a:chExt cx="333375" cy="917257"/>
                  </a:xfrm>
                </p:grpSpPr>
                <p:sp>
                  <p:nvSpPr>
                    <p:cNvPr id="696" name="Google Shape;696;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697" name="Google Shape;697;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698" name="Google Shape;698;g17a82692b34_2_71"/>
                  <p:cNvGrpSpPr/>
                  <p:nvPr/>
                </p:nvGrpSpPr>
                <p:grpSpPr>
                  <a:xfrm>
                    <a:off x="5689642" y="5896103"/>
                    <a:ext cx="66070" cy="181787"/>
                    <a:chOff x="6205940" y="2143769"/>
                    <a:chExt cx="333375" cy="917257"/>
                  </a:xfrm>
                </p:grpSpPr>
                <p:sp>
                  <p:nvSpPr>
                    <p:cNvPr id="699" name="Google Shape;699;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00" name="Google Shape;700;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01" name="Google Shape;701;g17a82692b34_2_71"/>
                  <p:cNvGrpSpPr/>
                  <p:nvPr/>
                </p:nvGrpSpPr>
                <p:grpSpPr>
                  <a:xfrm>
                    <a:off x="5773602" y="5896103"/>
                    <a:ext cx="66070" cy="181787"/>
                    <a:chOff x="6205940" y="2143769"/>
                    <a:chExt cx="333375" cy="917257"/>
                  </a:xfrm>
                </p:grpSpPr>
                <p:sp>
                  <p:nvSpPr>
                    <p:cNvPr id="702" name="Google Shape;702;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03" name="Google Shape;703;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04" name="Google Shape;704;g17a82692b34_2_71"/>
                  <p:cNvGrpSpPr/>
                  <p:nvPr/>
                </p:nvGrpSpPr>
                <p:grpSpPr>
                  <a:xfrm>
                    <a:off x="5857562" y="5896103"/>
                    <a:ext cx="66070" cy="181787"/>
                    <a:chOff x="6205940" y="2143769"/>
                    <a:chExt cx="333375" cy="917257"/>
                  </a:xfrm>
                </p:grpSpPr>
                <p:sp>
                  <p:nvSpPr>
                    <p:cNvPr id="705" name="Google Shape;705;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06" name="Google Shape;706;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07" name="Google Shape;707;g17a82692b34_2_71"/>
                  <p:cNvGrpSpPr/>
                  <p:nvPr/>
                </p:nvGrpSpPr>
                <p:grpSpPr>
                  <a:xfrm>
                    <a:off x="5941522" y="5896103"/>
                    <a:ext cx="66070" cy="181787"/>
                    <a:chOff x="6205940" y="2143769"/>
                    <a:chExt cx="333375" cy="917257"/>
                  </a:xfrm>
                </p:grpSpPr>
                <p:sp>
                  <p:nvSpPr>
                    <p:cNvPr id="708" name="Google Shape;708;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09" name="Google Shape;709;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10" name="Google Shape;710;g17a82692b34_2_71"/>
                  <p:cNvGrpSpPr/>
                  <p:nvPr/>
                </p:nvGrpSpPr>
                <p:grpSpPr>
                  <a:xfrm>
                    <a:off x="6025482" y="5896103"/>
                    <a:ext cx="66070" cy="181787"/>
                    <a:chOff x="6205940" y="2143769"/>
                    <a:chExt cx="333375" cy="917257"/>
                  </a:xfrm>
                </p:grpSpPr>
                <p:sp>
                  <p:nvSpPr>
                    <p:cNvPr id="711" name="Google Shape;711;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12" name="Google Shape;712;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13" name="Google Shape;713;g17a82692b34_2_71"/>
                  <p:cNvGrpSpPr/>
                  <p:nvPr/>
                </p:nvGrpSpPr>
                <p:grpSpPr>
                  <a:xfrm>
                    <a:off x="6109442" y="5896103"/>
                    <a:ext cx="66070" cy="181787"/>
                    <a:chOff x="6205940" y="2143769"/>
                    <a:chExt cx="333375" cy="917257"/>
                  </a:xfrm>
                </p:grpSpPr>
                <p:sp>
                  <p:nvSpPr>
                    <p:cNvPr id="714" name="Google Shape;714;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15" name="Google Shape;715;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16" name="Google Shape;716;g17a82692b34_2_71"/>
                  <p:cNvGrpSpPr/>
                  <p:nvPr/>
                </p:nvGrpSpPr>
                <p:grpSpPr>
                  <a:xfrm>
                    <a:off x="6193402" y="5896103"/>
                    <a:ext cx="66070" cy="181787"/>
                    <a:chOff x="6205940" y="2143769"/>
                    <a:chExt cx="333375" cy="917257"/>
                  </a:xfrm>
                </p:grpSpPr>
                <p:sp>
                  <p:nvSpPr>
                    <p:cNvPr id="717" name="Google Shape;717;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18" name="Google Shape;718;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19" name="Google Shape;719;g17a82692b34_2_71"/>
                  <p:cNvGrpSpPr/>
                  <p:nvPr/>
                </p:nvGrpSpPr>
                <p:grpSpPr>
                  <a:xfrm>
                    <a:off x="6277362" y="5896103"/>
                    <a:ext cx="66070" cy="181787"/>
                    <a:chOff x="6205940" y="2143769"/>
                    <a:chExt cx="333375" cy="917257"/>
                  </a:xfrm>
                </p:grpSpPr>
                <p:sp>
                  <p:nvSpPr>
                    <p:cNvPr id="720" name="Google Shape;720;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21" name="Google Shape;721;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22" name="Google Shape;722;g17a82692b34_2_71"/>
                  <p:cNvGrpSpPr/>
                  <p:nvPr/>
                </p:nvGrpSpPr>
                <p:grpSpPr>
                  <a:xfrm>
                    <a:off x="6361322" y="5896103"/>
                    <a:ext cx="66070" cy="181787"/>
                    <a:chOff x="6205940" y="2143769"/>
                    <a:chExt cx="333375" cy="917257"/>
                  </a:xfrm>
                </p:grpSpPr>
                <p:sp>
                  <p:nvSpPr>
                    <p:cNvPr id="723" name="Google Shape;723;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24" name="Google Shape;724;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25" name="Google Shape;725;g17a82692b34_2_71"/>
                  <p:cNvGrpSpPr/>
                  <p:nvPr/>
                </p:nvGrpSpPr>
                <p:grpSpPr>
                  <a:xfrm>
                    <a:off x="6445282" y="5896103"/>
                    <a:ext cx="66070" cy="181787"/>
                    <a:chOff x="6205940" y="2143769"/>
                    <a:chExt cx="333375" cy="917257"/>
                  </a:xfrm>
                </p:grpSpPr>
                <p:sp>
                  <p:nvSpPr>
                    <p:cNvPr id="726" name="Google Shape;726;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27" name="Google Shape;727;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28" name="Google Shape;728;g17a82692b34_2_71"/>
                  <p:cNvGrpSpPr/>
                  <p:nvPr/>
                </p:nvGrpSpPr>
                <p:grpSpPr>
                  <a:xfrm>
                    <a:off x="6529242" y="5896103"/>
                    <a:ext cx="66070" cy="181787"/>
                    <a:chOff x="6205940" y="2143769"/>
                    <a:chExt cx="333375" cy="917257"/>
                  </a:xfrm>
                </p:grpSpPr>
                <p:sp>
                  <p:nvSpPr>
                    <p:cNvPr id="729" name="Google Shape;729;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30" name="Google Shape;730;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nvGrpSpPr>
                  <p:cNvPr id="731" name="Google Shape;731;g17a82692b34_2_71"/>
                  <p:cNvGrpSpPr/>
                  <p:nvPr/>
                </p:nvGrpSpPr>
                <p:grpSpPr>
                  <a:xfrm>
                    <a:off x="6613202" y="5896103"/>
                    <a:ext cx="66070" cy="181787"/>
                    <a:chOff x="6205940" y="2143769"/>
                    <a:chExt cx="333375" cy="917257"/>
                  </a:xfrm>
                </p:grpSpPr>
                <p:sp>
                  <p:nvSpPr>
                    <p:cNvPr id="732" name="Google Shape;732;g17a82692b34_2_71"/>
                    <p:cNvSpPr/>
                    <p:nvPr/>
                  </p:nvSpPr>
                  <p:spPr>
                    <a:xfrm>
                      <a:off x="6276688" y="2143769"/>
                      <a:ext cx="190500" cy="190500"/>
                    </a:xfrm>
                    <a:custGeom>
                      <a:avLst/>
                      <a:gdLst/>
                      <a:ahLst/>
                      <a:cxnLst/>
                      <a:rect l="l" t="t" r="r" b="b"/>
                      <a:pathLst>
                        <a:path w="190500" h="190500" extrusionOk="0">
                          <a:moveTo>
                            <a:pt x="190024" y="98584"/>
                          </a:moveTo>
                          <a:cubicBezTo>
                            <a:pt x="190024" y="149085"/>
                            <a:pt x="149085" y="190024"/>
                            <a:pt x="98584" y="190024"/>
                          </a:cubicBezTo>
                          <a:cubicBezTo>
                            <a:pt x="48083" y="190024"/>
                            <a:pt x="7144" y="149085"/>
                            <a:pt x="7144" y="98584"/>
                          </a:cubicBezTo>
                          <a:cubicBezTo>
                            <a:pt x="7144" y="48083"/>
                            <a:pt x="48083" y="7144"/>
                            <a:pt x="98584" y="7144"/>
                          </a:cubicBezTo>
                          <a:cubicBezTo>
                            <a:pt x="149085" y="7144"/>
                            <a:pt x="190024" y="48083"/>
                            <a:pt x="190024" y="9858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sp>
                  <p:nvSpPr>
                    <p:cNvPr id="733" name="Google Shape;733;g17a82692b34_2_71"/>
                    <p:cNvSpPr/>
                    <p:nvPr/>
                  </p:nvSpPr>
                  <p:spPr>
                    <a:xfrm>
                      <a:off x="6205940" y="2356176"/>
                      <a:ext cx="333375" cy="704850"/>
                    </a:xfrm>
                    <a:custGeom>
                      <a:avLst/>
                      <a:gdLst/>
                      <a:ahLst/>
                      <a:cxnLst/>
                      <a:rect l="l" t="t" r="r" b="b"/>
                      <a:pathLst>
                        <a:path w="333375" h="704850" extrusionOk="0">
                          <a:moveTo>
                            <a:pt x="331257" y="285274"/>
                          </a:moveTo>
                          <a:lnTo>
                            <a:pt x="312207" y="96679"/>
                          </a:lnTo>
                          <a:cubicBezTo>
                            <a:pt x="306492" y="46196"/>
                            <a:pt x="264582" y="7144"/>
                            <a:pt x="213147" y="7144"/>
                          </a:cubicBezTo>
                          <a:lnTo>
                            <a:pt x="126470" y="7144"/>
                          </a:lnTo>
                          <a:cubicBezTo>
                            <a:pt x="75987" y="7144"/>
                            <a:pt x="33125" y="45244"/>
                            <a:pt x="27410" y="96679"/>
                          </a:cubicBezTo>
                          <a:lnTo>
                            <a:pt x="7407" y="285274"/>
                          </a:lnTo>
                          <a:cubicBezTo>
                            <a:pt x="5502" y="300514"/>
                            <a:pt x="14075" y="313849"/>
                            <a:pt x="28362" y="319564"/>
                          </a:cubicBezTo>
                          <a:lnTo>
                            <a:pt x="75035" y="338614"/>
                          </a:lnTo>
                          <a:cubicBezTo>
                            <a:pt x="80750" y="340519"/>
                            <a:pt x="84560" y="346234"/>
                            <a:pt x="85512" y="352901"/>
                          </a:cubicBezTo>
                          <a:lnTo>
                            <a:pt x="110277" y="670084"/>
                          </a:lnTo>
                          <a:cubicBezTo>
                            <a:pt x="111230" y="687229"/>
                            <a:pt x="126470" y="700564"/>
                            <a:pt x="143615" y="700564"/>
                          </a:cubicBezTo>
                          <a:lnTo>
                            <a:pt x="196002" y="700564"/>
                          </a:lnTo>
                          <a:cubicBezTo>
                            <a:pt x="213147" y="700564"/>
                            <a:pt x="227435" y="687229"/>
                            <a:pt x="229340" y="670084"/>
                          </a:cubicBezTo>
                          <a:lnTo>
                            <a:pt x="253152" y="351949"/>
                          </a:lnTo>
                          <a:cubicBezTo>
                            <a:pt x="254105" y="345281"/>
                            <a:pt x="257915" y="340519"/>
                            <a:pt x="263630" y="337661"/>
                          </a:cubicBezTo>
                          <a:lnTo>
                            <a:pt x="310302" y="318611"/>
                          </a:lnTo>
                          <a:cubicBezTo>
                            <a:pt x="324590" y="313849"/>
                            <a:pt x="333162" y="299561"/>
                            <a:pt x="331257" y="285274"/>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rgbClr val="000000"/>
                        </a:solidFill>
                        <a:latin typeface="Arial"/>
                        <a:ea typeface="Arial"/>
                        <a:cs typeface="Arial"/>
                        <a:sym typeface="Arial"/>
                      </a:endParaRPr>
                    </a:p>
                  </p:txBody>
                </p:sp>
              </p:grpSp>
            </p:grpSp>
          </p:grpSp>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17a82692b34_2_241"/>
          <p:cNvSpPr txBox="1">
            <a:spLocks noGrp="1"/>
          </p:cNvSpPr>
          <p:nvPr>
            <p:ph type="title"/>
          </p:nvPr>
        </p:nvSpPr>
        <p:spPr>
          <a:xfrm>
            <a:off x="838200" y="6309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9ACB5"/>
              </a:buClr>
              <a:buSzPts val="4400"/>
              <a:buFont typeface="Calibri"/>
              <a:buNone/>
            </a:pPr>
            <a:r>
              <a:rPr lang="en-GB"/>
              <a:t>Why Population Health Management</a:t>
            </a:r>
            <a:endParaRPr/>
          </a:p>
        </p:txBody>
      </p:sp>
      <p:sp>
        <p:nvSpPr>
          <p:cNvPr id="740" name="Google Shape;740;g17a82692b34_2_241"/>
          <p:cNvSpPr txBox="1">
            <a:spLocks noGrp="1"/>
          </p:cNvSpPr>
          <p:nvPr>
            <p:ph type="body" idx="1"/>
          </p:nvPr>
        </p:nvSpPr>
        <p:spPr>
          <a:xfrm>
            <a:off x="838200" y="1932521"/>
            <a:ext cx="10515600" cy="3120056"/>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Clr>
                <a:srgbClr val="5D6563"/>
              </a:buClr>
              <a:buSzPts val="2400"/>
              <a:buChar char="•"/>
            </a:pPr>
            <a:r>
              <a:rPr lang="en-GB" sz="2400"/>
              <a:t>Key component of NHS Long Term Plan</a:t>
            </a:r>
            <a:endParaRPr/>
          </a:p>
          <a:p>
            <a:pPr marL="228594" lvl="0" indent="-228594" algn="l" rtl="0">
              <a:lnSpc>
                <a:spcPct val="90000"/>
              </a:lnSpc>
              <a:spcBef>
                <a:spcPts val="1000"/>
              </a:spcBef>
              <a:spcAft>
                <a:spcPts val="0"/>
              </a:spcAft>
              <a:buClr>
                <a:srgbClr val="5D6563"/>
              </a:buClr>
              <a:buSzPts val="2400"/>
              <a:buChar char="•"/>
            </a:pPr>
            <a:r>
              <a:rPr lang="en-GB" sz="2400"/>
              <a:t>develop integrated local healthcare systems that provide the right care at the right place and at the right time</a:t>
            </a:r>
            <a:endParaRPr/>
          </a:p>
          <a:p>
            <a:pPr marL="228594" lvl="0" indent="-228594" algn="l" rtl="0">
              <a:lnSpc>
                <a:spcPct val="90000"/>
              </a:lnSpc>
              <a:spcBef>
                <a:spcPts val="1000"/>
              </a:spcBef>
              <a:spcAft>
                <a:spcPts val="0"/>
              </a:spcAft>
              <a:buClr>
                <a:srgbClr val="5D6563"/>
              </a:buClr>
              <a:buSzPts val="2400"/>
              <a:buChar char="•"/>
            </a:pPr>
            <a:r>
              <a:rPr lang="en-GB" sz="2400"/>
              <a:t>development of interventions tailored to local at-risk population cohorts, aiming for improved outcomes with reduced unwarranted variation between cohorts.</a:t>
            </a:r>
            <a:endParaRPr/>
          </a:p>
          <a:p>
            <a:pPr marL="228594" lvl="0" indent="-228594" algn="l" rtl="0">
              <a:lnSpc>
                <a:spcPct val="90000"/>
              </a:lnSpc>
              <a:spcBef>
                <a:spcPts val="1000"/>
              </a:spcBef>
              <a:spcAft>
                <a:spcPts val="0"/>
              </a:spcAft>
              <a:buClr>
                <a:srgbClr val="5D6563"/>
              </a:buClr>
              <a:buSzPts val="2400"/>
              <a:buChar char="•"/>
            </a:pPr>
            <a:r>
              <a:rPr lang="en-GB" sz="2400"/>
              <a:t>Not just healthcare, the system wide data can be used to support any part of the system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3" descr="Qr code&#10;&#10;Description automatically generated"/>
          <p:cNvPicPr preferRelativeResize="0"/>
          <p:nvPr/>
        </p:nvPicPr>
        <p:blipFill rotWithShape="1">
          <a:blip r:embed="rId3">
            <a:alphaModFix/>
          </a:blip>
          <a:srcRect/>
          <a:stretch/>
        </p:blipFill>
        <p:spPr>
          <a:xfrm>
            <a:off x="6494467" y="2723283"/>
            <a:ext cx="2408877" cy="2995037"/>
          </a:xfrm>
          <a:prstGeom prst="rect">
            <a:avLst/>
          </a:prstGeom>
          <a:noFill/>
          <a:ln>
            <a:noFill/>
          </a:ln>
        </p:spPr>
      </p:pic>
      <p:pic>
        <p:nvPicPr>
          <p:cNvPr id="454" name="Google Shape;454;p3"/>
          <p:cNvPicPr preferRelativeResize="0"/>
          <p:nvPr/>
        </p:nvPicPr>
        <p:blipFill rotWithShape="1">
          <a:blip r:embed="rId4">
            <a:alphaModFix/>
          </a:blip>
          <a:srcRect t="23913" b="24587"/>
          <a:stretch/>
        </p:blipFill>
        <p:spPr>
          <a:xfrm>
            <a:off x="3332434" y="300804"/>
            <a:ext cx="2513122" cy="1294228"/>
          </a:xfrm>
          <a:prstGeom prst="rect">
            <a:avLst/>
          </a:prstGeom>
          <a:noFill/>
          <a:ln>
            <a:noFill/>
          </a:ln>
        </p:spPr>
      </p:pic>
      <p:sp>
        <p:nvSpPr>
          <p:cNvPr id="455" name="Google Shape;455;p3"/>
          <p:cNvSpPr/>
          <p:nvPr/>
        </p:nvSpPr>
        <p:spPr>
          <a:xfrm>
            <a:off x="3718805" y="393920"/>
            <a:ext cx="7144595"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456" name="Google Shape;456;p3"/>
          <p:cNvSpPr/>
          <p:nvPr/>
        </p:nvSpPr>
        <p:spPr>
          <a:xfrm>
            <a:off x="2344185" y="1827992"/>
            <a:ext cx="71445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457" name="Google Shape;457;p3"/>
          <p:cNvSpPr txBox="1"/>
          <p:nvPr/>
        </p:nvSpPr>
        <p:spPr>
          <a:xfrm>
            <a:off x="3443176" y="6400608"/>
            <a:ext cx="53056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458" name="Google Shape;458;p3"/>
          <p:cNvSpPr txBox="1"/>
          <p:nvPr/>
        </p:nvSpPr>
        <p:spPr>
          <a:xfrm>
            <a:off x="1573016" y="5967257"/>
            <a:ext cx="942695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461" name="Google Shape;461;p3" descr="Diagram&#10;&#10;Description automatically generated"/>
          <p:cNvPicPr preferRelativeResize="0"/>
          <p:nvPr/>
        </p:nvPicPr>
        <p:blipFill rotWithShape="1">
          <a:blip r:embed="rId5">
            <a:alphaModFix/>
          </a:blip>
          <a:srcRect l="4030" t="4208" r="1789" b="2482"/>
          <a:stretch/>
        </p:blipFill>
        <p:spPr>
          <a:xfrm>
            <a:off x="2929600" y="2670150"/>
            <a:ext cx="3130257" cy="3101287"/>
          </a:xfrm>
          <a:prstGeom prst="rect">
            <a:avLst/>
          </a:prstGeom>
          <a:noFill/>
          <a:ln>
            <a:noFill/>
          </a:ln>
        </p:spPr>
      </p:pic>
      <p:pic>
        <p:nvPicPr>
          <p:cNvPr id="3" name="Picture 2" descr="Qr code&#10;&#10;Description automatically generated">
            <a:extLst>
              <a:ext uri="{FF2B5EF4-FFF2-40B4-BE49-F238E27FC236}">
                <a16:creationId xmlns:a16="http://schemas.microsoft.com/office/drawing/2014/main" id="{27AA0B40-0725-C058-B3C3-7F291767DEF7}"/>
              </a:ext>
            </a:extLst>
          </p:cNvPr>
          <p:cNvPicPr>
            <a:picLocks noChangeAspect="1"/>
          </p:cNvPicPr>
          <p:nvPr/>
        </p:nvPicPr>
        <p:blipFill>
          <a:blip r:embed="rId6"/>
          <a:stretch>
            <a:fillRect/>
          </a:stretch>
        </p:blipFill>
        <p:spPr>
          <a:xfrm>
            <a:off x="6479705" y="2670143"/>
            <a:ext cx="2438400" cy="2438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17a82692b34_2_247"/>
          <p:cNvSpPr txBox="1">
            <a:spLocks noGrp="1"/>
          </p:cNvSpPr>
          <p:nvPr>
            <p:ph type="title"/>
          </p:nvPr>
        </p:nvSpPr>
        <p:spPr>
          <a:xfrm>
            <a:off x="838200" y="7847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9ACB5"/>
              </a:buClr>
              <a:buSzPts val="3600"/>
              <a:buFont typeface="Calibri"/>
              <a:buNone/>
            </a:pPr>
            <a:r>
              <a:rPr lang="en-GB" sz="3600"/>
              <a:t>So what is Impactability Modelling?	</a:t>
            </a:r>
            <a:endParaRPr/>
          </a:p>
        </p:txBody>
      </p:sp>
      <p:sp>
        <p:nvSpPr>
          <p:cNvPr id="747" name="Google Shape;747;g17a82692b34_2_247"/>
          <p:cNvSpPr txBox="1">
            <a:spLocks noGrp="1"/>
          </p:cNvSpPr>
          <p:nvPr>
            <p:ph type="body" idx="1"/>
          </p:nvPr>
        </p:nvSpPr>
        <p:spPr>
          <a:xfrm>
            <a:off x="838200" y="2073279"/>
            <a:ext cx="10515600" cy="31200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D6563"/>
              </a:buClr>
              <a:buSzPts val="2400"/>
              <a:buNone/>
            </a:pPr>
            <a:r>
              <a:rPr lang="en-GB" sz="2400" b="1"/>
              <a:t>Impactability: </a:t>
            </a:r>
            <a:r>
              <a:rPr lang="en-GB" sz="2400"/>
              <a:t>defines the degree to which different sub-populations will benefit from a range of interventions;</a:t>
            </a:r>
            <a:endParaRPr/>
          </a:p>
          <a:p>
            <a:pPr marL="0" lvl="0" indent="0" algn="l" rtl="0">
              <a:lnSpc>
                <a:spcPct val="90000"/>
              </a:lnSpc>
              <a:spcBef>
                <a:spcPts val="1000"/>
              </a:spcBef>
              <a:spcAft>
                <a:spcPts val="0"/>
              </a:spcAft>
              <a:buClr>
                <a:srgbClr val="5D6563"/>
              </a:buClr>
              <a:buSzPts val="2400"/>
              <a:buNone/>
            </a:pPr>
            <a:endParaRPr sz="2400"/>
          </a:p>
          <a:p>
            <a:pPr marL="0" lvl="0" indent="0" algn="l" rtl="0">
              <a:lnSpc>
                <a:spcPct val="90000"/>
              </a:lnSpc>
              <a:spcBef>
                <a:spcPts val="1000"/>
              </a:spcBef>
              <a:spcAft>
                <a:spcPts val="0"/>
              </a:spcAft>
              <a:buClr>
                <a:srgbClr val="5D6563"/>
              </a:buClr>
              <a:buSzPts val="2400"/>
              <a:buNone/>
            </a:pPr>
            <a:r>
              <a:rPr lang="en-GB" sz="2400"/>
              <a:t>And</a:t>
            </a:r>
            <a:endParaRPr/>
          </a:p>
          <a:p>
            <a:pPr marL="0" lvl="0" indent="0" algn="l" rtl="0">
              <a:lnSpc>
                <a:spcPct val="90000"/>
              </a:lnSpc>
              <a:spcBef>
                <a:spcPts val="1000"/>
              </a:spcBef>
              <a:spcAft>
                <a:spcPts val="0"/>
              </a:spcAft>
              <a:buClr>
                <a:srgbClr val="5D6563"/>
              </a:buClr>
              <a:buSzPts val="2400"/>
              <a:buNone/>
            </a:pPr>
            <a:endParaRPr sz="2400"/>
          </a:p>
          <a:p>
            <a:pPr marL="0" lvl="0" indent="0" algn="l" rtl="0">
              <a:lnSpc>
                <a:spcPct val="90000"/>
              </a:lnSpc>
              <a:spcBef>
                <a:spcPts val="1000"/>
              </a:spcBef>
              <a:spcAft>
                <a:spcPts val="0"/>
              </a:spcAft>
              <a:buClr>
                <a:srgbClr val="5D6563"/>
              </a:buClr>
              <a:buSzPts val="2400"/>
              <a:buNone/>
            </a:pPr>
            <a:r>
              <a:rPr lang="en-GB" sz="2400" b="1"/>
              <a:t>Impactability modelling: </a:t>
            </a:r>
            <a:r>
              <a:rPr lang="en-GB" sz="2400"/>
              <a:t>uses this information to tailor appropriate interventions within agreed boundaries for the 'value' gained from resources spent.</a:t>
            </a:r>
            <a:endParaRPr/>
          </a:p>
        </p:txBody>
      </p:sp>
      <p:sp>
        <p:nvSpPr>
          <p:cNvPr id="748" name="Google Shape;748;g17a82692b34_2_247"/>
          <p:cNvSpPr txBox="1"/>
          <p:nvPr/>
        </p:nvSpPr>
        <p:spPr>
          <a:xfrm>
            <a:off x="1558894" y="5934774"/>
            <a:ext cx="821055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2"/>
                </a:solidFill>
                <a:latin typeface="Calibri"/>
                <a:ea typeface="Calibri"/>
                <a:cs typeface="Calibri"/>
                <a:sym typeface="Calibri"/>
              </a:rPr>
              <a:t>Source: ‘A review of current concepts and practices’ by the IFoA PHM Working Party. 4 June 2020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17a82692b34_2_254"/>
          <p:cNvSpPr txBox="1"/>
          <p:nvPr/>
        </p:nvSpPr>
        <p:spPr>
          <a:xfrm>
            <a:off x="838200" y="763382"/>
            <a:ext cx="10515600" cy="86711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9ACB5"/>
              </a:buClr>
              <a:buSzPts val="3600"/>
              <a:buFont typeface="Calibri"/>
              <a:buNone/>
            </a:pPr>
            <a:r>
              <a:rPr lang="en-GB" sz="3600" b="0" i="0" u="none" strike="noStrike" cap="none">
                <a:solidFill>
                  <a:srgbClr val="29ACB5"/>
                </a:solidFill>
                <a:latin typeface="Calibri"/>
                <a:ea typeface="Calibri"/>
                <a:cs typeface="Calibri"/>
                <a:sym typeface="Calibri"/>
              </a:rPr>
              <a:t>Why Impactability Modelling for Systems:	</a:t>
            </a:r>
            <a:endParaRPr sz="1400" b="0" i="0" u="none" strike="noStrike" cap="none">
              <a:solidFill>
                <a:srgbClr val="000000"/>
              </a:solidFill>
              <a:latin typeface="Arial"/>
              <a:ea typeface="Arial"/>
              <a:cs typeface="Arial"/>
              <a:sym typeface="Arial"/>
            </a:endParaRPr>
          </a:p>
        </p:txBody>
      </p:sp>
      <p:sp>
        <p:nvSpPr>
          <p:cNvPr id="755" name="Google Shape;755;g17a82692b34_2_254"/>
          <p:cNvSpPr txBox="1">
            <a:spLocks noGrp="1"/>
          </p:cNvSpPr>
          <p:nvPr>
            <p:ph type="body" idx="1"/>
          </p:nvPr>
        </p:nvSpPr>
        <p:spPr>
          <a:xfrm>
            <a:off x="919010" y="1743513"/>
            <a:ext cx="10515600" cy="4451803"/>
          </a:xfrm>
          <a:prstGeom prst="rect">
            <a:avLst/>
          </a:prstGeom>
          <a:noFill/>
          <a:ln>
            <a:noFill/>
          </a:ln>
        </p:spPr>
        <p:txBody>
          <a:bodyPr spcFirstLastPara="1" wrap="square" lIns="91425" tIns="45700" rIns="91425" bIns="45700" anchor="t" anchorCtr="0">
            <a:noAutofit/>
          </a:bodyPr>
          <a:lstStyle/>
          <a:p>
            <a:pPr marL="228594" lvl="0" indent="-228594" algn="l" rtl="0">
              <a:lnSpc>
                <a:spcPct val="90000"/>
              </a:lnSpc>
              <a:spcBef>
                <a:spcPts val="0"/>
              </a:spcBef>
              <a:spcAft>
                <a:spcPts val="0"/>
              </a:spcAft>
              <a:buClr>
                <a:srgbClr val="5D6563"/>
              </a:buClr>
              <a:buSzPts val="2400"/>
              <a:buChar char="•"/>
            </a:pPr>
            <a:r>
              <a:rPr lang="en-GB" sz="2400"/>
              <a:t>Whole system approach – involve the community, voluntary sector, charities etc</a:t>
            </a:r>
            <a:endParaRPr/>
          </a:p>
          <a:p>
            <a:pPr marL="228594" lvl="0" indent="-228594" algn="l" rtl="0">
              <a:lnSpc>
                <a:spcPct val="90000"/>
              </a:lnSpc>
              <a:spcBef>
                <a:spcPts val="1000"/>
              </a:spcBef>
              <a:spcAft>
                <a:spcPts val="0"/>
              </a:spcAft>
              <a:buClr>
                <a:srgbClr val="5D6563"/>
              </a:buClr>
              <a:buSzPts val="2400"/>
              <a:buChar char="•"/>
            </a:pPr>
            <a:r>
              <a:rPr lang="en-GB" sz="2400"/>
              <a:t>More focused and targeted intervention can provide greater control over management and evaluation</a:t>
            </a:r>
            <a:endParaRPr/>
          </a:p>
          <a:p>
            <a:pPr marL="228594" lvl="0" indent="-228594" algn="l" rtl="0">
              <a:lnSpc>
                <a:spcPct val="90000"/>
              </a:lnSpc>
              <a:spcBef>
                <a:spcPts val="1000"/>
              </a:spcBef>
              <a:spcAft>
                <a:spcPts val="0"/>
              </a:spcAft>
              <a:buClr>
                <a:srgbClr val="5D6563"/>
              </a:buClr>
              <a:buSzPts val="2400"/>
              <a:buChar char="•"/>
            </a:pPr>
            <a:r>
              <a:rPr lang="en-GB" sz="2400"/>
              <a:t>Can better put spend where it is needed, assure increased spend isn’t occurring elsewhere</a:t>
            </a:r>
            <a:endParaRPr/>
          </a:p>
          <a:p>
            <a:pPr marL="228594" lvl="0" indent="-228594" algn="l" rtl="0">
              <a:lnSpc>
                <a:spcPct val="90000"/>
              </a:lnSpc>
              <a:spcBef>
                <a:spcPts val="1000"/>
              </a:spcBef>
              <a:spcAft>
                <a:spcPts val="0"/>
              </a:spcAft>
              <a:buClr>
                <a:srgbClr val="5D6563"/>
              </a:buClr>
              <a:buSzPts val="2400"/>
              <a:buChar char="•"/>
            </a:pPr>
            <a:r>
              <a:rPr lang="en-GB" sz="2400"/>
              <a:t>Improved system confidence in invest to save schemes</a:t>
            </a:r>
            <a:endParaRPr/>
          </a:p>
          <a:p>
            <a:pPr marL="228594" lvl="0" indent="-228594" algn="l" rtl="0">
              <a:lnSpc>
                <a:spcPct val="90000"/>
              </a:lnSpc>
              <a:spcBef>
                <a:spcPts val="1000"/>
              </a:spcBef>
              <a:spcAft>
                <a:spcPts val="0"/>
              </a:spcAft>
              <a:buClr>
                <a:srgbClr val="5D6563"/>
              </a:buClr>
              <a:buSzPts val="2400"/>
              <a:buChar char="•"/>
            </a:pPr>
            <a:r>
              <a:rPr lang="en-GB" sz="2400"/>
              <a:t>Alignment of different organisational and community priorities</a:t>
            </a:r>
            <a:endParaRPr/>
          </a:p>
          <a:p>
            <a:pPr marL="228594" lvl="0" indent="-228594" algn="l" rtl="0">
              <a:lnSpc>
                <a:spcPct val="90000"/>
              </a:lnSpc>
              <a:spcBef>
                <a:spcPts val="1000"/>
              </a:spcBef>
              <a:spcAft>
                <a:spcPts val="0"/>
              </a:spcAft>
              <a:buClr>
                <a:srgbClr val="5D6563"/>
              </a:buClr>
              <a:buSzPts val="2400"/>
              <a:buChar char="•"/>
            </a:pPr>
            <a:r>
              <a:rPr lang="en-GB" sz="2400"/>
              <a:t>Better health and care outcomes for citizens and patients - inclusivity</a:t>
            </a:r>
            <a:endParaRPr/>
          </a:p>
          <a:p>
            <a:pPr marL="228594" lvl="0" indent="-228594" algn="l" rtl="0">
              <a:lnSpc>
                <a:spcPct val="90000"/>
              </a:lnSpc>
              <a:spcBef>
                <a:spcPts val="1000"/>
              </a:spcBef>
              <a:spcAft>
                <a:spcPts val="0"/>
              </a:spcAft>
              <a:buClr>
                <a:srgbClr val="5D6563"/>
              </a:buClr>
              <a:buSzPts val="2400"/>
              <a:buChar char="•"/>
            </a:pPr>
            <a:r>
              <a:rPr lang="en-GB" sz="2400"/>
              <a:t>Caution – health inequalities – Core20Plus</a:t>
            </a:r>
            <a:br>
              <a:rPr lang="en-GB" sz="2400"/>
            </a:br>
            <a:br>
              <a:rPr lang="en-GB" sz="2400"/>
            </a:br>
            <a:br>
              <a:rPr lang="en-GB" sz="2400"/>
            </a:b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g17a82692b34_2_260"/>
          <p:cNvPicPr preferRelativeResize="0"/>
          <p:nvPr/>
        </p:nvPicPr>
        <p:blipFill rotWithShape="1">
          <a:blip r:embed="rId3">
            <a:alphaModFix/>
          </a:blip>
          <a:srcRect l="2869" t="10702" r="42844" b="14388"/>
          <a:stretch/>
        </p:blipFill>
        <p:spPr>
          <a:xfrm>
            <a:off x="7017249" y="1536605"/>
            <a:ext cx="4975464" cy="3846652"/>
          </a:xfrm>
          <a:prstGeom prst="rect">
            <a:avLst/>
          </a:prstGeom>
          <a:noFill/>
          <a:ln>
            <a:noFill/>
          </a:ln>
        </p:spPr>
      </p:pic>
      <p:sp>
        <p:nvSpPr>
          <p:cNvPr id="762" name="Google Shape;762;g17a82692b34_2_260"/>
          <p:cNvSpPr txBox="1"/>
          <p:nvPr/>
        </p:nvSpPr>
        <p:spPr>
          <a:xfrm>
            <a:off x="838200" y="763382"/>
            <a:ext cx="10515600" cy="86711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9ACB5"/>
              </a:buClr>
              <a:buSzPts val="3600"/>
              <a:buFont typeface="Calibri"/>
              <a:buNone/>
            </a:pPr>
            <a:r>
              <a:rPr lang="en-GB" sz="3600" b="0" i="0" u="none" strike="noStrike" cap="none">
                <a:solidFill>
                  <a:srgbClr val="29ACB5"/>
                </a:solidFill>
                <a:latin typeface="Calibri"/>
                <a:ea typeface="Calibri"/>
                <a:cs typeface="Calibri"/>
                <a:sym typeface="Calibri"/>
              </a:rPr>
              <a:t>What do we need to put this into Practice?	</a:t>
            </a:r>
            <a:endParaRPr sz="1400" b="0" i="0" u="none" strike="noStrike" cap="none">
              <a:solidFill>
                <a:srgbClr val="000000"/>
              </a:solidFill>
              <a:latin typeface="Arial"/>
              <a:ea typeface="Arial"/>
              <a:cs typeface="Arial"/>
              <a:sym typeface="Arial"/>
            </a:endParaRPr>
          </a:p>
        </p:txBody>
      </p:sp>
      <p:sp>
        <p:nvSpPr>
          <p:cNvPr id="763" name="Google Shape;763;g17a82692b34_2_260"/>
          <p:cNvSpPr txBox="1">
            <a:spLocks noGrp="1"/>
          </p:cNvSpPr>
          <p:nvPr>
            <p:ph type="body" idx="1"/>
          </p:nvPr>
        </p:nvSpPr>
        <p:spPr>
          <a:xfrm>
            <a:off x="415904" y="1807202"/>
            <a:ext cx="6601345" cy="44518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D6563"/>
              </a:buClr>
              <a:buSzPts val="2400"/>
              <a:buNone/>
            </a:pPr>
            <a:r>
              <a:rPr lang="en-GB" sz="2400"/>
              <a:t>Work from a patient/Citizen level upwards – Cannot meaningfully target interventions on aggregate data.</a:t>
            </a:r>
            <a:br>
              <a:rPr lang="en-GB" sz="2400"/>
            </a:br>
            <a:br>
              <a:rPr lang="en-GB" sz="2400"/>
            </a:br>
            <a:r>
              <a:rPr lang="en-GB" sz="2400"/>
              <a:t>Integrate Health and Care data, incorporating Wider Determinant's of health to understand patient behaviours</a:t>
            </a:r>
            <a:br>
              <a:rPr lang="en-GB" sz="2400"/>
            </a:br>
            <a:br>
              <a:rPr lang="en-GB" sz="2400"/>
            </a:br>
            <a:r>
              <a:rPr lang="en-GB" sz="2400"/>
              <a:t>Move to predictive and prescriptive analytics</a:t>
            </a:r>
            <a:br>
              <a:rPr lang="en-GB" sz="2400"/>
            </a:br>
            <a:br>
              <a:rPr lang="en-GB" sz="2400"/>
            </a:br>
            <a:r>
              <a:rPr lang="en-GB" sz="2400"/>
              <a:t>Need an infrastructure that is fit for purpose and flexible for cutting and slicing data </a:t>
            </a:r>
            <a:br>
              <a:rPr lang="en-GB" sz="2400"/>
            </a:br>
            <a:br>
              <a:rPr lang="en-GB" sz="2400"/>
            </a:br>
            <a:br>
              <a:rPr lang="en-GB" sz="2400"/>
            </a:b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17a82692b34_2_2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2"/>
                </a:solidFill>
                <a:latin typeface="Arial"/>
                <a:ea typeface="Arial"/>
                <a:cs typeface="Arial"/>
                <a:sym typeface="Arial"/>
              </a:rPr>
              <a:t>33</a:t>
            </a:fld>
            <a:endParaRPr sz="1200">
              <a:solidFill>
                <a:schemeClr val="dk2"/>
              </a:solidFill>
              <a:latin typeface="Arial"/>
              <a:ea typeface="Arial"/>
              <a:cs typeface="Arial"/>
              <a:sym typeface="Arial"/>
            </a:endParaRPr>
          </a:p>
        </p:txBody>
      </p:sp>
      <p:sp>
        <p:nvSpPr>
          <p:cNvPr id="770" name="Google Shape;770;g17a82692b34_2_267"/>
          <p:cNvSpPr txBox="1">
            <a:spLocks noGrp="1"/>
          </p:cNvSpPr>
          <p:nvPr>
            <p:ph type="title"/>
          </p:nvPr>
        </p:nvSpPr>
        <p:spPr>
          <a:xfrm>
            <a:off x="2504409" y="270931"/>
            <a:ext cx="7783683" cy="6677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9ACB5"/>
              </a:buClr>
              <a:buSzPts val="2800"/>
              <a:buFont typeface="Calibri"/>
              <a:buNone/>
            </a:pPr>
            <a:r>
              <a:rPr lang="en-GB" sz="2800"/>
              <a:t>PHM – The Data Science Approach to Impactability</a:t>
            </a:r>
            <a:endParaRPr/>
          </a:p>
        </p:txBody>
      </p:sp>
      <p:sp>
        <p:nvSpPr>
          <p:cNvPr id="771" name="Google Shape;771;g17a82692b34_2_267"/>
          <p:cNvSpPr/>
          <p:nvPr/>
        </p:nvSpPr>
        <p:spPr>
          <a:xfrm>
            <a:off x="1892490" y="1135612"/>
            <a:ext cx="817629" cy="5075183"/>
          </a:xfrm>
          <a:prstGeom prst="rect">
            <a:avLst/>
          </a:prstGeom>
          <a:solidFill>
            <a:srgbClr val="F2F2F2"/>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Data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Can be from single or multiple linked sources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The richer the better</a:t>
            </a:r>
            <a:endParaRPr sz="1400" b="0" i="0" u="none" strike="noStrike" cap="none">
              <a:solidFill>
                <a:srgbClr val="000000"/>
              </a:solidFill>
              <a:latin typeface="Arial"/>
              <a:ea typeface="Arial"/>
              <a:cs typeface="Arial"/>
              <a:sym typeface="Arial"/>
            </a:endParaRPr>
          </a:p>
        </p:txBody>
      </p:sp>
      <p:sp>
        <p:nvSpPr>
          <p:cNvPr id="772" name="Google Shape;772;g17a82692b34_2_267"/>
          <p:cNvSpPr/>
          <p:nvPr/>
        </p:nvSpPr>
        <p:spPr>
          <a:xfrm>
            <a:off x="2710946" y="1135613"/>
            <a:ext cx="2854786"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Run Descriptive Analytics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r>
              <a:rPr lang="en-GB" sz="1400" b="0" i="1" u="none" strike="noStrike" cap="none">
                <a:solidFill>
                  <a:schemeClr val="dk1"/>
                </a:solidFill>
                <a:latin typeface="Calibri"/>
                <a:ea typeface="Calibri"/>
                <a:cs typeface="Calibri"/>
                <a:sym typeface="Calibri"/>
              </a:rPr>
              <a:t>What has happened already? </a:t>
            </a:r>
            <a:endParaRPr sz="1400" b="0" i="0" u="none" strike="noStrike" cap="none">
              <a:solidFill>
                <a:srgbClr val="000000"/>
              </a:solidFill>
              <a:latin typeface="Arial"/>
              <a:ea typeface="Arial"/>
              <a:cs typeface="Arial"/>
              <a:sym typeface="Arial"/>
            </a:endParaRPr>
          </a:p>
        </p:txBody>
      </p:sp>
      <p:sp>
        <p:nvSpPr>
          <p:cNvPr id="773" name="Google Shape;773;g17a82692b34_2_267"/>
          <p:cNvSpPr/>
          <p:nvPr/>
        </p:nvSpPr>
        <p:spPr>
          <a:xfrm>
            <a:off x="2710119" y="2046409"/>
            <a:ext cx="3686132"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Undertake Deep Dives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r>
              <a:rPr lang="en-GB" sz="1400" b="0" i="1" u="none" strike="noStrike" cap="none">
                <a:solidFill>
                  <a:schemeClr val="dk1"/>
                </a:solidFill>
                <a:latin typeface="Calibri"/>
                <a:ea typeface="Calibri"/>
                <a:cs typeface="Calibri"/>
                <a:sym typeface="Calibri"/>
              </a:rPr>
              <a:t>Why did it happen? Is it a one-off or is there a consistent pattern?</a:t>
            </a:r>
            <a:endParaRPr sz="1800" b="0" i="1" u="none" strike="noStrike" cap="none">
              <a:solidFill>
                <a:schemeClr val="dk1"/>
              </a:solidFill>
              <a:latin typeface="Calibri"/>
              <a:ea typeface="Calibri"/>
              <a:cs typeface="Calibri"/>
              <a:sym typeface="Calibri"/>
            </a:endParaRPr>
          </a:p>
        </p:txBody>
      </p:sp>
      <p:sp>
        <p:nvSpPr>
          <p:cNvPr id="774" name="Google Shape;774;g17a82692b34_2_267"/>
          <p:cNvSpPr/>
          <p:nvPr/>
        </p:nvSpPr>
        <p:spPr>
          <a:xfrm>
            <a:off x="2710120" y="2931248"/>
            <a:ext cx="4514036"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Develop Predictive Models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r>
              <a:rPr lang="en-GB" sz="1400" b="0" i="1" u="none" strike="noStrike" cap="none">
                <a:solidFill>
                  <a:schemeClr val="dk1"/>
                </a:solidFill>
                <a:latin typeface="Calibri"/>
                <a:ea typeface="Calibri"/>
                <a:cs typeface="Calibri"/>
                <a:sym typeface="Calibri"/>
              </a:rPr>
              <a:t>How can we best predict what may happen in future?</a:t>
            </a:r>
            <a:endParaRPr sz="1400" b="0" i="0" u="none" strike="noStrike" cap="none">
              <a:solidFill>
                <a:srgbClr val="000000"/>
              </a:solidFill>
              <a:latin typeface="Arial"/>
              <a:ea typeface="Arial"/>
              <a:cs typeface="Arial"/>
              <a:sym typeface="Arial"/>
            </a:endParaRPr>
          </a:p>
        </p:txBody>
      </p:sp>
      <p:sp>
        <p:nvSpPr>
          <p:cNvPr id="775" name="Google Shape;775;g17a82692b34_2_267"/>
          <p:cNvSpPr/>
          <p:nvPr/>
        </p:nvSpPr>
        <p:spPr>
          <a:xfrm>
            <a:off x="2710120" y="3834757"/>
            <a:ext cx="5190930"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Jointly Consider Prescriptive Models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r>
              <a:rPr lang="en-GB" sz="1400" b="0" i="1" u="none" strike="noStrike" cap="none">
                <a:solidFill>
                  <a:schemeClr val="dk1"/>
                </a:solidFill>
                <a:latin typeface="Calibri"/>
                <a:ea typeface="Calibri"/>
                <a:cs typeface="Calibri"/>
                <a:sym typeface="Calibri"/>
              </a:rPr>
              <a:t>What are our options for action and the impact of each scenario? </a:t>
            </a:r>
            <a:endParaRPr sz="1400" b="0" i="0" u="none" strike="noStrike" cap="none">
              <a:solidFill>
                <a:srgbClr val="000000"/>
              </a:solidFill>
              <a:latin typeface="Arial"/>
              <a:ea typeface="Arial"/>
              <a:cs typeface="Arial"/>
              <a:sym typeface="Arial"/>
            </a:endParaRPr>
          </a:p>
        </p:txBody>
      </p:sp>
      <p:sp>
        <p:nvSpPr>
          <p:cNvPr id="776" name="Google Shape;776;g17a82692b34_2_267"/>
          <p:cNvSpPr/>
          <p:nvPr/>
        </p:nvSpPr>
        <p:spPr>
          <a:xfrm>
            <a:off x="2725413" y="5612226"/>
            <a:ext cx="6280042" cy="598568"/>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Develop Process, Models &amp; Documentation for BAU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200"/>
              <a:buFont typeface="Arial"/>
              <a:buNone/>
            </a:pPr>
            <a:r>
              <a:rPr lang="en-GB" sz="1200" b="0" i="1" u="none" strike="noStrike" cap="none">
                <a:solidFill>
                  <a:schemeClr val="dk1"/>
                </a:solidFill>
                <a:latin typeface="Calibri"/>
                <a:ea typeface="Calibri"/>
                <a:cs typeface="Calibri"/>
                <a:sym typeface="Calibri"/>
              </a:rPr>
              <a:t>How can move the tools and techniques developed for regular use by BAU colleagues?</a:t>
            </a:r>
            <a:endParaRPr sz="1400" b="0" i="0" u="none" strike="noStrike" cap="none">
              <a:solidFill>
                <a:srgbClr val="000000"/>
              </a:solidFill>
              <a:latin typeface="Arial"/>
              <a:ea typeface="Arial"/>
              <a:cs typeface="Arial"/>
              <a:sym typeface="Arial"/>
            </a:endParaRPr>
          </a:p>
        </p:txBody>
      </p:sp>
      <p:sp>
        <p:nvSpPr>
          <p:cNvPr id="777" name="Google Shape;777;g17a82692b34_2_267"/>
          <p:cNvSpPr/>
          <p:nvPr/>
        </p:nvSpPr>
        <p:spPr>
          <a:xfrm>
            <a:off x="2712719" y="4762005"/>
            <a:ext cx="5829598" cy="698188"/>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Kick-off Pilots &amp; Use Learning to Refine Algorithm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r>
              <a:rPr lang="en-GB" sz="1400" b="0" i="1" u="none" strike="noStrike" cap="none">
                <a:solidFill>
                  <a:schemeClr val="dk1"/>
                </a:solidFill>
                <a:latin typeface="Calibri"/>
                <a:ea typeface="Calibri"/>
                <a:cs typeface="Calibri"/>
                <a:sym typeface="Calibri"/>
              </a:rPr>
              <a:t>What service is our first priority? How can we initiate a pilot? and capture outcome to feed algorithm for refinement</a:t>
            </a:r>
            <a:endParaRPr sz="1400" b="0" i="0" u="none" strike="noStrike" cap="none">
              <a:solidFill>
                <a:srgbClr val="000000"/>
              </a:solidFill>
              <a:latin typeface="Arial"/>
              <a:ea typeface="Arial"/>
              <a:cs typeface="Arial"/>
              <a:sym typeface="Arial"/>
            </a:endParaRPr>
          </a:p>
        </p:txBody>
      </p:sp>
      <p:sp>
        <p:nvSpPr>
          <p:cNvPr id="778" name="Google Shape;778;g17a82692b34_2_267"/>
          <p:cNvSpPr/>
          <p:nvPr/>
        </p:nvSpPr>
        <p:spPr>
          <a:xfrm>
            <a:off x="8135925" y="3468910"/>
            <a:ext cx="1182254" cy="641613"/>
          </a:xfrm>
          <a:prstGeom prst="curvedDownArrow">
            <a:avLst>
              <a:gd name="adj1" fmla="val 25000"/>
              <a:gd name="adj2" fmla="val 50000"/>
              <a:gd name="adj3" fmla="val 25000"/>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9" name="Google Shape;779;g17a82692b34_2_267"/>
          <p:cNvSpPr/>
          <p:nvPr/>
        </p:nvSpPr>
        <p:spPr>
          <a:xfrm rot="10800000">
            <a:off x="8080506" y="4246746"/>
            <a:ext cx="1182254" cy="641613"/>
          </a:xfrm>
          <a:prstGeom prst="curvedDownArrow">
            <a:avLst>
              <a:gd name="adj1" fmla="val 25000"/>
              <a:gd name="adj2" fmla="val 50000"/>
              <a:gd name="adj3" fmla="val 25000"/>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17a82692b34_2_2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2"/>
                </a:solidFill>
                <a:latin typeface="Arial"/>
                <a:ea typeface="Arial"/>
                <a:cs typeface="Arial"/>
                <a:sym typeface="Arial"/>
              </a:rPr>
              <a:t>34</a:t>
            </a:fld>
            <a:endParaRPr sz="1200">
              <a:solidFill>
                <a:schemeClr val="dk2"/>
              </a:solidFill>
              <a:latin typeface="Arial"/>
              <a:ea typeface="Arial"/>
              <a:cs typeface="Arial"/>
              <a:sym typeface="Arial"/>
            </a:endParaRPr>
          </a:p>
        </p:txBody>
      </p:sp>
      <p:sp>
        <p:nvSpPr>
          <p:cNvPr id="786" name="Google Shape;786;g17a82692b34_2_282"/>
          <p:cNvSpPr/>
          <p:nvPr/>
        </p:nvSpPr>
        <p:spPr>
          <a:xfrm>
            <a:off x="1892490" y="1135612"/>
            <a:ext cx="817629" cy="5075183"/>
          </a:xfrm>
          <a:prstGeom prst="rect">
            <a:avLst/>
          </a:prstGeom>
          <a:solidFill>
            <a:srgbClr val="F2F2F2"/>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HES </a:t>
            </a:r>
            <a:r>
              <a:rPr lang="en-GB" sz="1100" b="0" i="0" u="none" strike="noStrike" cap="none">
                <a:solidFill>
                  <a:schemeClr val="dk1"/>
                </a:solidFill>
                <a:latin typeface="Calibri"/>
                <a:ea typeface="Calibri"/>
                <a:cs typeface="Calibri"/>
                <a:sym typeface="Calibri"/>
              </a:rPr>
              <a:t>Hospital Episode Statistics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NDA </a:t>
            </a:r>
            <a:r>
              <a:rPr lang="en-GB" sz="1100" b="0" i="0" u="none" strike="noStrike" cap="none">
                <a:solidFill>
                  <a:schemeClr val="dk1"/>
                </a:solidFill>
                <a:latin typeface="Calibri"/>
                <a:ea typeface="Calibri"/>
                <a:cs typeface="Calibri"/>
                <a:sym typeface="Calibri"/>
              </a:rPr>
              <a:t>National Diabetes Audit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NDFA </a:t>
            </a:r>
            <a:r>
              <a:rPr lang="en-GB" sz="1100" b="0" i="0" u="none" strike="noStrike" cap="none">
                <a:solidFill>
                  <a:schemeClr val="dk1"/>
                </a:solidFill>
                <a:latin typeface="Calibri"/>
                <a:ea typeface="Calibri"/>
                <a:cs typeface="Calibri"/>
                <a:sym typeface="Calibri"/>
              </a:rPr>
              <a:t>National Diabetes Foot Audit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chemeClr val="dk1"/>
                </a:solidFill>
                <a:latin typeface="Calibri"/>
                <a:ea typeface="Calibri"/>
                <a:cs typeface="Calibri"/>
                <a:sym typeface="Calibri"/>
              </a:rPr>
              <a:t> NADiA</a:t>
            </a: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Calibri"/>
                <a:ea typeface="Calibri"/>
                <a:cs typeface="Calibri"/>
                <a:sym typeface="Calibri"/>
              </a:rPr>
              <a:t>National Diabetes Inpatient Audit</a:t>
            </a:r>
            <a:endParaRPr sz="1400" b="0" i="0" u="none" strike="noStrike" cap="none">
              <a:solidFill>
                <a:srgbClr val="000000"/>
              </a:solidFill>
              <a:latin typeface="Arial"/>
              <a:ea typeface="Arial"/>
              <a:cs typeface="Arial"/>
              <a:sym typeface="Arial"/>
            </a:endParaRPr>
          </a:p>
        </p:txBody>
      </p:sp>
      <p:sp>
        <p:nvSpPr>
          <p:cNvPr id="787" name="Google Shape;787;g17a82692b34_2_282"/>
          <p:cNvSpPr/>
          <p:nvPr/>
        </p:nvSpPr>
        <p:spPr>
          <a:xfrm>
            <a:off x="2710946" y="1121099"/>
            <a:ext cx="3154488"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Run Descriptive Analytics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200"/>
              <a:buFont typeface="Arial"/>
              <a:buNone/>
            </a:pPr>
            <a:r>
              <a:rPr lang="en-GB" sz="1200" b="0" i="1" u="none" strike="noStrike" cap="none">
                <a:solidFill>
                  <a:schemeClr val="dk1"/>
                </a:solidFill>
                <a:latin typeface="Calibri"/>
                <a:ea typeface="Calibri"/>
                <a:cs typeface="Calibri"/>
                <a:sym typeface="Calibri"/>
              </a:rPr>
              <a:t>26,378 lower limb amputations, 19% increase over 3 yrs., £1 in every £140 </a:t>
            </a:r>
            <a:endParaRPr sz="1400" b="0" i="0" u="none" strike="noStrike" cap="none">
              <a:solidFill>
                <a:srgbClr val="000000"/>
              </a:solidFill>
              <a:latin typeface="Arial"/>
              <a:ea typeface="Arial"/>
              <a:cs typeface="Arial"/>
              <a:sym typeface="Arial"/>
            </a:endParaRPr>
          </a:p>
        </p:txBody>
      </p:sp>
      <p:sp>
        <p:nvSpPr>
          <p:cNvPr id="788" name="Google Shape;788;g17a82692b34_2_282"/>
          <p:cNvSpPr/>
          <p:nvPr/>
        </p:nvSpPr>
        <p:spPr>
          <a:xfrm>
            <a:off x="2710119" y="2046409"/>
            <a:ext cx="3980967"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Undertake Deep Dives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200"/>
              <a:buFont typeface="Arial"/>
              <a:buNone/>
            </a:pPr>
            <a:r>
              <a:rPr lang="en-GB" sz="1200" b="0" i="1" u="none" strike="noStrike" cap="none">
                <a:solidFill>
                  <a:schemeClr val="dk1"/>
                </a:solidFill>
                <a:latin typeface="Calibri"/>
                <a:ea typeface="Calibri"/>
                <a:cs typeface="Calibri"/>
                <a:sym typeface="Calibri"/>
              </a:rPr>
              <a:t>Type1 and 2 at increased risk, direct link between ulcers and foot infections to LLAs</a:t>
            </a:r>
            <a:endParaRPr sz="1600" b="0" i="1" u="none" strike="noStrike" cap="none">
              <a:solidFill>
                <a:schemeClr val="dk1"/>
              </a:solidFill>
              <a:latin typeface="Calibri"/>
              <a:ea typeface="Calibri"/>
              <a:cs typeface="Calibri"/>
              <a:sym typeface="Calibri"/>
            </a:endParaRPr>
          </a:p>
        </p:txBody>
      </p:sp>
      <p:sp>
        <p:nvSpPr>
          <p:cNvPr id="789" name="Google Shape;789;g17a82692b34_2_282"/>
          <p:cNvSpPr/>
          <p:nvPr/>
        </p:nvSpPr>
        <p:spPr>
          <a:xfrm>
            <a:off x="2710119" y="2931248"/>
            <a:ext cx="4779252"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Develop Predictive Models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200"/>
              <a:buFont typeface="Arial"/>
              <a:buNone/>
            </a:pPr>
            <a:r>
              <a:rPr lang="en-GB" sz="1200" b="0" i="1" u="none" strike="noStrike" cap="none">
                <a:solidFill>
                  <a:schemeClr val="dk1"/>
                </a:solidFill>
                <a:latin typeface="Calibri"/>
                <a:ea typeface="Calibri"/>
                <a:cs typeface="Calibri"/>
                <a:sym typeface="Calibri"/>
              </a:rPr>
              <a:t>Link best available GP data with acute, community and national sources,  cleanse and run modelling to develop </a:t>
            </a:r>
            <a:r>
              <a:rPr lang="en-GB" sz="1200" b="1" i="1" u="none" strike="noStrike" cap="none">
                <a:solidFill>
                  <a:schemeClr val="dk1"/>
                </a:solidFill>
                <a:latin typeface="Calibri"/>
                <a:ea typeface="Calibri"/>
                <a:cs typeface="Calibri"/>
                <a:sym typeface="Calibri"/>
              </a:rPr>
              <a:t>predictive</a:t>
            </a:r>
            <a:r>
              <a:rPr lang="en-GB" sz="1200" b="0" i="1" u="none" strike="noStrike" cap="none">
                <a:solidFill>
                  <a:schemeClr val="dk1"/>
                </a:solidFill>
                <a:latin typeface="Calibri"/>
                <a:ea typeface="Calibri"/>
                <a:cs typeface="Calibri"/>
                <a:sym typeface="Calibri"/>
              </a:rPr>
              <a:t> tools</a:t>
            </a:r>
            <a:endParaRPr sz="1400" b="0" i="0" u="none" strike="noStrike" cap="none">
              <a:solidFill>
                <a:srgbClr val="000000"/>
              </a:solidFill>
              <a:latin typeface="Arial"/>
              <a:ea typeface="Arial"/>
              <a:cs typeface="Arial"/>
              <a:sym typeface="Arial"/>
            </a:endParaRPr>
          </a:p>
        </p:txBody>
      </p:sp>
      <p:sp>
        <p:nvSpPr>
          <p:cNvPr id="790" name="Google Shape;790;g17a82692b34_2_282"/>
          <p:cNvSpPr/>
          <p:nvPr/>
        </p:nvSpPr>
        <p:spPr>
          <a:xfrm>
            <a:off x="2710120" y="3834757"/>
            <a:ext cx="5367080" cy="747779"/>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Jointly Consider Prescriptive Model Options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1" u="none" strike="noStrike" cap="none">
                <a:solidFill>
                  <a:schemeClr val="dk1"/>
                </a:solidFill>
                <a:latin typeface="Calibri"/>
                <a:ea typeface="Calibri"/>
                <a:cs typeface="Calibri"/>
                <a:sym typeface="Calibri"/>
              </a:rPr>
              <a:t>Does the current service offer across ICS differ, how do other areas address the gaps, are their results any better? How can we best flag at risk patients? Can we apply for additional funding from NHSE?</a:t>
            </a:r>
            <a:endParaRPr sz="1400" b="0" i="0" u="none" strike="noStrike" cap="none">
              <a:solidFill>
                <a:srgbClr val="000000"/>
              </a:solidFill>
              <a:latin typeface="Arial"/>
              <a:ea typeface="Arial"/>
              <a:cs typeface="Arial"/>
              <a:sym typeface="Arial"/>
            </a:endParaRPr>
          </a:p>
        </p:txBody>
      </p:sp>
      <p:sp>
        <p:nvSpPr>
          <p:cNvPr id="791" name="Google Shape;791;g17a82692b34_2_282"/>
          <p:cNvSpPr/>
          <p:nvPr/>
        </p:nvSpPr>
        <p:spPr>
          <a:xfrm>
            <a:off x="2725413" y="5612226"/>
            <a:ext cx="6650822" cy="598568"/>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Develop Process, Models &amp; Documentation for BAU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200" b="0" i="1" u="none" strike="noStrike" cap="none">
                <a:solidFill>
                  <a:schemeClr val="dk1"/>
                </a:solidFill>
                <a:latin typeface="Calibri"/>
                <a:ea typeface="Calibri"/>
                <a:cs typeface="Calibri"/>
                <a:sym typeface="Calibri"/>
              </a:rPr>
              <a:t>Use existing best practice with new tools developed to set up BAU process across ICS</a:t>
            </a:r>
            <a:endParaRPr sz="1400" b="1" i="0" u="none" strike="noStrike" cap="none">
              <a:solidFill>
                <a:schemeClr val="dk1"/>
              </a:solidFill>
              <a:latin typeface="Calibri"/>
              <a:ea typeface="Calibri"/>
              <a:cs typeface="Calibri"/>
              <a:sym typeface="Calibri"/>
            </a:endParaRPr>
          </a:p>
        </p:txBody>
      </p:sp>
      <p:sp>
        <p:nvSpPr>
          <p:cNvPr id="792" name="Google Shape;792;g17a82692b34_2_282"/>
          <p:cNvSpPr/>
          <p:nvPr/>
        </p:nvSpPr>
        <p:spPr>
          <a:xfrm>
            <a:off x="2712719" y="4762005"/>
            <a:ext cx="6097452" cy="698188"/>
          </a:xfrm>
          <a:prstGeom prst="homePlate">
            <a:avLst>
              <a:gd name="adj" fmla="val 50000"/>
            </a:avLst>
          </a:prstGeom>
          <a:solidFill>
            <a:schemeClr val="lt1"/>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Kick-off Pilots &amp; Use Learning to Refine Algorithm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200"/>
              <a:buFont typeface="Arial"/>
              <a:buNone/>
            </a:pPr>
            <a:r>
              <a:rPr lang="en-GB" sz="1200" b="0" i="1" u="none" strike="noStrike" cap="none">
                <a:solidFill>
                  <a:schemeClr val="dk1"/>
                </a:solidFill>
                <a:latin typeface="Calibri"/>
                <a:ea typeface="Calibri"/>
                <a:cs typeface="Calibri"/>
                <a:sym typeface="Calibri"/>
              </a:rPr>
              <a:t>Which locality needs the most support to improve? Lets kick-off joint clinically led work programme and use the model and results to further refine algorithm</a:t>
            </a:r>
            <a:endParaRPr sz="1400" b="0" i="0" u="none" strike="noStrike" cap="none">
              <a:solidFill>
                <a:srgbClr val="000000"/>
              </a:solidFill>
              <a:latin typeface="Arial"/>
              <a:ea typeface="Arial"/>
              <a:cs typeface="Arial"/>
              <a:sym typeface="Arial"/>
            </a:endParaRPr>
          </a:p>
        </p:txBody>
      </p:sp>
      <p:sp>
        <p:nvSpPr>
          <p:cNvPr id="793" name="Google Shape;793;g17a82692b34_2_282"/>
          <p:cNvSpPr/>
          <p:nvPr/>
        </p:nvSpPr>
        <p:spPr>
          <a:xfrm>
            <a:off x="8785108" y="3789716"/>
            <a:ext cx="1182254" cy="641613"/>
          </a:xfrm>
          <a:prstGeom prst="curvedDownArrow">
            <a:avLst>
              <a:gd name="adj1" fmla="val 25000"/>
              <a:gd name="adj2" fmla="val 50000"/>
              <a:gd name="adj3" fmla="val 25000"/>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4" name="Google Shape;794;g17a82692b34_2_282"/>
          <p:cNvSpPr/>
          <p:nvPr/>
        </p:nvSpPr>
        <p:spPr>
          <a:xfrm rot="10800000">
            <a:off x="8729689" y="4567552"/>
            <a:ext cx="1182254" cy="641613"/>
          </a:xfrm>
          <a:prstGeom prst="curvedDownArrow">
            <a:avLst>
              <a:gd name="adj1" fmla="val 25000"/>
              <a:gd name="adj2" fmla="val 50000"/>
              <a:gd name="adj3" fmla="val 25000"/>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95" name="Google Shape;795;g17a82692b34_2_282" descr="A picture containing text, clock, gauge&#10;&#10;Description automatically generated"/>
          <p:cNvPicPr preferRelativeResize="0"/>
          <p:nvPr/>
        </p:nvPicPr>
        <p:blipFill rotWithShape="1">
          <a:blip r:embed="rId3">
            <a:alphaModFix/>
          </a:blip>
          <a:srcRect/>
          <a:stretch/>
        </p:blipFill>
        <p:spPr>
          <a:xfrm>
            <a:off x="10328599" y="1409647"/>
            <a:ext cx="1611824" cy="3429000"/>
          </a:xfrm>
          <a:prstGeom prst="rect">
            <a:avLst/>
          </a:prstGeom>
          <a:noFill/>
          <a:ln>
            <a:noFill/>
          </a:ln>
        </p:spPr>
      </p:pic>
      <p:sp>
        <p:nvSpPr>
          <p:cNvPr id="796" name="Google Shape;796;g17a82692b34_2_282"/>
          <p:cNvSpPr txBox="1"/>
          <p:nvPr/>
        </p:nvSpPr>
        <p:spPr>
          <a:xfrm>
            <a:off x="2544916" y="192804"/>
            <a:ext cx="7783683" cy="66772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9ACB5"/>
              </a:buClr>
              <a:buSzPts val="2800"/>
              <a:buFont typeface="Calibri"/>
              <a:buNone/>
            </a:pPr>
            <a:r>
              <a:rPr lang="en-GB" sz="2800" b="0" i="0" u="none" strike="noStrike" cap="none">
                <a:solidFill>
                  <a:srgbClr val="29ACB5"/>
                </a:solidFill>
                <a:latin typeface="Calibri"/>
                <a:ea typeface="Calibri"/>
                <a:cs typeface="Calibri"/>
                <a:sym typeface="Calibri"/>
              </a:rPr>
              <a:t>PHM – The Data Science Approach to Impactability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17a82692b34_2_298"/>
          <p:cNvSpPr txBox="1">
            <a:spLocks noGrp="1"/>
          </p:cNvSpPr>
          <p:nvPr>
            <p:ph type="title"/>
          </p:nvPr>
        </p:nvSpPr>
        <p:spPr>
          <a:xfrm>
            <a:off x="3842970" y="1770185"/>
            <a:ext cx="4220308" cy="184874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9ACB5"/>
              </a:buClr>
              <a:buSzPts val="6000"/>
              <a:buFont typeface="Century Gothic"/>
              <a:buNone/>
            </a:pPr>
            <a:r>
              <a:rPr lang="en-GB" sz="6000" b="1">
                <a:latin typeface="Century Gothic"/>
                <a:ea typeface="Century Gothic"/>
                <a:cs typeface="Century Gothic"/>
                <a:sym typeface="Century Gothic"/>
              </a:rPr>
              <a:t>Questions?</a:t>
            </a:r>
            <a:endParaRPr/>
          </a:p>
        </p:txBody>
      </p:sp>
      <p:sp>
        <p:nvSpPr>
          <p:cNvPr id="803" name="Google Shape;803;g17a82692b34_2_298"/>
          <p:cNvSpPr txBox="1"/>
          <p:nvPr/>
        </p:nvSpPr>
        <p:spPr>
          <a:xfrm>
            <a:off x="4725035" y="4710458"/>
            <a:ext cx="27419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hlink"/>
                </a:solidFill>
                <a:latin typeface="Calibri"/>
                <a:ea typeface="Calibri"/>
                <a:cs typeface="Calibri"/>
                <a:sym typeface="Calibri"/>
                <a:hlinkClick r:id="rId3"/>
              </a:rPr>
              <a:t>david.howell5@nhs.net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hlink"/>
                </a:solidFill>
                <a:latin typeface="Calibri"/>
                <a:ea typeface="Calibri"/>
                <a:cs typeface="Calibri"/>
                <a:sym typeface="Calibri"/>
                <a:hlinkClick r:id="rId4"/>
              </a:rPr>
              <a:t>Jane.johnston7@nhs.net</a:t>
            </a: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804" name="Google Shape;804;g17a82692b34_2_298"/>
          <p:cNvPicPr preferRelativeResize="0"/>
          <p:nvPr/>
        </p:nvPicPr>
        <p:blipFill rotWithShape="1">
          <a:blip r:embed="rId5">
            <a:alphaModFix/>
          </a:blip>
          <a:srcRect/>
          <a:stretch/>
        </p:blipFill>
        <p:spPr>
          <a:xfrm>
            <a:off x="5419790" y="4048197"/>
            <a:ext cx="1066667" cy="4285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g17a82692b34_0_213" descr="Qr code&#10;&#10;Description automatically generated"/>
          <p:cNvPicPr preferRelativeResize="0"/>
          <p:nvPr/>
        </p:nvPicPr>
        <p:blipFill rotWithShape="1">
          <a:blip r:embed="rId3">
            <a:alphaModFix/>
          </a:blip>
          <a:srcRect/>
          <a:stretch/>
        </p:blipFill>
        <p:spPr>
          <a:xfrm>
            <a:off x="6494467" y="2723283"/>
            <a:ext cx="2408877" cy="2995037"/>
          </a:xfrm>
          <a:prstGeom prst="rect">
            <a:avLst/>
          </a:prstGeom>
          <a:noFill/>
          <a:ln>
            <a:noFill/>
          </a:ln>
        </p:spPr>
      </p:pic>
      <p:pic>
        <p:nvPicPr>
          <p:cNvPr id="810" name="Google Shape;810;g17a82692b34_0_213"/>
          <p:cNvPicPr preferRelativeResize="0"/>
          <p:nvPr/>
        </p:nvPicPr>
        <p:blipFill rotWithShape="1">
          <a:blip r:embed="rId4">
            <a:alphaModFix/>
          </a:blip>
          <a:srcRect t="23915" b="24585"/>
          <a:stretch/>
        </p:blipFill>
        <p:spPr>
          <a:xfrm>
            <a:off x="3332434" y="300804"/>
            <a:ext cx="2513125" cy="1294225"/>
          </a:xfrm>
          <a:prstGeom prst="rect">
            <a:avLst/>
          </a:prstGeom>
          <a:noFill/>
          <a:ln>
            <a:noFill/>
          </a:ln>
        </p:spPr>
      </p:pic>
      <p:sp>
        <p:nvSpPr>
          <p:cNvPr id="811" name="Google Shape;811;g17a82692b34_0_213"/>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812" name="Google Shape;812;g17a82692b34_0_213"/>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813" name="Google Shape;813;g17a82692b34_0_213"/>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814" name="Google Shape;814;g17a82692b34_0_213"/>
          <p:cNvSpPr txBox="1"/>
          <p:nvPr/>
        </p:nvSpPr>
        <p:spPr>
          <a:xfrm>
            <a:off x="1573016" y="5967257"/>
            <a:ext cx="94269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817" name="Google Shape;817;g17a82692b34_0_213" descr="Diagram&#10;&#10;Description automatically generated"/>
          <p:cNvPicPr preferRelativeResize="0"/>
          <p:nvPr/>
        </p:nvPicPr>
        <p:blipFill rotWithShape="1">
          <a:blip r:embed="rId5">
            <a:alphaModFix/>
          </a:blip>
          <a:srcRect l="4030" t="4208" r="1789" b="2482"/>
          <a:stretch/>
        </p:blipFill>
        <p:spPr>
          <a:xfrm>
            <a:off x="2929600" y="2670150"/>
            <a:ext cx="3130257" cy="3101287"/>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E3B94D55-1B23-3A84-C0B2-3E7A5BE6939F}"/>
              </a:ext>
            </a:extLst>
          </p:cNvPr>
          <p:cNvPicPr>
            <a:picLocks noChangeAspect="1"/>
          </p:cNvPicPr>
          <p:nvPr/>
        </p:nvPicPr>
        <p:blipFill>
          <a:blip r:embed="rId6"/>
          <a:stretch>
            <a:fillRect/>
          </a:stretch>
        </p:blipFill>
        <p:spPr>
          <a:xfrm>
            <a:off x="6479705" y="2670143"/>
            <a:ext cx="2438400" cy="24384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6"/>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23" name="Google Shape;823;p6"/>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824" name="Google Shape;824;p6"/>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825" name="Google Shape;825;p6"/>
          <p:cNvSpPr txBox="1"/>
          <p:nvPr/>
        </p:nvSpPr>
        <p:spPr>
          <a:xfrm>
            <a:off x="5536791" y="3026854"/>
            <a:ext cx="60984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sng" strike="noStrike" cap="none">
                <a:solidFill>
                  <a:srgbClr val="29525B"/>
                </a:solidFill>
                <a:latin typeface="Corsiva Hebrew"/>
                <a:ea typeface="Corsiva Hebrew"/>
                <a:cs typeface="Corsiva Hebrew"/>
                <a:sym typeface="Corsiva Hebrew"/>
              </a:rPr>
              <a:t>I will be discussing…</a:t>
            </a:r>
            <a:endParaRPr/>
          </a:p>
        </p:txBody>
      </p:sp>
      <p:sp>
        <p:nvSpPr>
          <p:cNvPr id="826" name="Google Shape;826;p6"/>
          <p:cNvSpPr txBox="1"/>
          <p:nvPr/>
        </p:nvSpPr>
        <p:spPr>
          <a:xfrm>
            <a:off x="5933148" y="4105463"/>
            <a:ext cx="53055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800" b="0" i="0" u="none" strike="noStrike" cap="none">
                <a:solidFill>
                  <a:schemeClr val="dk1"/>
                </a:solidFill>
                <a:latin typeface="Corsiva Hebrew"/>
                <a:ea typeface="Corsiva Hebrew"/>
                <a:cs typeface="Corsiva Hebrew"/>
                <a:sym typeface="Corsiva Hebrew"/>
              </a:rPr>
              <a:t>“</a:t>
            </a:r>
            <a:r>
              <a:rPr lang="en-GB" sz="2800">
                <a:solidFill>
                  <a:schemeClr val="dk1"/>
                </a:solidFill>
                <a:latin typeface="Corsiva Hebrew"/>
                <a:ea typeface="Corsiva Hebrew"/>
                <a:cs typeface="Corsiva Hebrew"/>
                <a:sym typeface="Corsiva Hebrew"/>
              </a:rPr>
              <a:t>Nothing About us, without us, is for us</a:t>
            </a:r>
            <a:r>
              <a:rPr lang="en-GB" sz="2800" b="0" i="0" u="none" strike="noStrike" cap="none">
                <a:solidFill>
                  <a:schemeClr val="dk1"/>
                </a:solidFill>
                <a:latin typeface="Corsiva Hebrew"/>
                <a:ea typeface="Corsiva Hebrew"/>
                <a:cs typeface="Corsiva Hebrew"/>
                <a:sym typeface="Corsiva Hebrew"/>
              </a:rPr>
              <a:t>”</a:t>
            </a:r>
            <a:endParaRPr sz="4400" b="0" i="0" u="none" strike="noStrike" cap="none">
              <a:solidFill>
                <a:srgbClr val="29525B"/>
              </a:solidFill>
              <a:latin typeface="Corsiva Hebrew"/>
              <a:ea typeface="Corsiva Hebrew"/>
              <a:cs typeface="Corsiva Hebrew"/>
              <a:sym typeface="Corsiva Hebrew"/>
            </a:endParaRPr>
          </a:p>
        </p:txBody>
      </p:sp>
      <p:sp>
        <p:nvSpPr>
          <p:cNvPr id="827" name="Google Shape;827;p6"/>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orsiva Hebrew"/>
                <a:ea typeface="Corsiva Hebrew"/>
                <a:cs typeface="Corsiva Hebrew"/>
                <a:sym typeface="Corsiva Hebrew"/>
              </a:rPr>
              <a:t>Craig Chapman</a:t>
            </a:r>
            <a:endParaRPr/>
          </a:p>
        </p:txBody>
      </p:sp>
      <p:sp>
        <p:nvSpPr>
          <p:cNvPr id="828" name="Google Shape;828;p6"/>
          <p:cNvSpPr txBox="1"/>
          <p:nvPr/>
        </p:nvSpPr>
        <p:spPr>
          <a:xfrm>
            <a:off x="782432" y="6132162"/>
            <a:ext cx="5305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rPr>
              <a:t>3rd Sector Consultant</a:t>
            </a:r>
            <a:br>
              <a:rPr lang="en-GB" sz="1600">
                <a:solidFill>
                  <a:schemeClr val="dk1"/>
                </a:solidFill>
              </a:rPr>
            </a:br>
            <a:r>
              <a:rPr lang="en-GB" sz="1600">
                <a:solidFill>
                  <a:schemeClr val="dk1"/>
                </a:solidFill>
              </a:rPr>
              <a:t>Population Health</a:t>
            </a:r>
            <a:endParaRPr/>
          </a:p>
        </p:txBody>
      </p:sp>
      <p:pic>
        <p:nvPicPr>
          <p:cNvPr id="829" name="Google Shape;829;p6"/>
          <p:cNvPicPr preferRelativeResize="0"/>
          <p:nvPr/>
        </p:nvPicPr>
        <p:blipFill>
          <a:blip r:embed="rId4">
            <a:alphaModFix/>
          </a:blip>
          <a:stretch>
            <a:fillRect/>
          </a:stretch>
        </p:blipFill>
        <p:spPr>
          <a:xfrm>
            <a:off x="1730963" y="2326337"/>
            <a:ext cx="3408600" cy="3223039"/>
          </a:xfrm>
          <a:prstGeom prst="rect">
            <a:avLst/>
          </a:prstGeom>
          <a:noFill/>
          <a:ln>
            <a:noFill/>
          </a:ln>
        </p:spPr>
      </p:pic>
      <p:pic>
        <p:nvPicPr>
          <p:cNvPr id="830" name="Google Shape;830;p6"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
        <p:nvSpPr>
          <p:cNvPr id="831" name="Google Shape;831;p6"/>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17a82692b34_12_229"/>
          <p:cNvSpPr txBox="1">
            <a:spLocks noGrp="1"/>
          </p:cNvSpPr>
          <p:nvPr>
            <p:ph type="title"/>
          </p:nvPr>
        </p:nvSpPr>
        <p:spPr>
          <a:xfrm>
            <a:off x="1484764" y="655403"/>
            <a:ext cx="5257793" cy="205744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6"/>
              </a:buClr>
              <a:buSzPts val="4400"/>
              <a:buFont typeface="Mate"/>
              <a:buNone/>
            </a:pPr>
            <a:r>
              <a:rPr lang="en-GB" sz="4400"/>
              <a:t>Nothing about us, without us, is for us</a:t>
            </a:r>
            <a:endParaRPr/>
          </a:p>
        </p:txBody>
      </p:sp>
      <p:sp>
        <p:nvSpPr>
          <p:cNvPr id="837" name="Google Shape;837;g17a82692b34_12_229"/>
          <p:cNvSpPr txBox="1">
            <a:spLocks noGrp="1"/>
          </p:cNvSpPr>
          <p:nvPr>
            <p:ph type="body" idx="1"/>
          </p:nvPr>
        </p:nvSpPr>
        <p:spPr>
          <a:xfrm>
            <a:off x="1601366" y="4200775"/>
            <a:ext cx="2487555" cy="7162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6"/>
              </a:buClr>
              <a:buSzPts val="1800"/>
              <a:buNone/>
            </a:pPr>
            <a:r>
              <a:rPr lang="en-GB"/>
              <a:t>Craig R. Chapman</a:t>
            </a:r>
            <a:endParaRPr/>
          </a:p>
          <a:p>
            <a:pPr marL="0" lvl="0" indent="0" algn="l" rtl="0">
              <a:lnSpc>
                <a:spcPct val="100000"/>
              </a:lnSpc>
              <a:spcBef>
                <a:spcPts val="1000"/>
              </a:spcBef>
              <a:spcAft>
                <a:spcPts val="0"/>
              </a:spcAft>
              <a:buClr>
                <a:schemeClr val="accent6"/>
              </a:buClr>
              <a:buSzPts val="1800"/>
              <a:buNone/>
            </a:pPr>
            <a:r>
              <a:rPr lang="en-GB"/>
              <a:t>2</a:t>
            </a:r>
            <a:r>
              <a:rPr lang="en-GB" baseline="30000"/>
              <a:t>nd</a:t>
            </a:r>
            <a:r>
              <a:rPr lang="en-GB"/>
              <a:t> November 2022</a:t>
            </a:r>
            <a:endParaRPr/>
          </a:p>
        </p:txBody>
      </p:sp>
      <p:pic>
        <p:nvPicPr>
          <p:cNvPr id="838" name="Google Shape;838;g17a82692b34_12_229" descr="People in an office discussing work over a laptop&#10;"/>
          <p:cNvPicPr preferRelativeResize="0">
            <a:picLocks noGrp="1"/>
          </p:cNvPicPr>
          <p:nvPr>
            <p:ph type="pic" idx="2"/>
          </p:nvPr>
        </p:nvPicPr>
        <p:blipFill rotWithShape="1">
          <a:blip r:embed="rId3">
            <a:alphaModFix/>
          </a:blip>
          <a:srcRect t="1875" r="1875"/>
          <a:stretch/>
        </p:blipFill>
        <p:spPr>
          <a:xfrm>
            <a:off x="6742557" y="821836"/>
            <a:ext cx="4405503" cy="5066346"/>
          </a:xfrm>
          <a:prstGeom prst="rect">
            <a:avLst/>
          </a:prstGeom>
          <a:noFill/>
          <a:ln>
            <a:noFill/>
          </a:ln>
        </p:spPr>
      </p:pic>
      <p:sp>
        <p:nvSpPr>
          <p:cNvPr id="839" name="Google Shape;839;g17a82692b34_12_229"/>
          <p:cNvSpPr/>
          <p:nvPr/>
        </p:nvSpPr>
        <p:spPr>
          <a:xfrm>
            <a:off x="9857505" y="838985"/>
            <a:ext cx="1637958" cy="1873859"/>
          </a:xfrm>
          <a:custGeom>
            <a:avLst/>
            <a:gdLst/>
            <a:ahLst/>
            <a:cxnLst/>
            <a:rect l="l" t="t" r="r" b="b"/>
            <a:pathLst>
              <a:path w="4398682" h="5032188" extrusionOk="0">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solidFill>
              <a:srgbClr val="4D8CD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Mate"/>
              <a:ea typeface="Mate"/>
              <a:cs typeface="Mate"/>
              <a:sym typeface="Mate"/>
            </a:endParaRPr>
          </a:p>
        </p:txBody>
      </p:sp>
      <p:sp>
        <p:nvSpPr>
          <p:cNvPr id="840" name="Google Shape;840;g17a82692b34_12_229"/>
          <p:cNvSpPr/>
          <p:nvPr/>
        </p:nvSpPr>
        <p:spPr>
          <a:xfrm>
            <a:off x="5974436" y="3694919"/>
            <a:ext cx="1637958" cy="1873859"/>
          </a:xfrm>
          <a:custGeom>
            <a:avLst/>
            <a:gdLst/>
            <a:ahLst/>
            <a:cxnLst/>
            <a:rect l="l" t="t" r="r" b="b"/>
            <a:pathLst>
              <a:path w="4398682" h="5032188" extrusionOk="0">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FABE77">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Mate"/>
              <a:ea typeface="Mate"/>
              <a:cs typeface="Mate"/>
              <a:sym typeface="Mate"/>
            </a:endParaRPr>
          </a:p>
        </p:txBody>
      </p:sp>
      <p:sp>
        <p:nvSpPr>
          <p:cNvPr id="841" name="Google Shape;841;g17a82692b34_12_229"/>
          <p:cNvSpPr txBox="1"/>
          <p:nvPr/>
        </p:nvSpPr>
        <p:spPr>
          <a:xfrm>
            <a:off x="1601366" y="2597227"/>
            <a:ext cx="3629300" cy="94982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r>
              <a:rPr lang="en-GB" sz="2000" b="0" i="0" u="none" strike="noStrike" cap="none">
                <a:solidFill>
                  <a:schemeClr val="dk1"/>
                </a:solidFill>
                <a:latin typeface="Arial"/>
                <a:ea typeface="Arial"/>
                <a:cs typeface="Arial"/>
                <a:sym typeface="Arial"/>
              </a:rPr>
              <a:t>NHS Population Health Management Conference</a:t>
            </a:r>
            <a:endParaRPr sz="2000" b="0" i="0" u="none" strike="noStrike" cap="none">
              <a:solidFill>
                <a:schemeClr val="accent6"/>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g17a82692b34_12_239"/>
          <p:cNvSpPr txBox="1">
            <a:spLocks noGrp="1"/>
          </p:cNvSpPr>
          <p:nvPr>
            <p:ph type="title"/>
          </p:nvPr>
        </p:nvSpPr>
        <p:spPr>
          <a:xfrm>
            <a:off x="512572" y="3435545"/>
            <a:ext cx="4253399" cy="17401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6"/>
              </a:buClr>
              <a:buSzPts val="4400"/>
              <a:buFont typeface="Mate"/>
              <a:buNone/>
            </a:pPr>
            <a:r>
              <a:rPr lang="en-GB"/>
              <a:t>Agenda</a:t>
            </a:r>
            <a:endParaRPr/>
          </a:p>
        </p:txBody>
      </p:sp>
      <p:sp>
        <p:nvSpPr>
          <p:cNvPr id="847" name="Google Shape;847;g17a82692b34_12_239"/>
          <p:cNvSpPr txBox="1">
            <a:spLocks noGrp="1"/>
          </p:cNvSpPr>
          <p:nvPr>
            <p:ph type="body" idx="1"/>
          </p:nvPr>
        </p:nvSpPr>
        <p:spPr>
          <a:xfrm>
            <a:off x="6274027" y="1076241"/>
            <a:ext cx="1913128" cy="105472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6"/>
              </a:buClr>
              <a:buSzPts val="1800"/>
              <a:buNone/>
            </a:pPr>
            <a:r>
              <a:rPr lang="en-GB"/>
              <a:t>3</a:t>
            </a:r>
            <a:r>
              <a:rPr lang="en-GB" baseline="30000"/>
              <a:t>rd</a:t>
            </a:r>
            <a:r>
              <a:rPr lang="en-GB"/>
              <a:t> Sector Collaboration</a:t>
            </a:r>
            <a:endParaRPr/>
          </a:p>
        </p:txBody>
      </p:sp>
      <p:sp>
        <p:nvSpPr>
          <p:cNvPr id="848" name="Google Shape;848;g17a82692b34_12_239"/>
          <p:cNvSpPr txBox="1">
            <a:spLocks noGrp="1"/>
          </p:cNvSpPr>
          <p:nvPr>
            <p:ph type="body" idx="2"/>
          </p:nvPr>
        </p:nvSpPr>
        <p:spPr>
          <a:xfrm>
            <a:off x="8375472" y="1076241"/>
            <a:ext cx="1904890" cy="1054728"/>
          </a:xfrm>
          <a:prstGeom prst="rect">
            <a:avLst/>
          </a:prstGeom>
          <a:noFill/>
          <a:ln>
            <a:noFill/>
          </a:ln>
        </p:spPr>
        <p:txBody>
          <a:bodyPr spcFirstLastPara="1" wrap="square" lIns="91425" tIns="45700" rIns="91425" bIns="45700" anchor="ctr" anchorCtr="0">
            <a:noAutofit/>
          </a:bodyPr>
          <a:lstStyle/>
          <a:p>
            <a:pPr marL="0" lvl="0" indent="0" algn="ctr" rtl="0">
              <a:lnSpc>
                <a:spcPct val="113000"/>
              </a:lnSpc>
              <a:spcBef>
                <a:spcPts val="0"/>
              </a:spcBef>
              <a:spcAft>
                <a:spcPts val="0"/>
              </a:spcAft>
              <a:buClr>
                <a:schemeClr val="accent6"/>
              </a:buClr>
              <a:buSzPts val="1800"/>
              <a:buNone/>
            </a:pPr>
            <a:r>
              <a:rPr lang="en-GB"/>
              <a:t>VCFSE</a:t>
            </a:r>
            <a:endParaRPr/>
          </a:p>
        </p:txBody>
      </p:sp>
      <p:sp>
        <p:nvSpPr>
          <p:cNvPr id="849" name="Google Shape;849;g17a82692b34_12_239"/>
          <p:cNvSpPr txBox="1">
            <a:spLocks noGrp="1"/>
          </p:cNvSpPr>
          <p:nvPr>
            <p:ph type="body" idx="3"/>
          </p:nvPr>
        </p:nvSpPr>
        <p:spPr>
          <a:xfrm>
            <a:off x="5270517" y="2818442"/>
            <a:ext cx="1914694" cy="1089194"/>
          </a:xfrm>
          <a:prstGeom prst="rect">
            <a:avLst/>
          </a:prstGeom>
          <a:noFill/>
          <a:ln>
            <a:noFill/>
          </a:ln>
        </p:spPr>
        <p:txBody>
          <a:bodyPr spcFirstLastPara="1" wrap="square" lIns="91425" tIns="45700" rIns="91425" bIns="45700" anchor="ctr" anchorCtr="0">
            <a:noAutofit/>
          </a:bodyPr>
          <a:lstStyle/>
          <a:p>
            <a:pPr marL="0" lvl="0" indent="0" algn="ctr" rtl="0">
              <a:lnSpc>
                <a:spcPct val="113000"/>
              </a:lnSpc>
              <a:spcBef>
                <a:spcPts val="0"/>
              </a:spcBef>
              <a:spcAft>
                <a:spcPts val="0"/>
              </a:spcAft>
              <a:buClr>
                <a:schemeClr val="accent6"/>
              </a:buClr>
              <a:buSzPts val="1800"/>
              <a:buNone/>
            </a:pPr>
            <a:r>
              <a:rPr lang="en-GB"/>
              <a:t>Foundations</a:t>
            </a:r>
            <a:endParaRPr/>
          </a:p>
        </p:txBody>
      </p:sp>
      <p:sp>
        <p:nvSpPr>
          <p:cNvPr id="850" name="Google Shape;850;g17a82692b34_12_239"/>
          <p:cNvSpPr txBox="1">
            <a:spLocks noGrp="1"/>
          </p:cNvSpPr>
          <p:nvPr>
            <p:ph type="body" idx="4"/>
          </p:nvPr>
        </p:nvSpPr>
        <p:spPr>
          <a:xfrm>
            <a:off x="7322059" y="2844998"/>
            <a:ext cx="1913128" cy="1107124"/>
          </a:xfrm>
          <a:prstGeom prst="rect">
            <a:avLst/>
          </a:prstGeom>
          <a:noFill/>
          <a:ln>
            <a:noFill/>
          </a:ln>
        </p:spPr>
        <p:txBody>
          <a:bodyPr spcFirstLastPara="1" wrap="square" lIns="91425" tIns="45700" rIns="91425" bIns="45700" anchor="ctr" anchorCtr="0">
            <a:noAutofit/>
          </a:bodyPr>
          <a:lstStyle/>
          <a:p>
            <a:pPr marL="0" lvl="0" indent="0" algn="ctr" rtl="0">
              <a:lnSpc>
                <a:spcPct val="113000"/>
              </a:lnSpc>
              <a:spcBef>
                <a:spcPts val="0"/>
              </a:spcBef>
              <a:spcAft>
                <a:spcPts val="0"/>
              </a:spcAft>
              <a:buClr>
                <a:schemeClr val="accent6"/>
              </a:buClr>
              <a:buSzPts val="1800"/>
              <a:buNone/>
            </a:pPr>
            <a:r>
              <a:rPr lang="en-GB"/>
              <a:t>A Perfect Fit</a:t>
            </a:r>
            <a:endParaRPr/>
          </a:p>
        </p:txBody>
      </p:sp>
      <p:sp>
        <p:nvSpPr>
          <p:cNvPr id="851" name="Google Shape;851;g17a82692b34_12_239"/>
          <p:cNvSpPr txBox="1">
            <a:spLocks noGrp="1"/>
          </p:cNvSpPr>
          <p:nvPr>
            <p:ph type="body" idx="5"/>
          </p:nvPr>
        </p:nvSpPr>
        <p:spPr>
          <a:xfrm>
            <a:off x="6274027" y="4610399"/>
            <a:ext cx="1913128" cy="1075689"/>
          </a:xfrm>
          <a:prstGeom prst="rect">
            <a:avLst/>
          </a:prstGeom>
          <a:noFill/>
          <a:ln>
            <a:noFill/>
          </a:ln>
        </p:spPr>
        <p:txBody>
          <a:bodyPr spcFirstLastPara="1" wrap="square" lIns="91425" tIns="45700" rIns="91425" bIns="45700" anchor="ctr" anchorCtr="0">
            <a:noAutofit/>
          </a:bodyPr>
          <a:lstStyle/>
          <a:p>
            <a:pPr marL="0" lvl="0" indent="0" algn="ctr" rtl="0">
              <a:lnSpc>
                <a:spcPct val="113000"/>
              </a:lnSpc>
              <a:spcBef>
                <a:spcPts val="0"/>
              </a:spcBef>
              <a:spcAft>
                <a:spcPts val="0"/>
              </a:spcAft>
              <a:buClr>
                <a:schemeClr val="accent6"/>
              </a:buClr>
              <a:buSzPts val="1800"/>
              <a:buNone/>
            </a:pPr>
            <a:r>
              <a:rPr lang="en-GB"/>
              <a:t>Money, Money, Money</a:t>
            </a:r>
            <a:endParaRPr/>
          </a:p>
        </p:txBody>
      </p:sp>
      <p:sp>
        <p:nvSpPr>
          <p:cNvPr id="852" name="Google Shape;852;g17a82692b34_12_239"/>
          <p:cNvSpPr txBox="1">
            <a:spLocks noGrp="1"/>
          </p:cNvSpPr>
          <p:nvPr>
            <p:ph type="ftr" idx="11"/>
          </p:nvPr>
        </p:nvSpPr>
        <p:spPr>
          <a:xfrm>
            <a:off x="0" y="6428402"/>
            <a:ext cx="49452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1000"/>
              <a:t>NHS Population Health Management Conference - Craig R. Chapman</a:t>
            </a:r>
            <a:endParaRPr/>
          </a:p>
        </p:txBody>
      </p:sp>
      <p:sp>
        <p:nvSpPr>
          <p:cNvPr id="853" name="Google Shape;853;g17a82692b34_12_239"/>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39</a:t>
            </a:fld>
            <a:endParaRPr/>
          </a:p>
        </p:txBody>
      </p:sp>
      <p:sp>
        <p:nvSpPr>
          <p:cNvPr id="854" name="Google Shape;854;g17a82692b34_12_239"/>
          <p:cNvSpPr txBox="1"/>
          <p:nvPr/>
        </p:nvSpPr>
        <p:spPr>
          <a:xfrm>
            <a:off x="9437674" y="2826630"/>
            <a:ext cx="1913128" cy="1075689"/>
          </a:xfrm>
          <a:prstGeom prst="rect">
            <a:avLst/>
          </a:prstGeom>
          <a:noFill/>
          <a:ln>
            <a:noFill/>
          </a:ln>
        </p:spPr>
        <p:txBody>
          <a:bodyPr spcFirstLastPara="1" wrap="square" lIns="91425" tIns="45700" rIns="91425" bIns="45700" anchor="ctr" anchorCtr="0">
            <a:noAutofit/>
          </a:bodyPr>
          <a:lstStyle/>
          <a:p>
            <a:pPr marL="0" marR="0" lvl="0" indent="0" algn="ctr" rtl="0">
              <a:lnSpc>
                <a:spcPct val="113000"/>
              </a:lnSpc>
              <a:spcBef>
                <a:spcPts val="0"/>
              </a:spcBef>
              <a:spcAft>
                <a:spcPts val="0"/>
              </a:spcAft>
              <a:buClr>
                <a:schemeClr val="accent6"/>
              </a:buClr>
              <a:buSzPts val="1800"/>
              <a:buFont typeface="Arial"/>
              <a:buNone/>
            </a:pPr>
            <a:r>
              <a:rPr lang="en-GB" sz="1800" b="0" i="0" u="none" strike="noStrike" cap="none">
                <a:solidFill>
                  <a:schemeClr val="accent6"/>
                </a:solidFill>
                <a:latin typeface="Arial"/>
                <a:ea typeface="Arial"/>
                <a:cs typeface="Arial"/>
                <a:sym typeface="Arial"/>
              </a:rPr>
              <a:t>Our Community</a:t>
            </a:r>
            <a:endParaRPr sz="1400" b="0" i="0" u="none" strike="noStrike" cap="none">
              <a:solidFill>
                <a:srgbClr val="000000"/>
              </a:solidFill>
              <a:latin typeface="Arial"/>
              <a:ea typeface="Arial"/>
              <a:cs typeface="Arial"/>
              <a:sym typeface="Arial"/>
            </a:endParaRPr>
          </a:p>
        </p:txBody>
      </p:sp>
      <p:sp>
        <p:nvSpPr>
          <p:cNvPr id="855" name="Google Shape;855;g17a82692b34_12_239"/>
          <p:cNvSpPr txBox="1"/>
          <p:nvPr/>
        </p:nvSpPr>
        <p:spPr>
          <a:xfrm>
            <a:off x="8375472" y="4706070"/>
            <a:ext cx="1913128" cy="1075689"/>
          </a:xfrm>
          <a:prstGeom prst="rect">
            <a:avLst/>
          </a:prstGeom>
          <a:noFill/>
          <a:ln>
            <a:noFill/>
          </a:ln>
        </p:spPr>
        <p:txBody>
          <a:bodyPr spcFirstLastPara="1" wrap="square" lIns="91425" tIns="45700" rIns="91425" bIns="45700" anchor="ctr" anchorCtr="0">
            <a:noAutofit/>
          </a:bodyPr>
          <a:lstStyle/>
          <a:p>
            <a:pPr marL="0" marR="0" lvl="0" indent="0" algn="ctr" rtl="0">
              <a:lnSpc>
                <a:spcPct val="113000"/>
              </a:lnSpc>
              <a:spcBef>
                <a:spcPts val="0"/>
              </a:spcBef>
              <a:spcAft>
                <a:spcPts val="0"/>
              </a:spcAft>
              <a:buClr>
                <a:schemeClr val="accent6"/>
              </a:buClr>
              <a:buSzPts val="1800"/>
              <a:buFont typeface="Arial"/>
              <a:buNone/>
            </a:pPr>
            <a:r>
              <a:rPr lang="en-GB" sz="1800" b="0" i="0" u="none" strike="noStrike" cap="none">
                <a:solidFill>
                  <a:schemeClr val="accent6"/>
                </a:solidFill>
                <a:latin typeface="Arial"/>
                <a:ea typeface="Arial"/>
                <a:cs typeface="Arial"/>
                <a:sym typeface="Arial"/>
              </a:rPr>
              <a:t>Criteria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4"/>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467" name="Google Shape;467;p4"/>
          <p:cNvSpPr/>
          <p:nvPr/>
        </p:nvSpPr>
        <p:spPr>
          <a:xfrm>
            <a:off x="-1" y="1643415"/>
            <a:ext cx="12192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none" strike="noStrike" cap="none">
                <a:solidFill>
                  <a:srgbClr val="000000"/>
                </a:solidFill>
                <a:latin typeface="Work Sans"/>
                <a:ea typeface="Work Sans"/>
                <a:cs typeface="Work Sans"/>
                <a:sym typeface="Work Sans"/>
              </a:rPr>
              <a:t>Event Chair – Opening Address</a:t>
            </a:r>
            <a:endParaRPr sz="4800" b="0" i="0" u="none" strike="noStrike" cap="none">
              <a:solidFill>
                <a:schemeClr val="dk1"/>
              </a:solidFill>
              <a:latin typeface="Calibri"/>
              <a:ea typeface="Calibri"/>
              <a:cs typeface="Calibri"/>
              <a:sym typeface="Calibri"/>
            </a:endParaRPr>
          </a:p>
        </p:txBody>
      </p:sp>
      <p:sp>
        <p:nvSpPr>
          <p:cNvPr id="468" name="Google Shape;468;p4"/>
          <p:cNvSpPr txBox="1"/>
          <p:nvPr/>
        </p:nvSpPr>
        <p:spPr>
          <a:xfrm>
            <a:off x="5498369" y="2909282"/>
            <a:ext cx="53055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a:solidFill>
                  <a:schemeClr val="dk1"/>
                </a:solidFill>
                <a:latin typeface="Corsiva Hebrew"/>
                <a:ea typeface="Corsiva Hebrew"/>
                <a:cs typeface="Corsiva Hebrew"/>
                <a:sym typeface="Corsiva Hebrew"/>
              </a:rPr>
              <a:t>Christine O’Connor</a:t>
            </a:r>
            <a:endParaRPr sz="6000" b="0" i="0" u="none" strike="noStrike" cap="none">
              <a:solidFill>
                <a:schemeClr val="dk1"/>
              </a:solidFill>
              <a:latin typeface="Corsiva Hebrew"/>
              <a:ea typeface="Corsiva Hebrew"/>
              <a:cs typeface="Corsiva Hebrew"/>
              <a:sym typeface="Corsiva Hebrew"/>
            </a:endParaRPr>
          </a:p>
        </p:txBody>
      </p:sp>
      <p:sp>
        <p:nvSpPr>
          <p:cNvPr id="469" name="Google Shape;469;p4"/>
          <p:cNvSpPr/>
          <p:nvPr/>
        </p:nvSpPr>
        <p:spPr>
          <a:xfrm>
            <a:off x="1388120" y="25985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0" name="Google Shape;470;p4"/>
          <p:cNvSpPr txBox="1"/>
          <p:nvPr/>
        </p:nvSpPr>
        <p:spPr>
          <a:xfrm>
            <a:off x="5498369" y="4956631"/>
            <a:ext cx="53055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rPr>
              <a:t>Independent Consultant</a:t>
            </a:r>
            <a:br>
              <a:rPr lang="en-GB" sz="3200">
                <a:solidFill>
                  <a:schemeClr val="dk1"/>
                </a:solidFill>
              </a:rPr>
            </a:br>
            <a:r>
              <a:rPr lang="en-GB" sz="3200">
                <a:solidFill>
                  <a:schemeClr val="dk1"/>
                </a:solidFill>
              </a:rPr>
              <a:t>Population Health</a:t>
            </a:r>
            <a:endParaRPr/>
          </a:p>
        </p:txBody>
      </p:sp>
      <p:pic>
        <p:nvPicPr>
          <p:cNvPr id="471" name="Google Shape;471;p4"/>
          <p:cNvPicPr preferRelativeResize="0"/>
          <p:nvPr/>
        </p:nvPicPr>
        <p:blipFill>
          <a:blip r:embed="rId4">
            <a:alphaModFix/>
          </a:blip>
          <a:stretch>
            <a:fillRect/>
          </a:stretch>
        </p:blipFill>
        <p:spPr>
          <a:xfrm>
            <a:off x="1470025" y="2661838"/>
            <a:ext cx="3592275" cy="3592275"/>
          </a:xfrm>
          <a:prstGeom prst="rect">
            <a:avLst/>
          </a:prstGeom>
          <a:noFill/>
          <a:ln>
            <a:noFill/>
          </a:ln>
        </p:spPr>
      </p:pic>
      <p:sp>
        <p:nvSpPr>
          <p:cNvPr id="472" name="Google Shape;472;p4"/>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pic>
        <p:nvPicPr>
          <p:cNvPr id="473" name="Google Shape;473;p4"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17a82692b34_12_252"/>
          <p:cNvSpPr txBox="1">
            <a:spLocks noGrp="1"/>
          </p:cNvSpPr>
          <p:nvPr>
            <p:ph type="body" idx="1"/>
          </p:nvPr>
        </p:nvSpPr>
        <p:spPr>
          <a:xfrm>
            <a:off x="509573" y="2122098"/>
            <a:ext cx="5235427" cy="2607978"/>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rgbClr val="000000"/>
              </a:buClr>
              <a:buSzPts val="1600"/>
              <a:buFont typeface="Noto Sans"/>
              <a:buChar char="∙"/>
            </a:pPr>
            <a:r>
              <a:rPr lang="en-GB" sz="1600" i="0">
                <a:solidFill>
                  <a:srgbClr val="000000"/>
                </a:solidFill>
                <a:latin typeface="Calibri"/>
                <a:ea typeface="Calibri"/>
                <a:cs typeface="Calibri"/>
                <a:sym typeface="Calibri"/>
              </a:rPr>
              <a:t>What works well and what does not</a:t>
            </a:r>
            <a:endParaRPr sz="1600" i="1">
              <a:solidFill>
                <a:srgbClr val="000000"/>
              </a:solidFill>
              <a:latin typeface="Georgia"/>
              <a:ea typeface="Georgia"/>
              <a:cs typeface="Georgia"/>
              <a:sym typeface="Georgia"/>
            </a:endParaRPr>
          </a:p>
          <a:p>
            <a:pPr marL="342900" lvl="0" indent="-342900" algn="l" rtl="0">
              <a:lnSpc>
                <a:spcPct val="150000"/>
              </a:lnSpc>
              <a:spcBef>
                <a:spcPts val="1000"/>
              </a:spcBef>
              <a:spcAft>
                <a:spcPts val="0"/>
              </a:spcAft>
              <a:buClr>
                <a:srgbClr val="000000"/>
              </a:buClr>
              <a:buSzPts val="1600"/>
              <a:buFont typeface="Noto Sans"/>
              <a:buChar char="∙"/>
            </a:pPr>
            <a:r>
              <a:rPr lang="en-GB" sz="1600" i="0">
                <a:solidFill>
                  <a:srgbClr val="000000"/>
                </a:solidFill>
                <a:latin typeface="Calibri"/>
                <a:ea typeface="Calibri"/>
                <a:cs typeface="Calibri"/>
                <a:sym typeface="Calibri"/>
              </a:rPr>
              <a:t>How third sector activity is commissioned and resourced</a:t>
            </a:r>
            <a:endParaRPr sz="1600" i="1">
              <a:solidFill>
                <a:srgbClr val="000000"/>
              </a:solidFill>
              <a:latin typeface="Georgia"/>
              <a:ea typeface="Georgia"/>
              <a:cs typeface="Georgia"/>
              <a:sym typeface="Georgia"/>
            </a:endParaRPr>
          </a:p>
          <a:p>
            <a:pPr marL="342900" lvl="0" indent="-342900" algn="l" rtl="0">
              <a:lnSpc>
                <a:spcPct val="150000"/>
              </a:lnSpc>
              <a:spcBef>
                <a:spcPts val="1000"/>
              </a:spcBef>
              <a:spcAft>
                <a:spcPts val="0"/>
              </a:spcAft>
              <a:buClr>
                <a:srgbClr val="000000"/>
              </a:buClr>
              <a:buSzPts val="1600"/>
              <a:buFont typeface="Noto Sans"/>
              <a:buChar char="∙"/>
            </a:pPr>
            <a:r>
              <a:rPr lang="en-GB" sz="1600" i="0">
                <a:solidFill>
                  <a:srgbClr val="000000"/>
                </a:solidFill>
                <a:latin typeface="Calibri"/>
                <a:ea typeface="Calibri"/>
                <a:cs typeface="Calibri"/>
                <a:sym typeface="Calibri"/>
              </a:rPr>
              <a:t>What would improve collaboration</a:t>
            </a:r>
            <a:endParaRPr sz="1600" i="1">
              <a:solidFill>
                <a:srgbClr val="000000"/>
              </a:solidFill>
              <a:latin typeface="Georgia"/>
              <a:ea typeface="Georgia"/>
              <a:cs typeface="Georgia"/>
              <a:sym typeface="Georgia"/>
            </a:endParaRPr>
          </a:p>
          <a:p>
            <a:pPr marL="342900" lvl="0" indent="-342900" algn="l" rtl="0">
              <a:lnSpc>
                <a:spcPct val="150000"/>
              </a:lnSpc>
              <a:spcBef>
                <a:spcPts val="1000"/>
              </a:spcBef>
              <a:spcAft>
                <a:spcPts val="0"/>
              </a:spcAft>
              <a:buClr>
                <a:srgbClr val="000000"/>
              </a:buClr>
              <a:buSzPts val="1600"/>
              <a:buFont typeface="Noto Sans"/>
              <a:buChar char="∙"/>
            </a:pPr>
            <a:r>
              <a:rPr lang="en-GB" sz="1600" i="0">
                <a:solidFill>
                  <a:srgbClr val="000000"/>
                </a:solidFill>
                <a:latin typeface="Calibri"/>
                <a:ea typeface="Calibri"/>
                <a:cs typeface="Calibri"/>
                <a:sym typeface="Calibri"/>
              </a:rPr>
              <a:t>What would improve inclusion and participation</a:t>
            </a:r>
            <a:endParaRPr sz="1600" i="1">
              <a:solidFill>
                <a:srgbClr val="000000"/>
              </a:solidFill>
              <a:latin typeface="Georgia"/>
              <a:ea typeface="Georgia"/>
              <a:cs typeface="Georgia"/>
              <a:sym typeface="Georgia"/>
            </a:endParaRPr>
          </a:p>
          <a:p>
            <a:pPr marL="342900" lvl="0" indent="-342900" algn="l" rtl="0">
              <a:lnSpc>
                <a:spcPct val="150000"/>
              </a:lnSpc>
              <a:spcBef>
                <a:spcPts val="1000"/>
              </a:spcBef>
              <a:spcAft>
                <a:spcPts val="0"/>
              </a:spcAft>
              <a:buClr>
                <a:srgbClr val="000000"/>
              </a:buClr>
              <a:buSzPts val="1600"/>
              <a:buFont typeface="Noto Sans"/>
              <a:buChar char="∙"/>
            </a:pPr>
            <a:r>
              <a:rPr lang="en-GB" sz="1600" i="0">
                <a:solidFill>
                  <a:srgbClr val="000000"/>
                </a:solidFill>
                <a:latin typeface="Calibri"/>
                <a:ea typeface="Calibri"/>
                <a:cs typeface="Calibri"/>
                <a:sym typeface="Calibri"/>
              </a:rPr>
              <a:t>How do we best work alongside communities</a:t>
            </a:r>
            <a:endParaRPr sz="1600" i="1">
              <a:solidFill>
                <a:srgbClr val="000000"/>
              </a:solidFill>
              <a:latin typeface="Georgia"/>
              <a:ea typeface="Georgia"/>
              <a:cs typeface="Georgia"/>
              <a:sym typeface="Georgia"/>
            </a:endParaRPr>
          </a:p>
          <a:p>
            <a:pPr marL="342900" lvl="0" indent="-342900" algn="l" rtl="0">
              <a:lnSpc>
                <a:spcPct val="150000"/>
              </a:lnSpc>
              <a:spcBef>
                <a:spcPts val="1000"/>
              </a:spcBef>
              <a:spcAft>
                <a:spcPts val="0"/>
              </a:spcAft>
              <a:buClr>
                <a:srgbClr val="000000"/>
              </a:buClr>
              <a:buSzPts val="1600"/>
              <a:buFont typeface="Noto Sans"/>
              <a:buChar char="∙"/>
            </a:pPr>
            <a:r>
              <a:rPr lang="en-GB" sz="1600" i="0">
                <a:solidFill>
                  <a:srgbClr val="000000"/>
                </a:solidFill>
                <a:latin typeface="Calibri"/>
                <a:ea typeface="Calibri"/>
                <a:cs typeface="Calibri"/>
                <a:sym typeface="Calibri"/>
              </a:rPr>
              <a:t>What changes does the public sector need to make</a:t>
            </a:r>
            <a:endParaRPr sz="1600" i="1">
              <a:solidFill>
                <a:srgbClr val="000000"/>
              </a:solidFill>
              <a:latin typeface="Georgia"/>
              <a:ea typeface="Georgia"/>
              <a:cs typeface="Georgia"/>
              <a:sym typeface="Georgia"/>
            </a:endParaRPr>
          </a:p>
          <a:p>
            <a:pPr marL="342900" lvl="0" indent="-342900" algn="l" rtl="0">
              <a:lnSpc>
                <a:spcPct val="150000"/>
              </a:lnSpc>
              <a:spcBef>
                <a:spcPts val="1000"/>
              </a:spcBef>
              <a:spcAft>
                <a:spcPts val="0"/>
              </a:spcAft>
              <a:buClr>
                <a:srgbClr val="000000"/>
              </a:buClr>
              <a:buSzPts val="1600"/>
              <a:buFont typeface="Noto Sans"/>
              <a:buChar char="∙"/>
            </a:pPr>
            <a:r>
              <a:rPr lang="en-GB" sz="1600" i="0">
                <a:solidFill>
                  <a:srgbClr val="000000"/>
                </a:solidFill>
                <a:latin typeface="Calibri"/>
                <a:ea typeface="Calibri"/>
                <a:cs typeface="Calibri"/>
                <a:sym typeface="Calibri"/>
              </a:rPr>
              <a:t>What is needed to support these changes</a:t>
            </a:r>
            <a:endParaRPr sz="1600" i="1">
              <a:solidFill>
                <a:srgbClr val="000000"/>
              </a:solidFill>
              <a:latin typeface="Georgia"/>
              <a:ea typeface="Georgia"/>
              <a:cs typeface="Georgia"/>
              <a:sym typeface="Georgia"/>
            </a:endParaRPr>
          </a:p>
          <a:p>
            <a:pPr marL="0" lvl="0" indent="0" algn="l" rtl="0">
              <a:lnSpc>
                <a:spcPct val="100000"/>
              </a:lnSpc>
              <a:spcBef>
                <a:spcPts val="1000"/>
              </a:spcBef>
              <a:spcAft>
                <a:spcPts val="0"/>
              </a:spcAft>
              <a:buClr>
                <a:schemeClr val="accent6"/>
              </a:buClr>
              <a:buSzPts val="1500"/>
              <a:buNone/>
            </a:pPr>
            <a:endParaRPr/>
          </a:p>
        </p:txBody>
      </p:sp>
      <p:sp>
        <p:nvSpPr>
          <p:cNvPr id="861" name="Google Shape;861;g17a82692b34_12_252"/>
          <p:cNvSpPr txBox="1">
            <a:spLocks noGrp="1"/>
          </p:cNvSpPr>
          <p:nvPr>
            <p:ph type="ftr" idx="11"/>
          </p:nvPr>
        </p:nvSpPr>
        <p:spPr>
          <a:xfrm>
            <a:off x="0" y="6475095"/>
            <a:ext cx="5235426"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1000"/>
              <a:t>NHS Population Health Management Conference - Craig R. Chapman</a:t>
            </a:r>
            <a:endParaRPr sz="1000"/>
          </a:p>
        </p:txBody>
      </p:sp>
      <p:pic>
        <p:nvPicPr>
          <p:cNvPr id="862" name="Google Shape;862;g17a82692b34_12_252" descr="People around a table on their laptops"/>
          <p:cNvPicPr preferRelativeResize="0">
            <a:picLocks noGrp="1"/>
          </p:cNvPicPr>
          <p:nvPr>
            <p:ph type="pic" idx="2"/>
          </p:nvPr>
        </p:nvPicPr>
        <p:blipFill rotWithShape="1">
          <a:blip r:embed="rId3">
            <a:alphaModFix/>
          </a:blip>
          <a:srcRect/>
          <a:stretch/>
        </p:blipFill>
        <p:spPr>
          <a:xfrm>
            <a:off x="5745001" y="0"/>
            <a:ext cx="6446999" cy="6858000"/>
          </a:xfrm>
          <a:prstGeom prst="rect">
            <a:avLst/>
          </a:prstGeom>
          <a:noFill/>
          <a:ln>
            <a:noFill/>
          </a:ln>
        </p:spPr>
      </p:pic>
      <p:sp>
        <p:nvSpPr>
          <p:cNvPr id="863" name="Google Shape;863;g17a82692b34_12_252"/>
          <p:cNvSpPr/>
          <p:nvPr/>
        </p:nvSpPr>
        <p:spPr>
          <a:xfrm>
            <a:off x="4584821" y="311581"/>
            <a:ext cx="1896941" cy="2171612"/>
          </a:xfrm>
          <a:custGeom>
            <a:avLst/>
            <a:gdLst/>
            <a:ahLst/>
            <a:cxnLst/>
            <a:rect l="l" t="t" r="r" b="b"/>
            <a:pathLst>
              <a:path w="4398682" h="5032188" extrusionOk="0">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solidFill>
              <a:srgbClr val="C95B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7D952"/>
              </a:solidFill>
              <a:latin typeface="Mate"/>
              <a:ea typeface="Mate"/>
              <a:cs typeface="Mate"/>
              <a:sym typeface="Mate"/>
            </a:endParaRPr>
          </a:p>
        </p:txBody>
      </p:sp>
      <p:sp>
        <p:nvSpPr>
          <p:cNvPr id="864" name="Google Shape;864;g17a82692b34_12_252"/>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40</a:t>
            </a:fld>
            <a:endParaRPr/>
          </a:p>
        </p:txBody>
      </p:sp>
      <p:sp>
        <p:nvSpPr>
          <p:cNvPr id="865" name="Google Shape;865;g17a82692b34_12_252"/>
          <p:cNvSpPr txBox="1">
            <a:spLocks noGrp="1"/>
          </p:cNvSpPr>
          <p:nvPr>
            <p:ph type="title"/>
          </p:nvPr>
        </p:nvSpPr>
        <p:spPr>
          <a:xfrm>
            <a:off x="484632" y="734605"/>
            <a:ext cx="944437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6"/>
              </a:buClr>
              <a:buSzPts val="4400"/>
              <a:buFont typeface="Mate"/>
              <a:buNone/>
            </a:pPr>
            <a:r>
              <a:rPr lang="en-GB"/>
              <a:t>A few Qs – 3</a:t>
            </a:r>
            <a:r>
              <a:rPr lang="en-GB" baseline="30000"/>
              <a:t>rd</a:t>
            </a:r>
            <a:r>
              <a:rPr lang="en-GB"/>
              <a:t> sector collaboration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17a82692b34_12_261"/>
          <p:cNvSpPr txBox="1">
            <a:spLocks noGrp="1"/>
          </p:cNvSpPr>
          <p:nvPr>
            <p:ph type="title"/>
          </p:nvPr>
        </p:nvSpPr>
        <p:spPr>
          <a:xfrm>
            <a:off x="5296265" y="521154"/>
            <a:ext cx="5455383" cy="95522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6"/>
              </a:buClr>
              <a:buSzPts val="4400"/>
              <a:buFont typeface="Mate"/>
              <a:buNone/>
            </a:pPr>
            <a:r>
              <a:rPr lang="en-GB"/>
              <a:t>The 3</a:t>
            </a:r>
            <a:r>
              <a:rPr lang="en-GB" baseline="30000"/>
              <a:t>rd</a:t>
            </a:r>
            <a:r>
              <a:rPr lang="en-GB"/>
              <a:t> Sector (VCFSE)</a:t>
            </a:r>
            <a:endParaRPr/>
          </a:p>
        </p:txBody>
      </p:sp>
      <p:sp>
        <p:nvSpPr>
          <p:cNvPr id="871" name="Google Shape;871;g17a82692b34_12_261"/>
          <p:cNvSpPr txBox="1"/>
          <p:nvPr/>
        </p:nvSpPr>
        <p:spPr>
          <a:xfrm>
            <a:off x="5330073" y="1476375"/>
            <a:ext cx="6597770" cy="4667250"/>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50000"/>
              </a:lnSpc>
              <a:spcBef>
                <a:spcPts val="0"/>
              </a:spcBef>
              <a:spcAft>
                <a:spcPts val="0"/>
              </a:spcAft>
              <a:buClr>
                <a:srgbClr val="000000"/>
              </a:buClr>
              <a:buSzPts val="2400"/>
              <a:buFont typeface="Noto Sans"/>
              <a:buChar char="∙"/>
            </a:pPr>
            <a:r>
              <a:rPr lang="en-GB" sz="2400" b="0" i="0" u="none" strike="noStrike" cap="none">
                <a:solidFill>
                  <a:srgbClr val="000000"/>
                </a:solidFill>
                <a:latin typeface="Calibri"/>
                <a:ea typeface="Calibri"/>
                <a:cs typeface="Calibri"/>
                <a:sym typeface="Calibri"/>
              </a:rPr>
              <a:t>A valuable resource</a:t>
            </a:r>
            <a:endParaRPr sz="1400" b="0" i="0" u="none" strike="noStrike" cap="none">
              <a:solidFill>
                <a:srgbClr val="000000"/>
              </a:solidFill>
              <a:latin typeface="Arial"/>
              <a:ea typeface="Arial"/>
              <a:cs typeface="Arial"/>
              <a:sym typeface="Arial"/>
            </a:endParaRPr>
          </a:p>
          <a:p>
            <a:pPr marL="800100" marR="0" lvl="1" indent="-342900" algn="l" rtl="0">
              <a:lnSpc>
                <a:spcPct val="150000"/>
              </a:lnSpc>
              <a:spcBef>
                <a:spcPts val="500"/>
              </a:spcBef>
              <a:spcAft>
                <a:spcPts val="0"/>
              </a:spcAft>
              <a:buClr>
                <a:srgbClr val="000000"/>
              </a:buClr>
              <a:buSzPts val="2200"/>
              <a:buFont typeface="Noto Sans"/>
              <a:buChar char="∙"/>
            </a:pPr>
            <a:r>
              <a:rPr lang="en-GB" sz="2200" b="0" i="0" u="none" strike="noStrike" cap="none">
                <a:solidFill>
                  <a:srgbClr val="000000"/>
                </a:solidFill>
                <a:latin typeface="Calibri"/>
                <a:ea typeface="Calibri"/>
                <a:cs typeface="Calibri"/>
                <a:sym typeface="Calibri"/>
              </a:rPr>
              <a:t>Often under-used and under valued</a:t>
            </a:r>
            <a:endParaRPr sz="1400" b="0" i="0" u="none" strike="noStrike" cap="none">
              <a:solidFill>
                <a:srgbClr val="000000"/>
              </a:solidFill>
              <a:latin typeface="Arial"/>
              <a:ea typeface="Arial"/>
              <a:cs typeface="Arial"/>
              <a:sym typeface="Arial"/>
            </a:endParaRPr>
          </a:p>
          <a:p>
            <a:pPr marL="1257300" marR="0" lvl="2" indent="-342900" algn="l" rtl="0">
              <a:lnSpc>
                <a:spcPct val="150000"/>
              </a:lnSpc>
              <a:spcBef>
                <a:spcPts val="500"/>
              </a:spcBef>
              <a:spcAft>
                <a:spcPts val="0"/>
              </a:spcAft>
              <a:buClr>
                <a:srgbClr val="000000"/>
              </a:buClr>
              <a:buSzPts val="2000"/>
              <a:buFont typeface="Noto Sans"/>
              <a:buChar char="∙"/>
            </a:pPr>
            <a:r>
              <a:rPr lang="en-GB" sz="2000" b="0" i="0" u="none" strike="noStrike" cap="none">
                <a:solidFill>
                  <a:srgbClr val="000000"/>
                </a:solidFill>
                <a:latin typeface="Calibri"/>
                <a:ea typeface="Calibri"/>
                <a:cs typeface="Calibri"/>
                <a:sym typeface="Calibri"/>
              </a:rPr>
              <a:t>Depending on size of 3</a:t>
            </a:r>
            <a:r>
              <a:rPr lang="en-GB" sz="2000" b="0" i="0" u="none" strike="noStrike" cap="none" baseline="30000">
                <a:solidFill>
                  <a:srgbClr val="000000"/>
                </a:solidFill>
                <a:latin typeface="Calibri"/>
                <a:ea typeface="Calibri"/>
                <a:cs typeface="Calibri"/>
                <a:sym typeface="Calibri"/>
              </a:rPr>
              <a:t>rd</a:t>
            </a:r>
            <a:r>
              <a:rPr lang="en-GB" sz="2000" b="0" i="0" u="none" strike="noStrike" cap="none">
                <a:solidFill>
                  <a:srgbClr val="000000"/>
                </a:solidFill>
                <a:latin typeface="Calibri"/>
                <a:ea typeface="Calibri"/>
                <a:cs typeface="Calibri"/>
                <a:sym typeface="Calibri"/>
              </a:rPr>
              <a:t> sector organisation</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1000"/>
              </a:spcBef>
              <a:spcAft>
                <a:spcPts val="0"/>
              </a:spcAft>
              <a:buClr>
                <a:srgbClr val="000000"/>
              </a:buClr>
              <a:buSzPts val="2400"/>
              <a:buFont typeface="Noto Sans"/>
              <a:buChar char="∙"/>
            </a:pPr>
            <a:r>
              <a:rPr lang="en-GB" sz="2400" b="0" i="0" u="none" strike="noStrike" cap="none">
                <a:solidFill>
                  <a:srgbClr val="000000"/>
                </a:solidFill>
                <a:latin typeface="Calibri"/>
                <a:ea typeface="Calibri"/>
                <a:cs typeface="Calibri"/>
                <a:sym typeface="Calibri"/>
              </a:rPr>
              <a:t>Not an additional staff team</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1000"/>
              </a:spcBef>
              <a:spcAft>
                <a:spcPts val="0"/>
              </a:spcAft>
              <a:buClr>
                <a:srgbClr val="000000"/>
              </a:buClr>
              <a:buSzPts val="2400"/>
              <a:buFont typeface="Noto Sans"/>
              <a:buChar char="∙"/>
            </a:pPr>
            <a:r>
              <a:rPr lang="en-GB" sz="2400" b="0" i="0" u="none" strike="noStrike" cap="none">
                <a:solidFill>
                  <a:srgbClr val="000000"/>
                </a:solidFill>
                <a:latin typeface="Calibri"/>
                <a:ea typeface="Calibri"/>
                <a:cs typeface="Calibri"/>
                <a:sym typeface="Calibri"/>
              </a:rPr>
              <a:t>3</a:t>
            </a:r>
            <a:r>
              <a:rPr lang="en-GB" sz="2400" b="0" i="0" u="none" strike="noStrike" cap="none" baseline="30000">
                <a:solidFill>
                  <a:srgbClr val="000000"/>
                </a:solidFill>
                <a:latin typeface="Calibri"/>
                <a:ea typeface="Calibri"/>
                <a:cs typeface="Calibri"/>
                <a:sym typeface="Calibri"/>
              </a:rPr>
              <a:t>rd</a:t>
            </a:r>
            <a:r>
              <a:rPr lang="en-GB" sz="2400" b="0" i="0" u="none" strike="noStrike" cap="none">
                <a:solidFill>
                  <a:srgbClr val="000000"/>
                </a:solidFill>
                <a:latin typeface="Calibri"/>
                <a:ea typeface="Calibri"/>
                <a:cs typeface="Calibri"/>
                <a:sym typeface="Calibri"/>
              </a:rPr>
              <a:t> Sector Organisations have their own priorities</a:t>
            </a:r>
            <a:endParaRPr sz="1400" b="0" i="0" u="none" strike="noStrike" cap="none">
              <a:solidFill>
                <a:srgbClr val="000000"/>
              </a:solidFill>
              <a:latin typeface="Arial"/>
              <a:ea typeface="Arial"/>
              <a:cs typeface="Arial"/>
              <a:sym typeface="Arial"/>
            </a:endParaRPr>
          </a:p>
          <a:p>
            <a:pPr marL="1257300" marR="0" lvl="2" indent="-342900" algn="l" rtl="0">
              <a:lnSpc>
                <a:spcPct val="150000"/>
              </a:lnSpc>
              <a:spcBef>
                <a:spcPts val="500"/>
              </a:spcBef>
              <a:spcAft>
                <a:spcPts val="0"/>
              </a:spcAft>
              <a:buClr>
                <a:srgbClr val="000000"/>
              </a:buClr>
              <a:buSzPts val="2000"/>
              <a:buFont typeface="Noto Sans"/>
              <a:buChar char="∙"/>
            </a:pPr>
            <a:r>
              <a:rPr lang="en-GB" sz="2000" b="0" i="0" u="none" strike="noStrike" cap="none">
                <a:solidFill>
                  <a:srgbClr val="000000"/>
                </a:solidFill>
                <a:latin typeface="Calibri"/>
                <a:ea typeface="Calibri"/>
                <a:cs typeface="Calibri"/>
                <a:sym typeface="Calibri"/>
              </a:rPr>
              <a:t>How can you fit in and support?</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1000"/>
              </a:spcBef>
              <a:spcAft>
                <a:spcPts val="0"/>
              </a:spcAft>
              <a:buClr>
                <a:srgbClr val="000000"/>
              </a:buClr>
              <a:buSzPts val="2400"/>
              <a:buFont typeface="Noto Sans"/>
              <a:buChar char="∙"/>
            </a:pPr>
            <a:r>
              <a:rPr lang="en-GB" sz="2400" b="0" i="0" u="none" strike="noStrike" cap="none">
                <a:solidFill>
                  <a:srgbClr val="000000"/>
                </a:solidFill>
                <a:latin typeface="Calibri"/>
                <a:ea typeface="Calibri"/>
                <a:cs typeface="Calibri"/>
                <a:sym typeface="Calibri"/>
              </a:rPr>
              <a:t>A world of lived experience, and they know it!!</a:t>
            </a:r>
            <a:endParaRPr sz="1400" b="0" i="0" u="none" strike="noStrike" cap="none">
              <a:solidFill>
                <a:srgbClr val="000000"/>
              </a:solidFill>
              <a:latin typeface="Arial"/>
              <a:ea typeface="Arial"/>
              <a:cs typeface="Arial"/>
              <a:sym typeface="Arial"/>
            </a:endParaRPr>
          </a:p>
          <a:p>
            <a:pPr marL="457200" marR="0" lvl="1" indent="0" algn="l" rtl="0">
              <a:lnSpc>
                <a:spcPct val="150000"/>
              </a:lnSpc>
              <a:spcBef>
                <a:spcPts val="500"/>
              </a:spcBef>
              <a:spcAft>
                <a:spcPts val="0"/>
              </a:spcAft>
              <a:buClr>
                <a:schemeClr val="accent6"/>
              </a:buClr>
              <a:buSzPts val="2200"/>
              <a:buFont typeface="Arial"/>
              <a:buNone/>
            </a:pPr>
            <a:endParaRPr sz="2200" b="0" i="1" u="none" strike="noStrike" cap="none">
              <a:solidFill>
                <a:srgbClr val="000000"/>
              </a:solidFill>
              <a:latin typeface="Georgia"/>
              <a:ea typeface="Georgia"/>
              <a:cs typeface="Georgia"/>
              <a:sym typeface="Georgia"/>
            </a:endParaRPr>
          </a:p>
          <a:p>
            <a:pPr marL="0" marR="0" lvl="0" indent="0" algn="l" rtl="0">
              <a:lnSpc>
                <a:spcPct val="90000"/>
              </a:lnSpc>
              <a:spcBef>
                <a:spcPts val="1000"/>
              </a:spcBef>
              <a:spcAft>
                <a:spcPts val="0"/>
              </a:spcAft>
              <a:buClr>
                <a:schemeClr val="accent6"/>
              </a:buClr>
              <a:buSzPts val="2000"/>
              <a:buFont typeface="Arial"/>
              <a:buNone/>
            </a:pPr>
            <a:endParaRPr sz="2000" b="0" i="0" u="none" strike="noStrike" cap="none">
              <a:solidFill>
                <a:schemeClr val="accent6"/>
              </a:solidFill>
              <a:latin typeface="Arial"/>
              <a:ea typeface="Arial"/>
              <a:cs typeface="Arial"/>
              <a:sym typeface="Arial"/>
            </a:endParaRPr>
          </a:p>
        </p:txBody>
      </p:sp>
      <p:pic>
        <p:nvPicPr>
          <p:cNvPr id="872" name="Google Shape;872;g17a82692b34_12_261"/>
          <p:cNvPicPr preferRelativeResize="0"/>
          <p:nvPr/>
        </p:nvPicPr>
        <p:blipFill rotWithShape="1">
          <a:blip r:embed="rId3">
            <a:alphaModFix/>
          </a:blip>
          <a:srcRect l="10179" r="10179"/>
          <a:stretch/>
        </p:blipFill>
        <p:spPr>
          <a:xfrm>
            <a:off x="264157" y="1235529"/>
            <a:ext cx="4941803" cy="4386942"/>
          </a:xfrm>
          <a:prstGeom prst="hexagon">
            <a:avLst>
              <a:gd name="adj" fmla="val 28349"/>
              <a:gd name="vf" fmla="val 115470"/>
            </a:avLst>
          </a:prstGeom>
          <a:noFill/>
          <a:ln w="28575" cap="flat" cmpd="sng">
            <a:solidFill>
              <a:srgbClr val="CA6F07"/>
            </a:solidFill>
            <a:prstDash val="solid"/>
            <a:round/>
            <a:headEnd type="none" w="sm" len="sm"/>
            <a:tailEnd type="none" w="sm" len="sm"/>
          </a:ln>
        </p:spPr>
      </p:pic>
      <p:sp>
        <p:nvSpPr>
          <p:cNvPr id="873" name="Google Shape;873;g17a82692b34_12_261"/>
          <p:cNvSpPr txBox="1"/>
          <p:nvPr/>
        </p:nvSpPr>
        <p:spPr>
          <a:xfrm>
            <a:off x="15778" y="6436677"/>
            <a:ext cx="5116068"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Arial"/>
                <a:ea typeface="Arial"/>
                <a:cs typeface="Arial"/>
                <a:sym typeface="Arial"/>
              </a:rPr>
              <a:t>NHS Population Health Management Conference - Craig R. Chapman</a:t>
            </a:r>
            <a:endParaRPr sz="1000" b="0" i="0" u="none" strike="noStrike" cap="none">
              <a:solidFill>
                <a:schemeClr val="dk1"/>
              </a:solidFill>
              <a:latin typeface="Arial"/>
              <a:ea typeface="Arial"/>
              <a:cs typeface="Arial"/>
              <a:sym typeface="Arial"/>
            </a:endParaRPr>
          </a:p>
        </p:txBody>
      </p:sp>
      <p:sp>
        <p:nvSpPr>
          <p:cNvPr id="874" name="Google Shape;874;g17a82692b34_12_261"/>
          <p:cNvSpPr txBox="1"/>
          <p:nvPr/>
        </p:nvSpPr>
        <p:spPr>
          <a:xfrm>
            <a:off x="11194169" y="6217920"/>
            <a:ext cx="45859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chemeClr val="dk1"/>
                </a:solidFill>
                <a:latin typeface="Arial"/>
                <a:ea typeface="Arial"/>
                <a:cs typeface="Arial"/>
                <a:sym typeface="Arial"/>
              </a:rPr>
              <a:t>41</a:t>
            </a:fld>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17a82692b34_12_269"/>
          <p:cNvSpPr txBox="1">
            <a:spLocks noGrp="1"/>
          </p:cNvSpPr>
          <p:nvPr>
            <p:ph type="title"/>
          </p:nvPr>
        </p:nvSpPr>
        <p:spPr>
          <a:xfrm>
            <a:off x="5229225" y="552449"/>
            <a:ext cx="4518122" cy="5733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6"/>
              </a:buClr>
              <a:buSzPts val="2700"/>
              <a:buFont typeface="Arial"/>
              <a:buNone/>
            </a:pPr>
            <a:r>
              <a:rPr lang="en-GB"/>
              <a:t>Foundations</a:t>
            </a:r>
            <a:endParaRPr/>
          </a:p>
        </p:txBody>
      </p:sp>
      <p:sp>
        <p:nvSpPr>
          <p:cNvPr id="880" name="Google Shape;880;g17a82692b34_12_269"/>
          <p:cNvSpPr txBox="1">
            <a:spLocks noGrp="1"/>
          </p:cNvSpPr>
          <p:nvPr>
            <p:ph type="body" idx="1"/>
          </p:nvPr>
        </p:nvSpPr>
        <p:spPr>
          <a:xfrm>
            <a:off x="5229225" y="1219200"/>
            <a:ext cx="6657975" cy="41647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4"/>
              </a:buClr>
              <a:buSzPts val="2400"/>
              <a:buNone/>
            </a:pPr>
            <a:r>
              <a:rPr lang="en-GB" sz="2400" b="1">
                <a:latin typeface="Calibri"/>
                <a:ea typeface="Calibri"/>
                <a:cs typeface="Calibri"/>
                <a:sym typeface="Calibri"/>
              </a:rPr>
              <a:t>Chat! Go and drink tea or coffee!</a:t>
            </a:r>
            <a:endParaRPr/>
          </a:p>
          <a:p>
            <a:pPr marL="685800" lvl="1" indent="-228600" algn="l" rtl="0">
              <a:lnSpc>
                <a:spcPct val="90000"/>
              </a:lnSpc>
              <a:spcBef>
                <a:spcPts val="500"/>
              </a:spcBef>
              <a:spcAft>
                <a:spcPts val="0"/>
              </a:spcAft>
              <a:buClr>
                <a:schemeClr val="accent6"/>
              </a:buClr>
              <a:buSzPts val="2200"/>
              <a:buChar char="•"/>
            </a:pPr>
            <a:r>
              <a:rPr lang="en-GB" sz="2200">
                <a:latin typeface="Calibri"/>
                <a:ea typeface="Calibri"/>
                <a:cs typeface="Calibri"/>
                <a:sym typeface="Calibri"/>
              </a:rPr>
              <a:t>This is a resource (and at times can be hefty)</a:t>
            </a:r>
            <a:endParaRPr/>
          </a:p>
          <a:p>
            <a:pPr marL="0" lvl="0" indent="0" algn="l" rtl="0">
              <a:lnSpc>
                <a:spcPct val="100000"/>
              </a:lnSpc>
              <a:spcBef>
                <a:spcPts val="1000"/>
              </a:spcBef>
              <a:spcAft>
                <a:spcPts val="0"/>
              </a:spcAft>
              <a:buClr>
                <a:schemeClr val="accent4"/>
              </a:buClr>
              <a:buSzPts val="2400"/>
              <a:buNone/>
            </a:pPr>
            <a:endParaRPr sz="2400">
              <a:latin typeface="Calibri"/>
              <a:ea typeface="Calibri"/>
              <a:cs typeface="Calibri"/>
              <a:sym typeface="Calibri"/>
            </a:endParaRPr>
          </a:p>
          <a:p>
            <a:pPr marL="0" lvl="0" indent="0" algn="l" rtl="0">
              <a:lnSpc>
                <a:spcPct val="100000"/>
              </a:lnSpc>
              <a:spcBef>
                <a:spcPts val="1000"/>
              </a:spcBef>
              <a:spcAft>
                <a:spcPts val="0"/>
              </a:spcAft>
              <a:buClr>
                <a:schemeClr val="accent4"/>
              </a:buClr>
              <a:buSzPts val="2400"/>
              <a:buNone/>
            </a:pPr>
            <a:r>
              <a:rPr lang="en-GB" sz="2400" b="1">
                <a:latin typeface="Calibri"/>
                <a:ea typeface="Calibri"/>
                <a:cs typeface="Calibri"/>
                <a:sym typeface="Calibri"/>
              </a:rPr>
              <a:t>Shared Aspirations (3</a:t>
            </a:r>
            <a:r>
              <a:rPr lang="en-GB" sz="2400" b="1" baseline="30000">
                <a:latin typeface="Calibri"/>
                <a:ea typeface="Calibri"/>
                <a:cs typeface="Calibri"/>
                <a:sym typeface="Calibri"/>
              </a:rPr>
              <a:t>rd</a:t>
            </a:r>
            <a:r>
              <a:rPr lang="en-GB" sz="2400" b="1">
                <a:latin typeface="Calibri"/>
                <a:ea typeface="Calibri"/>
                <a:cs typeface="Calibri"/>
                <a:sym typeface="Calibri"/>
              </a:rPr>
              <a:t> Sector, Public Sector), common goals etc</a:t>
            </a:r>
            <a:endParaRPr/>
          </a:p>
          <a:p>
            <a:pPr marL="685800" lvl="1" indent="-228600" algn="l" rtl="0">
              <a:lnSpc>
                <a:spcPct val="90000"/>
              </a:lnSpc>
              <a:spcBef>
                <a:spcPts val="500"/>
              </a:spcBef>
              <a:spcAft>
                <a:spcPts val="0"/>
              </a:spcAft>
              <a:buClr>
                <a:schemeClr val="accent6"/>
              </a:buClr>
              <a:buSzPts val="2000"/>
              <a:buChar char="•"/>
            </a:pPr>
            <a:r>
              <a:rPr lang="en-GB" sz="2000">
                <a:latin typeface="Calibri"/>
                <a:ea typeface="Calibri"/>
                <a:cs typeface="Calibri"/>
                <a:sym typeface="Calibri"/>
              </a:rPr>
              <a:t>Different approaches and work cultures (even within)</a:t>
            </a:r>
            <a:endParaRPr/>
          </a:p>
          <a:p>
            <a:pPr marL="685800" lvl="1" indent="-228600" algn="l" rtl="0">
              <a:lnSpc>
                <a:spcPct val="90000"/>
              </a:lnSpc>
              <a:spcBef>
                <a:spcPts val="500"/>
              </a:spcBef>
              <a:spcAft>
                <a:spcPts val="0"/>
              </a:spcAft>
              <a:buClr>
                <a:schemeClr val="accent6"/>
              </a:buClr>
              <a:buSzPts val="2000"/>
              <a:buChar char="•"/>
            </a:pPr>
            <a:r>
              <a:rPr lang="en-GB" sz="2000">
                <a:latin typeface="Calibri"/>
                <a:ea typeface="Calibri"/>
                <a:cs typeface="Calibri"/>
                <a:sym typeface="Calibri"/>
              </a:rPr>
              <a:t>How are differences addressed?</a:t>
            </a:r>
            <a:endParaRPr/>
          </a:p>
          <a:p>
            <a:pPr marL="1143000" lvl="2" indent="-228600" algn="l" rtl="0">
              <a:lnSpc>
                <a:spcPct val="90000"/>
              </a:lnSpc>
              <a:spcBef>
                <a:spcPts val="500"/>
              </a:spcBef>
              <a:spcAft>
                <a:spcPts val="0"/>
              </a:spcAft>
              <a:buClr>
                <a:schemeClr val="accent6"/>
              </a:buClr>
              <a:buSzPts val="1800"/>
              <a:buChar char="•"/>
            </a:pPr>
            <a:r>
              <a:rPr lang="en-GB" sz="1800">
                <a:latin typeface="Calibri"/>
                <a:ea typeface="Calibri"/>
                <a:cs typeface="Calibri"/>
                <a:sym typeface="Calibri"/>
              </a:rPr>
              <a:t>Decision Making and timelines</a:t>
            </a:r>
            <a:endParaRPr/>
          </a:p>
          <a:p>
            <a:pPr marL="685800" lvl="1" indent="-165100" algn="l" rtl="0">
              <a:lnSpc>
                <a:spcPct val="90000"/>
              </a:lnSpc>
              <a:spcBef>
                <a:spcPts val="500"/>
              </a:spcBef>
              <a:spcAft>
                <a:spcPts val="0"/>
              </a:spcAft>
              <a:buClr>
                <a:schemeClr val="accent6"/>
              </a:buClr>
              <a:buSzPts val="1000"/>
              <a:buNone/>
            </a:pPr>
            <a:endParaRPr>
              <a:latin typeface="Calibri"/>
              <a:ea typeface="Calibri"/>
              <a:cs typeface="Calibri"/>
              <a:sym typeface="Calibri"/>
            </a:endParaRPr>
          </a:p>
          <a:p>
            <a:pPr marL="0" lvl="0" indent="0" algn="l" rtl="0">
              <a:lnSpc>
                <a:spcPct val="100000"/>
              </a:lnSpc>
              <a:spcBef>
                <a:spcPts val="1000"/>
              </a:spcBef>
              <a:spcAft>
                <a:spcPts val="0"/>
              </a:spcAft>
              <a:buClr>
                <a:schemeClr val="accent4"/>
              </a:buClr>
              <a:buSzPts val="2000"/>
              <a:buNone/>
            </a:pPr>
            <a:r>
              <a:rPr lang="en-GB" sz="2000" b="1">
                <a:latin typeface="Calibri"/>
                <a:ea typeface="Calibri"/>
                <a:cs typeface="Calibri"/>
                <a:sym typeface="Calibri"/>
              </a:rPr>
              <a:t>Shared set of Values</a:t>
            </a:r>
            <a:endParaRPr/>
          </a:p>
          <a:p>
            <a:pPr marL="685800" lvl="1" indent="-228600" algn="l" rtl="0">
              <a:lnSpc>
                <a:spcPct val="90000"/>
              </a:lnSpc>
              <a:spcBef>
                <a:spcPts val="500"/>
              </a:spcBef>
              <a:spcAft>
                <a:spcPts val="0"/>
              </a:spcAft>
              <a:buClr>
                <a:schemeClr val="accent6"/>
              </a:buClr>
              <a:buSzPts val="2000"/>
              <a:buChar char="•"/>
            </a:pPr>
            <a:r>
              <a:rPr lang="en-GB" sz="2000">
                <a:latin typeface="Calibri"/>
                <a:ea typeface="Calibri"/>
                <a:cs typeface="Calibri"/>
                <a:sym typeface="Calibri"/>
              </a:rPr>
              <a:t>Not a SLA – a pledge or ToR with clear plans and allocated resources.</a:t>
            </a:r>
            <a:endParaRPr/>
          </a:p>
          <a:p>
            <a:pPr marL="1143000" lvl="2" indent="-228600" algn="l" rtl="0">
              <a:lnSpc>
                <a:spcPct val="90000"/>
              </a:lnSpc>
              <a:spcBef>
                <a:spcPts val="500"/>
              </a:spcBef>
              <a:spcAft>
                <a:spcPts val="0"/>
              </a:spcAft>
              <a:buClr>
                <a:schemeClr val="accent6"/>
              </a:buClr>
              <a:buSzPts val="2000"/>
              <a:buChar char="•"/>
            </a:pPr>
            <a:r>
              <a:rPr lang="en-GB" sz="2000">
                <a:latin typeface="Calibri"/>
                <a:ea typeface="Calibri"/>
                <a:cs typeface="Calibri"/>
                <a:sym typeface="Calibri"/>
              </a:rPr>
              <a:t>Accountability begins a contract/SLA</a:t>
            </a:r>
            <a:endParaRPr/>
          </a:p>
          <a:p>
            <a:pPr marL="685800" lvl="1" indent="-228600" algn="l" rtl="0">
              <a:lnSpc>
                <a:spcPct val="90000"/>
              </a:lnSpc>
              <a:spcBef>
                <a:spcPts val="500"/>
              </a:spcBef>
              <a:spcAft>
                <a:spcPts val="0"/>
              </a:spcAft>
              <a:buClr>
                <a:schemeClr val="accent6"/>
              </a:buClr>
              <a:buSzPts val="2000"/>
              <a:buChar char="•"/>
            </a:pPr>
            <a:r>
              <a:rPr lang="en-GB" sz="2000">
                <a:latin typeface="Calibri"/>
                <a:ea typeface="Calibri"/>
                <a:cs typeface="Calibri"/>
                <a:sym typeface="Calibri"/>
              </a:rPr>
              <a:t>Reviews</a:t>
            </a:r>
            <a:endParaRPr/>
          </a:p>
          <a:p>
            <a:pPr marL="0" lvl="0" indent="0" algn="l" rtl="0">
              <a:lnSpc>
                <a:spcPct val="100000"/>
              </a:lnSpc>
              <a:spcBef>
                <a:spcPts val="1000"/>
              </a:spcBef>
              <a:spcAft>
                <a:spcPts val="0"/>
              </a:spcAft>
              <a:buClr>
                <a:schemeClr val="accent4"/>
              </a:buClr>
              <a:buSzPts val="1500"/>
              <a:buNone/>
            </a:pPr>
            <a:endParaRPr/>
          </a:p>
        </p:txBody>
      </p:sp>
      <p:sp>
        <p:nvSpPr>
          <p:cNvPr id="881" name="Google Shape;881;g17a82692b34_12_269"/>
          <p:cNvSpPr txBox="1">
            <a:spLocks noGrp="1"/>
          </p:cNvSpPr>
          <p:nvPr>
            <p:ph type="ftr" idx="11"/>
          </p:nvPr>
        </p:nvSpPr>
        <p:spPr>
          <a:xfrm>
            <a:off x="15778" y="6436677"/>
            <a:ext cx="511606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1000"/>
              <a:t>NHS Population Health Management Conference - Craig R. Chapman</a:t>
            </a:r>
            <a:endParaRPr sz="1000"/>
          </a:p>
        </p:txBody>
      </p:sp>
      <p:sp>
        <p:nvSpPr>
          <p:cNvPr id="882" name="Google Shape;882;g17a82692b34_12_269"/>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42</a:t>
            </a:fld>
            <a:endParaRPr/>
          </a:p>
        </p:txBody>
      </p:sp>
      <p:pic>
        <p:nvPicPr>
          <p:cNvPr id="883" name="Google Shape;883;g17a82692b34_12_269"/>
          <p:cNvPicPr preferRelativeResize="0"/>
          <p:nvPr/>
        </p:nvPicPr>
        <p:blipFill rotWithShape="1">
          <a:blip r:embed="rId3">
            <a:alphaModFix/>
          </a:blip>
          <a:srcRect l="7606" r="7605"/>
          <a:stretch/>
        </p:blipFill>
        <p:spPr>
          <a:xfrm>
            <a:off x="2724523" y="2377911"/>
            <a:ext cx="2368061" cy="2102177"/>
          </a:xfrm>
          <a:prstGeom prst="hexagon">
            <a:avLst>
              <a:gd name="adj" fmla="val 28349"/>
              <a:gd name="vf" fmla="val 115470"/>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g17a82692b34_12_277"/>
          <p:cNvSpPr txBox="1">
            <a:spLocks noGrp="1"/>
          </p:cNvSpPr>
          <p:nvPr>
            <p:ph type="ftr" idx="11"/>
          </p:nvPr>
        </p:nvSpPr>
        <p:spPr>
          <a:xfrm>
            <a:off x="0" y="6492875"/>
            <a:ext cx="539229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1000"/>
              <a:t>NHS Population Health Management Conference - Craig R. Chapman</a:t>
            </a:r>
            <a:endParaRPr sz="1000"/>
          </a:p>
        </p:txBody>
      </p:sp>
      <p:sp>
        <p:nvSpPr>
          <p:cNvPr id="889" name="Google Shape;889;g17a82692b34_12_277"/>
          <p:cNvSpPr txBox="1"/>
          <p:nvPr/>
        </p:nvSpPr>
        <p:spPr>
          <a:xfrm>
            <a:off x="484632" y="1482269"/>
            <a:ext cx="10812018" cy="44012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There is a perception among many in the 3</a:t>
            </a:r>
            <a:r>
              <a:rPr lang="en-GB" sz="2000" b="0" i="0" u="none" strike="noStrike" cap="none" baseline="30000">
                <a:solidFill>
                  <a:schemeClr val="dk1"/>
                </a:solidFill>
                <a:latin typeface="Calibri"/>
                <a:ea typeface="Calibri"/>
                <a:cs typeface="Calibri"/>
                <a:sym typeface="Calibri"/>
              </a:rPr>
              <a:t>rd</a:t>
            </a:r>
            <a:r>
              <a:rPr lang="en-GB" sz="2000" b="0" i="0" u="none" strike="noStrike" cap="none">
                <a:solidFill>
                  <a:schemeClr val="dk1"/>
                </a:solidFill>
                <a:latin typeface="Calibri"/>
                <a:ea typeface="Calibri"/>
                <a:cs typeface="Calibri"/>
                <a:sym typeface="Calibri"/>
              </a:rPr>
              <a:t> sector that larger organisations do not value their work and seeks to lead rather than support it.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000"/>
              <a:buFont typeface="Arial"/>
              <a:buChar char="•"/>
            </a:pPr>
            <a:r>
              <a:rPr lang="en-GB" sz="2000" b="0" i="1" u="none" strike="noStrike" cap="none">
                <a:solidFill>
                  <a:schemeClr val="dk1"/>
                </a:solidFill>
                <a:latin typeface="Calibri"/>
                <a:ea typeface="Calibri"/>
                <a:cs typeface="Calibri"/>
                <a:sym typeface="Calibri"/>
              </a:rPr>
              <a:t>This may be because the third sector is often involved in early intervention and prevention work, where outputs are harder to measure.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000"/>
              <a:buFont typeface="Arial"/>
              <a:buChar char="•"/>
            </a:pPr>
            <a:r>
              <a:rPr lang="en-GB" sz="2000" b="0" i="1" u="none" strike="noStrike" cap="none">
                <a:solidFill>
                  <a:schemeClr val="dk1"/>
                </a:solidFill>
                <a:latin typeface="Calibri"/>
                <a:ea typeface="Calibri"/>
                <a:cs typeface="Calibri"/>
                <a:sym typeface="Calibri"/>
              </a:rPr>
              <a:t>Not able to influence priorities, simply there to answer to others, forgotten voice when it comes to detail.</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Community Council</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CVS is just a starting point.</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000"/>
              <a:buFont typeface="Arial"/>
              <a:buChar char="•"/>
            </a:pPr>
            <a:r>
              <a:rPr lang="en-GB" sz="2000" b="0" i="1" u="none" strike="noStrike" cap="none">
                <a:solidFill>
                  <a:schemeClr val="dk1"/>
                </a:solidFill>
                <a:latin typeface="Calibri"/>
                <a:ea typeface="Calibri"/>
                <a:cs typeface="Calibri"/>
                <a:sym typeface="Calibri"/>
              </a:rPr>
              <a:t>Asset Mapping</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Organisations are being ‘hand-picked’ to be included in representative structures and this then being regarded as third sector representation.</a:t>
            </a:r>
            <a:endParaRPr sz="1400" b="0" i="0" u="none" strike="noStrike" cap="none">
              <a:solidFill>
                <a:srgbClr val="000000"/>
              </a:solidFill>
              <a:latin typeface="Arial"/>
              <a:ea typeface="Arial"/>
              <a:cs typeface="Arial"/>
              <a:sym typeface="Arial"/>
            </a:endParaRPr>
          </a:p>
        </p:txBody>
      </p:sp>
      <p:sp>
        <p:nvSpPr>
          <p:cNvPr id="890" name="Google Shape;890;g17a82692b34_12_277"/>
          <p:cNvSpPr txBox="1">
            <a:spLocks noGrp="1"/>
          </p:cNvSpPr>
          <p:nvPr>
            <p:ph type="title"/>
          </p:nvPr>
        </p:nvSpPr>
        <p:spPr>
          <a:xfrm>
            <a:off x="581709" y="721538"/>
            <a:ext cx="10889796" cy="8310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6"/>
              </a:buClr>
              <a:buSzPts val="4400"/>
              <a:buFont typeface="Mate"/>
              <a:buNone/>
            </a:pPr>
            <a:r>
              <a:rPr lang="en-GB"/>
              <a:t>A perfect fit?</a:t>
            </a:r>
            <a:endParaRPr/>
          </a:p>
        </p:txBody>
      </p:sp>
      <p:sp>
        <p:nvSpPr>
          <p:cNvPr id="891" name="Google Shape;891;g17a82692b34_12_277"/>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g17a82692b34_12_284"/>
          <p:cNvSpPr txBox="1">
            <a:spLocks noGrp="1"/>
          </p:cNvSpPr>
          <p:nvPr>
            <p:ph type="title"/>
          </p:nvPr>
        </p:nvSpPr>
        <p:spPr>
          <a:xfrm>
            <a:off x="355502" y="640113"/>
            <a:ext cx="9823998"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6"/>
              </a:buClr>
              <a:buSzPts val="4400"/>
              <a:buFont typeface="Mate"/>
              <a:buNone/>
            </a:pPr>
            <a:r>
              <a:rPr lang="en-GB"/>
              <a:t>Our community</a:t>
            </a:r>
            <a:endParaRPr/>
          </a:p>
        </p:txBody>
      </p:sp>
      <p:sp>
        <p:nvSpPr>
          <p:cNvPr id="897" name="Google Shape;897;g17a82692b34_12_284"/>
          <p:cNvSpPr txBox="1">
            <a:spLocks noGrp="1"/>
          </p:cNvSpPr>
          <p:nvPr>
            <p:ph type="body" idx="1"/>
          </p:nvPr>
        </p:nvSpPr>
        <p:spPr>
          <a:xfrm>
            <a:off x="517427" y="1965675"/>
            <a:ext cx="5740498" cy="4139849"/>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accent6"/>
              </a:buClr>
              <a:buSzPts val="1800"/>
              <a:buFont typeface="Arial"/>
              <a:buChar char="•"/>
            </a:pPr>
            <a:r>
              <a:rPr lang="en-GB" sz="1800"/>
              <a:t>‘of the community’ and not an initiative or tick box</a:t>
            </a:r>
            <a:endParaRPr/>
          </a:p>
          <a:p>
            <a:pPr marL="285750" lvl="0" indent="-285750" algn="l" rtl="0">
              <a:lnSpc>
                <a:spcPct val="100000"/>
              </a:lnSpc>
              <a:spcBef>
                <a:spcPts val="1000"/>
              </a:spcBef>
              <a:spcAft>
                <a:spcPts val="0"/>
              </a:spcAft>
              <a:buClr>
                <a:schemeClr val="accent6"/>
              </a:buClr>
              <a:buSzPts val="1800"/>
              <a:buFont typeface="Arial"/>
              <a:buChar char="•"/>
            </a:pPr>
            <a:r>
              <a:rPr lang="en-GB" sz="1800"/>
              <a:t>There are ‘communities’ ready, willing and waiting to take on greater responsibility – but there is a reluctance from public bodies to let go of power. </a:t>
            </a:r>
            <a:endParaRPr/>
          </a:p>
          <a:p>
            <a:pPr marL="285750" lvl="0" indent="-285750" algn="l" rtl="0">
              <a:lnSpc>
                <a:spcPct val="100000"/>
              </a:lnSpc>
              <a:spcBef>
                <a:spcPts val="1000"/>
              </a:spcBef>
              <a:spcAft>
                <a:spcPts val="0"/>
              </a:spcAft>
              <a:buClr>
                <a:schemeClr val="accent6"/>
              </a:buClr>
              <a:buSzPts val="1800"/>
              <a:buFont typeface="Arial"/>
              <a:buChar char="•"/>
            </a:pPr>
            <a:r>
              <a:rPr lang="en-GB" sz="1800"/>
              <a:t>Covid – 3</a:t>
            </a:r>
            <a:r>
              <a:rPr lang="en-GB" sz="1800" baseline="30000"/>
              <a:t>rd</a:t>
            </a:r>
            <a:r>
              <a:rPr lang="en-GB" sz="1800"/>
              <a:t> sector education</a:t>
            </a:r>
            <a:endParaRPr/>
          </a:p>
          <a:p>
            <a:pPr marL="285750" lvl="0" indent="-285750" algn="l" rtl="0">
              <a:lnSpc>
                <a:spcPct val="100000"/>
              </a:lnSpc>
              <a:spcBef>
                <a:spcPts val="1000"/>
              </a:spcBef>
              <a:spcAft>
                <a:spcPts val="0"/>
              </a:spcAft>
              <a:buClr>
                <a:schemeClr val="accent6"/>
              </a:buClr>
              <a:buSzPts val="1800"/>
              <a:buFont typeface="Arial"/>
              <a:buChar char="•"/>
            </a:pPr>
            <a:r>
              <a:rPr lang="en-GB" sz="1800"/>
              <a:t>Community Language</a:t>
            </a:r>
            <a:endParaRPr/>
          </a:p>
          <a:p>
            <a:pPr marL="285750" lvl="0" indent="-285750" algn="l" rtl="0">
              <a:lnSpc>
                <a:spcPct val="100000"/>
              </a:lnSpc>
              <a:spcBef>
                <a:spcPts val="1000"/>
              </a:spcBef>
              <a:spcAft>
                <a:spcPts val="0"/>
              </a:spcAft>
              <a:buClr>
                <a:schemeClr val="accent6"/>
              </a:buClr>
              <a:buSzPts val="1800"/>
              <a:buFont typeface="Arial"/>
              <a:buChar char="•"/>
            </a:pPr>
            <a:r>
              <a:rPr lang="en-GB" sz="1800"/>
              <a:t>Hard to reach people Vs Hard to reach services</a:t>
            </a:r>
            <a:endParaRPr/>
          </a:p>
          <a:p>
            <a:pPr marL="285750" lvl="0" indent="-285750" algn="l" rtl="0">
              <a:lnSpc>
                <a:spcPct val="100000"/>
              </a:lnSpc>
              <a:spcBef>
                <a:spcPts val="1000"/>
              </a:spcBef>
              <a:spcAft>
                <a:spcPts val="0"/>
              </a:spcAft>
              <a:buClr>
                <a:schemeClr val="accent6"/>
              </a:buClr>
              <a:buSzPts val="1800"/>
              <a:buFont typeface="Arial"/>
              <a:buChar char="•"/>
            </a:pPr>
            <a:r>
              <a:rPr lang="en-GB" sz="1800"/>
              <a:t>Access to information / data is essential for good community empowerment, but communities don’t always have easy access to data that would help them understand issues.</a:t>
            </a:r>
            <a:endParaRPr/>
          </a:p>
          <a:p>
            <a:pPr marL="0" lvl="0" indent="0" algn="l" rtl="0">
              <a:lnSpc>
                <a:spcPct val="100000"/>
              </a:lnSpc>
              <a:spcBef>
                <a:spcPts val="1000"/>
              </a:spcBef>
              <a:spcAft>
                <a:spcPts val="0"/>
              </a:spcAft>
              <a:buClr>
                <a:schemeClr val="accent6"/>
              </a:buClr>
              <a:buSzPts val="1500"/>
              <a:buNone/>
            </a:pPr>
            <a:endParaRPr/>
          </a:p>
        </p:txBody>
      </p:sp>
      <p:pic>
        <p:nvPicPr>
          <p:cNvPr id="898" name="Google Shape;898;g17a82692b34_12_284"/>
          <p:cNvPicPr preferRelativeResize="0">
            <a:picLocks noGrp="1"/>
          </p:cNvPicPr>
          <p:nvPr>
            <p:ph type="pic" idx="2"/>
          </p:nvPr>
        </p:nvPicPr>
        <p:blipFill rotWithShape="1">
          <a:blip r:embed="rId3">
            <a:alphaModFix/>
          </a:blip>
          <a:srcRect/>
          <a:stretch/>
        </p:blipFill>
        <p:spPr>
          <a:xfrm>
            <a:off x="7403889" y="640113"/>
            <a:ext cx="3681054" cy="3621336"/>
          </a:xfrm>
          <a:prstGeom prst="rect">
            <a:avLst/>
          </a:prstGeom>
          <a:noFill/>
          <a:ln>
            <a:noFill/>
          </a:ln>
        </p:spPr>
      </p:pic>
      <p:pic>
        <p:nvPicPr>
          <p:cNvPr id="899" name="Google Shape;899;g17a82692b34_12_284"/>
          <p:cNvPicPr preferRelativeResize="0"/>
          <p:nvPr/>
        </p:nvPicPr>
        <p:blipFill rotWithShape="1">
          <a:blip r:embed="rId4">
            <a:alphaModFix/>
          </a:blip>
          <a:srcRect t="2555" b="2555"/>
          <a:stretch/>
        </p:blipFill>
        <p:spPr>
          <a:xfrm>
            <a:off x="6504265" y="3029080"/>
            <a:ext cx="1570617" cy="1796820"/>
          </a:xfrm>
          <a:custGeom>
            <a:avLst/>
            <a:gdLst/>
            <a:ahLst/>
            <a:cxnLst/>
            <a:rect l="l" t="t" r="r" b="b"/>
            <a:pathLst>
              <a:path w="4405503" h="5066346" extrusionOk="0">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noFill/>
          <a:ln>
            <a:noFill/>
          </a:ln>
        </p:spPr>
      </p:pic>
      <p:sp>
        <p:nvSpPr>
          <p:cNvPr id="900" name="Google Shape;900;g17a82692b34_12_284"/>
          <p:cNvSpPr txBox="1">
            <a:spLocks noGrp="1"/>
          </p:cNvSpPr>
          <p:nvPr>
            <p:ph type="ftr" idx="11"/>
          </p:nvPr>
        </p:nvSpPr>
        <p:spPr>
          <a:xfrm>
            <a:off x="27183" y="6492875"/>
            <a:ext cx="5020818"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1000"/>
              <a:t>NHS Population Health Management Conference - Craig R. Chapman</a:t>
            </a:r>
            <a:endParaRPr sz="1000"/>
          </a:p>
        </p:txBody>
      </p:sp>
      <p:sp>
        <p:nvSpPr>
          <p:cNvPr id="901" name="Google Shape;901;g17a82692b34_12_284"/>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44</a:t>
            </a:fld>
            <a:endParaRPr/>
          </a:p>
        </p:txBody>
      </p:sp>
      <p:sp>
        <p:nvSpPr>
          <p:cNvPr id="902" name="Google Shape;902;g17a82692b34_12_284"/>
          <p:cNvSpPr txBox="1"/>
          <p:nvPr/>
        </p:nvSpPr>
        <p:spPr>
          <a:xfrm>
            <a:off x="6504265" y="3235381"/>
            <a:ext cx="1570616"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lt1"/>
                </a:solidFill>
                <a:latin typeface="Arial"/>
                <a:ea typeface="Arial"/>
                <a:cs typeface="Arial"/>
                <a:sym typeface="Arial"/>
              </a:rPr>
              <a:t>Nothing about us, without us, is for 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17a82692b34_12_294"/>
          <p:cNvSpPr txBox="1">
            <a:spLocks noGrp="1"/>
          </p:cNvSpPr>
          <p:nvPr>
            <p:ph type="title"/>
          </p:nvPr>
        </p:nvSpPr>
        <p:spPr>
          <a:xfrm>
            <a:off x="381000" y="31111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6"/>
              </a:buClr>
              <a:buSzPts val="4400"/>
              <a:buFont typeface="Mate"/>
              <a:buNone/>
            </a:pPr>
            <a:r>
              <a:rPr lang="en-GB"/>
              <a:t>Money, Money, Money</a:t>
            </a:r>
            <a:endParaRPr/>
          </a:p>
        </p:txBody>
      </p:sp>
      <p:pic>
        <p:nvPicPr>
          <p:cNvPr id="908" name="Google Shape;908;g17a82692b34_12_294" descr="Businesswoman reviewing sticky notes on a wall"/>
          <p:cNvPicPr preferRelativeResize="0">
            <a:picLocks noGrp="1"/>
          </p:cNvPicPr>
          <p:nvPr>
            <p:ph type="pic" idx="14"/>
          </p:nvPr>
        </p:nvPicPr>
        <p:blipFill rotWithShape="1">
          <a:blip r:embed="rId3">
            <a:alphaModFix/>
          </a:blip>
          <a:srcRect/>
          <a:stretch/>
        </p:blipFill>
        <p:spPr>
          <a:xfrm>
            <a:off x="1137833" y="2053097"/>
            <a:ext cx="1621032" cy="1841551"/>
          </a:xfrm>
          <a:prstGeom prst="rect">
            <a:avLst/>
          </a:prstGeom>
          <a:solidFill>
            <a:srgbClr val="F2F2F2"/>
          </a:solidFill>
          <a:ln>
            <a:noFill/>
          </a:ln>
        </p:spPr>
      </p:pic>
      <p:sp>
        <p:nvSpPr>
          <p:cNvPr id="909" name="Google Shape;909;g17a82692b34_12_294"/>
          <p:cNvSpPr txBox="1">
            <a:spLocks noGrp="1"/>
          </p:cNvSpPr>
          <p:nvPr>
            <p:ph type="body" idx="1"/>
          </p:nvPr>
        </p:nvSpPr>
        <p:spPr>
          <a:xfrm>
            <a:off x="987456" y="4355112"/>
            <a:ext cx="1877575" cy="50639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1800"/>
              <a:buNone/>
            </a:pPr>
            <a:r>
              <a:rPr lang="en-GB"/>
              <a:t>Silo Mentality</a:t>
            </a:r>
            <a:endParaRPr/>
          </a:p>
          <a:p>
            <a:pPr marL="0" lvl="0" indent="0" algn="ctr" rtl="0">
              <a:lnSpc>
                <a:spcPct val="100000"/>
              </a:lnSpc>
              <a:spcBef>
                <a:spcPts val="1000"/>
              </a:spcBef>
              <a:spcAft>
                <a:spcPts val="0"/>
              </a:spcAft>
              <a:buClr>
                <a:schemeClr val="accent6"/>
              </a:buClr>
              <a:buSzPts val="1800"/>
              <a:buNone/>
            </a:pPr>
            <a:endParaRPr/>
          </a:p>
        </p:txBody>
      </p:sp>
      <p:pic>
        <p:nvPicPr>
          <p:cNvPr id="910" name="Google Shape;910;g17a82692b34_12_294" descr="People working in office"/>
          <p:cNvPicPr preferRelativeResize="0">
            <a:picLocks noGrp="1"/>
          </p:cNvPicPr>
          <p:nvPr>
            <p:ph type="pic" idx="15"/>
          </p:nvPr>
        </p:nvPicPr>
        <p:blipFill rotWithShape="1">
          <a:blip r:embed="rId4">
            <a:alphaModFix/>
          </a:blip>
          <a:srcRect/>
          <a:stretch/>
        </p:blipFill>
        <p:spPr>
          <a:xfrm>
            <a:off x="3263897" y="2053097"/>
            <a:ext cx="1621032" cy="1841551"/>
          </a:xfrm>
          <a:prstGeom prst="rect">
            <a:avLst/>
          </a:prstGeom>
          <a:solidFill>
            <a:srgbClr val="F2F2F2"/>
          </a:solidFill>
          <a:ln>
            <a:noFill/>
          </a:ln>
        </p:spPr>
      </p:pic>
      <p:sp>
        <p:nvSpPr>
          <p:cNvPr id="911" name="Google Shape;911;g17a82692b34_12_294"/>
          <p:cNvSpPr txBox="1">
            <a:spLocks noGrp="1"/>
          </p:cNvSpPr>
          <p:nvPr>
            <p:ph type="body" idx="3"/>
          </p:nvPr>
        </p:nvSpPr>
        <p:spPr>
          <a:xfrm>
            <a:off x="3054000" y="4355112"/>
            <a:ext cx="1877575" cy="50639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1800"/>
              <a:buNone/>
            </a:pPr>
            <a:r>
              <a:rPr lang="en-GB"/>
              <a:t>Competition</a:t>
            </a:r>
            <a:endParaRPr/>
          </a:p>
          <a:p>
            <a:pPr marL="0" lvl="0" indent="0" algn="ctr" rtl="0">
              <a:lnSpc>
                <a:spcPct val="100000"/>
              </a:lnSpc>
              <a:spcBef>
                <a:spcPts val="1000"/>
              </a:spcBef>
              <a:spcAft>
                <a:spcPts val="0"/>
              </a:spcAft>
              <a:buClr>
                <a:schemeClr val="accent6"/>
              </a:buClr>
              <a:buSzPts val="1800"/>
              <a:buNone/>
            </a:pPr>
            <a:endParaRPr/>
          </a:p>
        </p:txBody>
      </p:sp>
      <p:sp>
        <p:nvSpPr>
          <p:cNvPr id="912" name="Google Shape;912;g17a82692b34_12_294"/>
          <p:cNvSpPr txBox="1">
            <a:spLocks noGrp="1"/>
          </p:cNvSpPr>
          <p:nvPr>
            <p:ph type="body" idx="4"/>
          </p:nvPr>
        </p:nvSpPr>
        <p:spPr>
          <a:xfrm>
            <a:off x="3143330" y="5321975"/>
            <a:ext cx="1691687" cy="81117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1400"/>
              <a:buNone/>
            </a:pPr>
            <a:r>
              <a:rPr lang="en-GB"/>
              <a:t>Undermine relationships &amp; trust</a:t>
            </a:r>
            <a:endParaRPr/>
          </a:p>
          <a:p>
            <a:pPr marL="0" lvl="0" indent="0" algn="ctr" rtl="0">
              <a:lnSpc>
                <a:spcPct val="100000"/>
              </a:lnSpc>
              <a:spcBef>
                <a:spcPts val="0"/>
              </a:spcBef>
              <a:spcAft>
                <a:spcPts val="0"/>
              </a:spcAft>
              <a:buClr>
                <a:schemeClr val="accent6"/>
              </a:buClr>
              <a:buSzPts val="1400"/>
              <a:buNone/>
            </a:pPr>
            <a:endParaRPr/>
          </a:p>
        </p:txBody>
      </p:sp>
      <p:pic>
        <p:nvPicPr>
          <p:cNvPr id="913" name="Google Shape;913;g17a82692b34_12_294" descr="Layout of website design sketches on white paper"/>
          <p:cNvPicPr preferRelativeResize="0">
            <a:picLocks noGrp="1"/>
          </p:cNvPicPr>
          <p:nvPr>
            <p:ph type="pic" idx="16"/>
          </p:nvPr>
        </p:nvPicPr>
        <p:blipFill rotWithShape="1">
          <a:blip r:embed="rId5">
            <a:alphaModFix/>
          </a:blip>
          <a:srcRect/>
          <a:stretch/>
        </p:blipFill>
        <p:spPr>
          <a:xfrm>
            <a:off x="5389961" y="2053097"/>
            <a:ext cx="1621032" cy="1841551"/>
          </a:xfrm>
          <a:prstGeom prst="rect">
            <a:avLst/>
          </a:prstGeom>
          <a:solidFill>
            <a:srgbClr val="F2F2F2"/>
          </a:solidFill>
          <a:ln>
            <a:noFill/>
          </a:ln>
        </p:spPr>
      </p:pic>
      <p:sp>
        <p:nvSpPr>
          <p:cNvPr id="914" name="Google Shape;914;g17a82692b34_12_294"/>
          <p:cNvSpPr txBox="1">
            <a:spLocks noGrp="1"/>
          </p:cNvSpPr>
          <p:nvPr>
            <p:ph type="body" idx="5"/>
          </p:nvPr>
        </p:nvSpPr>
        <p:spPr>
          <a:xfrm>
            <a:off x="5239584" y="4355112"/>
            <a:ext cx="1877575" cy="50639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1800"/>
              <a:buNone/>
            </a:pPr>
            <a:r>
              <a:rPr lang="en-GB"/>
              <a:t>Strategic Approaches &amp; Direction</a:t>
            </a:r>
            <a:endParaRPr/>
          </a:p>
          <a:p>
            <a:pPr marL="0" lvl="0" indent="0" algn="ctr" rtl="0">
              <a:lnSpc>
                <a:spcPct val="100000"/>
              </a:lnSpc>
              <a:spcBef>
                <a:spcPts val="1000"/>
              </a:spcBef>
              <a:spcAft>
                <a:spcPts val="0"/>
              </a:spcAft>
              <a:buClr>
                <a:schemeClr val="accent6"/>
              </a:buClr>
              <a:buSzPts val="1800"/>
              <a:buNone/>
            </a:pPr>
            <a:endParaRPr/>
          </a:p>
        </p:txBody>
      </p:sp>
      <p:sp>
        <p:nvSpPr>
          <p:cNvPr id="915" name="Google Shape;915;g17a82692b34_12_294"/>
          <p:cNvSpPr txBox="1">
            <a:spLocks noGrp="1"/>
          </p:cNvSpPr>
          <p:nvPr>
            <p:ph type="body" idx="6"/>
          </p:nvPr>
        </p:nvSpPr>
        <p:spPr>
          <a:xfrm>
            <a:off x="5250156" y="5277928"/>
            <a:ext cx="1691687" cy="81117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1400"/>
              <a:buNone/>
            </a:pPr>
            <a:r>
              <a:rPr lang="en-GB"/>
              <a:t>Maximize funding opportunities</a:t>
            </a:r>
            <a:endParaRPr/>
          </a:p>
        </p:txBody>
      </p:sp>
      <p:pic>
        <p:nvPicPr>
          <p:cNvPr id="916" name="Google Shape;916;g17a82692b34_12_294" descr="Empty office chairs"/>
          <p:cNvPicPr preferRelativeResize="0">
            <a:picLocks noGrp="1"/>
          </p:cNvPicPr>
          <p:nvPr>
            <p:ph type="pic" idx="17"/>
          </p:nvPr>
        </p:nvPicPr>
        <p:blipFill rotWithShape="1">
          <a:blip r:embed="rId6">
            <a:alphaModFix/>
          </a:blip>
          <a:srcRect/>
          <a:stretch/>
        </p:blipFill>
        <p:spPr>
          <a:xfrm>
            <a:off x="7516025" y="2053097"/>
            <a:ext cx="1621032" cy="1841551"/>
          </a:xfrm>
          <a:prstGeom prst="rect">
            <a:avLst/>
          </a:prstGeom>
          <a:solidFill>
            <a:srgbClr val="F2F2F2"/>
          </a:solidFill>
          <a:ln>
            <a:noFill/>
          </a:ln>
        </p:spPr>
      </p:pic>
      <p:sp>
        <p:nvSpPr>
          <p:cNvPr id="917" name="Google Shape;917;g17a82692b34_12_294"/>
          <p:cNvSpPr txBox="1">
            <a:spLocks noGrp="1"/>
          </p:cNvSpPr>
          <p:nvPr>
            <p:ph type="body" idx="7"/>
          </p:nvPr>
        </p:nvSpPr>
        <p:spPr>
          <a:xfrm>
            <a:off x="7425168" y="4355112"/>
            <a:ext cx="1877575" cy="50639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1800"/>
              <a:buNone/>
            </a:pPr>
            <a:r>
              <a:rPr lang="en-GB"/>
              <a:t>Bureaucracy</a:t>
            </a:r>
            <a:endParaRPr/>
          </a:p>
          <a:p>
            <a:pPr marL="0" lvl="0" indent="0" algn="ctr" rtl="0">
              <a:lnSpc>
                <a:spcPct val="100000"/>
              </a:lnSpc>
              <a:spcBef>
                <a:spcPts val="1000"/>
              </a:spcBef>
              <a:spcAft>
                <a:spcPts val="0"/>
              </a:spcAft>
              <a:buClr>
                <a:schemeClr val="accent6"/>
              </a:buClr>
              <a:buSzPts val="1800"/>
              <a:buNone/>
            </a:pPr>
            <a:endParaRPr/>
          </a:p>
        </p:txBody>
      </p:sp>
      <p:sp>
        <p:nvSpPr>
          <p:cNvPr id="918" name="Google Shape;918;g17a82692b34_12_294"/>
          <p:cNvSpPr txBox="1">
            <a:spLocks noGrp="1"/>
          </p:cNvSpPr>
          <p:nvPr>
            <p:ph type="body" idx="8"/>
          </p:nvPr>
        </p:nvSpPr>
        <p:spPr>
          <a:xfrm>
            <a:off x="7516025" y="5277928"/>
            <a:ext cx="1691687" cy="81117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6"/>
              </a:buClr>
              <a:buSzPts val="1400"/>
              <a:buNone/>
            </a:pPr>
            <a:r>
              <a:rPr lang="en-GB"/>
              <a:t>Jumping through hoops</a:t>
            </a:r>
            <a:endParaRPr/>
          </a:p>
          <a:p>
            <a:pPr marL="0" lvl="0" indent="0" algn="ctr" rtl="0">
              <a:lnSpc>
                <a:spcPct val="100000"/>
              </a:lnSpc>
              <a:spcBef>
                <a:spcPts val="0"/>
              </a:spcBef>
              <a:spcAft>
                <a:spcPts val="0"/>
              </a:spcAft>
              <a:buClr>
                <a:schemeClr val="accent6"/>
              </a:buClr>
              <a:buSzPts val="1400"/>
              <a:buNone/>
            </a:pPr>
            <a:r>
              <a:rPr lang="en-GB"/>
              <a:t>support</a:t>
            </a:r>
            <a:endParaRPr/>
          </a:p>
        </p:txBody>
      </p:sp>
      <p:sp>
        <p:nvSpPr>
          <p:cNvPr id="919" name="Google Shape;919;g17a82692b34_12_294"/>
          <p:cNvSpPr txBox="1">
            <a:spLocks noGrp="1"/>
          </p:cNvSpPr>
          <p:nvPr>
            <p:ph type="ftr" idx="11"/>
          </p:nvPr>
        </p:nvSpPr>
        <p:spPr>
          <a:xfrm>
            <a:off x="16675" y="6492875"/>
            <a:ext cx="497319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sz="1000"/>
              <a:t>NHS Population Health Management Conference - Craig R. Chapman</a:t>
            </a:r>
            <a:endParaRPr sz="1000"/>
          </a:p>
        </p:txBody>
      </p:sp>
      <p:sp>
        <p:nvSpPr>
          <p:cNvPr id="920" name="Google Shape;920;g17a82692b34_12_294"/>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45</a:t>
            </a:fld>
            <a:endParaRPr/>
          </a:p>
        </p:txBody>
      </p:sp>
      <p:sp>
        <p:nvSpPr>
          <p:cNvPr id="921" name="Google Shape;921;g17a82692b34_12_294"/>
          <p:cNvSpPr txBox="1"/>
          <p:nvPr/>
        </p:nvSpPr>
        <p:spPr>
          <a:xfrm>
            <a:off x="987456" y="5321975"/>
            <a:ext cx="1691687" cy="81117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6"/>
              </a:buClr>
              <a:buSzPts val="1400"/>
              <a:buFont typeface="Arial"/>
              <a:buNone/>
            </a:pPr>
            <a:r>
              <a:rPr lang="en-GB" sz="1400" b="0" i="0" u="none" strike="noStrike" cap="none">
                <a:solidFill>
                  <a:schemeClr val="accent6"/>
                </a:solidFill>
                <a:latin typeface="Arial"/>
                <a:ea typeface="Arial"/>
                <a:cs typeface="Arial"/>
                <a:sym typeface="Arial"/>
              </a:rPr>
              <a:t>Refusal to share information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6"/>
              </a:buClr>
              <a:buSzPts val="1400"/>
              <a:buFont typeface="Arial"/>
              <a:buNone/>
            </a:pPr>
            <a:endParaRPr sz="1400" b="0" i="0" u="none" strike="noStrike" cap="none">
              <a:solidFill>
                <a:schemeClr val="accent6"/>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17a82692b34_12_312"/>
          <p:cNvSpPr txBox="1">
            <a:spLocks noGrp="1"/>
          </p:cNvSpPr>
          <p:nvPr>
            <p:ph type="title"/>
          </p:nvPr>
        </p:nvSpPr>
        <p:spPr>
          <a:xfrm>
            <a:off x="3057526" y="510769"/>
            <a:ext cx="4012145" cy="69011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6"/>
              </a:buClr>
              <a:buSzPts val="4400"/>
              <a:buFont typeface="Mate"/>
              <a:buNone/>
            </a:pPr>
            <a:r>
              <a:rPr lang="en-GB"/>
              <a:t>Criteria</a:t>
            </a:r>
            <a:endParaRPr/>
          </a:p>
        </p:txBody>
      </p:sp>
      <p:pic>
        <p:nvPicPr>
          <p:cNvPr id="927" name="Google Shape;927;g17a82692b34_12_312" descr="Layout of website design sketches on white paper"/>
          <p:cNvPicPr preferRelativeResize="0">
            <a:picLocks noGrp="1"/>
          </p:cNvPicPr>
          <p:nvPr>
            <p:ph type="pic" idx="3"/>
          </p:nvPr>
        </p:nvPicPr>
        <p:blipFill rotWithShape="1">
          <a:blip r:embed="rId3">
            <a:alphaModFix/>
          </a:blip>
          <a:srcRect/>
          <a:stretch/>
        </p:blipFill>
        <p:spPr>
          <a:xfrm>
            <a:off x="1788170" y="2296125"/>
            <a:ext cx="1886360" cy="2144668"/>
          </a:xfrm>
          <a:prstGeom prst="rect">
            <a:avLst/>
          </a:prstGeom>
          <a:solidFill>
            <a:srgbClr val="F2F2F2"/>
          </a:solidFill>
          <a:ln>
            <a:noFill/>
          </a:ln>
        </p:spPr>
      </p:pic>
      <p:sp>
        <p:nvSpPr>
          <p:cNvPr id="928" name="Google Shape;928;g17a82692b34_12_312"/>
          <p:cNvSpPr txBox="1">
            <a:spLocks noGrp="1"/>
          </p:cNvSpPr>
          <p:nvPr>
            <p:ph type="sldNum" idx="12"/>
          </p:nvPr>
        </p:nvSpPr>
        <p:spPr>
          <a:xfrm>
            <a:off x="11194169" y="6217920"/>
            <a:ext cx="458592"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GB"/>
              <a:t>46</a:t>
            </a:fld>
            <a:endParaRPr/>
          </a:p>
        </p:txBody>
      </p:sp>
      <p:sp>
        <p:nvSpPr>
          <p:cNvPr id="929" name="Google Shape;929;g17a82692b34_12_312"/>
          <p:cNvSpPr txBox="1"/>
          <p:nvPr/>
        </p:nvSpPr>
        <p:spPr>
          <a:xfrm>
            <a:off x="3833903" y="1319842"/>
            <a:ext cx="7818858" cy="5027389"/>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chemeClr val="accent6"/>
              </a:buClr>
              <a:buSzPts val="2000"/>
              <a:buFont typeface="Noto Sans"/>
              <a:buChar char="∙"/>
            </a:pPr>
            <a:r>
              <a:rPr lang="en-GB" sz="2000" b="0" i="0" u="none" strike="noStrike" cap="none">
                <a:solidFill>
                  <a:schemeClr val="accent6"/>
                </a:solidFill>
                <a:latin typeface="Calibri"/>
                <a:ea typeface="Calibri"/>
                <a:cs typeface="Calibri"/>
                <a:sym typeface="Calibri"/>
              </a:rPr>
              <a:t>Work with groups of people who face specific and proven barriers to good health i.e. class, ethnicity, sexual orientation, immigration status, gender</a:t>
            </a:r>
            <a:endParaRPr sz="1400" b="0" i="0" u="none" strike="noStrike" cap="none">
              <a:solidFill>
                <a:srgbClr val="000000"/>
              </a:solidFill>
              <a:latin typeface="Arial"/>
              <a:ea typeface="Arial"/>
              <a:cs typeface="Arial"/>
              <a:sym typeface="Arial"/>
            </a:endParaRPr>
          </a:p>
          <a:p>
            <a:pPr marL="342900" marR="0" lvl="0" indent="-342900" algn="just" rtl="0">
              <a:lnSpc>
                <a:spcPct val="90000"/>
              </a:lnSpc>
              <a:spcBef>
                <a:spcPts val="1000"/>
              </a:spcBef>
              <a:spcAft>
                <a:spcPts val="0"/>
              </a:spcAft>
              <a:buClr>
                <a:schemeClr val="accent6"/>
              </a:buClr>
              <a:buSzPts val="2000"/>
              <a:buFont typeface="Noto Sans"/>
              <a:buChar char="∙"/>
            </a:pPr>
            <a:r>
              <a:rPr lang="en-GB" sz="2000" b="0" i="0" u="none" strike="noStrike" cap="none">
                <a:solidFill>
                  <a:schemeClr val="accent6"/>
                </a:solidFill>
                <a:latin typeface="Calibri"/>
                <a:ea typeface="Calibri"/>
                <a:cs typeface="Calibri"/>
                <a:sym typeface="Calibri"/>
              </a:rPr>
              <a:t>Work with residents to improve their access to transportation, good quality housing and healthcare</a:t>
            </a:r>
            <a:endParaRPr sz="1400" b="0" i="0" u="none" strike="noStrike" cap="none">
              <a:solidFill>
                <a:srgbClr val="000000"/>
              </a:solidFill>
              <a:latin typeface="Arial"/>
              <a:ea typeface="Arial"/>
              <a:cs typeface="Arial"/>
              <a:sym typeface="Arial"/>
            </a:endParaRPr>
          </a:p>
          <a:p>
            <a:pPr marL="342900" marR="0" lvl="0" indent="-342900" algn="just" rtl="0">
              <a:lnSpc>
                <a:spcPct val="90000"/>
              </a:lnSpc>
              <a:spcBef>
                <a:spcPts val="1000"/>
              </a:spcBef>
              <a:spcAft>
                <a:spcPts val="0"/>
              </a:spcAft>
              <a:buClr>
                <a:schemeClr val="accent6"/>
              </a:buClr>
              <a:buSzPts val="2000"/>
              <a:buFont typeface="Noto Sans"/>
              <a:buChar char="∙"/>
            </a:pPr>
            <a:r>
              <a:rPr lang="en-GB" sz="2000" b="0" i="0" u="none" strike="noStrike" cap="none">
                <a:solidFill>
                  <a:schemeClr val="accent6"/>
                </a:solidFill>
                <a:latin typeface="Calibri"/>
                <a:ea typeface="Calibri"/>
                <a:cs typeface="Calibri"/>
                <a:sym typeface="Calibri"/>
              </a:rPr>
              <a:t>Work with residents to improve their life chances by accessing learning &amp; training and employment</a:t>
            </a:r>
            <a:endParaRPr sz="1400" b="0" i="0" u="none" strike="noStrike" cap="none">
              <a:solidFill>
                <a:srgbClr val="000000"/>
              </a:solidFill>
              <a:latin typeface="Arial"/>
              <a:ea typeface="Arial"/>
              <a:cs typeface="Arial"/>
              <a:sym typeface="Arial"/>
            </a:endParaRPr>
          </a:p>
          <a:p>
            <a:pPr marL="342900" marR="0" lvl="0" indent="-342900" algn="just" rtl="0">
              <a:lnSpc>
                <a:spcPct val="90000"/>
              </a:lnSpc>
              <a:spcBef>
                <a:spcPts val="1000"/>
              </a:spcBef>
              <a:spcAft>
                <a:spcPts val="0"/>
              </a:spcAft>
              <a:buClr>
                <a:schemeClr val="accent6"/>
              </a:buClr>
              <a:buSzPts val="2000"/>
              <a:buFont typeface="Noto Sans"/>
              <a:buChar char="∙"/>
            </a:pPr>
            <a:r>
              <a:rPr lang="en-GB" sz="2000" b="0" i="0" u="none" strike="noStrike" cap="none">
                <a:solidFill>
                  <a:schemeClr val="accent6"/>
                </a:solidFill>
                <a:latin typeface="Calibri"/>
                <a:ea typeface="Calibri"/>
                <a:cs typeface="Calibri"/>
                <a:sym typeface="Calibri"/>
              </a:rPr>
              <a:t>Support residents to receive all of the income support they are entitled to</a:t>
            </a:r>
            <a:endParaRPr sz="1400" b="0" i="0" u="none" strike="noStrike" cap="none">
              <a:solidFill>
                <a:srgbClr val="000000"/>
              </a:solidFill>
              <a:latin typeface="Arial"/>
              <a:ea typeface="Arial"/>
              <a:cs typeface="Arial"/>
              <a:sym typeface="Arial"/>
            </a:endParaRPr>
          </a:p>
          <a:p>
            <a:pPr marL="342900" marR="0" lvl="0" indent="-342900" algn="just" rtl="0">
              <a:lnSpc>
                <a:spcPct val="90000"/>
              </a:lnSpc>
              <a:spcBef>
                <a:spcPts val="1000"/>
              </a:spcBef>
              <a:spcAft>
                <a:spcPts val="0"/>
              </a:spcAft>
              <a:buClr>
                <a:schemeClr val="accent6"/>
              </a:buClr>
              <a:buSzPts val="2000"/>
              <a:buFont typeface="Noto Sans"/>
              <a:buChar char="∙"/>
            </a:pPr>
            <a:r>
              <a:rPr lang="en-GB" sz="2000" b="0" i="0" u="none" strike="noStrike" cap="none">
                <a:solidFill>
                  <a:schemeClr val="accent6"/>
                </a:solidFill>
                <a:latin typeface="Calibri"/>
                <a:ea typeface="Calibri"/>
                <a:cs typeface="Calibri"/>
                <a:sym typeface="Calibri"/>
              </a:rPr>
              <a:t>Support residents to address factors that put their health at risk e.g. smoking, alcohol misuse, drug misuse, low physical activity</a:t>
            </a:r>
            <a:endParaRPr sz="1400" b="0" i="0" u="none" strike="noStrike" cap="none">
              <a:solidFill>
                <a:srgbClr val="000000"/>
              </a:solidFill>
              <a:latin typeface="Arial"/>
              <a:ea typeface="Arial"/>
              <a:cs typeface="Arial"/>
              <a:sym typeface="Arial"/>
            </a:endParaRPr>
          </a:p>
          <a:p>
            <a:pPr marL="342900" marR="0" lvl="0" indent="-342900" algn="just" rtl="0">
              <a:lnSpc>
                <a:spcPct val="90000"/>
              </a:lnSpc>
              <a:spcBef>
                <a:spcPts val="1000"/>
              </a:spcBef>
              <a:spcAft>
                <a:spcPts val="0"/>
              </a:spcAft>
              <a:buClr>
                <a:schemeClr val="accent6"/>
              </a:buClr>
              <a:buSzPts val="2000"/>
              <a:buFont typeface="Noto Sans"/>
              <a:buChar char="∙"/>
            </a:pPr>
            <a:r>
              <a:rPr lang="en-GB" sz="2000" b="0" i="0" u="none" strike="noStrike" cap="none">
                <a:solidFill>
                  <a:schemeClr val="accent6"/>
                </a:solidFill>
                <a:latin typeface="Calibri"/>
                <a:ea typeface="Calibri"/>
                <a:cs typeface="Calibri"/>
                <a:sym typeface="Calibri"/>
              </a:rPr>
              <a:t>Support residents whose health is affected by others putting them at risk e.g. domestic abuse, sexual abuse</a:t>
            </a:r>
            <a:endParaRPr sz="1400" b="0" i="0" u="none" strike="noStrike" cap="none">
              <a:solidFill>
                <a:srgbClr val="000000"/>
              </a:solidFill>
              <a:latin typeface="Arial"/>
              <a:ea typeface="Arial"/>
              <a:cs typeface="Arial"/>
              <a:sym typeface="Arial"/>
            </a:endParaRPr>
          </a:p>
          <a:p>
            <a:pPr marL="342900" marR="0" lvl="0" indent="-342900" algn="just" rtl="0">
              <a:lnSpc>
                <a:spcPct val="90000"/>
              </a:lnSpc>
              <a:spcBef>
                <a:spcPts val="1000"/>
              </a:spcBef>
              <a:spcAft>
                <a:spcPts val="0"/>
              </a:spcAft>
              <a:buClr>
                <a:schemeClr val="accent6"/>
              </a:buClr>
              <a:buSzPts val="2000"/>
              <a:buFont typeface="Noto Sans"/>
              <a:buChar char="∙"/>
            </a:pPr>
            <a:r>
              <a:rPr lang="en-GB" sz="2000" b="0" i="0" u="none" strike="noStrike" cap="none">
                <a:solidFill>
                  <a:schemeClr val="accent6"/>
                </a:solidFill>
                <a:latin typeface="Calibri"/>
                <a:ea typeface="Calibri"/>
                <a:cs typeface="Calibri"/>
                <a:sym typeface="Calibri"/>
              </a:rPr>
              <a:t>Support families to help them provide a healthy environment for pregnant women and children under five</a:t>
            </a:r>
            <a:endParaRPr sz="1400" b="0" i="0" u="none" strike="noStrike" cap="none">
              <a:solidFill>
                <a:srgbClr val="000000"/>
              </a:solidFill>
              <a:latin typeface="Arial"/>
              <a:ea typeface="Arial"/>
              <a:cs typeface="Arial"/>
              <a:sym typeface="Arial"/>
            </a:endParaRPr>
          </a:p>
          <a:p>
            <a:pPr marL="342900" marR="0" lvl="0" indent="-215900" algn="just" rtl="0">
              <a:lnSpc>
                <a:spcPct val="90000"/>
              </a:lnSpc>
              <a:spcBef>
                <a:spcPts val="1000"/>
              </a:spcBef>
              <a:spcAft>
                <a:spcPts val="0"/>
              </a:spcAft>
              <a:buClr>
                <a:schemeClr val="accent6"/>
              </a:buClr>
              <a:buSzPts val="2000"/>
              <a:buFont typeface="Noto Sans"/>
              <a:buNone/>
            </a:pPr>
            <a:endParaRPr sz="2000" b="0" i="0" u="none" strike="noStrike" cap="none">
              <a:solidFill>
                <a:schemeClr val="accent6"/>
              </a:solidFill>
              <a:latin typeface="Calibri"/>
              <a:ea typeface="Calibri"/>
              <a:cs typeface="Calibri"/>
              <a:sym typeface="Calibri"/>
            </a:endParaRPr>
          </a:p>
          <a:p>
            <a:pPr marL="228600" marR="0" lvl="0" indent="-101600" algn="l" rtl="0">
              <a:lnSpc>
                <a:spcPct val="90000"/>
              </a:lnSpc>
              <a:spcBef>
                <a:spcPts val="1000"/>
              </a:spcBef>
              <a:spcAft>
                <a:spcPts val="0"/>
              </a:spcAft>
              <a:buClr>
                <a:schemeClr val="accent6"/>
              </a:buClr>
              <a:buSzPts val="2000"/>
              <a:buFont typeface="Arial"/>
              <a:buNone/>
            </a:pPr>
            <a:endParaRPr sz="2000" b="0" i="0" u="none" strike="noStrike" cap="none">
              <a:solidFill>
                <a:schemeClr val="accent6"/>
              </a:solidFill>
              <a:latin typeface="Arial"/>
              <a:ea typeface="Arial"/>
              <a:cs typeface="Arial"/>
              <a:sym typeface="Arial"/>
            </a:endParaRPr>
          </a:p>
        </p:txBody>
      </p:sp>
      <p:sp>
        <p:nvSpPr>
          <p:cNvPr id="930" name="Google Shape;930;g17a82692b34_12_312"/>
          <p:cNvSpPr txBox="1"/>
          <p:nvPr/>
        </p:nvSpPr>
        <p:spPr>
          <a:xfrm>
            <a:off x="0" y="6579905"/>
            <a:ext cx="497319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Arial"/>
                <a:ea typeface="Arial"/>
                <a:cs typeface="Arial"/>
                <a:sym typeface="Arial"/>
              </a:rPr>
              <a:t>NHS Population Health Management Conference - Craig R. Chapman</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17a82692b34_12_320"/>
          <p:cNvSpPr txBox="1">
            <a:spLocks noGrp="1"/>
          </p:cNvSpPr>
          <p:nvPr>
            <p:ph type="title"/>
          </p:nvPr>
        </p:nvSpPr>
        <p:spPr>
          <a:xfrm>
            <a:off x="6096000" y="1703538"/>
            <a:ext cx="5055698" cy="13255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6"/>
              </a:buClr>
              <a:buSzPts val="4400"/>
              <a:buFont typeface="Mate"/>
              <a:buNone/>
            </a:pPr>
            <a:r>
              <a:rPr lang="en-GB"/>
              <a:t>Thank you</a:t>
            </a:r>
            <a:endParaRPr/>
          </a:p>
        </p:txBody>
      </p:sp>
      <p:pic>
        <p:nvPicPr>
          <p:cNvPr id="936" name="Google Shape;936;g17a82692b34_12_320"/>
          <p:cNvPicPr preferRelativeResize="0">
            <a:picLocks noGrp="1"/>
          </p:cNvPicPr>
          <p:nvPr>
            <p:ph type="pic" idx="3"/>
          </p:nvPr>
        </p:nvPicPr>
        <p:blipFill rotWithShape="1">
          <a:blip r:embed="rId3">
            <a:alphaModFix/>
          </a:blip>
          <a:srcRect/>
          <a:stretch/>
        </p:blipFill>
        <p:spPr>
          <a:xfrm>
            <a:off x="391110" y="2502098"/>
            <a:ext cx="1465840" cy="1289393"/>
          </a:xfrm>
          <a:prstGeom prst="hexagon">
            <a:avLst>
              <a:gd name="adj" fmla="val 28349"/>
              <a:gd name="vf" fmla="val 115470"/>
            </a:avLst>
          </a:prstGeom>
          <a:noFill/>
          <a:ln>
            <a:noFill/>
          </a:ln>
        </p:spPr>
      </p:pic>
      <p:pic>
        <p:nvPicPr>
          <p:cNvPr id="937" name="Google Shape;937;g17a82692b34_12_320" descr="People in an office discussing work over a laptop&#10;"/>
          <p:cNvPicPr preferRelativeResize="0">
            <a:picLocks noGrp="1"/>
          </p:cNvPicPr>
          <p:nvPr>
            <p:ph type="pic" idx="2"/>
          </p:nvPr>
        </p:nvPicPr>
        <p:blipFill rotWithShape="1">
          <a:blip r:embed="rId4">
            <a:alphaModFix/>
          </a:blip>
          <a:srcRect/>
          <a:stretch/>
        </p:blipFill>
        <p:spPr>
          <a:xfrm>
            <a:off x="2754948" y="2502098"/>
            <a:ext cx="1465840" cy="1289394"/>
          </a:xfrm>
          <a:prstGeom prst="hexagon">
            <a:avLst>
              <a:gd name="adj" fmla="val 28349"/>
              <a:gd name="vf" fmla="val 115470"/>
            </a:avLst>
          </a:prstGeom>
          <a:noFill/>
          <a:ln>
            <a:noFill/>
          </a:ln>
        </p:spPr>
      </p:pic>
      <p:pic>
        <p:nvPicPr>
          <p:cNvPr id="938" name="Google Shape;938;g17a82692b34_12_320" descr="Layout of website design sketches on white paper"/>
          <p:cNvPicPr preferRelativeResize="0">
            <a:picLocks noGrp="1"/>
          </p:cNvPicPr>
          <p:nvPr>
            <p:ph type="pic" idx="5"/>
          </p:nvPr>
        </p:nvPicPr>
        <p:blipFill rotWithShape="1">
          <a:blip r:embed="rId5">
            <a:alphaModFix/>
          </a:blip>
          <a:srcRect/>
          <a:stretch/>
        </p:blipFill>
        <p:spPr>
          <a:xfrm>
            <a:off x="3948599" y="3194928"/>
            <a:ext cx="1465840" cy="1289394"/>
          </a:xfrm>
          <a:prstGeom prst="hexagon">
            <a:avLst>
              <a:gd name="adj" fmla="val 28349"/>
              <a:gd name="vf" fmla="val 115470"/>
            </a:avLst>
          </a:prstGeom>
          <a:noFill/>
          <a:ln>
            <a:noFill/>
          </a:ln>
        </p:spPr>
      </p:pic>
      <p:sp>
        <p:nvSpPr>
          <p:cNvPr id="939" name="Google Shape;939;g17a82692b34_12_320"/>
          <p:cNvSpPr txBox="1">
            <a:spLocks noGrp="1"/>
          </p:cNvSpPr>
          <p:nvPr>
            <p:ph type="body" idx="1"/>
          </p:nvPr>
        </p:nvSpPr>
        <p:spPr>
          <a:xfrm>
            <a:off x="6096000" y="3093990"/>
            <a:ext cx="3341052" cy="187979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6"/>
              </a:buClr>
              <a:buSzPts val="1800"/>
              <a:buNone/>
            </a:pPr>
            <a:r>
              <a:rPr lang="en-GB"/>
              <a:t>Craig R. Chapman</a:t>
            </a:r>
            <a:endParaRPr/>
          </a:p>
          <a:p>
            <a:pPr marL="0" lvl="0" indent="0" algn="l" rtl="0">
              <a:lnSpc>
                <a:spcPct val="100000"/>
              </a:lnSpc>
              <a:spcBef>
                <a:spcPts val="1000"/>
              </a:spcBef>
              <a:spcAft>
                <a:spcPts val="0"/>
              </a:spcAft>
              <a:buClr>
                <a:schemeClr val="accent6"/>
              </a:buClr>
              <a:buSzPts val="1800"/>
              <a:buNone/>
            </a:pPr>
            <a:r>
              <a:rPr lang="en-GB"/>
              <a:t>craigrchapman@outlook.com</a:t>
            </a:r>
            <a:endParaRPr/>
          </a:p>
          <a:p>
            <a:pPr marL="0" lvl="0" indent="0" algn="l" rtl="0">
              <a:lnSpc>
                <a:spcPct val="100000"/>
              </a:lnSpc>
              <a:spcBef>
                <a:spcPts val="1000"/>
              </a:spcBef>
              <a:spcAft>
                <a:spcPts val="0"/>
              </a:spcAft>
              <a:buClr>
                <a:schemeClr val="accent6"/>
              </a:buClr>
              <a:buSzPts val="1800"/>
              <a:buNone/>
            </a:pPr>
            <a:r>
              <a:rPr lang="en-GB"/>
              <a:t>07815 756586</a:t>
            </a:r>
            <a:endParaRPr/>
          </a:p>
          <a:p>
            <a:pPr marL="0" lvl="0" indent="0" algn="l" rtl="0">
              <a:lnSpc>
                <a:spcPct val="100000"/>
              </a:lnSpc>
              <a:spcBef>
                <a:spcPts val="1000"/>
              </a:spcBef>
              <a:spcAft>
                <a:spcPts val="0"/>
              </a:spcAft>
              <a:buClr>
                <a:schemeClr val="accent6"/>
              </a:buClr>
              <a:buSzPts val="1800"/>
              <a:buNone/>
            </a:pPr>
            <a:endParaRPr/>
          </a:p>
        </p:txBody>
      </p:sp>
      <p:pic>
        <p:nvPicPr>
          <p:cNvPr id="940" name="Google Shape;940;g17a82692b34_12_320" descr="Businesswoman reviewing sticky notes on a wall"/>
          <p:cNvPicPr preferRelativeResize="0">
            <a:picLocks noGrp="1"/>
          </p:cNvPicPr>
          <p:nvPr>
            <p:ph type="pic" idx="4"/>
          </p:nvPr>
        </p:nvPicPr>
        <p:blipFill rotWithShape="1">
          <a:blip r:embed="rId6">
            <a:alphaModFix/>
          </a:blip>
          <a:srcRect/>
          <a:stretch/>
        </p:blipFill>
        <p:spPr>
          <a:xfrm>
            <a:off x="5151412" y="5238680"/>
            <a:ext cx="1465840" cy="1289394"/>
          </a:xfrm>
          <a:prstGeom prst="hexagon">
            <a:avLst>
              <a:gd name="adj" fmla="val 28349"/>
              <a:gd name="vf" fmla="val 115470"/>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g17a82692b34_0_225" descr="Qr code&#10;&#10;Description automatically generated"/>
          <p:cNvPicPr preferRelativeResize="0"/>
          <p:nvPr/>
        </p:nvPicPr>
        <p:blipFill rotWithShape="1">
          <a:blip r:embed="rId3">
            <a:alphaModFix/>
          </a:blip>
          <a:srcRect/>
          <a:stretch/>
        </p:blipFill>
        <p:spPr>
          <a:xfrm>
            <a:off x="6494467" y="2723283"/>
            <a:ext cx="2408877" cy="2995037"/>
          </a:xfrm>
          <a:prstGeom prst="rect">
            <a:avLst/>
          </a:prstGeom>
          <a:noFill/>
          <a:ln>
            <a:noFill/>
          </a:ln>
        </p:spPr>
      </p:pic>
      <p:pic>
        <p:nvPicPr>
          <p:cNvPr id="946" name="Google Shape;946;g17a82692b34_0_225"/>
          <p:cNvPicPr preferRelativeResize="0"/>
          <p:nvPr/>
        </p:nvPicPr>
        <p:blipFill rotWithShape="1">
          <a:blip r:embed="rId4">
            <a:alphaModFix/>
          </a:blip>
          <a:srcRect t="23915" b="24585"/>
          <a:stretch/>
        </p:blipFill>
        <p:spPr>
          <a:xfrm>
            <a:off x="3332434" y="300804"/>
            <a:ext cx="2513125" cy="1294225"/>
          </a:xfrm>
          <a:prstGeom prst="rect">
            <a:avLst/>
          </a:prstGeom>
          <a:noFill/>
          <a:ln>
            <a:noFill/>
          </a:ln>
        </p:spPr>
      </p:pic>
      <p:sp>
        <p:nvSpPr>
          <p:cNvPr id="947" name="Google Shape;947;g17a82692b34_0_225"/>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948" name="Google Shape;948;g17a82692b34_0_225"/>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949" name="Google Shape;949;g17a82692b34_0_225"/>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950" name="Google Shape;950;g17a82692b34_0_225"/>
          <p:cNvSpPr txBox="1"/>
          <p:nvPr/>
        </p:nvSpPr>
        <p:spPr>
          <a:xfrm>
            <a:off x="1573016" y="5967257"/>
            <a:ext cx="94269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953" name="Google Shape;953;g17a82692b34_0_225" descr="Diagram&#10;&#10;Description automatically generated"/>
          <p:cNvPicPr preferRelativeResize="0"/>
          <p:nvPr/>
        </p:nvPicPr>
        <p:blipFill rotWithShape="1">
          <a:blip r:embed="rId5">
            <a:alphaModFix/>
          </a:blip>
          <a:srcRect l="4030" t="4208" r="1789" b="2482"/>
          <a:stretch/>
        </p:blipFill>
        <p:spPr>
          <a:xfrm>
            <a:off x="2929600" y="2670150"/>
            <a:ext cx="3130257" cy="3101287"/>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43759075-6346-90F0-0EC6-0DD24723FD96}"/>
              </a:ext>
            </a:extLst>
          </p:cNvPr>
          <p:cNvPicPr>
            <a:picLocks noChangeAspect="1"/>
          </p:cNvPicPr>
          <p:nvPr/>
        </p:nvPicPr>
        <p:blipFill>
          <a:blip r:embed="rId6"/>
          <a:stretch>
            <a:fillRect/>
          </a:stretch>
        </p:blipFill>
        <p:spPr>
          <a:xfrm>
            <a:off x="6479705" y="2670143"/>
            <a:ext cx="2438400" cy="24384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11"/>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959" name="Google Shape;959;p11"/>
          <p:cNvSpPr/>
          <p:nvPr/>
        </p:nvSpPr>
        <p:spPr>
          <a:xfrm>
            <a:off x="-2" y="1581470"/>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pic>
        <p:nvPicPr>
          <p:cNvPr id="960" name="Google Shape;960;p11"/>
          <p:cNvPicPr preferRelativeResize="0"/>
          <p:nvPr/>
        </p:nvPicPr>
        <p:blipFill>
          <a:blip r:embed="rId4">
            <a:alphaModFix/>
          </a:blip>
          <a:stretch>
            <a:fillRect/>
          </a:stretch>
        </p:blipFill>
        <p:spPr>
          <a:xfrm>
            <a:off x="3029375" y="1519291"/>
            <a:ext cx="6133250" cy="6133250"/>
          </a:xfrm>
          <a:prstGeom prst="rect">
            <a:avLst/>
          </a:prstGeom>
          <a:noFill/>
          <a:ln>
            <a:noFill/>
          </a:ln>
        </p:spPr>
      </p:pic>
      <p:pic>
        <p:nvPicPr>
          <p:cNvPr id="961" name="Google Shape;961;p11"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
        <p:nvSpPr>
          <p:cNvPr id="962" name="Google Shape;962;p11"/>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79" name="Google Shape;479;p5"/>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480" name="Google Shape;480;p5"/>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481" name="Google Shape;481;p5"/>
          <p:cNvSpPr txBox="1"/>
          <p:nvPr/>
        </p:nvSpPr>
        <p:spPr>
          <a:xfrm>
            <a:off x="5536793" y="2638987"/>
            <a:ext cx="60984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sng" strike="noStrike" cap="none">
                <a:solidFill>
                  <a:srgbClr val="29525B"/>
                </a:solidFill>
                <a:latin typeface="Corsiva Hebrew"/>
                <a:ea typeface="Corsiva Hebrew"/>
                <a:cs typeface="Corsiva Hebrew"/>
                <a:sym typeface="Corsiva Hebrew"/>
              </a:rPr>
              <a:t>I will be discussing…</a:t>
            </a:r>
            <a:endParaRPr/>
          </a:p>
        </p:txBody>
      </p:sp>
      <p:sp>
        <p:nvSpPr>
          <p:cNvPr id="482" name="Google Shape;482;p5"/>
          <p:cNvSpPr txBox="1"/>
          <p:nvPr/>
        </p:nvSpPr>
        <p:spPr>
          <a:xfrm>
            <a:off x="5933150" y="3723545"/>
            <a:ext cx="53055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i="0" u="none" strike="noStrike" cap="none">
                <a:solidFill>
                  <a:srgbClr val="29525B"/>
                </a:solidFill>
                <a:latin typeface="Corsiva Hebrew"/>
                <a:ea typeface="Corsiva Hebrew"/>
                <a:cs typeface="Corsiva Hebrew"/>
                <a:sym typeface="Corsiva Hebrew"/>
              </a:rPr>
              <a:t>“</a:t>
            </a:r>
            <a:r>
              <a:rPr lang="en-GB" sz="3000">
                <a:solidFill>
                  <a:schemeClr val="dk1"/>
                </a:solidFill>
                <a:highlight>
                  <a:schemeClr val="lt1"/>
                </a:highlight>
                <a:latin typeface="Corsiva Hebrew"/>
                <a:ea typeface="Corsiva Hebrew"/>
                <a:cs typeface="Corsiva Hebrew"/>
                <a:sym typeface="Corsiva Hebrew"/>
              </a:rPr>
              <a:t>Innovative training opportunities to increase population health management at the front-line</a:t>
            </a:r>
            <a:r>
              <a:rPr lang="en-GB" sz="3000" i="0" u="none" strike="noStrike" cap="none">
                <a:solidFill>
                  <a:srgbClr val="29525B"/>
                </a:solidFill>
                <a:latin typeface="Corsiva Hebrew"/>
                <a:ea typeface="Corsiva Hebrew"/>
                <a:cs typeface="Corsiva Hebrew"/>
                <a:sym typeface="Corsiva Hebrew"/>
              </a:rPr>
              <a:t>”</a:t>
            </a:r>
            <a:endParaRPr sz="3000" i="0" u="none" strike="noStrike" cap="none">
              <a:solidFill>
                <a:srgbClr val="29525B"/>
              </a:solidFill>
              <a:latin typeface="Corsiva Hebrew"/>
              <a:ea typeface="Corsiva Hebrew"/>
              <a:cs typeface="Corsiva Hebrew"/>
              <a:sym typeface="Corsiva Hebrew"/>
            </a:endParaRPr>
          </a:p>
        </p:txBody>
      </p:sp>
      <p:sp>
        <p:nvSpPr>
          <p:cNvPr id="483" name="Google Shape;483;p5"/>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dirty="0">
                <a:solidFill>
                  <a:schemeClr val="dk1"/>
                </a:solidFill>
                <a:latin typeface="Corsiva Hebrew"/>
                <a:ea typeface="Corsiva Hebrew"/>
                <a:cs typeface="Corsiva Hebrew"/>
                <a:sym typeface="Corsiva Hebrew"/>
              </a:rPr>
              <a:t>Dr </a:t>
            </a:r>
            <a:r>
              <a:rPr lang="en-GB" sz="2800" dirty="0" err="1">
                <a:solidFill>
                  <a:schemeClr val="dk1"/>
                </a:solidFill>
                <a:latin typeface="Corsiva Hebrew"/>
                <a:ea typeface="Corsiva Hebrew"/>
                <a:cs typeface="Corsiva Hebrew"/>
                <a:sym typeface="Corsiva Hebrew"/>
              </a:rPr>
              <a:t>Maslah</a:t>
            </a:r>
            <a:r>
              <a:rPr lang="en-GB" sz="2800" dirty="0">
                <a:solidFill>
                  <a:schemeClr val="dk1"/>
                </a:solidFill>
                <a:latin typeface="Corsiva Hebrew"/>
                <a:ea typeface="Corsiva Hebrew"/>
                <a:cs typeface="Corsiva Hebrew"/>
                <a:sym typeface="Corsiva Hebrew"/>
              </a:rPr>
              <a:t> Amin</a:t>
            </a:r>
            <a:endParaRPr dirty="0"/>
          </a:p>
        </p:txBody>
      </p:sp>
      <p:sp>
        <p:nvSpPr>
          <p:cNvPr id="484" name="Google Shape;484;p5"/>
          <p:cNvSpPr txBox="1"/>
          <p:nvPr/>
        </p:nvSpPr>
        <p:spPr>
          <a:xfrm>
            <a:off x="782432" y="6132162"/>
            <a:ext cx="5305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rPr>
              <a:t>National Clinical Advisor &amp; Associate Director</a:t>
            </a:r>
            <a:br>
              <a:rPr lang="en-GB" sz="1600">
                <a:solidFill>
                  <a:schemeClr val="dk1"/>
                </a:solidFill>
              </a:rPr>
            </a:br>
            <a:r>
              <a:rPr lang="en-GB" sz="1600">
                <a:solidFill>
                  <a:schemeClr val="dk1"/>
                </a:solidFill>
              </a:rPr>
              <a:t>Health Education England</a:t>
            </a:r>
            <a:endParaRPr/>
          </a:p>
        </p:txBody>
      </p:sp>
      <p:pic>
        <p:nvPicPr>
          <p:cNvPr id="485" name="Google Shape;485;p5"/>
          <p:cNvPicPr preferRelativeResize="0"/>
          <p:nvPr/>
        </p:nvPicPr>
        <p:blipFill>
          <a:blip r:embed="rId4">
            <a:alphaModFix/>
          </a:blip>
          <a:stretch>
            <a:fillRect/>
          </a:stretch>
        </p:blipFill>
        <p:spPr>
          <a:xfrm>
            <a:off x="1743363" y="2355125"/>
            <a:ext cx="3383775" cy="3165450"/>
          </a:xfrm>
          <a:prstGeom prst="rect">
            <a:avLst/>
          </a:prstGeom>
          <a:noFill/>
          <a:ln>
            <a:noFill/>
          </a:ln>
        </p:spPr>
      </p:pic>
      <p:sp>
        <p:nvSpPr>
          <p:cNvPr id="486" name="Google Shape;486;p5"/>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pic>
        <p:nvPicPr>
          <p:cNvPr id="487" name="Google Shape;487;p5"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Google Shape;967;g17a82692b34_0_11"/>
          <p:cNvPicPr preferRelativeResize="0"/>
          <p:nvPr/>
        </p:nvPicPr>
        <p:blipFill rotWithShape="1">
          <a:blip r:embed="rId3">
            <a:alphaModFix/>
          </a:blip>
          <a:srcRect t="23915" b="24585"/>
          <a:stretch/>
        </p:blipFill>
        <p:spPr>
          <a:xfrm>
            <a:off x="9875519" y="308949"/>
            <a:ext cx="2175650" cy="1210363"/>
          </a:xfrm>
          <a:prstGeom prst="rect">
            <a:avLst/>
          </a:prstGeom>
          <a:noFill/>
          <a:ln>
            <a:noFill/>
          </a:ln>
        </p:spPr>
      </p:pic>
      <p:sp>
        <p:nvSpPr>
          <p:cNvPr id="968" name="Google Shape;968;g17a82692b34_0_11"/>
          <p:cNvSpPr txBox="1"/>
          <p:nvPr/>
        </p:nvSpPr>
        <p:spPr>
          <a:xfrm>
            <a:off x="321755" y="5454516"/>
            <a:ext cx="2681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Dr Bharan Kumar</a:t>
            </a:r>
            <a:endParaRPr sz="2400" b="0" i="0" u="none" strike="noStrike" cap="none">
              <a:solidFill>
                <a:schemeClr val="dk1"/>
              </a:solidFill>
              <a:latin typeface="Corsiva Hebrew"/>
              <a:ea typeface="Corsiva Hebrew"/>
              <a:cs typeface="Corsiva Hebrew"/>
              <a:sym typeface="Corsiva Hebrew"/>
            </a:endParaRPr>
          </a:p>
        </p:txBody>
      </p:sp>
      <p:sp>
        <p:nvSpPr>
          <p:cNvPr id="969" name="Google Shape;969;g17a82692b34_0_11"/>
          <p:cNvSpPr txBox="1"/>
          <p:nvPr/>
        </p:nvSpPr>
        <p:spPr>
          <a:xfrm>
            <a:off x="211350" y="5887150"/>
            <a:ext cx="29025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GP Lead Clinical Director for SHAPE Primary Care Network &amp; GP Lead Bharani Group Practices</a:t>
            </a:r>
            <a:endParaRPr/>
          </a:p>
        </p:txBody>
      </p:sp>
      <p:sp>
        <p:nvSpPr>
          <p:cNvPr id="970" name="Google Shape;970;g17a82692b34_0_11"/>
          <p:cNvSpPr/>
          <p:nvPr/>
        </p:nvSpPr>
        <p:spPr>
          <a:xfrm>
            <a:off x="321754" y="2746265"/>
            <a:ext cx="2652900" cy="2650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1" name="Google Shape;971;g17a82692b34_0_11"/>
          <p:cNvSpPr/>
          <p:nvPr/>
        </p:nvSpPr>
        <p:spPr>
          <a:xfrm>
            <a:off x="3265079" y="2746265"/>
            <a:ext cx="2652900" cy="2650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2" name="Google Shape;972;g17a82692b34_0_11"/>
          <p:cNvSpPr txBox="1"/>
          <p:nvPr/>
        </p:nvSpPr>
        <p:spPr>
          <a:xfrm>
            <a:off x="3265079" y="5454516"/>
            <a:ext cx="2681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Markus Bolton</a:t>
            </a:r>
            <a:endParaRPr/>
          </a:p>
        </p:txBody>
      </p:sp>
      <p:sp>
        <p:nvSpPr>
          <p:cNvPr id="973" name="Google Shape;973;g17a82692b34_0_11"/>
          <p:cNvSpPr txBox="1"/>
          <p:nvPr/>
        </p:nvSpPr>
        <p:spPr>
          <a:xfrm>
            <a:off x="3086526" y="5887153"/>
            <a:ext cx="30390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Director - System C &amp; Graphnet</a:t>
            </a:r>
            <a:endParaRPr>
              <a:latin typeface="Calibri"/>
              <a:ea typeface="Calibri"/>
              <a:cs typeface="Calibri"/>
              <a:sym typeface="Calibri"/>
            </a:endParaRPr>
          </a:p>
        </p:txBody>
      </p:sp>
      <p:sp>
        <p:nvSpPr>
          <p:cNvPr id="974" name="Google Shape;974;g17a82692b34_0_11"/>
          <p:cNvSpPr txBox="1"/>
          <p:nvPr/>
        </p:nvSpPr>
        <p:spPr>
          <a:xfrm>
            <a:off x="6261796" y="3127433"/>
            <a:ext cx="5361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i="0" u="sng" strike="noStrike" cap="none">
                <a:solidFill>
                  <a:srgbClr val="29525B"/>
                </a:solidFill>
                <a:latin typeface="Corsiva Hebrew"/>
                <a:ea typeface="Corsiva Hebrew"/>
                <a:cs typeface="Corsiva Hebrew"/>
                <a:sym typeface="Corsiva Hebrew"/>
              </a:rPr>
              <a:t>We will be discuss…</a:t>
            </a:r>
            <a:endParaRPr/>
          </a:p>
        </p:txBody>
      </p:sp>
      <p:sp>
        <p:nvSpPr>
          <p:cNvPr id="975" name="Google Shape;975;g17a82692b34_0_11"/>
          <p:cNvSpPr txBox="1"/>
          <p:nvPr/>
        </p:nvSpPr>
        <p:spPr>
          <a:xfrm>
            <a:off x="6289499" y="4182209"/>
            <a:ext cx="5305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Actioning Insights from Population Health</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976" name="Google Shape;976;g17a82692b34_0_11"/>
          <p:cNvSpPr/>
          <p:nvPr/>
        </p:nvSpPr>
        <p:spPr>
          <a:xfrm>
            <a:off x="-3" y="1404536"/>
            <a:ext cx="12192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977" name="Google Shape;977;g17a82692b34_0_11"/>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pic>
        <p:nvPicPr>
          <p:cNvPr id="978" name="Google Shape;978;g17a82692b34_0_11"/>
          <p:cNvPicPr preferRelativeResize="0"/>
          <p:nvPr/>
        </p:nvPicPr>
        <p:blipFill>
          <a:blip r:embed="rId4">
            <a:alphaModFix/>
          </a:blip>
          <a:stretch>
            <a:fillRect/>
          </a:stretch>
        </p:blipFill>
        <p:spPr>
          <a:xfrm>
            <a:off x="371100" y="2782950"/>
            <a:ext cx="2550150" cy="2576800"/>
          </a:xfrm>
          <a:prstGeom prst="rect">
            <a:avLst/>
          </a:prstGeom>
          <a:noFill/>
          <a:ln>
            <a:noFill/>
          </a:ln>
        </p:spPr>
      </p:pic>
      <p:pic>
        <p:nvPicPr>
          <p:cNvPr id="979" name="Google Shape;979;g17a82692b34_0_11"/>
          <p:cNvPicPr preferRelativeResize="0"/>
          <p:nvPr/>
        </p:nvPicPr>
        <p:blipFill>
          <a:blip r:embed="rId5">
            <a:alphaModFix/>
          </a:blip>
          <a:stretch>
            <a:fillRect/>
          </a:stretch>
        </p:blipFill>
        <p:spPr>
          <a:xfrm>
            <a:off x="3303125" y="2782975"/>
            <a:ext cx="2576800" cy="2576800"/>
          </a:xfrm>
          <a:prstGeom prst="rect">
            <a:avLst/>
          </a:prstGeom>
          <a:noFill/>
          <a:ln w="12700" cap="flat" cmpd="sng">
            <a:solidFill>
              <a:schemeClr val="dk1"/>
            </a:solidFill>
            <a:prstDash val="solid"/>
            <a:miter lim="8000"/>
            <a:headEnd type="none" w="sm" len="sm"/>
            <a:tailEnd type="none" w="sm" len="sm"/>
          </a:ln>
        </p:spPr>
      </p:pic>
      <p:pic>
        <p:nvPicPr>
          <p:cNvPr id="980" name="Google Shape;980;g17a82692b34_0_11" descr="Diagram&#10;&#10;Description automatically generated"/>
          <p:cNvPicPr preferRelativeResize="0"/>
          <p:nvPr/>
        </p:nvPicPr>
        <p:blipFill rotWithShape="1">
          <a:blip r:embed="rId6">
            <a:alphaModFix/>
          </a:blip>
          <a:srcRect l="4030" t="4208" r="1789" b="2482"/>
          <a:stretch/>
        </p:blipFill>
        <p:spPr>
          <a:xfrm>
            <a:off x="66225" y="69125"/>
            <a:ext cx="1547825" cy="15335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67000">
              <a:schemeClr val="bg1">
                <a:lumMod val="95000"/>
              </a:schemeClr>
            </a:gs>
            <a:gs pos="96000">
              <a:srgbClr val="17A7B4"/>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9826-CE05-4AF7-A49B-703B10B48A50}"/>
              </a:ext>
            </a:extLst>
          </p:cNvPr>
          <p:cNvSpPr>
            <a:spLocks noGrp="1"/>
          </p:cNvSpPr>
          <p:nvPr>
            <p:ph type="ctrTitle"/>
          </p:nvPr>
        </p:nvSpPr>
        <p:spPr>
          <a:xfrm>
            <a:off x="1507705" y="4178595"/>
            <a:ext cx="9143556" cy="765545"/>
          </a:xfrm>
        </p:spPr>
        <p:txBody>
          <a:bodyPr/>
          <a:lstStyle/>
          <a:p>
            <a:pPr>
              <a:lnSpc>
                <a:spcPts val="7000"/>
              </a:lnSpc>
            </a:pPr>
            <a:r>
              <a:rPr lang="en-GB" sz="4400" dirty="0">
                <a:latin typeface="Cavolini" panose="03000502040302020204" pitchFamily="66" charset="0"/>
                <a:cs typeface="Cavolini" panose="03000502040302020204" pitchFamily="66" charset="0"/>
              </a:rPr>
              <a:t>Population Health In Action</a:t>
            </a:r>
          </a:p>
        </p:txBody>
      </p:sp>
      <p:sp>
        <p:nvSpPr>
          <p:cNvPr id="4" name="TextBox 3">
            <a:extLst>
              <a:ext uri="{FF2B5EF4-FFF2-40B4-BE49-F238E27FC236}">
                <a16:creationId xmlns:a16="http://schemas.microsoft.com/office/drawing/2014/main" id="{6D09B656-E354-4F74-C9DD-B4976DEFE3F2}"/>
              </a:ext>
            </a:extLst>
          </p:cNvPr>
          <p:cNvSpPr txBox="1"/>
          <p:nvPr/>
        </p:nvSpPr>
        <p:spPr>
          <a:xfrm>
            <a:off x="9033831" y="6257581"/>
            <a:ext cx="285336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a:ea typeface="+mn-ea"/>
                <a:cs typeface="+mn-cs"/>
              </a:rPr>
              <a:t>Autumn 2022</a:t>
            </a:r>
          </a:p>
        </p:txBody>
      </p:sp>
      <p:pic>
        <p:nvPicPr>
          <p:cNvPr id="5" name="Picture 4">
            <a:extLst>
              <a:ext uri="{FF2B5EF4-FFF2-40B4-BE49-F238E27FC236}">
                <a16:creationId xmlns:a16="http://schemas.microsoft.com/office/drawing/2014/main" id="{9CCAD3B6-0D60-9995-7657-8317B227C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043" y="492965"/>
            <a:ext cx="2340000" cy="234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AE97EE-D1A8-E709-C2FE-6BCB2D473A10}"/>
              </a:ext>
            </a:extLst>
          </p:cNvPr>
          <p:cNvSpPr txBox="1"/>
          <p:nvPr/>
        </p:nvSpPr>
        <p:spPr>
          <a:xfrm>
            <a:off x="4858078" y="2909886"/>
            <a:ext cx="2520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Franklin Gothic"/>
                <a:ea typeface="+mn-ea"/>
                <a:cs typeface="+mn-cs"/>
              </a:rPr>
              <a:t>Markus Bolton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Franklin Gothic"/>
                <a:ea typeface="+mn-ea"/>
                <a:cs typeface="+mn-cs"/>
              </a:rPr>
              <a:t>Director of Graphnet and Founder of System C Healthcare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Franklin Gothic"/>
              <a:ea typeface="+mn-ea"/>
              <a:cs typeface="+mn-cs"/>
            </a:endParaRPr>
          </a:p>
        </p:txBody>
      </p:sp>
      <p:sp>
        <p:nvSpPr>
          <p:cNvPr id="8" name="TextBox 7">
            <a:extLst>
              <a:ext uri="{FF2B5EF4-FFF2-40B4-BE49-F238E27FC236}">
                <a16:creationId xmlns:a16="http://schemas.microsoft.com/office/drawing/2014/main" id="{01F75C04-D395-FB48-661B-0E3743FCBF3F}"/>
              </a:ext>
            </a:extLst>
          </p:cNvPr>
          <p:cNvSpPr txBox="1"/>
          <p:nvPr/>
        </p:nvSpPr>
        <p:spPr>
          <a:xfrm>
            <a:off x="1724043" y="2880742"/>
            <a:ext cx="25200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Franklin Gothic"/>
                <a:ea typeface="+mn-ea"/>
                <a:cs typeface="+mn-cs"/>
              </a:rPr>
              <a:t>Dr Bharan Kumar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Franklin Gothic"/>
                <a:ea typeface="+mn-ea"/>
                <a:cs typeface="+mn-cs"/>
              </a:rPr>
              <a:t>General Practitioner and Clinical Director of SHAPE PCN </a:t>
            </a:r>
          </a:p>
        </p:txBody>
      </p:sp>
      <p:pic>
        <p:nvPicPr>
          <p:cNvPr id="1026" name="Picture 2" descr="Markus Bolton reflects on 40 years of health tech and why 2022 is such a  pivotal time for the industry. - Digital Health Rewired">
            <a:extLst>
              <a:ext uri="{FF2B5EF4-FFF2-40B4-BE49-F238E27FC236}">
                <a16:creationId xmlns:a16="http://schemas.microsoft.com/office/drawing/2014/main" id="{9618F4F4-9773-C148-D679-2A6172FFA4A1}"/>
              </a:ext>
            </a:extLst>
          </p:cNvPr>
          <p:cNvPicPr>
            <a:picLocks noChangeArrowheads="1"/>
          </p:cNvPicPr>
          <p:nvPr/>
        </p:nvPicPr>
        <p:blipFill rotWithShape="1">
          <a:blip r:embed="rId3">
            <a:duotone>
              <a:prstClr val="black"/>
              <a:srgbClr val="5EAFCF">
                <a:tint val="45000"/>
                <a:satMod val="400000"/>
              </a:srgbClr>
            </a:duotone>
            <a:extLst>
              <a:ext uri="{28A0092B-C50C-407E-A947-70E740481C1C}">
                <a14:useLocalDpi xmlns:a14="http://schemas.microsoft.com/office/drawing/2010/main" val="0"/>
              </a:ext>
            </a:extLst>
          </a:blip>
          <a:srcRect l="14334" t="4221" r="9036" b="-1"/>
          <a:stretch/>
        </p:blipFill>
        <p:spPr bwMode="auto">
          <a:xfrm>
            <a:off x="4948078" y="492965"/>
            <a:ext cx="2340000" cy="2340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101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Rounded Corners 1032">
            <a:extLst>
              <a:ext uri="{FF2B5EF4-FFF2-40B4-BE49-F238E27FC236}">
                <a16:creationId xmlns:a16="http://schemas.microsoft.com/office/drawing/2014/main" id="{89F6B32D-26CA-D7CF-4D5C-FE5695022BDB}"/>
              </a:ext>
            </a:extLst>
          </p:cNvPr>
          <p:cNvSpPr/>
          <p:nvPr/>
        </p:nvSpPr>
        <p:spPr>
          <a:xfrm>
            <a:off x="6764356" y="4373685"/>
            <a:ext cx="1299990" cy="793214"/>
          </a:xfrm>
          <a:prstGeom prst="roundRect">
            <a:avLst/>
          </a:prstGeom>
          <a:solidFill>
            <a:srgbClr val="3CA7AB"/>
          </a:solidFill>
          <a:ln>
            <a:solidFill>
              <a:schemeClr val="bg1"/>
            </a:solidFill>
          </a:ln>
        </p:spPr>
        <p:txBody>
          <a:bodyPr spcFirstLastPara="1" wrap="square" lIns="72000" tIns="72000" rIns="72000" bIns="72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Franklin Gothic"/>
                <a:ea typeface="+mn-ea"/>
                <a:cs typeface="+mn-cs"/>
              </a:rPr>
              <a:t>Population Health</a:t>
            </a:r>
          </a:p>
        </p:txBody>
      </p:sp>
      <p:pic>
        <p:nvPicPr>
          <p:cNvPr id="1064" name="Picture 14" descr="Patient - Free user icons">
            <a:extLst>
              <a:ext uri="{FF2B5EF4-FFF2-40B4-BE49-F238E27FC236}">
                <a16:creationId xmlns:a16="http://schemas.microsoft.com/office/drawing/2014/main" id="{A5ADE7EB-2C92-5347-6993-9F8259358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2022" y="3653923"/>
            <a:ext cx="814330" cy="81433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10" descr="Web, analytics, charts, chart Icon in Flat marketing">
            <a:extLst>
              <a:ext uri="{FF2B5EF4-FFF2-40B4-BE49-F238E27FC236}">
                <a16:creationId xmlns:a16="http://schemas.microsoft.com/office/drawing/2014/main" id="{FEFD0FD6-B09E-885B-C95B-2D5130695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005" y="5595472"/>
            <a:ext cx="766763" cy="766763"/>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8" descr="546 Population Health Icon Illustrations &amp; Clip Art - iStock">
            <a:extLst>
              <a:ext uri="{FF2B5EF4-FFF2-40B4-BE49-F238E27FC236}">
                <a16:creationId xmlns:a16="http://schemas.microsoft.com/office/drawing/2014/main" id="{8E1AB0A4-DD5A-27AB-7CF3-963D79B76D3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4193" y="4615020"/>
            <a:ext cx="1247603" cy="1747215"/>
          </a:xfrm>
          <a:prstGeom prst="rect">
            <a:avLst/>
          </a:prstGeom>
          <a:extLst>
            <a:ext uri="{909E8E84-426E-40DD-AFC4-6F175D3DCCD1}">
              <a14:hiddenFill xmlns:a14="http://schemas.microsoft.com/office/drawing/2010/main">
                <a:solidFill>
                  <a:srgbClr val="FFFFFF"/>
                </a:solidFill>
              </a14:hiddenFill>
            </a:ext>
          </a:extLst>
        </p:spPr>
      </p:pic>
      <p:sp>
        <p:nvSpPr>
          <p:cNvPr id="1032" name="Arrow: Down 1031">
            <a:extLst>
              <a:ext uri="{FF2B5EF4-FFF2-40B4-BE49-F238E27FC236}">
                <a16:creationId xmlns:a16="http://schemas.microsoft.com/office/drawing/2014/main" id="{D9DD5122-535B-648E-F9C6-D686DDF78842}"/>
              </a:ext>
            </a:extLst>
          </p:cNvPr>
          <p:cNvSpPr/>
          <p:nvPr/>
        </p:nvSpPr>
        <p:spPr>
          <a:xfrm rot="21214449">
            <a:off x="9199087" y="4274538"/>
            <a:ext cx="936434" cy="771180"/>
          </a:xfrm>
          <a:prstGeom prst="downArrow">
            <a:avLst>
              <a:gd name="adj1" fmla="val 100000"/>
              <a:gd name="adj2" fmla="val 50000"/>
            </a:avLst>
          </a:prstGeom>
          <a:solidFill>
            <a:schemeClr val="accent2"/>
          </a:solidFill>
          <a:ln>
            <a:solidFill>
              <a:srgbClr val="17A7B4"/>
            </a:solidFill>
          </a:ln>
        </p:spPr>
        <p:txBody>
          <a:bodyPr spcFirstLastPara="1" wrap="square" lIns="72000" tIns="72000" rIns="72000" bIns="720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Franklin Gothic"/>
                <a:ea typeface="+mn-ea"/>
                <a:cs typeface="+mn-cs"/>
              </a:rPr>
              <a:t>driving</a:t>
            </a:r>
          </a:p>
        </p:txBody>
      </p:sp>
      <p:sp>
        <p:nvSpPr>
          <p:cNvPr id="123" name="Title 13">
            <a:extLst>
              <a:ext uri="{FF2B5EF4-FFF2-40B4-BE49-F238E27FC236}">
                <a16:creationId xmlns:a16="http://schemas.microsoft.com/office/drawing/2014/main" id="{E9C5DE71-CEEB-4E84-8E4E-D012FD80F9D7}"/>
              </a:ext>
            </a:extLst>
          </p:cNvPr>
          <p:cNvSpPr txBox="1">
            <a:spLocks/>
          </p:cNvSpPr>
          <p:nvPr/>
        </p:nvSpPr>
        <p:spPr>
          <a:xfrm>
            <a:off x="1488173" y="4902506"/>
            <a:ext cx="4251615" cy="1650695"/>
          </a:xfrm>
          <a:prstGeom prst="rect">
            <a:avLst/>
          </a:prstGeom>
          <a:solidFill>
            <a:srgbClr val="00848E"/>
          </a:solidFill>
          <a:ln>
            <a:solidFill>
              <a:srgbClr val="17A7B4"/>
            </a:solidFill>
          </a:ln>
        </p:spPr>
        <p:txBody>
          <a:bodyPr spcFirstLastPara="1" wrap="square" lIns="1296000" tIns="91425" rIns="72000"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A7B5"/>
              </a:buClr>
              <a:buSzPts val="1400"/>
              <a:buFont typeface="Franklin Gothic"/>
              <a:buNone/>
              <a:defRPr sz="1867" b="1" i="0" u="none" strike="noStrike" cap="none">
                <a:solidFill>
                  <a:srgbClr val="00A7B5"/>
                </a:solidFill>
                <a:latin typeface="Franklin Gothic"/>
                <a:ea typeface="Franklin Gothic"/>
                <a:cs typeface="Franklin Gothic"/>
                <a:sym typeface="Franklin Gothic"/>
              </a:defRPr>
            </a:lvl1pPr>
            <a:lvl2pPr marR="0" lvl="1"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2pPr>
            <a:lvl3pPr marR="0" lvl="2"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3pPr>
            <a:lvl4pPr marR="0" lvl="3"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4pPr>
            <a:lvl5pPr marR="0" lvl="4"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5pPr>
            <a:lvl6pPr marR="0" lvl="5"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6pPr>
            <a:lvl7pPr marR="0" lvl="6"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7pPr>
            <a:lvl8pPr marR="0" lvl="7"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8pPr>
            <a:lvl9pPr marR="0" lvl="8"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9pPr>
          </a:lstStyle>
          <a:p>
            <a:pPr marL="0" marR="0" lvl="0" indent="0" algn="l" defTabSz="914400" rtl="0" eaLnBrk="1" fontAlgn="auto" latinLnBrk="0" hangingPunct="1">
              <a:lnSpc>
                <a:spcPct val="100000"/>
              </a:lnSpc>
              <a:spcBef>
                <a:spcPts val="0"/>
              </a:spcBef>
              <a:spcAft>
                <a:spcPts val="0"/>
              </a:spcAft>
              <a:buClrTx/>
              <a:buSzTx/>
              <a:buFont typeface="Franklin Gothic"/>
              <a:buNone/>
              <a:tabLst/>
              <a:defRPr/>
            </a:pPr>
            <a:r>
              <a:rPr kumimoji="0" lang="en-GB" sz="2000" b="0" i="0" u="none" strike="noStrike" kern="0" cap="none" spc="0" normalizeH="0" baseline="0" noProof="0" dirty="0">
                <a:ln>
                  <a:noFill/>
                </a:ln>
                <a:solidFill>
                  <a:srgbClr val="FFFFFF"/>
                </a:solidFill>
                <a:effectLst/>
                <a:uLnTx/>
                <a:uFillTx/>
                <a:latin typeface="Franklin Gothic"/>
                <a:sym typeface="Franklin Gothic"/>
              </a:rPr>
              <a:t>It is a closed loop service which provides insights, produces action lists, supports actions and monitors outcomes.</a:t>
            </a:r>
          </a:p>
        </p:txBody>
      </p:sp>
      <p:sp>
        <p:nvSpPr>
          <p:cNvPr id="120" name="Oval 119">
            <a:extLst>
              <a:ext uri="{FF2B5EF4-FFF2-40B4-BE49-F238E27FC236}">
                <a16:creationId xmlns:a16="http://schemas.microsoft.com/office/drawing/2014/main" id="{5BD18256-98CA-DE97-4AB2-CBFDB0BF6AD7}"/>
              </a:ext>
            </a:extLst>
          </p:cNvPr>
          <p:cNvSpPr/>
          <p:nvPr/>
        </p:nvSpPr>
        <p:spPr>
          <a:xfrm>
            <a:off x="3701664" y="2765737"/>
            <a:ext cx="925416" cy="925416"/>
          </a:xfrm>
          <a:prstGeom prst="ellipse">
            <a:avLst/>
          </a:prstGeom>
          <a:solidFill>
            <a:schemeClr val="bg1">
              <a:lumMod val="85000"/>
            </a:schemeClr>
          </a:solidFill>
          <a:ln>
            <a:solidFill>
              <a:srgbClr val="17A7B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Title 13">
            <a:extLst>
              <a:ext uri="{FF2B5EF4-FFF2-40B4-BE49-F238E27FC236}">
                <a16:creationId xmlns:a16="http://schemas.microsoft.com/office/drawing/2014/main" id="{FEC6EDE5-114D-4479-9DBF-FF50FC51F6F2}"/>
              </a:ext>
            </a:extLst>
          </p:cNvPr>
          <p:cNvSpPr>
            <a:spLocks noGrp="1"/>
          </p:cNvSpPr>
          <p:nvPr>
            <p:ph type="title" idx="2"/>
          </p:nvPr>
        </p:nvSpPr>
        <p:spPr>
          <a:xfrm>
            <a:off x="553572" y="1280625"/>
            <a:ext cx="6354001" cy="1440542"/>
          </a:xfrm>
          <a:solidFill>
            <a:schemeClr val="accent2"/>
          </a:solidFill>
          <a:ln>
            <a:solidFill>
              <a:srgbClr val="17A7B4"/>
            </a:solidFill>
          </a:ln>
        </p:spPr>
        <p:txBody>
          <a:bodyPr lIns="216000" rIns="1404000"/>
          <a:lstStyle/>
          <a:p>
            <a:pPr marL="0" indent="0">
              <a:lnSpc>
                <a:spcPct val="100000"/>
              </a:lnSpc>
              <a:buClrTx/>
              <a:buSzTx/>
              <a:buNone/>
              <a:defRPr/>
            </a:pPr>
            <a:r>
              <a:rPr lang="en-GB" sz="2000" b="0" dirty="0">
                <a:solidFill>
                  <a:schemeClr val="bg1"/>
                </a:solidFill>
              </a:rPr>
              <a:t>It is a  data-driven transformation programme covering 10 ICSs and 17m patients</a:t>
            </a:r>
          </a:p>
        </p:txBody>
      </p:sp>
      <p:sp>
        <p:nvSpPr>
          <p:cNvPr id="2" name="Title 1">
            <a:extLst>
              <a:ext uri="{FF2B5EF4-FFF2-40B4-BE49-F238E27FC236}">
                <a16:creationId xmlns:a16="http://schemas.microsoft.com/office/drawing/2014/main" id="{2370EC73-CDDA-49CE-8001-58B9411DFD24}"/>
              </a:ext>
            </a:extLst>
          </p:cNvPr>
          <p:cNvSpPr>
            <a:spLocks noGrp="1"/>
          </p:cNvSpPr>
          <p:nvPr>
            <p:ph type="title"/>
          </p:nvPr>
        </p:nvSpPr>
        <p:spPr>
          <a:xfrm>
            <a:off x="624223" y="211440"/>
            <a:ext cx="6966399" cy="598000"/>
          </a:xfrm>
        </p:spPr>
        <p:txBody>
          <a:bodyPr/>
          <a:lstStyle/>
          <a:p>
            <a:r>
              <a:rPr lang="en-GB" sz="2200" dirty="0"/>
              <a:t>Collaborative Pop Health</a:t>
            </a:r>
          </a:p>
        </p:txBody>
      </p:sp>
      <p:sp>
        <p:nvSpPr>
          <p:cNvPr id="6" name="Oval 5">
            <a:extLst>
              <a:ext uri="{FF2B5EF4-FFF2-40B4-BE49-F238E27FC236}">
                <a16:creationId xmlns:a16="http://schemas.microsoft.com/office/drawing/2014/main" id="{A6FA7A7E-6F04-A71C-C136-B5A208B7D251}"/>
              </a:ext>
            </a:extLst>
          </p:cNvPr>
          <p:cNvSpPr/>
          <p:nvPr/>
        </p:nvSpPr>
        <p:spPr>
          <a:xfrm>
            <a:off x="363555" y="1465246"/>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7" name="Freeform: Shape 6">
            <a:extLst>
              <a:ext uri="{FF2B5EF4-FFF2-40B4-BE49-F238E27FC236}">
                <a16:creationId xmlns:a16="http://schemas.microsoft.com/office/drawing/2014/main" id="{D2457B9B-21F7-D983-7778-3E40DABC57EC}"/>
              </a:ext>
            </a:extLst>
          </p:cNvPr>
          <p:cNvSpPr/>
          <p:nvPr/>
        </p:nvSpPr>
        <p:spPr>
          <a:xfrm>
            <a:off x="5055634" y="0"/>
            <a:ext cx="1400368" cy="1294604"/>
          </a:xfrm>
          <a:custGeom>
            <a:avLst/>
            <a:gdLst>
              <a:gd name="connsiteX0" fmla="*/ 1233074 w 1779134"/>
              <a:gd name="connsiteY0" fmla="*/ 1004635 h 1644763"/>
              <a:gd name="connsiteX1" fmla="*/ 1231993 w 1779134"/>
              <a:gd name="connsiteY1" fmla="*/ 1004970 h 1644763"/>
              <a:gd name="connsiteX2" fmla="*/ 1232556 w 1779134"/>
              <a:gd name="connsiteY2" fmla="*/ 1007112 h 1644763"/>
              <a:gd name="connsiteX3" fmla="*/ 1199268 w 1779134"/>
              <a:gd name="connsiteY3" fmla="*/ 919080 h 1644763"/>
              <a:gd name="connsiteX4" fmla="*/ 1204382 w 1779134"/>
              <a:gd name="connsiteY4" fmla="*/ 920877 h 1644763"/>
              <a:gd name="connsiteX5" fmla="*/ 1204233 w 1779134"/>
              <a:gd name="connsiteY5" fmla="*/ 920183 h 1644763"/>
              <a:gd name="connsiteX6" fmla="*/ 1031416 w 1779134"/>
              <a:gd name="connsiteY6" fmla="*/ 896607 h 1644763"/>
              <a:gd name="connsiteX7" fmla="*/ 1026973 w 1779134"/>
              <a:gd name="connsiteY7" fmla="*/ 898487 h 1644763"/>
              <a:gd name="connsiteX8" fmla="*/ 1027292 w 1779134"/>
              <a:gd name="connsiteY8" fmla="*/ 899602 h 1644763"/>
              <a:gd name="connsiteX9" fmla="*/ 1166930 w 1779134"/>
              <a:gd name="connsiteY9" fmla="*/ 865736 h 1644763"/>
              <a:gd name="connsiteX10" fmla="*/ 1166813 w 1779134"/>
              <a:gd name="connsiteY10" fmla="*/ 865754 h 1644763"/>
              <a:gd name="connsiteX11" fmla="*/ 1167015 w 1779134"/>
              <a:gd name="connsiteY11" fmla="*/ 866340 h 1644763"/>
              <a:gd name="connsiteX12" fmla="*/ 1228485 w 1779134"/>
              <a:gd name="connsiteY12" fmla="*/ 808352 h 1644763"/>
              <a:gd name="connsiteX13" fmla="*/ 1230597 w 1779134"/>
              <a:gd name="connsiteY13" fmla="*/ 808774 h 1644763"/>
              <a:gd name="connsiteX14" fmla="*/ 1230703 w 1779134"/>
              <a:gd name="connsiteY14" fmla="*/ 808669 h 1644763"/>
              <a:gd name="connsiteX15" fmla="*/ 909979 w 1779134"/>
              <a:gd name="connsiteY15" fmla="*/ 0 h 1644763"/>
              <a:gd name="connsiteX16" fmla="*/ 1132796 w 1779134"/>
              <a:gd name="connsiteY16" fmla="*/ 224518 h 1644763"/>
              <a:gd name="connsiteX17" fmla="*/ 1234422 w 1779134"/>
              <a:gd name="connsiteY17" fmla="*/ 730956 h 1644763"/>
              <a:gd name="connsiteX18" fmla="*/ 1261213 w 1779134"/>
              <a:gd name="connsiteY18" fmla="*/ 775607 h 1644763"/>
              <a:gd name="connsiteX19" fmla="*/ 1238892 w 1779134"/>
              <a:gd name="connsiteY19" fmla="*/ 800480 h 1644763"/>
              <a:gd name="connsiteX20" fmla="*/ 1259512 w 1779134"/>
              <a:gd name="connsiteY20" fmla="*/ 779859 h 1644763"/>
              <a:gd name="connsiteX21" fmla="*/ 1296081 w 1779134"/>
              <a:gd name="connsiteY21" fmla="*/ 835138 h 1644763"/>
              <a:gd name="connsiteX22" fmla="*/ 1284547 w 1779134"/>
              <a:gd name="connsiteY22" fmla="*/ 858977 h 1644763"/>
              <a:gd name="connsiteX23" fmla="*/ 1299982 w 1779134"/>
              <a:gd name="connsiteY23" fmla="*/ 930752 h 1644763"/>
              <a:gd name="connsiteX24" fmla="*/ 1301184 w 1779134"/>
              <a:gd name="connsiteY24" fmla="*/ 930388 h 1644763"/>
              <a:gd name="connsiteX25" fmla="*/ 1323295 w 1779134"/>
              <a:gd name="connsiteY25" fmla="*/ 1030741 h 1644763"/>
              <a:gd name="connsiteX26" fmla="*/ 1353911 w 1779134"/>
              <a:gd name="connsiteY26" fmla="*/ 1063058 h 1644763"/>
              <a:gd name="connsiteX27" fmla="*/ 1352796 w 1779134"/>
              <a:gd name="connsiteY27" fmla="*/ 1064451 h 1644763"/>
              <a:gd name="connsiteX28" fmla="*/ 1399835 w 1779134"/>
              <a:gd name="connsiteY28" fmla="*/ 1092824 h 1644763"/>
              <a:gd name="connsiteX29" fmla="*/ 1385378 w 1779134"/>
              <a:gd name="connsiteY29" fmla="*/ 1106431 h 1644763"/>
              <a:gd name="connsiteX30" fmla="*/ 1403237 w 1779134"/>
              <a:gd name="connsiteY30" fmla="*/ 1137897 h 1644763"/>
              <a:gd name="connsiteX31" fmla="*/ 1394433 w 1779134"/>
              <a:gd name="connsiteY31" fmla="*/ 1192326 h 1644763"/>
              <a:gd name="connsiteX32" fmla="*/ 1394733 w 1779134"/>
              <a:gd name="connsiteY32" fmla="*/ 1192326 h 1644763"/>
              <a:gd name="connsiteX33" fmla="*/ 1420246 w 1779134"/>
              <a:gd name="connsiteY33" fmla="*/ 1154056 h 1644763"/>
              <a:gd name="connsiteX34" fmla="*/ 1609045 w 1779134"/>
              <a:gd name="connsiteY34" fmla="*/ 1222942 h 1644763"/>
              <a:gd name="connsiteX35" fmla="*/ 1606311 w 1779134"/>
              <a:gd name="connsiteY35" fmla="*/ 1229455 h 1644763"/>
              <a:gd name="connsiteX36" fmla="*/ 1768929 w 1779134"/>
              <a:gd name="connsiteY36" fmla="*/ 1314789 h 1644763"/>
              <a:gd name="connsiteX37" fmla="*/ 1779134 w 1779134"/>
              <a:gd name="connsiteY37" fmla="*/ 1365816 h 1644763"/>
              <a:gd name="connsiteX38" fmla="*/ 1765527 w 1779134"/>
              <a:gd name="connsiteY38" fmla="*/ 1404937 h 1644763"/>
              <a:gd name="connsiteX39" fmla="*/ 1660072 w 1779134"/>
              <a:gd name="connsiteY39" fmla="*/ 1423647 h 1644763"/>
              <a:gd name="connsiteX40" fmla="*/ 1461067 w 1779134"/>
              <a:gd name="connsiteY40" fmla="*/ 1370919 h 1644763"/>
              <a:gd name="connsiteX41" fmla="*/ 1445759 w 1779134"/>
              <a:gd name="connsiteY41" fmla="*/ 1442357 h 1644763"/>
              <a:gd name="connsiteX42" fmla="*/ 1389630 w 1779134"/>
              <a:gd name="connsiteY42" fmla="*/ 1403236 h 1644763"/>
              <a:gd name="connsiteX43" fmla="*/ 1355612 w 1779134"/>
              <a:gd name="connsiteY43" fmla="*/ 1435553 h 1644763"/>
              <a:gd name="connsiteX44" fmla="*/ 1464469 w 1779134"/>
              <a:gd name="connsiteY44" fmla="*/ 1644763 h 1644763"/>
              <a:gd name="connsiteX45" fmla="*/ 1333500 w 1779134"/>
              <a:gd name="connsiteY45" fmla="*/ 1641361 h 1644763"/>
              <a:gd name="connsiteX46" fmla="*/ 1273969 w 1779134"/>
              <a:gd name="connsiteY46" fmla="*/ 1590335 h 1644763"/>
              <a:gd name="connsiteX47" fmla="*/ 1187224 w 1779134"/>
              <a:gd name="connsiteY47" fmla="*/ 1620951 h 1644763"/>
              <a:gd name="connsiteX48" fmla="*/ 1129393 w 1779134"/>
              <a:gd name="connsiteY48" fmla="*/ 1542709 h 1644763"/>
              <a:gd name="connsiteX49" fmla="*/ 971210 w 1779134"/>
              <a:gd name="connsiteY49" fmla="*/ 1632857 h 1644763"/>
              <a:gd name="connsiteX50" fmla="*/ 864054 w 1779134"/>
              <a:gd name="connsiteY50" fmla="*/ 1554616 h 1644763"/>
              <a:gd name="connsiteX51" fmla="*/ 767103 w 1779134"/>
              <a:gd name="connsiteY51" fmla="*/ 1546111 h 1644763"/>
              <a:gd name="connsiteX52" fmla="*/ 726375 w 1779134"/>
              <a:gd name="connsiteY52" fmla="*/ 1435563 h 1644763"/>
              <a:gd name="connsiteX53" fmla="*/ 724581 w 1779134"/>
              <a:gd name="connsiteY53" fmla="*/ 1437255 h 1644763"/>
              <a:gd name="connsiteX54" fmla="*/ 421822 w 1779134"/>
              <a:gd name="connsiteY54" fmla="*/ 1285875 h 1644763"/>
              <a:gd name="connsiteX55" fmla="*/ 304460 w 1779134"/>
              <a:gd name="connsiteY55" fmla="*/ 1306286 h 1644763"/>
              <a:gd name="connsiteX56" fmla="*/ 119063 w 1779134"/>
              <a:gd name="connsiteY56" fmla="*/ 1506991 h 1644763"/>
              <a:gd name="connsiteX57" fmla="*/ 0 w 1779134"/>
              <a:gd name="connsiteY57" fmla="*/ 1265464 h 1644763"/>
              <a:gd name="connsiteX58" fmla="*/ 27214 w 1779134"/>
              <a:gd name="connsiteY58" fmla="*/ 1127692 h 1644763"/>
              <a:gd name="connsiteX59" fmla="*/ 147978 w 1779134"/>
              <a:gd name="connsiteY59" fmla="*/ 892969 h 1644763"/>
              <a:gd name="connsiteX60" fmla="*/ 532174 w 1779134"/>
              <a:gd name="connsiteY60" fmla="*/ 624535 h 1644763"/>
              <a:gd name="connsiteX61" fmla="*/ 525577 w 1779134"/>
              <a:gd name="connsiteY61" fmla="*/ 617424 h 1644763"/>
              <a:gd name="connsiteX62" fmla="*/ 821532 w 1779134"/>
              <a:gd name="connsiteY62" fmla="*/ 357187 h 1644763"/>
              <a:gd name="connsiteX63" fmla="*/ 744992 w 1779134"/>
              <a:gd name="connsiteY63" fmla="*/ 171790 h 1644763"/>
              <a:gd name="connsiteX64" fmla="*/ 874260 w 1779134"/>
              <a:gd name="connsiteY64" fmla="*/ 15308 h 1644763"/>
              <a:gd name="connsiteX65" fmla="*/ 882765 w 1779134"/>
              <a:gd name="connsiteY65" fmla="*/ 5103 h 1644763"/>
              <a:gd name="connsiteX66" fmla="*/ 909979 w 1779134"/>
              <a:gd name="connsiteY66" fmla="*/ 0 h 1644763"/>
              <a:gd name="connsiteX0" fmla="*/ 1232556 w 1779134"/>
              <a:gd name="connsiteY0" fmla="*/ 1007112 h 1644763"/>
              <a:gd name="connsiteX1" fmla="*/ 1231993 w 1779134"/>
              <a:gd name="connsiteY1" fmla="*/ 1004970 h 1644763"/>
              <a:gd name="connsiteX2" fmla="*/ 1232556 w 1779134"/>
              <a:gd name="connsiteY2" fmla="*/ 1007112 h 1644763"/>
              <a:gd name="connsiteX3" fmla="*/ 1199268 w 1779134"/>
              <a:gd name="connsiteY3" fmla="*/ 919080 h 1644763"/>
              <a:gd name="connsiteX4" fmla="*/ 1204382 w 1779134"/>
              <a:gd name="connsiteY4" fmla="*/ 920877 h 1644763"/>
              <a:gd name="connsiteX5" fmla="*/ 1204233 w 1779134"/>
              <a:gd name="connsiteY5" fmla="*/ 920183 h 1644763"/>
              <a:gd name="connsiteX6" fmla="*/ 1199268 w 1779134"/>
              <a:gd name="connsiteY6" fmla="*/ 919080 h 1644763"/>
              <a:gd name="connsiteX7" fmla="*/ 1031416 w 1779134"/>
              <a:gd name="connsiteY7" fmla="*/ 896607 h 1644763"/>
              <a:gd name="connsiteX8" fmla="*/ 1026973 w 1779134"/>
              <a:gd name="connsiteY8" fmla="*/ 898487 h 1644763"/>
              <a:gd name="connsiteX9" fmla="*/ 1027292 w 1779134"/>
              <a:gd name="connsiteY9" fmla="*/ 899602 h 1644763"/>
              <a:gd name="connsiteX10" fmla="*/ 1031416 w 1779134"/>
              <a:gd name="connsiteY10" fmla="*/ 896607 h 1644763"/>
              <a:gd name="connsiteX11" fmla="*/ 1166930 w 1779134"/>
              <a:gd name="connsiteY11" fmla="*/ 865736 h 1644763"/>
              <a:gd name="connsiteX12" fmla="*/ 1166813 w 1779134"/>
              <a:gd name="connsiteY12" fmla="*/ 865754 h 1644763"/>
              <a:gd name="connsiteX13" fmla="*/ 1167015 w 1779134"/>
              <a:gd name="connsiteY13" fmla="*/ 866340 h 1644763"/>
              <a:gd name="connsiteX14" fmla="*/ 1166930 w 1779134"/>
              <a:gd name="connsiteY14" fmla="*/ 865736 h 1644763"/>
              <a:gd name="connsiteX15" fmla="*/ 1228485 w 1779134"/>
              <a:gd name="connsiteY15" fmla="*/ 808352 h 1644763"/>
              <a:gd name="connsiteX16" fmla="*/ 1230597 w 1779134"/>
              <a:gd name="connsiteY16" fmla="*/ 808774 h 1644763"/>
              <a:gd name="connsiteX17" fmla="*/ 1230703 w 1779134"/>
              <a:gd name="connsiteY17" fmla="*/ 808669 h 1644763"/>
              <a:gd name="connsiteX18" fmla="*/ 1228485 w 1779134"/>
              <a:gd name="connsiteY18" fmla="*/ 808352 h 1644763"/>
              <a:gd name="connsiteX19" fmla="*/ 909979 w 1779134"/>
              <a:gd name="connsiteY19" fmla="*/ 0 h 1644763"/>
              <a:gd name="connsiteX20" fmla="*/ 1132796 w 1779134"/>
              <a:gd name="connsiteY20" fmla="*/ 224518 h 1644763"/>
              <a:gd name="connsiteX21" fmla="*/ 1234422 w 1779134"/>
              <a:gd name="connsiteY21" fmla="*/ 730956 h 1644763"/>
              <a:gd name="connsiteX22" fmla="*/ 1261213 w 1779134"/>
              <a:gd name="connsiteY22" fmla="*/ 775607 h 1644763"/>
              <a:gd name="connsiteX23" fmla="*/ 1238892 w 1779134"/>
              <a:gd name="connsiteY23" fmla="*/ 800480 h 1644763"/>
              <a:gd name="connsiteX24" fmla="*/ 1259512 w 1779134"/>
              <a:gd name="connsiteY24" fmla="*/ 779859 h 1644763"/>
              <a:gd name="connsiteX25" fmla="*/ 1296081 w 1779134"/>
              <a:gd name="connsiteY25" fmla="*/ 835138 h 1644763"/>
              <a:gd name="connsiteX26" fmla="*/ 1284547 w 1779134"/>
              <a:gd name="connsiteY26" fmla="*/ 858977 h 1644763"/>
              <a:gd name="connsiteX27" fmla="*/ 1299982 w 1779134"/>
              <a:gd name="connsiteY27" fmla="*/ 930752 h 1644763"/>
              <a:gd name="connsiteX28" fmla="*/ 1301184 w 1779134"/>
              <a:gd name="connsiteY28" fmla="*/ 930388 h 1644763"/>
              <a:gd name="connsiteX29" fmla="*/ 1323295 w 1779134"/>
              <a:gd name="connsiteY29" fmla="*/ 1030741 h 1644763"/>
              <a:gd name="connsiteX30" fmla="*/ 1353911 w 1779134"/>
              <a:gd name="connsiteY30" fmla="*/ 1063058 h 1644763"/>
              <a:gd name="connsiteX31" fmla="*/ 1352796 w 1779134"/>
              <a:gd name="connsiteY31" fmla="*/ 1064451 h 1644763"/>
              <a:gd name="connsiteX32" fmla="*/ 1399835 w 1779134"/>
              <a:gd name="connsiteY32" fmla="*/ 1092824 h 1644763"/>
              <a:gd name="connsiteX33" fmla="*/ 1385378 w 1779134"/>
              <a:gd name="connsiteY33" fmla="*/ 1106431 h 1644763"/>
              <a:gd name="connsiteX34" fmla="*/ 1403237 w 1779134"/>
              <a:gd name="connsiteY34" fmla="*/ 1137897 h 1644763"/>
              <a:gd name="connsiteX35" fmla="*/ 1394433 w 1779134"/>
              <a:gd name="connsiteY35" fmla="*/ 1192326 h 1644763"/>
              <a:gd name="connsiteX36" fmla="*/ 1394733 w 1779134"/>
              <a:gd name="connsiteY36" fmla="*/ 1192326 h 1644763"/>
              <a:gd name="connsiteX37" fmla="*/ 1420246 w 1779134"/>
              <a:gd name="connsiteY37" fmla="*/ 1154056 h 1644763"/>
              <a:gd name="connsiteX38" fmla="*/ 1609045 w 1779134"/>
              <a:gd name="connsiteY38" fmla="*/ 1222942 h 1644763"/>
              <a:gd name="connsiteX39" fmla="*/ 1606311 w 1779134"/>
              <a:gd name="connsiteY39" fmla="*/ 1229455 h 1644763"/>
              <a:gd name="connsiteX40" fmla="*/ 1768929 w 1779134"/>
              <a:gd name="connsiteY40" fmla="*/ 1314789 h 1644763"/>
              <a:gd name="connsiteX41" fmla="*/ 1779134 w 1779134"/>
              <a:gd name="connsiteY41" fmla="*/ 1365816 h 1644763"/>
              <a:gd name="connsiteX42" fmla="*/ 1765527 w 1779134"/>
              <a:gd name="connsiteY42" fmla="*/ 1404937 h 1644763"/>
              <a:gd name="connsiteX43" fmla="*/ 1660072 w 1779134"/>
              <a:gd name="connsiteY43" fmla="*/ 1423647 h 1644763"/>
              <a:gd name="connsiteX44" fmla="*/ 1461067 w 1779134"/>
              <a:gd name="connsiteY44" fmla="*/ 1370919 h 1644763"/>
              <a:gd name="connsiteX45" fmla="*/ 1445759 w 1779134"/>
              <a:gd name="connsiteY45" fmla="*/ 1442357 h 1644763"/>
              <a:gd name="connsiteX46" fmla="*/ 1389630 w 1779134"/>
              <a:gd name="connsiteY46" fmla="*/ 1403236 h 1644763"/>
              <a:gd name="connsiteX47" fmla="*/ 1355612 w 1779134"/>
              <a:gd name="connsiteY47" fmla="*/ 1435553 h 1644763"/>
              <a:gd name="connsiteX48" fmla="*/ 1464469 w 1779134"/>
              <a:gd name="connsiteY48" fmla="*/ 1644763 h 1644763"/>
              <a:gd name="connsiteX49" fmla="*/ 1333500 w 1779134"/>
              <a:gd name="connsiteY49" fmla="*/ 1641361 h 1644763"/>
              <a:gd name="connsiteX50" fmla="*/ 1273969 w 1779134"/>
              <a:gd name="connsiteY50" fmla="*/ 1590335 h 1644763"/>
              <a:gd name="connsiteX51" fmla="*/ 1187224 w 1779134"/>
              <a:gd name="connsiteY51" fmla="*/ 1620951 h 1644763"/>
              <a:gd name="connsiteX52" fmla="*/ 1129393 w 1779134"/>
              <a:gd name="connsiteY52" fmla="*/ 1542709 h 1644763"/>
              <a:gd name="connsiteX53" fmla="*/ 971210 w 1779134"/>
              <a:gd name="connsiteY53" fmla="*/ 1632857 h 1644763"/>
              <a:gd name="connsiteX54" fmla="*/ 864054 w 1779134"/>
              <a:gd name="connsiteY54" fmla="*/ 1554616 h 1644763"/>
              <a:gd name="connsiteX55" fmla="*/ 767103 w 1779134"/>
              <a:gd name="connsiteY55" fmla="*/ 1546111 h 1644763"/>
              <a:gd name="connsiteX56" fmla="*/ 726375 w 1779134"/>
              <a:gd name="connsiteY56" fmla="*/ 1435563 h 1644763"/>
              <a:gd name="connsiteX57" fmla="*/ 724581 w 1779134"/>
              <a:gd name="connsiteY57" fmla="*/ 1437255 h 1644763"/>
              <a:gd name="connsiteX58" fmla="*/ 421822 w 1779134"/>
              <a:gd name="connsiteY58" fmla="*/ 1285875 h 1644763"/>
              <a:gd name="connsiteX59" fmla="*/ 304460 w 1779134"/>
              <a:gd name="connsiteY59" fmla="*/ 1306286 h 1644763"/>
              <a:gd name="connsiteX60" fmla="*/ 119063 w 1779134"/>
              <a:gd name="connsiteY60" fmla="*/ 1506991 h 1644763"/>
              <a:gd name="connsiteX61" fmla="*/ 0 w 1779134"/>
              <a:gd name="connsiteY61" fmla="*/ 1265464 h 1644763"/>
              <a:gd name="connsiteX62" fmla="*/ 27214 w 1779134"/>
              <a:gd name="connsiteY62" fmla="*/ 1127692 h 1644763"/>
              <a:gd name="connsiteX63" fmla="*/ 147978 w 1779134"/>
              <a:gd name="connsiteY63" fmla="*/ 892969 h 1644763"/>
              <a:gd name="connsiteX64" fmla="*/ 532174 w 1779134"/>
              <a:gd name="connsiteY64" fmla="*/ 624535 h 1644763"/>
              <a:gd name="connsiteX65" fmla="*/ 525577 w 1779134"/>
              <a:gd name="connsiteY65" fmla="*/ 617424 h 1644763"/>
              <a:gd name="connsiteX66" fmla="*/ 821532 w 1779134"/>
              <a:gd name="connsiteY66" fmla="*/ 357187 h 1644763"/>
              <a:gd name="connsiteX67" fmla="*/ 744992 w 1779134"/>
              <a:gd name="connsiteY67" fmla="*/ 171790 h 1644763"/>
              <a:gd name="connsiteX68" fmla="*/ 874260 w 1779134"/>
              <a:gd name="connsiteY68" fmla="*/ 15308 h 1644763"/>
              <a:gd name="connsiteX69" fmla="*/ 882765 w 1779134"/>
              <a:gd name="connsiteY69" fmla="*/ 5103 h 1644763"/>
              <a:gd name="connsiteX70" fmla="*/ 909979 w 1779134"/>
              <a:gd name="connsiteY70" fmla="*/ 0 h 1644763"/>
              <a:gd name="connsiteX0" fmla="*/ 1199268 w 1779134"/>
              <a:gd name="connsiteY0" fmla="*/ 919080 h 1644763"/>
              <a:gd name="connsiteX1" fmla="*/ 1204382 w 1779134"/>
              <a:gd name="connsiteY1" fmla="*/ 920877 h 1644763"/>
              <a:gd name="connsiteX2" fmla="*/ 1204233 w 1779134"/>
              <a:gd name="connsiteY2" fmla="*/ 920183 h 1644763"/>
              <a:gd name="connsiteX3" fmla="*/ 1199268 w 1779134"/>
              <a:gd name="connsiteY3" fmla="*/ 919080 h 1644763"/>
              <a:gd name="connsiteX4" fmla="*/ 1031416 w 1779134"/>
              <a:gd name="connsiteY4" fmla="*/ 896607 h 1644763"/>
              <a:gd name="connsiteX5" fmla="*/ 1026973 w 1779134"/>
              <a:gd name="connsiteY5" fmla="*/ 898487 h 1644763"/>
              <a:gd name="connsiteX6" fmla="*/ 1027292 w 1779134"/>
              <a:gd name="connsiteY6" fmla="*/ 899602 h 1644763"/>
              <a:gd name="connsiteX7" fmla="*/ 1031416 w 1779134"/>
              <a:gd name="connsiteY7" fmla="*/ 896607 h 1644763"/>
              <a:gd name="connsiteX8" fmla="*/ 1166930 w 1779134"/>
              <a:gd name="connsiteY8" fmla="*/ 865736 h 1644763"/>
              <a:gd name="connsiteX9" fmla="*/ 1166813 w 1779134"/>
              <a:gd name="connsiteY9" fmla="*/ 865754 h 1644763"/>
              <a:gd name="connsiteX10" fmla="*/ 1167015 w 1779134"/>
              <a:gd name="connsiteY10" fmla="*/ 866340 h 1644763"/>
              <a:gd name="connsiteX11" fmla="*/ 1166930 w 1779134"/>
              <a:gd name="connsiteY11" fmla="*/ 865736 h 1644763"/>
              <a:gd name="connsiteX12" fmla="*/ 1228485 w 1779134"/>
              <a:gd name="connsiteY12" fmla="*/ 808352 h 1644763"/>
              <a:gd name="connsiteX13" fmla="*/ 1230597 w 1779134"/>
              <a:gd name="connsiteY13" fmla="*/ 808774 h 1644763"/>
              <a:gd name="connsiteX14" fmla="*/ 1230703 w 1779134"/>
              <a:gd name="connsiteY14" fmla="*/ 808669 h 1644763"/>
              <a:gd name="connsiteX15" fmla="*/ 1228485 w 1779134"/>
              <a:gd name="connsiteY15" fmla="*/ 808352 h 1644763"/>
              <a:gd name="connsiteX16" fmla="*/ 909979 w 1779134"/>
              <a:gd name="connsiteY16" fmla="*/ 0 h 1644763"/>
              <a:gd name="connsiteX17" fmla="*/ 1132796 w 1779134"/>
              <a:gd name="connsiteY17" fmla="*/ 224518 h 1644763"/>
              <a:gd name="connsiteX18" fmla="*/ 1234422 w 1779134"/>
              <a:gd name="connsiteY18" fmla="*/ 730956 h 1644763"/>
              <a:gd name="connsiteX19" fmla="*/ 1261213 w 1779134"/>
              <a:gd name="connsiteY19" fmla="*/ 775607 h 1644763"/>
              <a:gd name="connsiteX20" fmla="*/ 1238892 w 1779134"/>
              <a:gd name="connsiteY20" fmla="*/ 800480 h 1644763"/>
              <a:gd name="connsiteX21" fmla="*/ 1259512 w 1779134"/>
              <a:gd name="connsiteY21" fmla="*/ 779859 h 1644763"/>
              <a:gd name="connsiteX22" fmla="*/ 1296081 w 1779134"/>
              <a:gd name="connsiteY22" fmla="*/ 835138 h 1644763"/>
              <a:gd name="connsiteX23" fmla="*/ 1284547 w 1779134"/>
              <a:gd name="connsiteY23" fmla="*/ 858977 h 1644763"/>
              <a:gd name="connsiteX24" fmla="*/ 1299982 w 1779134"/>
              <a:gd name="connsiteY24" fmla="*/ 930752 h 1644763"/>
              <a:gd name="connsiteX25" fmla="*/ 1301184 w 1779134"/>
              <a:gd name="connsiteY25" fmla="*/ 930388 h 1644763"/>
              <a:gd name="connsiteX26" fmla="*/ 1323295 w 1779134"/>
              <a:gd name="connsiteY26" fmla="*/ 1030741 h 1644763"/>
              <a:gd name="connsiteX27" fmla="*/ 1353911 w 1779134"/>
              <a:gd name="connsiteY27" fmla="*/ 1063058 h 1644763"/>
              <a:gd name="connsiteX28" fmla="*/ 1352796 w 1779134"/>
              <a:gd name="connsiteY28" fmla="*/ 1064451 h 1644763"/>
              <a:gd name="connsiteX29" fmla="*/ 1399835 w 1779134"/>
              <a:gd name="connsiteY29" fmla="*/ 1092824 h 1644763"/>
              <a:gd name="connsiteX30" fmla="*/ 1385378 w 1779134"/>
              <a:gd name="connsiteY30" fmla="*/ 1106431 h 1644763"/>
              <a:gd name="connsiteX31" fmla="*/ 1403237 w 1779134"/>
              <a:gd name="connsiteY31" fmla="*/ 1137897 h 1644763"/>
              <a:gd name="connsiteX32" fmla="*/ 1394433 w 1779134"/>
              <a:gd name="connsiteY32" fmla="*/ 1192326 h 1644763"/>
              <a:gd name="connsiteX33" fmla="*/ 1394733 w 1779134"/>
              <a:gd name="connsiteY33" fmla="*/ 1192326 h 1644763"/>
              <a:gd name="connsiteX34" fmla="*/ 1420246 w 1779134"/>
              <a:gd name="connsiteY34" fmla="*/ 1154056 h 1644763"/>
              <a:gd name="connsiteX35" fmla="*/ 1609045 w 1779134"/>
              <a:gd name="connsiteY35" fmla="*/ 1222942 h 1644763"/>
              <a:gd name="connsiteX36" fmla="*/ 1606311 w 1779134"/>
              <a:gd name="connsiteY36" fmla="*/ 1229455 h 1644763"/>
              <a:gd name="connsiteX37" fmla="*/ 1768929 w 1779134"/>
              <a:gd name="connsiteY37" fmla="*/ 1314789 h 1644763"/>
              <a:gd name="connsiteX38" fmla="*/ 1779134 w 1779134"/>
              <a:gd name="connsiteY38" fmla="*/ 1365816 h 1644763"/>
              <a:gd name="connsiteX39" fmla="*/ 1765527 w 1779134"/>
              <a:gd name="connsiteY39" fmla="*/ 1404937 h 1644763"/>
              <a:gd name="connsiteX40" fmla="*/ 1660072 w 1779134"/>
              <a:gd name="connsiteY40" fmla="*/ 1423647 h 1644763"/>
              <a:gd name="connsiteX41" fmla="*/ 1461067 w 1779134"/>
              <a:gd name="connsiteY41" fmla="*/ 1370919 h 1644763"/>
              <a:gd name="connsiteX42" fmla="*/ 1445759 w 1779134"/>
              <a:gd name="connsiteY42" fmla="*/ 1442357 h 1644763"/>
              <a:gd name="connsiteX43" fmla="*/ 1389630 w 1779134"/>
              <a:gd name="connsiteY43" fmla="*/ 1403236 h 1644763"/>
              <a:gd name="connsiteX44" fmla="*/ 1355612 w 1779134"/>
              <a:gd name="connsiteY44" fmla="*/ 1435553 h 1644763"/>
              <a:gd name="connsiteX45" fmla="*/ 1464469 w 1779134"/>
              <a:gd name="connsiteY45" fmla="*/ 1644763 h 1644763"/>
              <a:gd name="connsiteX46" fmla="*/ 1333500 w 1779134"/>
              <a:gd name="connsiteY46" fmla="*/ 1641361 h 1644763"/>
              <a:gd name="connsiteX47" fmla="*/ 1273969 w 1779134"/>
              <a:gd name="connsiteY47" fmla="*/ 1590335 h 1644763"/>
              <a:gd name="connsiteX48" fmla="*/ 1187224 w 1779134"/>
              <a:gd name="connsiteY48" fmla="*/ 1620951 h 1644763"/>
              <a:gd name="connsiteX49" fmla="*/ 1129393 w 1779134"/>
              <a:gd name="connsiteY49" fmla="*/ 1542709 h 1644763"/>
              <a:gd name="connsiteX50" fmla="*/ 971210 w 1779134"/>
              <a:gd name="connsiteY50" fmla="*/ 1632857 h 1644763"/>
              <a:gd name="connsiteX51" fmla="*/ 864054 w 1779134"/>
              <a:gd name="connsiteY51" fmla="*/ 1554616 h 1644763"/>
              <a:gd name="connsiteX52" fmla="*/ 767103 w 1779134"/>
              <a:gd name="connsiteY52" fmla="*/ 1546111 h 1644763"/>
              <a:gd name="connsiteX53" fmla="*/ 726375 w 1779134"/>
              <a:gd name="connsiteY53" fmla="*/ 1435563 h 1644763"/>
              <a:gd name="connsiteX54" fmla="*/ 724581 w 1779134"/>
              <a:gd name="connsiteY54" fmla="*/ 1437255 h 1644763"/>
              <a:gd name="connsiteX55" fmla="*/ 421822 w 1779134"/>
              <a:gd name="connsiteY55" fmla="*/ 1285875 h 1644763"/>
              <a:gd name="connsiteX56" fmla="*/ 304460 w 1779134"/>
              <a:gd name="connsiteY56" fmla="*/ 1306286 h 1644763"/>
              <a:gd name="connsiteX57" fmla="*/ 119063 w 1779134"/>
              <a:gd name="connsiteY57" fmla="*/ 1506991 h 1644763"/>
              <a:gd name="connsiteX58" fmla="*/ 0 w 1779134"/>
              <a:gd name="connsiteY58" fmla="*/ 1265464 h 1644763"/>
              <a:gd name="connsiteX59" fmla="*/ 27214 w 1779134"/>
              <a:gd name="connsiteY59" fmla="*/ 1127692 h 1644763"/>
              <a:gd name="connsiteX60" fmla="*/ 147978 w 1779134"/>
              <a:gd name="connsiteY60" fmla="*/ 892969 h 1644763"/>
              <a:gd name="connsiteX61" fmla="*/ 532174 w 1779134"/>
              <a:gd name="connsiteY61" fmla="*/ 624535 h 1644763"/>
              <a:gd name="connsiteX62" fmla="*/ 525577 w 1779134"/>
              <a:gd name="connsiteY62" fmla="*/ 617424 h 1644763"/>
              <a:gd name="connsiteX63" fmla="*/ 821532 w 1779134"/>
              <a:gd name="connsiteY63" fmla="*/ 357187 h 1644763"/>
              <a:gd name="connsiteX64" fmla="*/ 744992 w 1779134"/>
              <a:gd name="connsiteY64" fmla="*/ 171790 h 1644763"/>
              <a:gd name="connsiteX65" fmla="*/ 874260 w 1779134"/>
              <a:gd name="connsiteY65" fmla="*/ 15308 h 1644763"/>
              <a:gd name="connsiteX66" fmla="*/ 882765 w 1779134"/>
              <a:gd name="connsiteY66" fmla="*/ 5103 h 1644763"/>
              <a:gd name="connsiteX67" fmla="*/ 909979 w 1779134"/>
              <a:gd name="connsiteY67" fmla="*/ 0 h 1644763"/>
              <a:gd name="connsiteX0" fmla="*/ 1204233 w 1779134"/>
              <a:gd name="connsiteY0" fmla="*/ 920183 h 1644763"/>
              <a:gd name="connsiteX1" fmla="*/ 1204382 w 1779134"/>
              <a:gd name="connsiteY1" fmla="*/ 920877 h 1644763"/>
              <a:gd name="connsiteX2" fmla="*/ 1204233 w 1779134"/>
              <a:gd name="connsiteY2" fmla="*/ 920183 h 1644763"/>
              <a:gd name="connsiteX3" fmla="*/ 1031416 w 1779134"/>
              <a:gd name="connsiteY3" fmla="*/ 896607 h 1644763"/>
              <a:gd name="connsiteX4" fmla="*/ 1026973 w 1779134"/>
              <a:gd name="connsiteY4" fmla="*/ 898487 h 1644763"/>
              <a:gd name="connsiteX5" fmla="*/ 1027292 w 1779134"/>
              <a:gd name="connsiteY5" fmla="*/ 899602 h 1644763"/>
              <a:gd name="connsiteX6" fmla="*/ 1031416 w 1779134"/>
              <a:gd name="connsiteY6" fmla="*/ 896607 h 1644763"/>
              <a:gd name="connsiteX7" fmla="*/ 1166930 w 1779134"/>
              <a:gd name="connsiteY7" fmla="*/ 865736 h 1644763"/>
              <a:gd name="connsiteX8" fmla="*/ 1166813 w 1779134"/>
              <a:gd name="connsiteY8" fmla="*/ 865754 h 1644763"/>
              <a:gd name="connsiteX9" fmla="*/ 1167015 w 1779134"/>
              <a:gd name="connsiteY9" fmla="*/ 866340 h 1644763"/>
              <a:gd name="connsiteX10" fmla="*/ 1166930 w 1779134"/>
              <a:gd name="connsiteY10" fmla="*/ 865736 h 1644763"/>
              <a:gd name="connsiteX11" fmla="*/ 1228485 w 1779134"/>
              <a:gd name="connsiteY11" fmla="*/ 808352 h 1644763"/>
              <a:gd name="connsiteX12" fmla="*/ 1230597 w 1779134"/>
              <a:gd name="connsiteY12" fmla="*/ 808774 h 1644763"/>
              <a:gd name="connsiteX13" fmla="*/ 1230703 w 1779134"/>
              <a:gd name="connsiteY13" fmla="*/ 808669 h 1644763"/>
              <a:gd name="connsiteX14" fmla="*/ 1228485 w 1779134"/>
              <a:gd name="connsiteY14" fmla="*/ 808352 h 1644763"/>
              <a:gd name="connsiteX15" fmla="*/ 909979 w 1779134"/>
              <a:gd name="connsiteY15" fmla="*/ 0 h 1644763"/>
              <a:gd name="connsiteX16" fmla="*/ 1132796 w 1779134"/>
              <a:gd name="connsiteY16" fmla="*/ 224518 h 1644763"/>
              <a:gd name="connsiteX17" fmla="*/ 1234422 w 1779134"/>
              <a:gd name="connsiteY17" fmla="*/ 730956 h 1644763"/>
              <a:gd name="connsiteX18" fmla="*/ 1261213 w 1779134"/>
              <a:gd name="connsiteY18" fmla="*/ 775607 h 1644763"/>
              <a:gd name="connsiteX19" fmla="*/ 1238892 w 1779134"/>
              <a:gd name="connsiteY19" fmla="*/ 800480 h 1644763"/>
              <a:gd name="connsiteX20" fmla="*/ 1259512 w 1779134"/>
              <a:gd name="connsiteY20" fmla="*/ 779859 h 1644763"/>
              <a:gd name="connsiteX21" fmla="*/ 1296081 w 1779134"/>
              <a:gd name="connsiteY21" fmla="*/ 835138 h 1644763"/>
              <a:gd name="connsiteX22" fmla="*/ 1284547 w 1779134"/>
              <a:gd name="connsiteY22" fmla="*/ 858977 h 1644763"/>
              <a:gd name="connsiteX23" fmla="*/ 1299982 w 1779134"/>
              <a:gd name="connsiteY23" fmla="*/ 930752 h 1644763"/>
              <a:gd name="connsiteX24" fmla="*/ 1301184 w 1779134"/>
              <a:gd name="connsiteY24" fmla="*/ 930388 h 1644763"/>
              <a:gd name="connsiteX25" fmla="*/ 1323295 w 1779134"/>
              <a:gd name="connsiteY25" fmla="*/ 1030741 h 1644763"/>
              <a:gd name="connsiteX26" fmla="*/ 1353911 w 1779134"/>
              <a:gd name="connsiteY26" fmla="*/ 1063058 h 1644763"/>
              <a:gd name="connsiteX27" fmla="*/ 1352796 w 1779134"/>
              <a:gd name="connsiteY27" fmla="*/ 1064451 h 1644763"/>
              <a:gd name="connsiteX28" fmla="*/ 1399835 w 1779134"/>
              <a:gd name="connsiteY28" fmla="*/ 1092824 h 1644763"/>
              <a:gd name="connsiteX29" fmla="*/ 1385378 w 1779134"/>
              <a:gd name="connsiteY29" fmla="*/ 1106431 h 1644763"/>
              <a:gd name="connsiteX30" fmla="*/ 1403237 w 1779134"/>
              <a:gd name="connsiteY30" fmla="*/ 1137897 h 1644763"/>
              <a:gd name="connsiteX31" fmla="*/ 1394433 w 1779134"/>
              <a:gd name="connsiteY31" fmla="*/ 1192326 h 1644763"/>
              <a:gd name="connsiteX32" fmla="*/ 1394733 w 1779134"/>
              <a:gd name="connsiteY32" fmla="*/ 1192326 h 1644763"/>
              <a:gd name="connsiteX33" fmla="*/ 1420246 w 1779134"/>
              <a:gd name="connsiteY33" fmla="*/ 1154056 h 1644763"/>
              <a:gd name="connsiteX34" fmla="*/ 1609045 w 1779134"/>
              <a:gd name="connsiteY34" fmla="*/ 1222942 h 1644763"/>
              <a:gd name="connsiteX35" fmla="*/ 1606311 w 1779134"/>
              <a:gd name="connsiteY35" fmla="*/ 1229455 h 1644763"/>
              <a:gd name="connsiteX36" fmla="*/ 1768929 w 1779134"/>
              <a:gd name="connsiteY36" fmla="*/ 1314789 h 1644763"/>
              <a:gd name="connsiteX37" fmla="*/ 1779134 w 1779134"/>
              <a:gd name="connsiteY37" fmla="*/ 1365816 h 1644763"/>
              <a:gd name="connsiteX38" fmla="*/ 1765527 w 1779134"/>
              <a:gd name="connsiteY38" fmla="*/ 1404937 h 1644763"/>
              <a:gd name="connsiteX39" fmla="*/ 1660072 w 1779134"/>
              <a:gd name="connsiteY39" fmla="*/ 1423647 h 1644763"/>
              <a:gd name="connsiteX40" fmla="*/ 1461067 w 1779134"/>
              <a:gd name="connsiteY40" fmla="*/ 1370919 h 1644763"/>
              <a:gd name="connsiteX41" fmla="*/ 1445759 w 1779134"/>
              <a:gd name="connsiteY41" fmla="*/ 1442357 h 1644763"/>
              <a:gd name="connsiteX42" fmla="*/ 1389630 w 1779134"/>
              <a:gd name="connsiteY42" fmla="*/ 1403236 h 1644763"/>
              <a:gd name="connsiteX43" fmla="*/ 1355612 w 1779134"/>
              <a:gd name="connsiteY43" fmla="*/ 1435553 h 1644763"/>
              <a:gd name="connsiteX44" fmla="*/ 1464469 w 1779134"/>
              <a:gd name="connsiteY44" fmla="*/ 1644763 h 1644763"/>
              <a:gd name="connsiteX45" fmla="*/ 1333500 w 1779134"/>
              <a:gd name="connsiteY45" fmla="*/ 1641361 h 1644763"/>
              <a:gd name="connsiteX46" fmla="*/ 1273969 w 1779134"/>
              <a:gd name="connsiteY46" fmla="*/ 1590335 h 1644763"/>
              <a:gd name="connsiteX47" fmla="*/ 1187224 w 1779134"/>
              <a:gd name="connsiteY47" fmla="*/ 1620951 h 1644763"/>
              <a:gd name="connsiteX48" fmla="*/ 1129393 w 1779134"/>
              <a:gd name="connsiteY48" fmla="*/ 1542709 h 1644763"/>
              <a:gd name="connsiteX49" fmla="*/ 971210 w 1779134"/>
              <a:gd name="connsiteY49" fmla="*/ 1632857 h 1644763"/>
              <a:gd name="connsiteX50" fmla="*/ 864054 w 1779134"/>
              <a:gd name="connsiteY50" fmla="*/ 1554616 h 1644763"/>
              <a:gd name="connsiteX51" fmla="*/ 767103 w 1779134"/>
              <a:gd name="connsiteY51" fmla="*/ 1546111 h 1644763"/>
              <a:gd name="connsiteX52" fmla="*/ 726375 w 1779134"/>
              <a:gd name="connsiteY52" fmla="*/ 1435563 h 1644763"/>
              <a:gd name="connsiteX53" fmla="*/ 724581 w 1779134"/>
              <a:gd name="connsiteY53" fmla="*/ 1437255 h 1644763"/>
              <a:gd name="connsiteX54" fmla="*/ 421822 w 1779134"/>
              <a:gd name="connsiteY54" fmla="*/ 1285875 h 1644763"/>
              <a:gd name="connsiteX55" fmla="*/ 304460 w 1779134"/>
              <a:gd name="connsiteY55" fmla="*/ 1306286 h 1644763"/>
              <a:gd name="connsiteX56" fmla="*/ 119063 w 1779134"/>
              <a:gd name="connsiteY56" fmla="*/ 1506991 h 1644763"/>
              <a:gd name="connsiteX57" fmla="*/ 0 w 1779134"/>
              <a:gd name="connsiteY57" fmla="*/ 1265464 h 1644763"/>
              <a:gd name="connsiteX58" fmla="*/ 27214 w 1779134"/>
              <a:gd name="connsiteY58" fmla="*/ 1127692 h 1644763"/>
              <a:gd name="connsiteX59" fmla="*/ 147978 w 1779134"/>
              <a:gd name="connsiteY59" fmla="*/ 892969 h 1644763"/>
              <a:gd name="connsiteX60" fmla="*/ 532174 w 1779134"/>
              <a:gd name="connsiteY60" fmla="*/ 624535 h 1644763"/>
              <a:gd name="connsiteX61" fmla="*/ 525577 w 1779134"/>
              <a:gd name="connsiteY61" fmla="*/ 617424 h 1644763"/>
              <a:gd name="connsiteX62" fmla="*/ 821532 w 1779134"/>
              <a:gd name="connsiteY62" fmla="*/ 357187 h 1644763"/>
              <a:gd name="connsiteX63" fmla="*/ 744992 w 1779134"/>
              <a:gd name="connsiteY63" fmla="*/ 171790 h 1644763"/>
              <a:gd name="connsiteX64" fmla="*/ 874260 w 1779134"/>
              <a:gd name="connsiteY64" fmla="*/ 15308 h 1644763"/>
              <a:gd name="connsiteX65" fmla="*/ 882765 w 1779134"/>
              <a:gd name="connsiteY65" fmla="*/ 5103 h 1644763"/>
              <a:gd name="connsiteX66" fmla="*/ 909979 w 1779134"/>
              <a:gd name="connsiteY66" fmla="*/ 0 h 1644763"/>
              <a:gd name="connsiteX0" fmla="*/ 1031416 w 1779134"/>
              <a:gd name="connsiteY0" fmla="*/ 896607 h 1644763"/>
              <a:gd name="connsiteX1" fmla="*/ 1026973 w 1779134"/>
              <a:gd name="connsiteY1" fmla="*/ 898487 h 1644763"/>
              <a:gd name="connsiteX2" fmla="*/ 1027292 w 1779134"/>
              <a:gd name="connsiteY2" fmla="*/ 899602 h 1644763"/>
              <a:gd name="connsiteX3" fmla="*/ 1031416 w 1779134"/>
              <a:gd name="connsiteY3" fmla="*/ 896607 h 1644763"/>
              <a:gd name="connsiteX4" fmla="*/ 1166930 w 1779134"/>
              <a:gd name="connsiteY4" fmla="*/ 865736 h 1644763"/>
              <a:gd name="connsiteX5" fmla="*/ 1166813 w 1779134"/>
              <a:gd name="connsiteY5" fmla="*/ 865754 h 1644763"/>
              <a:gd name="connsiteX6" fmla="*/ 1167015 w 1779134"/>
              <a:gd name="connsiteY6" fmla="*/ 866340 h 1644763"/>
              <a:gd name="connsiteX7" fmla="*/ 1166930 w 1779134"/>
              <a:gd name="connsiteY7" fmla="*/ 865736 h 1644763"/>
              <a:gd name="connsiteX8" fmla="*/ 1228485 w 1779134"/>
              <a:gd name="connsiteY8" fmla="*/ 808352 h 1644763"/>
              <a:gd name="connsiteX9" fmla="*/ 1230597 w 1779134"/>
              <a:gd name="connsiteY9" fmla="*/ 808774 h 1644763"/>
              <a:gd name="connsiteX10" fmla="*/ 1230703 w 1779134"/>
              <a:gd name="connsiteY10" fmla="*/ 808669 h 1644763"/>
              <a:gd name="connsiteX11" fmla="*/ 1228485 w 1779134"/>
              <a:gd name="connsiteY11" fmla="*/ 808352 h 1644763"/>
              <a:gd name="connsiteX12" fmla="*/ 909979 w 1779134"/>
              <a:gd name="connsiteY12" fmla="*/ 0 h 1644763"/>
              <a:gd name="connsiteX13" fmla="*/ 1132796 w 1779134"/>
              <a:gd name="connsiteY13" fmla="*/ 224518 h 1644763"/>
              <a:gd name="connsiteX14" fmla="*/ 1234422 w 1779134"/>
              <a:gd name="connsiteY14" fmla="*/ 730956 h 1644763"/>
              <a:gd name="connsiteX15" fmla="*/ 1261213 w 1779134"/>
              <a:gd name="connsiteY15" fmla="*/ 775607 h 1644763"/>
              <a:gd name="connsiteX16" fmla="*/ 1238892 w 1779134"/>
              <a:gd name="connsiteY16" fmla="*/ 800480 h 1644763"/>
              <a:gd name="connsiteX17" fmla="*/ 1259512 w 1779134"/>
              <a:gd name="connsiteY17" fmla="*/ 779859 h 1644763"/>
              <a:gd name="connsiteX18" fmla="*/ 1296081 w 1779134"/>
              <a:gd name="connsiteY18" fmla="*/ 835138 h 1644763"/>
              <a:gd name="connsiteX19" fmla="*/ 1284547 w 1779134"/>
              <a:gd name="connsiteY19" fmla="*/ 858977 h 1644763"/>
              <a:gd name="connsiteX20" fmla="*/ 1299982 w 1779134"/>
              <a:gd name="connsiteY20" fmla="*/ 930752 h 1644763"/>
              <a:gd name="connsiteX21" fmla="*/ 1301184 w 1779134"/>
              <a:gd name="connsiteY21" fmla="*/ 930388 h 1644763"/>
              <a:gd name="connsiteX22" fmla="*/ 1323295 w 1779134"/>
              <a:gd name="connsiteY22" fmla="*/ 1030741 h 1644763"/>
              <a:gd name="connsiteX23" fmla="*/ 1353911 w 1779134"/>
              <a:gd name="connsiteY23" fmla="*/ 1063058 h 1644763"/>
              <a:gd name="connsiteX24" fmla="*/ 1352796 w 1779134"/>
              <a:gd name="connsiteY24" fmla="*/ 1064451 h 1644763"/>
              <a:gd name="connsiteX25" fmla="*/ 1399835 w 1779134"/>
              <a:gd name="connsiteY25" fmla="*/ 1092824 h 1644763"/>
              <a:gd name="connsiteX26" fmla="*/ 1385378 w 1779134"/>
              <a:gd name="connsiteY26" fmla="*/ 1106431 h 1644763"/>
              <a:gd name="connsiteX27" fmla="*/ 1403237 w 1779134"/>
              <a:gd name="connsiteY27" fmla="*/ 1137897 h 1644763"/>
              <a:gd name="connsiteX28" fmla="*/ 1394433 w 1779134"/>
              <a:gd name="connsiteY28" fmla="*/ 1192326 h 1644763"/>
              <a:gd name="connsiteX29" fmla="*/ 1394733 w 1779134"/>
              <a:gd name="connsiteY29" fmla="*/ 1192326 h 1644763"/>
              <a:gd name="connsiteX30" fmla="*/ 1420246 w 1779134"/>
              <a:gd name="connsiteY30" fmla="*/ 1154056 h 1644763"/>
              <a:gd name="connsiteX31" fmla="*/ 1609045 w 1779134"/>
              <a:gd name="connsiteY31" fmla="*/ 1222942 h 1644763"/>
              <a:gd name="connsiteX32" fmla="*/ 1606311 w 1779134"/>
              <a:gd name="connsiteY32" fmla="*/ 1229455 h 1644763"/>
              <a:gd name="connsiteX33" fmla="*/ 1768929 w 1779134"/>
              <a:gd name="connsiteY33" fmla="*/ 1314789 h 1644763"/>
              <a:gd name="connsiteX34" fmla="*/ 1779134 w 1779134"/>
              <a:gd name="connsiteY34" fmla="*/ 1365816 h 1644763"/>
              <a:gd name="connsiteX35" fmla="*/ 1765527 w 1779134"/>
              <a:gd name="connsiteY35" fmla="*/ 1404937 h 1644763"/>
              <a:gd name="connsiteX36" fmla="*/ 1660072 w 1779134"/>
              <a:gd name="connsiteY36" fmla="*/ 1423647 h 1644763"/>
              <a:gd name="connsiteX37" fmla="*/ 1461067 w 1779134"/>
              <a:gd name="connsiteY37" fmla="*/ 1370919 h 1644763"/>
              <a:gd name="connsiteX38" fmla="*/ 1445759 w 1779134"/>
              <a:gd name="connsiteY38" fmla="*/ 1442357 h 1644763"/>
              <a:gd name="connsiteX39" fmla="*/ 1389630 w 1779134"/>
              <a:gd name="connsiteY39" fmla="*/ 1403236 h 1644763"/>
              <a:gd name="connsiteX40" fmla="*/ 1355612 w 1779134"/>
              <a:gd name="connsiteY40" fmla="*/ 1435553 h 1644763"/>
              <a:gd name="connsiteX41" fmla="*/ 1464469 w 1779134"/>
              <a:gd name="connsiteY41" fmla="*/ 1644763 h 1644763"/>
              <a:gd name="connsiteX42" fmla="*/ 1333500 w 1779134"/>
              <a:gd name="connsiteY42" fmla="*/ 1641361 h 1644763"/>
              <a:gd name="connsiteX43" fmla="*/ 1273969 w 1779134"/>
              <a:gd name="connsiteY43" fmla="*/ 1590335 h 1644763"/>
              <a:gd name="connsiteX44" fmla="*/ 1187224 w 1779134"/>
              <a:gd name="connsiteY44" fmla="*/ 1620951 h 1644763"/>
              <a:gd name="connsiteX45" fmla="*/ 1129393 w 1779134"/>
              <a:gd name="connsiteY45" fmla="*/ 1542709 h 1644763"/>
              <a:gd name="connsiteX46" fmla="*/ 971210 w 1779134"/>
              <a:gd name="connsiteY46" fmla="*/ 1632857 h 1644763"/>
              <a:gd name="connsiteX47" fmla="*/ 864054 w 1779134"/>
              <a:gd name="connsiteY47" fmla="*/ 1554616 h 1644763"/>
              <a:gd name="connsiteX48" fmla="*/ 767103 w 1779134"/>
              <a:gd name="connsiteY48" fmla="*/ 1546111 h 1644763"/>
              <a:gd name="connsiteX49" fmla="*/ 726375 w 1779134"/>
              <a:gd name="connsiteY49" fmla="*/ 1435563 h 1644763"/>
              <a:gd name="connsiteX50" fmla="*/ 724581 w 1779134"/>
              <a:gd name="connsiteY50" fmla="*/ 1437255 h 1644763"/>
              <a:gd name="connsiteX51" fmla="*/ 421822 w 1779134"/>
              <a:gd name="connsiteY51" fmla="*/ 1285875 h 1644763"/>
              <a:gd name="connsiteX52" fmla="*/ 304460 w 1779134"/>
              <a:gd name="connsiteY52" fmla="*/ 1306286 h 1644763"/>
              <a:gd name="connsiteX53" fmla="*/ 119063 w 1779134"/>
              <a:gd name="connsiteY53" fmla="*/ 1506991 h 1644763"/>
              <a:gd name="connsiteX54" fmla="*/ 0 w 1779134"/>
              <a:gd name="connsiteY54" fmla="*/ 1265464 h 1644763"/>
              <a:gd name="connsiteX55" fmla="*/ 27214 w 1779134"/>
              <a:gd name="connsiteY55" fmla="*/ 1127692 h 1644763"/>
              <a:gd name="connsiteX56" fmla="*/ 147978 w 1779134"/>
              <a:gd name="connsiteY56" fmla="*/ 892969 h 1644763"/>
              <a:gd name="connsiteX57" fmla="*/ 532174 w 1779134"/>
              <a:gd name="connsiteY57" fmla="*/ 624535 h 1644763"/>
              <a:gd name="connsiteX58" fmla="*/ 525577 w 1779134"/>
              <a:gd name="connsiteY58" fmla="*/ 617424 h 1644763"/>
              <a:gd name="connsiteX59" fmla="*/ 821532 w 1779134"/>
              <a:gd name="connsiteY59" fmla="*/ 357187 h 1644763"/>
              <a:gd name="connsiteX60" fmla="*/ 744992 w 1779134"/>
              <a:gd name="connsiteY60" fmla="*/ 171790 h 1644763"/>
              <a:gd name="connsiteX61" fmla="*/ 874260 w 1779134"/>
              <a:gd name="connsiteY61" fmla="*/ 15308 h 1644763"/>
              <a:gd name="connsiteX62" fmla="*/ 882765 w 1779134"/>
              <a:gd name="connsiteY62" fmla="*/ 5103 h 1644763"/>
              <a:gd name="connsiteX63" fmla="*/ 909979 w 1779134"/>
              <a:gd name="connsiteY63" fmla="*/ 0 h 1644763"/>
              <a:gd name="connsiteX0" fmla="*/ 1027292 w 1779134"/>
              <a:gd name="connsiteY0" fmla="*/ 899602 h 1644763"/>
              <a:gd name="connsiteX1" fmla="*/ 1026973 w 1779134"/>
              <a:gd name="connsiteY1" fmla="*/ 898487 h 1644763"/>
              <a:gd name="connsiteX2" fmla="*/ 1027292 w 1779134"/>
              <a:gd name="connsiteY2" fmla="*/ 899602 h 1644763"/>
              <a:gd name="connsiteX3" fmla="*/ 1166930 w 1779134"/>
              <a:gd name="connsiteY3" fmla="*/ 865736 h 1644763"/>
              <a:gd name="connsiteX4" fmla="*/ 1166813 w 1779134"/>
              <a:gd name="connsiteY4" fmla="*/ 865754 h 1644763"/>
              <a:gd name="connsiteX5" fmla="*/ 1167015 w 1779134"/>
              <a:gd name="connsiteY5" fmla="*/ 866340 h 1644763"/>
              <a:gd name="connsiteX6" fmla="*/ 1166930 w 1779134"/>
              <a:gd name="connsiteY6" fmla="*/ 865736 h 1644763"/>
              <a:gd name="connsiteX7" fmla="*/ 1228485 w 1779134"/>
              <a:gd name="connsiteY7" fmla="*/ 808352 h 1644763"/>
              <a:gd name="connsiteX8" fmla="*/ 1230597 w 1779134"/>
              <a:gd name="connsiteY8" fmla="*/ 808774 h 1644763"/>
              <a:gd name="connsiteX9" fmla="*/ 1230703 w 1779134"/>
              <a:gd name="connsiteY9" fmla="*/ 808669 h 1644763"/>
              <a:gd name="connsiteX10" fmla="*/ 1228485 w 1779134"/>
              <a:gd name="connsiteY10" fmla="*/ 808352 h 1644763"/>
              <a:gd name="connsiteX11" fmla="*/ 909979 w 1779134"/>
              <a:gd name="connsiteY11" fmla="*/ 0 h 1644763"/>
              <a:gd name="connsiteX12" fmla="*/ 1132796 w 1779134"/>
              <a:gd name="connsiteY12" fmla="*/ 224518 h 1644763"/>
              <a:gd name="connsiteX13" fmla="*/ 1234422 w 1779134"/>
              <a:gd name="connsiteY13" fmla="*/ 730956 h 1644763"/>
              <a:gd name="connsiteX14" fmla="*/ 1261213 w 1779134"/>
              <a:gd name="connsiteY14" fmla="*/ 775607 h 1644763"/>
              <a:gd name="connsiteX15" fmla="*/ 1238892 w 1779134"/>
              <a:gd name="connsiteY15" fmla="*/ 800480 h 1644763"/>
              <a:gd name="connsiteX16" fmla="*/ 1259512 w 1779134"/>
              <a:gd name="connsiteY16" fmla="*/ 779859 h 1644763"/>
              <a:gd name="connsiteX17" fmla="*/ 1296081 w 1779134"/>
              <a:gd name="connsiteY17" fmla="*/ 835138 h 1644763"/>
              <a:gd name="connsiteX18" fmla="*/ 1284547 w 1779134"/>
              <a:gd name="connsiteY18" fmla="*/ 858977 h 1644763"/>
              <a:gd name="connsiteX19" fmla="*/ 1299982 w 1779134"/>
              <a:gd name="connsiteY19" fmla="*/ 930752 h 1644763"/>
              <a:gd name="connsiteX20" fmla="*/ 1301184 w 1779134"/>
              <a:gd name="connsiteY20" fmla="*/ 930388 h 1644763"/>
              <a:gd name="connsiteX21" fmla="*/ 1323295 w 1779134"/>
              <a:gd name="connsiteY21" fmla="*/ 1030741 h 1644763"/>
              <a:gd name="connsiteX22" fmla="*/ 1353911 w 1779134"/>
              <a:gd name="connsiteY22" fmla="*/ 1063058 h 1644763"/>
              <a:gd name="connsiteX23" fmla="*/ 1352796 w 1779134"/>
              <a:gd name="connsiteY23" fmla="*/ 1064451 h 1644763"/>
              <a:gd name="connsiteX24" fmla="*/ 1399835 w 1779134"/>
              <a:gd name="connsiteY24" fmla="*/ 1092824 h 1644763"/>
              <a:gd name="connsiteX25" fmla="*/ 1385378 w 1779134"/>
              <a:gd name="connsiteY25" fmla="*/ 1106431 h 1644763"/>
              <a:gd name="connsiteX26" fmla="*/ 1403237 w 1779134"/>
              <a:gd name="connsiteY26" fmla="*/ 1137897 h 1644763"/>
              <a:gd name="connsiteX27" fmla="*/ 1394433 w 1779134"/>
              <a:gd name="connsiteY27" fmla="*/ 1192326 h 1644763"/>
              <a:gd name="connsiteX28" fmla="*/ 1394733 w 1779134"/>
              <a:gd name="connsiteY28" fmla="*/ 1192326 h 1644763"/>
              <a:gd name="connsiteX29" fmla="*/ 1420246 w 1779134"/>
              <a:gd name="connsiteY29" fmla="*/ 1154056 h 1644763"/>
              <a:gd name="connsiteX30" fmla="*/ 1609045 w 1779134"/>
              <a:gd name="connsiteY30" fmla="*/ 1222942 h 1644763"/>
              <a:gd name="connsiteX31" fmla="*/ 1606311 w 1779134"/>
              <a:gd name="connsiteY31" fmla="*/ 1229455 h 1644763"/>
              <a:gd name="connsiteX32" fmla="*/ 1768929 w 1779134"/>
              <a:gd name="connsiteY32" fmla="*/ 1314789 h 1644763"/>
              <a:gd name="connsiteX33" fmla="*/ 1779134 w 1779134"/>
              <a:gd name="connsiteY33" fmla="*/ 1365816 h 1644763"/>
              <a:gd name="connsiteX34" fmla="*/ 1765527 w 1779134"/>
              <a:gd name="connsiteY34" fmla="*/ 1404937 h 1644763"/>
              <a:gd name="connsiteX35" fmla="*/ 1660072 w 1779134"/>
              <a:gd name="connsiteY35" fmla="*/ 1423647 h 1644763"/>
              <a:gd name="connsiteX36" fmla="*/ 1461067 w 1779134"/>
              <a:gd name="connsiteY36" fmla="*/ 1370919 h 1644763"/>
              <a:gd name="connsiteX37" fmla="*/ 1445759 w 1779134"/>
              <a:gd name="connsiteY37" fmla="*/ 1442357 h 1644763"/>
              <a:gd name="connsiteX38" fmla="*/ 1389630 w 1779134"/>
              <a:gd name="connsiteY38" fmla="*/ 1403236 h 1644763"/>
              <a:gd name="connsiteX39" fmla="*/ 1355612 w 1779134"/>
              <a:gd name="connsiteY39" fmla="*/ 1435553 h 1644763"/>
              <a:gd name="connsiteX40" fmla="*/ 1464469 w 1779134"/>
              <a:gd name="connsiteY40" fmla="*/ 1644763 h 1644763"/>
              <a:gd name="connsiteX41" fmla="*/ 1333500 w 1779134"/>
              <a:gd name="connsiteY41" fmla="*/ 1641361 h 1644763"/>
              <a:gd name="connsiteX42" fmla="*/ 1273969 w 1779134"/>
              <a:gd name="connsiteY42" fmla="*/ 1590335 h 1644763"/>
              <a:gd name="connsiteX43" fmla="*/ 1187224 w 1779134"/>
              <a:gd name="connsiteY43" fmla="*/ 1620951 h 1644763"/>
              <a:gd name="connsiteX44" fmla="*/ 1129393 w 1779134"/>
              <a:gd name="connsiteY44" fmla="*/ 1542709 h 1644763"/>
              <a:gd name="connsiteX45" fmla="*/ 971210 w 1779134"/>
              <a:gd name="connsiteY45" fmla="*/ 1632857 h 1644763"/>
              <a:gd name="connsiteX46" fmla="*/ 864054 w 1779134"/>
              <a:gd name="connsiteY46" fmla="*/ 1554616 h 1644763"/>
              <a:gd name="connsiteX47" fmla="*/ 767103 w 1779134"/>
              <a:gd name="connsiteY47" fmla="*/ 1546111 h 1644763"/>
              <a:gd name="connsiteX48" fmla="*/ 726375 w 1779134"/>
              <a:gd name="connsiteY48" fmla="*/ 1435563 h 1644763"/>
              <a:gd name="connsiteX49" fmla="*/ 724581 w 1779134"/>
              <a:gd name="connsiteY49" fmla="*/ 1437255 h 1644763"/>
              <a:gd name="connsiteX50" fmla="*/ 421822 w 1779134"/>
              <a:gd name="connsiteY50" fmla="*/ 1285875 h 1644763"/>
              <a:gd name="connsiteX51" fmla="*/ 304460 w 1779134"/>
              <a:gd name="connsiteY51" fmla="*/ 1306286 h 1644763"/>
              <a:gd name="connsiteX52" fmla="*/ 119063 w 1779134"/>
              <a:gd name="connsiteY52" fmla="*/ 1506991 h 1644763"/>
              <a:gd name="connsiteX53" fmla="*/ 0 w 1779134"/>
              <a:gd name="connsiteY53" fmla="*/ 1265464 h 1644763"/>
              <a:gd name="connsiteX54" fmla="*/ 27214 w 1779134"/>
              <a:gd name="connsiteY54" fmla="*/ 1127692 h 1644763"/>
              <a:gd name="connsiteX55" fmla="*/ 147978 w 1779134"/>
              <a:gd name="connsiteY55" fmla="*/ 892969 h 1644763"/>
              <a:gd name="connsiteX56" fmla="*/ 532174 w 1779134"/>
              <a:gd name="connsiteY56" fmla="*/ 624535 h 1644763"/>
              <a:gd name="connsiteX57" fmla="*/ 525577 w 1779134"/>
              <a:gd name="connsiteY57" fmla="*/ 617424 h 1644763"/>
              <a:gd name="connsiteX58" fmla="*/ 821532 w 1779134"/>
              <a:gd name="connsiteY58" fmla="*/ 357187 h 1644763"/>
              <a:gd name="connsiteX59" fmla="*/ 744992 w 1779134"/>
              <a:gd name="connsiteY59" fmla="*/ 171790 h 1644763"/>
              <a:gd name="connsiteX60" fmla="*/ 874260 w 1779134"/>
              <a:gd name="connsiteY60" fmla="*/ 15308 h 1644763"/>
              <a:gd name="connsiteX61" fmla="*/ 882765 w 1779134"/>
              <a:gd name="connsiteY61" fmla="*/ 5103 h 1644763"/>
              <a:gd name="connsiteX62" fmla="*/ 909979 w 1779134"/>
              <a:gd name="connsiteY62" fmla="*/ 0 h 1644763"/>
              <a:gd name="connsiteX0" fmla="*/ 1166930 w 1779134"/>
              <a:gd name="connsiteY0" fmla="*/ 865736 h 1644763"/>
              <a:gd name="connsiteX1" fmla="*/ 1166813 w 1779134"/>
              <a:gd name="connsiteY1" fmla="*/ 865754 h 1644763"/>
              <a:gd name="connsiteX2" fmla="*/ 1167015 w 1779134"/>
              <a:gd name="connsiteY2" fmla="*/ 866340 h 1644763"/>
              <a:gd name="connsiteX3" fmla="*/ 1166930 w 1779134"/>
              <a:gd name="connsiteY3" fmla="*/ 865736 h 1644763"/>
              <a:gd name="connsiteX4" fmla="*/ 1228485 w 1779134"/>
              <a:gd name="connsiteY4" fmla="*/ 808352 h 1644763"/>
              <a:gd name="connsiteX5" fmla="*/ 1230597 w 1779134"/>
              <a:gd name="connsiteY5" fmla="*/ 808774 h 1644763"/>
              <a:gd name="connsiteX6" fmla="*/ 1230703 w 1779134"/>
              <a:gd name="connsiteY6" fmla="*/ 808669 h 1644763"/>
              <a:gd name="connsiteX7" fmla="*/ 1228485 w 1779134"/>
              <a:gd name="connsiteY7" fmla="*/ 808352 h 1644763"/>
              <a:gd name="connsiteX8" fmla="*/ 909979 w 1779134"/>
              <a:gd name="connsiteY8" fmla="*/ 0 h 1644763"/>
              <a:gd name="connsiteX9" fmla="*/ 1132796 w 1779134"/>
              <a:gd name="connsiteY9" fmla="*/ 224518 h 1644763"/>
              <a:gd name="connsiteX10" fmla="*/ 1234422 w 1779134"/>
              <a:gd name="connsiteY10" fmla="*/ 730956 h 1644763"/>
              <a:gd name="connsiteX11" fmla="*/ 1261213 w 1779134"/>
              <a:gd name="connsiteY11" fmla="*/ 775607 h 1644763"/>
              <a:gd name="connsiteX12" fmla="*/ 1238892 w 1779134"/>
              <a:gd name="connsiteY12" fmla="*/ 800480 h 1644763"/>
              <a:gd name="connsiteX13" fmla="*/ 1259512 w 1779134"/>
              <a:gd name="connsiteY13" fmla="*/ 779859 h 1644763"/>
              <a:gd name="connsiteX14" fmla="*/ 1296081 w 1779134"/>
              <a:gd name="connsiteY14" fmla="*/ 835138 h 1644763"/>
              <a:gd name="connsiteX15" fmla="*/ 1284547 w 1779134"/>
              <a:gd name="connsiteY15" fmla="*/ 858977 h 1644763"/>
              <a:gd name="connsiteX16" fmla="*/ 1299982 w 1779134"/>
              <a:gd name="connsiteY16" fmla="*/ 930752 h 1644763"/>
              <a:gd name="connsiteX17" fmla="*/ 1301184 w 1779134"/>
              <a:gd name="connsiteY17" fmla="*/ 930388 h 1644763"/>
              <a:gd name="connsiteX18" fmla="*/ 1323295 w 1779134"/>
              <a:gd name="connsiteY18" fmla="*/ 1030741 h 1644763"/>
              <a:gd name="connsiteX19" fmla="*/ 1353911 w 1779134"/>
              <a:gd name="connsiteY19" fmla="*/ 1063058 h 1644763"/>
              <a:gd name="connsiteX20" fmla="*/ 1352796 w 1779134"/>
              <a:gd name="connsiteY20" fmla="*/ 1064451 h 1644763"/>
              <a:gd name="connsiteX21" fmla="*/ 1399835 w 1779134"/>
              <a:gd name="connsiteY21" fmla="*/ 1092824 h 1644763"/>
              <a:gd name="connsiteX22" fmla="*/ 1385378 w 1779134"/>
              <a:gd name="connsiteY22" fmla="*/ 1106431 h 1644763"/>
              <a:gd name="connsiteX23" fmla="*/ 1403237 w 1779134"/>
              <a:gd name="connsiteY23" fmla="*/ 1137897 h 1644763"/>
              <a:gd name="connsiteX24" fmla="*/ 1394433 w 1779134"/>
              <a:gd name="connsiteY24" fmla="*/ 1192326 h 1644763"/>
              <a:gd name="connsiteX25" fmla="*/ 1394733 w 1779134"/>
              <a:gd name="connsiteY25" fmla="*/ 1192326 h 1644763"/>
              <a:gd name="connsiteX26" fmla="*/ 1420246 w 1779134"/>
              <a:gd name="connsiteY26" fmla="*/ 1154056 h 1644763"/>
              <a:gd name="connsiteX27" fmla="*/ 1609045 w 1779134"/>
              <a:gd name="connsiteY27" fmla="*/ 1222942 h 1644763"/>
              <a:gd name="connsiteX28" fmla="*/ 1606311 w 1779134"/>
              <a:gd name="connsiteY28" fmla="*/ 1229455 h 1644763"/>
              <a:gd name="connsiteX29" fmla="*/ 1768929 w 1779134"/>
              <a:gd name="connsiteY29" fmla="*/ 1314789 h 1644763"/>
              <a:gd name="connsiteX30" fmla="*/ 1779134 w 1779134"/>
              <a:gd name="connsiteY30" fmla="*/ 1365816 h 1644763"/>
              <a:gd name="connsiteX31" fmla="*/ 1765527 w 1779134"/>
              <a:gd name="connsiteY31" fmla="*/ 1404937 h 1644763"/>
              <a:gd name="connsiteX32" fmla="*/ 1660072 w 1779134"/>
              <a:gd name="connsiteY32" fmla="*/ 1423647 h 1644763"/>
              <a:gd name="connsiteX33" fmla="*/ 1461067 w 1779134"/>
              <a:gd name="connsiteY33" fmla="*/ 1370919 h 1644763"/>
              <a:gd name="connsiteX34" fmla="*/ 1445759 w 1779134"/>
              <a:gd name="connsiteY34" fmla="*/ 1442357 h 1644763"/>
              <a:gd name="connsiteX35" fmla="*/ 1389630 w 1779134"/>
              <a:gd name="connsiteY35" fmla="*/ 1403236 h 1644763"/>
              <a:gd name="connsiteX36" fmla="*/ 1355612 w 1779134"/>
              <a:gd name="connsiteY36" fmla="*/ 1435553 h 1644763"/>
              <a:gd name="connsiteX37" fmla="*/ 1464469 w 1779134"/>
              <a:gd name="connsiteY37" fmla="*/ 1644763 h 1644763"/>
              <a:gd name="connsiteX38" fmla="*/ 1333500 w 1779134"/>
              <a:gd name="connsiteY38" fmla="*/ 1641361 h 1644763"/>
              <a:gd name="connsiteX39" fmla="*/ 1273969 w 1779134"/>
              <a:gd name="connsiteY39" fmla="*/ 1590335 h 1644763"/>
              <a:gd name="connsiteX40" fmla="*/ 1187224 w 1779134"/>
              <a:gd name="connsiteY40" fmla="*/ 1620951 h 1644763"/>
              <a:gd name="connsiteX41" fmla="*/ 1129393 w 1779134"/>
              <a:gd name="connsiteY41" fmla="*/ 1542709 h 1644763"/>
              <a:gd name="connsiteX42" fmla="*/ 971210 w 1779134"/>
              <a:gd name="connsiteY42" fmla="*/ 1632857 h 1644763"/>
              <a:gd name="connsiteX43" fmla="*/ 864054 w 1779134"/>
              <a:gd name="connsiteY43" fmla="*/ 1554616 h 1644763"/>
              <a:gd name="connsiteX44" fmla="*/ 767103 w 1779134"/>
              <a:gd name="connsiteY44" fmla="*/ 1546111 h 1644763"/>
              <a:gd name="connsiteX45" fmla="*/ 726375 w 1779134"/>
              <a:gd name="connsiteY45" fmla="*/ 1435563 h 1644763"/>
              <a:gd name="connsiteX46" fmla="*/ 724581 w 1779134"/>
              <a:gd name="connsiteY46" fmla="*/ 1437255 h 1644763"/>
              <a:gd name="connsiteX47" fmla="*/ 421822 w 1779134"/>
              <a:gd name="connsiteY47" fmla="*/ 1285875 h 1644763"/>
              <a:gd name="connsiteX48" fmla="*/ 304460 w 1779134"/>
              <a:gd name="connsiteY48" fmla="*/ 1306286 h 1644763"/>
              <a:gd name="connsiteX49" fmla="*/ 119063 w 1779134"/>
              <a:gd name="connsiteY49" fmla="*/ 1506991 h 1644763"/>
              <a:gd name="connsiteX50" fmla="*/ 0 w 1779134"/>
              <a:gd name="connsiteY50" fmla="*/ 1265464 h 1644763"/>
              <a:gd name="connsiteX51" fmla="*/ 27214 w 1779134"/>
              <a:gd name="connsiteY51" fmla="*/ 1127692 h 1644763"/>
              <a:gd name="connsiteX52" fmla="*/ 147978 w 1779134"/>
              <a:gd name="connsiteY52" fmla="*/ 892969 h 1644763"/>
              <a:gd name="connsiteX53" fmla="*/ 532174 w 1779134"/>
              <a:gd name="connsiteY53" fmla="*/ 624535 h 1644763"/>
              <a:gd name="connsiteX54" fmla="*/ 525577 w 1779134"/>
              <a:gd name="connsiteY54" fmla="*/ 617424 h 1644763"/>
              <a:gd name="connsiteX55" fmla="*/ 821532 w 1779134"/>
              <a:gd name="connsiteY55" fmla="*/ 357187 h 1644763"/>
              <a:gd name="connsiteX56" fmla="*/ 744992 w 1779134"/>
              <a:gd name="connsiteY56" fmla="*/ 171790 h 1644763"/>
              <a:gd name="connsiteX57" fmla="*/ 874260 w 1779134"/>
              <a:gd name="connsiteY57" fmla="*/ 15308 h 1644763"/>
              <a:gd name="connsiteX58" fmla="*/ 882765 w 1779134"/>
              <a:gd name="connsiteY58" fmla="*/ 5103 h 1644763"/>
              <a:gd name="connsiteX59" fmla="*/ 909979 w 1779134"/>
              <a:gd name="connsiteY59" fmla="*/ 0 h 1644763"/>
              <a:gd name="connsiteX0" fmla="*/ 1167015 w 1779134"/>
              <a:gd name="connsiteY0" fmla="*/ 866340 h 1644763"/>
              <a:gd name="connsiteX1" fmla="*/ 1166813 w 1779134"/>
              <a:gd name="connsiteY1" fmla="*/ 865754 h 1644763"/>
              <a:gd name="connsiteX2" fmla="*/ 1167015 w 1779134"/>
              <a:gd name="connsiteY2" fmla="*/ 866340 h 1644763"/>
              <a:gd name="connsiteX3" fmla="*/ 1228485 w 1779134"/>
              <a:gd name="connsiteY3" fmla="*/ 808352 h 1644763"/>
              <a:gd name="connsiteX4" fmla="*/ 1230597 w 1779134"/>
              <a:gd name="connsiteY4" fmla="*/ 808774 h 1644763"/>
              <a:gd name="connsiteX5" fmla="*/ 1230703 w 1779134"/>
              <a:gd name="connsiteY5" fmla="*/ 808669 h 1644763"/>
              <a:gd name="connsiteX6" fmla="*/ 1228485 w 1779134"/>
              <a:gd name="connsiteY6" fmla="*/ 808352 h 1644763"/>
              <a:gd name="connsiteX7" fmla="*/ 909979 w 1779134"/>
              <a:gd name="connsiteY7" fmla="*/ 0 h 1644763"/>
              <a:gd name="connsiteX8" fmla="*/ 1132796 w 1779134"/>
              <a:gd name="connsiteY8" fmla="*/ 224518 h 1644763"/>
              <a:gd name="connsiteX9" fmla="*/ 1234422 w 1779134"/>
              <a:gd name="connsiteY9" fmla="*/ 730956 h 1644763"/>
              <a:gd name="connsiteX10" fmla="*/ 1261213 w 1779134"/>
              <a:gd name="connsiteY10" fmla="*/ 775607 h 1644763"/>
              <a:gd name="connsiteX11" fmla="*/ 1238892 w 1779134"/>
              <a:gd name="connsiteY11" fmla="*/ 800480 h 1644763"/>
              <a:gd name="connsiteX12" fmla="*/ 1259512 w 1779134"/>
              <a:gd name="connsiteY12" fmla="*/ 779859 h 1644763"/>
              <a:gd name="connsiteX13" fmla="*/ 1296081 w 1779134"/>
              <a:gd name="connsiteY13" fmla="*/ 835138 h 1644763"/>
              <a:gd name="connsiteX14" fmla="*/ 1284547 w 1779134"/>
              <a:gd name="connsiteY14" fmla="*/ 858977 h 1644763"/>
              <a:gd name="connsiteX15" fmla="*/ 1299982 w 1779134"/>
              <a:gd name="connsiteY15" fmla="*/ 930752 h 1644763"/>
              <a:gd name="connsiteX16" fmla="*/ 1301184 w 1779134"/>
              <a:gd name="connsiteY16" fmla="*/ 930388 h 1644763"/>
              <a:gd name="connsiteX17" fmla="*/ 1323295 w 1779134"/>
              <a:gd name="connsiteY17" fmla="*/ 1030741 h 1644763"/>
              <a:gd name="connsiteX18" fmla="*/ 1353911 w 1779134"/>
              <a:gd name="connsiteY18" fmla="*/ 1063058 h 1644763"/>
              <a:gd name="connsiteX19" fmla="*/ 1352796 w 1779134"/>
              <a:gd name="connsiteY19" fmla="*/ 1064451 h 1644763"/>
              <a:gd name="connsiteX20" fmla="*/ 1399835 w 1779134"/>
              <a:gd name="connsiteY20" fmla="*/ 1092824 h 1644763"/>
              <a:gd name="connsiteX21" fmla="*/ 1385378 w 1779134"/>
              <a:gd name="connsiteY21" fmla="*/ 1106431 h 1644763"/>
              <a:gd name="connsiteX22" fmla="*/ 1403237 w 1779134"/>
              <a:gd name="connsiteY22" fmla="*/ 1137897 h 1644763"/>
              <a:gd name="connsiteX23" fmla="*/ 1394433 w 1779134"/>
              <a:gd name="connsiteY23" fmla="*/ 1192326 h 1644763"/>
              <a:gd name="connsiteX24" fmla="*/ 1394733 w 1779134"/>
              <a:gd name="connsiteY24" fmla="*/ 1192326 h 1644763"/>
              <a:gd name="connsiteX25" fmla="*/ 1420246 w 1779134"/>
              <a:gd name="connsiteY25" fmla="*/ 1154056 h 1644763"/>
              <a:gd name="connsiteX26" fmla="*/ 1609045 w 1779134"/>
              <a:gd name="connsiteY26" fmla="*/ 1222942 h 1644763"/>
              <a:gd name="connsiteX27" fmla="*/ 1606311 w 1779134"/>
              <a:gd name="connsiteY27" fmla="*/ 1229455 h 1644763"/>
              <a:gd name="connsiteX28" fmla="*/ 1768929 w 1779134"/>
              <a:gd name="connsiteY28" fmla="*/ 1314789 h 1644763"/>
              <a:gd name="connsiteX29" fmla="*/ 1779134 w 1779134"/>
              <a:gd name="connsiteY29" fmla="*/ 1365816 h 1644763"/>
              <a:gd name="connsiteX30" fmla="*/ 1765527 w 1779134"/>
              <a:gd name="connsiteY30" fmla="*/ 1404937 h 1644763"/>
              <a:gd name="connsiteX31" fmla="*/ 1660072 w 1779134"/>
              <a:gd name="connsiteY31" fmla="*/ 1423647 h 1644763"/>
              <a:gd name="connsiteX32" fmla="*/ 1461067 w 1779134"/>
              <a:gd name="connsiteY32" fmla="*/ 1370919 h 1644763"/>
              <a:gd name="connsiteX33" fmla="*/ 1445759 w 1779134"/>
              <a:gd name="connsiteY33" fmla="*/ 1442357 h 1644763"/>
              <a:gd name="connsiteX34" fmla="*/ 1389630 w 1779134"/>
              <a:gd name="connsiteY34" fmla="*/ 1403236 h 1644763"/>
              <a:gd name="connsiteX35" fmla="*/ 1355612 w 1779134"/>
              <a:gd name="connsiteY35" fmla="*/ 1435553 h 1644763"/>
              <a:gd name="connsiteX36" fmla="*/ 1464469 w 1779134"/>
              <a:gd name="connsiteY36" fmla="*/ 1644763 h 1644763"/>
              <a:gd name="connsiteX37" fmla="*/ 1333500 w 1779134"/>
              <a:gd name="connsiteY37" fmla="*/ 1641361 h 1644763"/>
              <a:gd name="connsiteX38" fmla="*/ 1273969 w 1779134"/>
              <a:gd name="connsiteY38" fmla="*/ 1590335 h 1644763"/>
              <a:gd name="connsiteX39" fmla="*/ 1187224 w 1779134"/>
              <a:gd name="connsiteY39" fmla="*/ 1620951 h 1644763"/>
              <a:gd name="connsiteX40" fmla="*/ 1129393 w 1779134"/>
              <a:gd name="connsiteY40" fmla="*/ 1542709 h 1644763"/>
              <a:gd name="connsiteX41" fmla="*/ 971210 w 1779134"/>
              <a:gd name="connsiteY41" fmla="*/ 1632857 h 1644763"/>
              <a:gd name="connsiteX42" fmla="*/ 864054 w 1779134"/>
              <a:gd name="connsiteY42" fmla="*/ 1554616 h 1644763"/>
              <a:gd name="connsiteX43" fmla="*/ 767103 w 1779134"/>
              <a:gd name="connsiteY43" fmla="*/ 1546111 h 1644763"/>
              <a:gd name="connsiteX44" fmla="*/ 726375 w 1779134"/>
              <a:gd name="connsiteY44" fmla="*/ 1435563 h 1644763"/>
              <a:gd name="connsiteX45" fmla="*/ 724581 w 1779134"/>
              <a:gd name="connsiteY45" fmla="*/ 1437255 h 1644763"/>
              <a:gd name="connsiteX46" fmla="*/ 421822 w 1779134"/>
              <a:gd name="connsiteY46" fmla="*/ 1285875 h 1644763"/>
              <a:gd name="connsiteX47" fmla="*/ 304460 w 1779134"/>
              <a:gd name="connsiteY47" fmla="*/ 1306286 h 1644763"/>
              <a:gd name="connsiteX48" fmla="*/ 119063 w 1779134"/>
              <a:gd name="connsiteY48" fmla="*/ 1506991 h 1644763"/>
              <a:gd name="connsiteX49" fmla="*/ 0 w 1779134"/>
              <a:gd name="connsiteY49" fmla="*/ 1265464 h 1644763"/>
              <a:gd name="connsiteX50" fmla="*/ 27214 w 1779134"/>
              <a:gd name="connsiteY50" fmla="*/ 1127692 h 1644763"/>
              <a:gd name="connsiteX51" fmla="*/ 147978 w 1779134"/>
              <a:gd name="connsiteY51" fmla="*/ 892969 h 1644763"/>
              <a:gd name="connsiteX52" fmla="*/ 532174 w 1779134"/>
              <a:gd name="connsiteY52" fmla="*/ 624535 h 1644763"/>
              <a:gd name="connsiteX53" fmla="*/ 525577 w 1779134"/>
              <a:gd name="connsiteY53" fmla="*/ 617424 h 1644763"/>
              <a:gd name="connsiteX54" fmla="*/ 821532 w 1779134"/>
              <a:gd name="connsiteY54" fmla="*/ 357187 h 1644763"/>
              <a:gd name="connsiteX55" fmla="*/ 744992 w 1779134"/>
              <a:gd name="connsiteY55" fmla="*/ 171790 h 1644763"/>
              <a:gd name="connsiteX56" fmla="*/ 874260 w 1779134"/>
              <a:gd name="connsiteY56" fmla="*/ 15308 h 1644763"/>
              <a:gd name="connsiteX57" fmla="*/ 882765 w 1779134"/>
              <a:gd name="connsiteY57" fmla="*/ 5103 h 1644763"/>
              <a:gd name="connsiteX58" fmla="*/ 909979 w 1779134"/>
              <a:gd name="connsiteY58" fmla="*/ 0 h 1644763"/>
              <a:gd name="connsiteX0" fmla="*/ 1228485 w 1779134"/>
              <a:gd name="connsiteY0" fmla="*/ 808352 h 1644763"/>
              <a:gd name="connsiteX1" fmla="*/ 1230597 w 1779134"/>
              <a:gd name="connsiteY1" fmla="*/ 808774 h 1644763"/>
              <a:gd name="connsiteX2" fmla="*/ 1230703 w 1779134"/>
              <a:gd name="connsiteY2" fmla="*/ 808669 h 1644763"/>
              <a:gd name="connsiteX3" fmla="*/ 1228485 w 1779134"/>
              <a:gd name="connsiteY3" fmla="*/ 808352 h 1644763"/>
              <a:gd name="connsiteX4" fmla="*/ 909979 w 1779134"/>
              <a:gd name="connsiteY4" fmla="*/ 0 h 1644763"/>
              <a:gd name="connsiteX5" fmla="*/ 1132796 w 1779134"/>
              <a:gd name="connsiteY5" fmla="*/ 224518 h 1644763"/>
              <a:gd name="connsiteX6" fmla="*/ 1234422 w 1779134"/>
              <a:gd name="connsiteY6" fmla="*/ 730956 h 1644763"/>
              <a:gd name="connsiteX7" fmla="*/ 1261213 w 1779134"/>
              <a:gd name="connsiteY7" fmla="*/ 775607 h 1644763"/>
              <a:gd name="connsiteX8" fmla="*/ 1238892 w 1779134"/>
              <a:gd name="connsiteY8" fmla="*/ 800480 h 1644763"/>
              <a:gd name="connsiteX9" fmla="*/ 1259512 w 1779134"/>
              <a:gd name="connsiteY9" fmla="*/ 779859 h 1644763"/>
              <a:gd name="connsiteX10" fmla="*/ 1296081 w 1779134"/>
              <a:gd name="connsiteY10" fmla="*/ 835138 h 1644763"/>
              <a:gd name="connsiteX11" fmla="*/ 1284547 w 1779134"/>
              <a:gd name="connsiteY11" fmla="*/ 858977 h 1644763"/>
              <a:gd name="connsiteX12" fmla="*/ 1299982 w 1779134"/>
              <a:gd name="connsiteY12" fmla="*/ 930752 h 1644763"/>
              <a:gd name="connsiteX13" fmla="*/ 1301184 w 1779134"/>
              <a:gd name="connsiteY13" fmla="*/ 930388 h 1644763"/>
              <a:gd name="connsiteX14" fmla="*/ 1323295 w 1779134"/>
              <a:gd name="connsiteY14" fmla="*/ 1030741 h 1644763"/>
              <a:gd name="connsiteX15" fmla="*/ 1353911 w 1779134"/>
              <a:gd name="connsiteY15" fmla="*/ 1063058 h 1644763"/>
              <a:gd name="connsiteX16" fmla="*/ 1352796 w 1779134"/>
              <a:gd name="connsiteY16" fmla="*/ 1064451 h 1644763"/>
              <a:gd name="connsiteX17" fmla="*/ 1399835 w 1779134"/>
              <a:gd name="connsiteY17" fmla="*/ 1092824 h 1644763"/>
              <a:gd name="connsiteX18" fmla="*/ 1385378 w 1779134"/>
              <a:gd name="connsiteY18" fmla="*/ 1106431 h 1644763"/>
              <a:gd name="connsiteX19" fmla="*/ 1403237 w 1779134"/>
              <a:gd name="connsiteY19" fmla="*/ 1137897 h 1644763"/>
              <a:gd name="connsiteX20" fmla="*/ 1394433 w 1779134"/>
              <a:gd name="connsiteY20" fmla="*/ 1192326 h 1644763"/>
              <a:gd name="connsiteX21" fmla="*/ 1394733 w 1779134"/>
              <a:gd name="connsiteY21" fmla="*/ 1192326 h 1644763"/>
              <a:gd name="connsiteX22" fmla="*/ 1420246 w 1779134"/>
              <a:gd name="connsiteY22" fmla="*/ 1154056 h 1644763"/>
              <a:gd name="connsiteX23" fmla="*/ 1609045 w 1779134"/>
              <a:gd name="connsiteY23" fmla="*/ 1222942 h 1644763"/>
              <a:gd name="connsiteX24" fmla="*/ 1606311 w 1779134"/>
              <a:gd name="connsiteY24" fmla="*/ 1229455 h 1644763"/>
              <a:gd name="connsiteX25" fmla="*/ 1768929 w 1779134"/>
              <a:gd name="connsiteY25" fmla="*/ 1314789 h 1644763"/>
              <a:gd name="connsiteX26" fmla="*/ 1779134 w 1779134"/>
              <a:gd name="connsiteY26" fmla="*/ 1365816 h 1644763"/>
              <a:gd name="connsiteX27" fmla="*/ 1765527 w 1779134"/>
              <a:gd name="connsiteY27" fmla="*/ 1404937 h 1644763"/>
              <a:gd name="connsiteX28" fmla="*/ 1660072 w 1779134"/>
              <a:gd name="connsiteY28" fmla="*/ 1423647 h 1644763"/>
              <a:gd name="connsiteX29" fmla="*/ 1461067 w 1779134"/>
              <a:gd name="connsiteY29" fmla="*/ 1370919 h 1644763"/>
              <a:gd name="connsiteX30" fmla="*/ 1445759 w 1779134"/>
              <a:gd name="connsiteY30" fmla="*/ 1442357 h 1644763"/>
              <a:gd name="connsiteX31" fmla="*/ 1389630 w 1779134"/>
              <a:gd name="connsiteY31" fmla="*/ 1403236 h 1644763"/>
              <a:gd name="connsiteX32" fmla="*/ 1355612 w 1779134"/>
              <a:gd name="connsiteY32" fmla="*/ 1435553 h 1644763"/>
              <a:gd name="connsiteX33" fmla="*/ 1464469 w 1779134"/>
              <a:gd name="connsiteY33" fmla="*/ 1644763 h 1644763"/>
              <a:gd name="connsiteX34" fmla="*/ 1333500 w 1779134"/>
              <a:gd name="connsiteY34" fmla="*/ 1641361 h 1644763"/>
              <a:gd name="connsiteX35" fmla="*/ 1273969 w 1779134"/>
              <a:gd name="connsiteY35" fmla="*/ 1590335 h 1644763"/>
              <a:gd name="connsiteX36" fmla="*/ 1187224 w 1779134"/>
              <a:gd name="connsiteY36" fmla="*/ 1620951 h 1644763"/>
              <a:gd name="connsiteX37" fmla="*/ 1129393 w 1779134"/>
              <a:gd name="connsiteY37" fmla="*/ 1542709 h 1644763"/>
              <a:gd name="connsiteX38" fmla="*/ 971210 w 1779134"/>
              <a:gd name="connsiteY38" fmla="*/ 1632857 h 1644763"/>
              <a:gd name="connsiteX39" fmla="*/ 864054 w 1779134"/>
              <a:gd name="connsiteY39" fmla="*/ 1554616 h 1644763"/>
              <a:gd name="connsiteX40" fmla="*/ 767103 w 1779134"/>
              <a:gd name="connsiteY40" fmla="*/ 1546111 h 1644763"/>
              <a:gd name="connsiteX41" fmla="*/ 726375 w 1779134"/>
              <a:gd name="connsiteY41" fmla="*/ 1435563 h 1644763"/>
              <a:gd name="connsiteX42" fmla="*/ 724581 w 1779134"/>
              <a:gd name="connsiteY42" fmla="*/ 1437255 h 1644763"/>
              <a:gd name="connsiteX43" fmla="*/ 421822 w 1779134"/>
              <a:gd name="connsiteY43" fmla="*/ 1285875 h 1644763"/>
              <a:gd name="connsiteX44" fmla="*/ 304460 w 1779134"/>
              <a:gd name="connsiteY44" fmla="*/ 1306286 h 1644763"/>
              <a:gd name="connsiteX45" fmla="*/ 119063 w 1779134"/>
              <a:gd name="connsiteY45" fmla="*/ 1506991 h 1644763"/>
              <a:gd name="connsiteX46" fmla="*/ 0 w 1779134"/>
              <a:gd name="connsiteY46" fmla="*/ 1265464 h 1644763"/>
              <a:gd name="connsiteX47" fmla="*/ 27214 w 1779134"/>
              <a:gd name="connsiteY47" fmla="*/ 1127692 h 1644763"/>
              <a:gd name="connsiteX48" fmla="*/ 147978 w 1779134"/>
              <a:gd name="connsiteY48" fmla="*/ 892969 h 1644763"/>
              <a:gd name="connsiteX49" fmla="*/ 532174 w 1779134"/>
              <a:gd name="connsiteY49" fmla="*/ 624535 h 1644763"/>
              <a:gd name="connsiteX50" fmla="*/ 525577 w 1779134"/>
              <a:gd name="connsiteY50" fmla="*/ 617424 h 1644763"/>
              <a:gd name="connsiteX51" fmla="*/ 821532 w 1779134"/>
              <a:gd name="connsiteY51" fmla="*/ 357187 h 1644763"/>
              <a:gd name="connsiteX52" fmla="*/ 744992 w 1779134"/>
              <a:gd name="connsiteY52" fmla="*/ 171790 h 1644763"/>
              <a:gd name="connsiteX53" fmla="*/ 874260 w 1779134"/>
              <a:gd name="connsiteY53" fmla="*/ 15308 h 1644763"/>
              <a:gd name="connsiteX54" fmla="*/ 882765 w 1779134"/>
              <a:gd name="connsiteY54" fmla="*/ 5103 h 1644763"/>
              <a:gd name="connsiteX55" fmla="*/ 909979 w 1779134"/>
              <a:gd name="connsiteY55" fmla="*/ 0 h 1644763"/>
              <a:gd name="connsiteX0" fmla="*/ 1228485 w 1779134"/>
              <a:gd name="connsiteY0" fmla="*/ 808352 h 1644763"/>
              <a:gd name="connsiteX1" fmla="*/ 1230597 w 1779134"/>
              <a:gd name="connsiteY1" fmla="*/ 808774 h 1644763"/>
              <a:gd name="connsiteX2" fmla="*/ 1230703 w 1779134"/>
              <a:gd name="connsiteY2" fmla="*/ 808669 h 1644763"/>
              <a:gd name="connsiteX3" fmla="*/ 1228485 w 1779134"/>
              <a:gd name="connsiteY3" fmla="*/ 808352 h 1644763"/>
              <a:gd name="connsiteX4" fmla="*/ 909979 w 1779134"/>
              <a:gd name="connsiteY4" fmla="*/ 0 h 1644763"/>
              <a:gd name="connsiteX5" fmla="*/ 1132796 w 1779134"/>
              <a:gd name="connsiteY5" fmla="*/ 224518 h 1644763"/>
              <a:gd name="connsiteX6" fmla="*/ 1234422 w 1779134"/>
              <a:gd name="connsiteY6" fmla="*/ 730956 h 1644763"/>
              <a:gd name="connsiteX7" fmla="*/ 1261213 w 1779134"/>
              <a:gd name="connsiteY7" fmla="*/ 775607 h 1644763"/>
              <a:gd name="connsiteX8" fmla="*/ 1259512 w 1779134"/>
              <a:gd name="connsiteY8" fmla="*/ 779859 h 1644763"/>
              <a:gd name="connsiteX9" fmla="*/ 1296081 w 1779134"/>
              <a:gd name="connsiteY9" fmla="*/ 835138 h 1644763"/>
              <a:gd name="connsiteX10" fmla="*/ 1284547 w 1779134"/>
              <a:gd name="connsiteY10" fmla="*/ 858977 h 1644763"/>
              <a:gd name="connsiteX11" fmla="*/ 1299982 w 1779134"/>
              <a:gd name="connsiteY11" fmla="*/ 930752 h 1644763"/>
              <a:gd name="connsiteX12" fmla="*/ 1301184 w 1779134"/>
              <a:gd name="connsiteY12" fmla="*/ 930388 h 1644763"/>
              <a:gd name="connsiteX13" fmla="*/ 1323295 w 1779134"/>
              <a:gd name="connsiteY13" fmla="*/ 1030741 h 1644763"/>
              <a:gd name="connsiteX14" fmla="*/ 1353911 w 1779134"/>
              <a:gd name="connsiteY14" fmla="*/ 1063058 h 1644763"/>
              <a:gd name="connsiteX15" fmla="*/ 1352796 w 1779134"/>
              <a:gd name="connsiteY15" fmla="*/ 1064451 h 1644763"/>
              <a:gd name="connsiteX16" fmla="*/ 1399835 w 1779134"/>
              <a:gd name="connsiteY16" fmla="*/ 1092824 h 1644763"/>
              <a:gd name="connsiteX17" fmla="*/ 1385378 w 1779134"/>
              <a:gd name="connsiteY17" fmla="*/ 1106431 h 1644763"/>
              <a:gd name="connsiteX18" fmla="*/ 1403237 w 1779134"/>
              <a:gd name="connsiteY18" fmla="*/ 1137897 h 1644763"/>
              <a:gd name="connsiteX19" fmla="*/ 1394433 w 1779134"/>
              <a:gd name="connsiteY19" fmla="*/ 1192326 h 1644763"/>
              <a:gd name="connsiteX20" fmla="*/ 1394733 w 1779134"/>
              <a:gd name="connsiteY20" fmla="*/ 1192326 h 1644763"/>
              <a:gd name="connsiteX21" fmla="*/ 1420246 w 1779134"/>
              <a:gd name="connsiteY21" fmla="*/ 1154056 h 1644763"/>
              <a:gd name="connsiteX22" fmla="*/ 1609045 w 1779134"/>
              <a:gd name="connsiteY22" fmla="*/ 1222942 h 1644763"/>
              <a:gd name="connsiteX23" fmla="*/ 1606311 w 1779134"/>
              <a:gd name="connsiteY23" fmla="*/ 1229455 h 1644763"/>
              <a:gd name="connsiteX24" fmla="*/ 1768929 w 1779134"/>
              <a:gd name="connsiteY24" fmla="*/ 1314789 h 1644763"/>
              <a:gd name="connsiteX25" fmla="*/ 1779134 w 1779134"/>
              <a:gd name="connsiteY25" fmla="*/ 1365816 h 1644763"/>
              <a:gd name="connsiteX26" fmla="*/ 1765527 w 1779134"/>
              <a:gd name="connsiteY26" fmla="*/ 1404937 h 1644763"/>
              <a:gd name="connsiteX27" fmla="*/ 1660072 w 1779134"/>
              <a:gd name="connsiteY27" fmla="*/ 1423647 h 1644763"/>
              <a:gd name="connsiteX28" fmla="*/ 1461067 w 1779134"/>
              <a:gd name="connsiteY28" fmla="*/ 1370919 h 1644763"/>
              <a:gd name="connsiteX29" fmla="*/ 1445759 w 1779134"/>
              <a:gd name="connsiteY29" fmla="*/ 1442357 h 1644763"/>
              <a:gd name="connsiteX30" fmla="*/ 1389630 w 1779134"/>
              <a:gd name="connsiteY30" fmla="*/ 1403236 h 1644763"/>
              <a:gd name="connsiteX31" fmla="*/ 1355612 w 1779134"/>
              <a:gd name="connsiteY31" fmla="*/ 1435553 h 1644763"/>
              <a:gd name="connsiteX32" fmla="*/ 1464469 w 1779134"/>
              <a:gd name="connsiteY32" fmla="*/ 1644763 h 1644763"/>
              <a:gd name="connsiteX33" fmla="*/ 1333500 w 1779134"/>
              <a:gd name="connsiteY33" fmla="*/ 1641361 h 1644763"/>
              <a:gd name="connsiteX34" fmla="*/ 1273969 w 1779134"/>
              <a:gd name="connsiteY34" fmla="*/ 1590335 h 1644763"/>
              <a:gd name="connsiteX35" fmla="*/ 1187224 w 1779134"/>
              <a:gd name="connsiteY35" fmla="*/ 1620951 h 1644763"/>
              <a:gd name="connsiteX36" fmla="*/ 1129393 w 1779134"/>
              <a:gd name="connsiteY36" fmla="*/ 1542709 h 1644763"/>
              <a:gd name="connsiteX37" fmla="*/ 971210 w 1779134"/>
              <a:gd name="connsiteY37" fmla="*/ 1632857 h 1644763"/>
              <a:gd name="connsiteX38" fmla="*/ 864054 w 1779134"/>
              <a:gd name="connsiteY38" fmla="*/ 1554616 h 1644763"/>
              <a:gd name="connsiteX39" fmla="*/ 767103 w 1779134"/>
              <a:gd name="connsiteY39" fmla="*/ 1546111 h 1644763"/>
              <a:gd name="connsiteX40" fmla="*/ 726375 w 1779134"/>
              <a:gd name="connsiteY40" fmla="*/ 1435563 h 1644763"/>
              <a:gd name="connsiteX41" fmla="*/ 724581 w 1779134"/>
              <a:gd name="connsiteY41" fmla="*/ 1437255 h 1644763"/>
              <a:gd name="connsiteX42" fmla="*/ 421822 w 1779134"/>
              <a:gd name="connsiteY42" fmla="*/ 1285875 h 1644763"/>
              <a:gd name="connsiteX43" fmla="*/ 304460 w 1779134"/>
              <a:gd name="connsiteY43" fmla="*/ 1306286 h 1644763"/>
              <a:gd name="connsiteX44" fmla="*/ 119063 w 1779134"/>
              <a:gd name="connsiteY44" fmla="*/ 1506991 h 1644763"/>
              <a:gd name="connsiteX45" fmla="*/ 0 w 1779134"/>
              <a:gd name="connsiteY45" fmla="*/ 1265464 h 1644763"/>
              <a:gd name="connsiteX46" fmla="*/ 27214 w 1779134"/>
              <a:gd name="connsiteY46" fmla="*/ 1127692 h 1644763"/>
              <a:gd name="connsiteX47" fmla="*/ 147978 w 1779134"/>
              <a:gd name="connsiteY47" fmla="*/ 892969 h 1644763"/>
              <a:gd name="connsiteX48" fmla="*/ 532174 w 1779134"/>
              <a:gd name="connsiteY48" fmla="*/ 624535 h 1644763"/>
              <a:gd name="connsiteX49" fmla="*/ 525577 w 1779134"/>
              <a:gd name="connsiteY49" fmla="*/ 617424 h 1644763"/>
              <a:gd name="connsiteX50" fmla="*/ 821532 w 1779134"/>
              <a:gd name="connsiteY50" fmla="*/ 357187 h 1644763"/>
              <a:gd name="connsiteX51" fmla="*/ 744992 w 1779134"/>
              <a:gd name="connsiteY51" fmla="*/ 171790 h 1644763"/>
              <a:gd name="connsiteX52" fmla="*/ 874260 w 1779134"/>
              <a:gd name="connsiteY52" fmla="*/ 15308 h 1644763"/>
              <a:gd name="connsiteX53" fmla="*/ 882765 w 1779134"/>
              <a:gd name="connsiteY53" fmla="*/ 5103 h 1644763"/>
              <a:gd name="connsiteX54" fmla="*/ 909979 w 1779134"/>
              <a:gd name="connsiteY54" fmla="*/ 0 h 1644763"/>
              <a:gd name="connsiteX0" fmla="*/ 1230703 w 1779134"/>
              <a:gd name="connsiteY0" fmla="*/ 808669 h 1644763"/>
              <a:gd name="connsiteX1" fmla="*/ 1230597 w 1779134"/>
              <a:gd name="connsiteY1" fmla="*/ 808774 h 1644763"/>
              <a:gd name="connsiteX2" fmla="*/ 1230703 w 1779134"/>
              <a:gd name="connsiteY2" fmla="*/ 808669 h 1644763"/>
              <a:gd name="connsiteX3" fmla="*/ 909979 w 1779134"/>
              <a:gd name="connsiteY3" fmla="*/ 0 h 1644763"/>
              <a:gd name="connsiteX4" fmla="*/ 1132796 w 1779134"/>
              <a:gd name="connsiteY4" fmla="*/ 224518 h 1644763"/>
              <a:gd name="connsiteX5" fmla="*/ 1234422 w 1779134"/>
              <a:gd name="connsiteY5" fmla="*/ 730956 h 1644763"/>
              <a:gd name="connsiteX6" fmla="*/ 1261213 w 1779134"/>
              <a:gd name="connsiteY6" fmla="*/ 775607 h 1644763"/>
              <a:gd name="connsiteX7" fmla="*/ 1259512 w 1779134"/>
              <a:gd name="connsiteY7" fmla="*/ 779859 h 1644763"/>
              <a:gd name="connsiteX8" fmla="*/ 1296081 w 1779134"/>
              <a:gd name="connsiteY8" fmla="*/ 835138 h 1644763"/>
              <a:gd name="connsiteX9" fmla="*/ 1284547 w 1779134"/>
              <a:gd name="connsiteY9" fmla="*/ 858977 h 1644763"/>
              <a:gd name="connsiteX10" fmla="*/ 1299982 w 1779134"/>
              <a:gd name="connsiteY10" fmla="*/ 930752 h 1644763"/>
              <a:gd name="connsiteX11" fmla="*/ 1301184 w 1779134"/>
              <a:gd name="connsiteY11" fmla="*/ 930388 h 1644763"/>
              <a:gd name="connsiteX12" fmla="*/ 1323295 w 1779134"/>
              <a:gd name="connsiteY12" fmla="*/ 1030741 h 1644763"/>
              <a:gd name="connsiteX13" fmla="*/ 1353911 w 1779134"/>
              <a:gd name="connsiteY13" fmla="*/ 1063058 h 1644763"/>
              <a:gd name="connsiteX14" fmla="*/ 1352796 w 1779134"/>
              <a:gd name="connsiteY14" fmla="*/ 1064451 h 1644763"/>
              <a:gd name="connsiteX15" fmla="*/ 1399835 w 1779134"/>
              <a:gd name="connsiteY15" fmla="*/ 1092824 h 1644763"/>
              <a:gd name="connsiteX16" fmla="*/ 1385378 w 1779134"/>
              <a:gd name="connsiteY16" fmla="*/ 1106431 h 1644763"/>
              <a:gd name="connsiteX17" fmla="*/ 1403237 w 1779134"/>
              <a:gd name="connsiteY17" fmla="*/ 1137897 h 1644763"/>
              <a:gd name="connsiteX18" fmla="*/ 1394433 w 1779134"/>
              <a:gd name="connsiteY18" fmla="*/ 1192326 h 1644763"/>
              <a:gd name="connsiteX19" fmla="*/ 1394733 w 1779134"/>
              <a:gd name="connsiteY19" fmla="*/ 1192326 h 1644763"/>
              <a:gd name="connsiteX20" fmla="*/ 1420246 w 1779134"/>
              <a:gd name="connsiteY20" fmla="*/ 1154056 h 1644763"/>
              <a:gd name="connsiteX21" fmla="*/ 1609045 w 1779134"/>
              <a:gd name="connsiteY21" fmla="*/ 1222942 h 1644763"/>
              <a:gd name="connsiteX22" fmla="*/ 1606311 w 1779134"/>
              <a:gd name="connsiteY22" fmla="*/ 1229455 h 1644763"/>
              <a:gd name="connsiteX23" fmla="*/ 1768929 w 1779134"/>
              <a:gd name="connsiteY23" fmla="*/ 1314789 h 1644763"/>
              <a:gd name="connsiteX24" fmla="*/ 1779134 w 1779134"/>
              <a:gd name="connsiteY24" fmla="*/ 1365816 h 1644763"/>
              <a:gd name="connsiteX25" fmla="*/ 1765527 w 1779134"/>
              <a:gd name="connsiteY25" fmla="*/ 1404937 h 1644763"/>
              <a:gd name="connsiteX26" fmla="*/ 1660072 w 1779134"/>
              <a:gd name="connsiteY26" fmla="*/ 1423647 h 1644763"/>
              <a:gd name="connsiteX27" fmla="*/ 1461067 w 1779134"/>
              <a:gd name="connsiteY27" fmla="*/ 1370919 h 1644763"/>
              <a:gd name="connsiteX28" fmla="*/ 1445759 w 1779134"/>
              <a:gd name="connsiteY28" fmla="*/ 1442357 h 1644763"/>
              <a:gd name="connsiteX29" fmla="*/ 1389630 w 1779134"/>
              <a:gd name="connsiteY29" fmla="*/ 1403236 h 1644763"/>
              <a:gd name="connsiteX30" fmla="*/ 1355612 w 1779134"/>
              <a:gd name="connsiteY30" fmla="*/ 1435553 h 1644763"/>
              <a:gd name="connsiteX31" fmla="*/ 1464469 w 1779134"/>
              <a:gd name="connsiteY31" fmla="*/ 1644763 h 1644763"/>
              <a:gd name="connsiteX32" fmla="*/ 1333500 w 1779134"/>
              <a:gd name="connsiteY32" fmla="*/ 1641361 h 1644763"/>
              <a:gd name="connsiteX33" fmla="*/ 1273969 w 1779134"/>
              <a:gd name="connsiteY33" fmla="*/ 1590335 h 1644763"/>
              <a:gd name="connsiteX34" fmla="*/ 1187224 w 1779134"/>
              <a:gd name="connsiteY34" fmla="*/ 1620951 h 1644763"/>
              <a:gd name="connsiteX35" fmla="*/ 1129393 w 1779134"/>
              <a:gd name="connsiteY35" fmla="*/ 1542709 h 1644763"/>
              <a:gd name="connsiteX36" fmla="*/ 971210 w 1779134"/>
              <a:gd name="connsiteY36" fmla="*/ 1632857 h 1644763"/>
              <a:gd name="connsiteX37" fmla="*/ 864054 w 1779134"/>
              <a:gd name="connsiteY37" fmla="*/ 1554616 h 1644763"/>
              <a:gd name="connsiteX38" fmla="*/ 767103 w 1779134"/>
              <a:gd name="connsiteY38" fmla="*/ 1546111 h 1644763"/>
              <a:gd name="connsiteX39" fmla="*/ 726375 w 1779134"/>
              <a:gd name="connsiteY39" fmla="*/ 1435563 h 1644763"/>
              <a:gd name="connsiteX40" fmla="*/ 724581 w 1779134"/>
              <a:gd name="connsiteY40" fmla="*/ 1437255 h 1644763"/>
              <a:gd name="connsiteX41" fmla="*/ 421822 w 1779134"/>
              <a:gd name="connsiteY41" fmla="*/ 1285875 h 1644763"/>
              <a:gd name="connsiteX42" fmla="*/ 304460 w 1779134"/>
              <a:gd name="connsiteY42" fmla="*/ 1306286 h 1644763"/>
              <a:gd name="connsiteX43" fmla="*/ 119063 w 1779134"/>
              <a:gd name="connsiteY43" fmla="*/ 1506991 h 1644763"/>
              <a:gd name="connsiteX44" fmla="*/ 0 w 1779134"/>
              <a:gd name="connsiteY44" fmla="*/ 1265464 h 1644763"/>
              <a:gd name="connsiteX45" fmla="*/ 27214 w 1779134"/>
              <a:gd name="connsiteY45" fmla="*/ 1127692 h 1644763"/>
              <a:gd name="connsiteX46" fmla="*/ 147978 w 1779134"/>
              <a:gd name="connsiteY46" fmla="*/ 892969 h 1644763"/>
              <a:gd name="connsiteX47" fmla="*/ 532174 w 1779134"/>
              <a:gd name="connsiteY47" fmla="*/ 624535 h 1644763"/>
              <a:gd name="connsiteX48" fmla="*/ 525577 w 1779134"/>
              <a:gd name="connsiteY48" fmla="*/ 617424 h 1644763"/>
              <a:gd name="connsiteX49" fmla="*/ 821532 w 1779134"/>
              <a:gd name="connsiteY49" fmla="*/ 357187 h 1644763"/>
              <a:gd name="connsiteX50" fmla="*/ 744992 w 1779134"/>
              <a:gd name="connsiteY50" fmla="*/ 171790 h 1644763"/>
              <a:gd name="connsiteX51" fmla="*/ 874260 w 1779134"/>
              <a:gd name="connsiteY51" fmla="*/ 15308 h 1644763"/>
              <a:gd name="connsiteX52" fmla="*/ 882765 w 1779134"/>
              <a:gd name="connsiteY52" fmla="*/ 5103 h 1644763"/>
              <a:gd name="connsiteX53" fmla="*/ 909979 w 1779134"/>
              <a:gd name="connsiteY53" fmla="*/ 0 h 1644763"/>
              <a:gd name="connsiteX0" fmla="*/ 909979 w 1779134"/>
              <a:gd name="connsiteY0" fmla="*/ 0 h 1644763"/>
              <a:gd name="connsiteX1" fmla="*/ 1132796 w 1779134"/>
              <a:gd name="connsiteY1" fmla="*/ 224518 h 1644763"/>
              <a:gd name="connsiteX2" fmla="*/ 1234422 w 1779134"/>
              <a:gd name="connsiteY2" fmla="*/ 730956 h 1644763"/>
              <a:gd name="connsiteX3" fmla="*/ 1261213 w 1779134"/>
              <a:gd name="connsiteY3" fmla="*/ 775607 h 1644763"/>
              <a:gd name="connsiteX4" fmla="*/ 1259512 w 1779134"/>
              <a:gd name="connsiteY4" fmla="*/ 779859 h 1644763"/>
              <a:gd name="connsiteX5" fmla="*/ 1296081 w 1779134"/>
              <a:gd name="connsiteY5" fmla="*/ 835138 h 1644763"/>
              <a:gd name="connsiteX6" fmla="*/ 1284547 w 1779134"/>
              <a:gd name="connsiteY6" fmla="*/ 858977 h 1644763"/>
              <a:gd name="connsiteX7" fmla="*/ 1299982 w 1779134"/>
              <a:gd name="connsiteY7" fmla="*/ 930752 h 1644763"/>
              <a:gd name="connsiteX8" fmla="*/ 1301184 w 1779134"/>
              <a:gd name="connsiteY8" fmla="*/ 930388 h 1644763"/>
              <a:gd name="connsiteX9" fmla="*/ 1323295 w 1779134"/>
              <a:gd name="connsiteY9" fmla="*/ 1030741 h 1644763"/>
              <a:gd name="connsiteX10" fmla="*/ 1353911 w 1779134"/>
              <a:gd name="connsiteY10" fmla="*/ 1063058 h 1644763"/>
              <a:gd name="connsiteX11" fmla="*/ 1352796 w 1779134"/>
              <a:gd name="connsiteY11" fmla="*/ 1064451 h 1644763"/>
              <a:gd name="connsiteX12" fmla="*/ 1399835 w 1779134"/>
              <a:gd name="connsiteY12" fmla="*/ 1092824 h 1644763"/>
              <a:gd name="connsiteX13" fmla="*/ 1385378 w 1779134"/>
              <a:gd name="connsiteY13" fmla="*/ 1106431 h 1644763"/>
              <a:gd name="connsiteX14" fmla="*/ 1403237 w 1779134"/>
              <a:gd name="connsiteY14" fmla="*/ 1137897 h 1644763"/>
              <a:gd name="connsiteX15" fmla="*/ 1394433 w 1779134"/>
              <a:gd name="connsiteY15" fmla="*/ 1192326 h 1644763"/>
              <a:gd name="connsiteX16" fmla="*/ 1394733 w 1779134"/>
              <a:gd name="connsiteY16" fmla="*/ 1192326 h 1644763"/>
              <a:gd name="connsiteX17" fmla="*/ 1420246 w 1779134"/>
              <a:gd name="connsiteY17" fmla="*/ 1154056 h 1644763"/>
              <a:gd name="connsiteX18" fmla="*/ 1609045 w 1779134"/>
              <a:gd name="connsiteY18" fmla="*/ 1222942 h 1644763"/>
              <a:gd name="connsiteX19" fmla="*/ 1606311 w 1779134"/>
              <a:gd name="connsiteY19" fmla="*/ 1229455 h 1644763"/>
              <a:gd name="connsiteX20" fmla="*/ 1768929 w 1779134"/>
              <a:gd name="connsiteY20" fmla="*/ 1314789 h 1644763"/>
              <a:gd name="connsiteX21" fmla="*/ 1779134 w 1779134"/>
              <a:gd name="connsiteY21" fmla="*/ 1365816 h 1644763"/>
              <a:gd name="connsiteX22" fmla="*/ 1765527 w 1779134"/>
              <a:gd name="connsiteY22" fmla="*/ 1404937 h 1644763"/>
              <a:gd name="connsiteX23" fmla="*/ 1660072 w 1779134"/>
              <a:gd name="connsiteY23" fmla="*/ 1423647 h 1644763"/>
              <a:gd name="connsiteX24" fmla="*/ 1461067 w 1779134"/>
              <a:gd name="connsiteY24" fmla="*/ 1370919 h 1644763"/>
              <a:gd name="connsiteX25" fmla="*/ 1445759 w 1779134"/>
              <a:gd name="connsiteY25" fmla="*/ 1442357 h 1644763"/>
              <a:gd name="connsiteX26" fmla="*/ 1389630 w 1779134"/>
              <a:gd name="connsiteY26" fmla="*/ 1403236 h 1644763"/>
              <a:gd name="connsiteX27" fmla="*/ 1355612 w 1779134"/>
              <a:gd name="connsiteY27" fmla="*/ 1435553 h 1644763"/>
              <a:gd name="connsiteX28" fmla="*/ 1464469 w 1779134"/>
              <a:gd name="connsiteY28" fmla="*/ 1644763 h 1644763"/>
              <a:gd name="connsiteX29" fmla="*/ 1333500 w 1779134"/>
              <a:gd name="connsiteY29" fmla="*/ 1641361 h 1644763"/>
              <a:gd name="connsiteX30" fmla="*/ 1273969 w 1779134"/>
              <a:gd name="connsiteY30" fmla="*/ 1590335 h 1644763"/>
              <a:gd name="connsiteX31" fmla="*/ 1187224 w 1779134"/>
              <a:gd name="connsiteY31" fmla="*/ 1620951 h 1644763"/>
              <a:gd name="connsiteX32" fmla="*/ 1129393 w 1779134"/>
              <a:gd name="connsiteY32" fmla="*/ 1542709 h 1644763"/>
              <a:gd name="connsiteX33" fmla="*/ 971210 w 1779134"/>
              <a:gd name="connsiteY33" fmla="*/ 1632857 h 1644763"/>
              <a:gd name="connsiteX34" fmla="*/ 864054 w 1779134"/>
              <a:gd name="connsiteY34" fmla="*/ 1554616 h 1644763"/>
              <a:gd name="connsiteX35" fmla="*/ 767103 w 1779134"/>
              <a:gd name="connsiteY35" fmla="*/ 1546111 h 1644763"/>
              <a:gd name="connsiteX36" fmla="*/ 726375 w 1779134"/>
              <a:gd name="connsiteY36" fmla="*/ 1435563 h 1644763"/>
              <a:gd name="connsiteX37" fmla="*/ 724581 w 1779134"/>
              <a:gd name="connsiteY37" fmla="*/ 1437255 h 1644763"/>
              <a:gd name="connsiteX38" fmla="*/ 421822 w 1779134"/>
              <a:gd name="connsiteY38" fmla="*/ 1285875 h 1644763"/>
              <a:gd name="connsiteX39" fmla="*/ 304460 w 1779134"/>
              <a:gd name="connsiteY39" fmla="*/ 1306286 h 1644763"/>
              <a:gd name="connsiteX40" fmla="*/ 119063 w 1779134"/>
              <a:gd name="connsiteY40" fmla="*/ 1506991 h 1644763"/>
              <a:gd name="connsiteX41" fmla="*/ 0 w 1779134"/>
              <a:gd name="connsiteY41" fmla="*/ 1265464 h 1644763"/>
              <a:gd name="connsiteX42" fmla="*/ 27214 w 1779134"/>
              <a:gd name="connsiteY42" fmla="*/ 1127692 h 1644763"/>
              <a:gd name="connsiteX43" fmla="*/ 147978 w 1779134"/>
              <a:gd name="connsiteY43" fmla="*/ 892969 h 1644763"/>
              <a:gd name="connsiteX44" fmla="*/ 532174 w 1779134"/>
              <a:gd name="connsiteY44" fmla="*/ 624535 h 1644763"/>
              <a:gd name="connsiteX45" fmla="*/ 525577 w 1779134"/>
              <a:gd name="connsiteY45" fmla="*/ 617424 h 1644763"/>
              <a:gd name="connsiteX46" fmla="*/ 821532 w 1779134"/>
              <a:gd name="connsiteY46" fmla="*/ 357187 h 1644763"/>
              <a:gd name="connsiteX47" fmla="*/ 744992 w 1779134"/>
              <a:gd name="connsiteY47" fmla="*/ 171790 h 1644763"/>
              <a:gd name="connsiteX48" fmla="*/ 874260 w 1779134"/>
              <a:gd name="connsiteY48" fmla="*/ 15308 h 1644763"/>
              <a:gd name="connsiteX49" fmla="*/ 882765 w 1779134"/>
              <a:gd name="connsiteY49" fmla="*/ 5103 h 1644763"/>
              <a:gd name="connsiteX50" fmla="*/ 909979 w 1779134"/>
              <a:gd name="connsiteY50" fmla="*/ 0 h 164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79134" h="1644763">
                <a:moveTo>
                  <a:pt x="909979" y="0"/>
                </a:moveTo>
                <a:lnTo>
                  <a:pt x="1132796" y="224518"/>
                </a:lnTo>
                <a:lnTo>
                  <a:pt x="1234422" y="730956"/>
                </a:lnTo>
                <a:lnTo>
                  <a:pt x="1261213" y="775607"/>
                </a:lnTo>
                <a:lnTo>
                  <a:pt x="1259512" y="779859"/>
                </a:lnTo>
                <a:lnTo>
                  <a:pt x="1296081" y="835138"/>
                </a:lnTo>
                <a:lnTo>
                  <a:pt x="1284547" y="858977"/>
                </a:lnTo>
                <a:lnTo>
                  <a:pt x="1299982" y="930752"/>
                </a:lnTo>
                <a:lnTo>
                  <a:pt x="1301184" y="930388"/>
                </a:lnTo>
                <a:lnTo>
                  <a:pt x="1323295" y="1030741"/>
                </a:lnTo>
                <a:lnTo>
                  <a:pt x="1353911" y="1063058"/>
                </a:lnTo>
                <a:lnTo>
                  <a:pt x="1352796" y="1064451"/>
                </a:lnTo>
                <a:lnTo>
                  <a:pt x="1399835" y="1092824"/>
                </a:lnTo>
                <a:lnTo>
                  <a:pt x="1385378" y="1106431"/>
                </a:lnTo>
                <a:lnTo>
                  <a:pt x="1403237" y="1137897"/>
                </a:lnTo>
                <a:lnTo>
                  <a:pt x="1394433" y="1192326"/>
                </a:lnTo>
                <a:lnTo>
                  <a:pt x="1394733" y="1192326"/>
                </a:lnTo>
                <a:lnTo>
                  <a:pt x="1420246" y="1154056"/>
                </a:lnTo>
                <a:lnTo>
                  <a:pt x="1609045" y="1222942"/>
                </a:lnTo>
                <a:lnTo>
                  <a:pt x="1606311" y="1229455"/>
                </a:lnTo>
                <a:lnTo>
                  <a:pt x="1768929" y="1314789"/>
                </a:lnTo>
                <a:lnTo>
                  <a:pt x="1779134" y="1365816"/>
                </a:lnTo>
                <a:lnTo>
                  <a:pt x="1765527" y="1404937"/>
                </a:lnTo>
                <a:lnTo>
                  <a:pt x="1660072" y="1423647"/>
                </a:lnTo>
                <a:lnTo>
                  <a:pt x="1461067" y="1370919"/>
                </a:lnTo>
                <a:lnTo>
                  <a:pt x="1445759" y="1442357"/>
                </a:lnTo>
                <a:lnTo>
                  <a:pt x="1389630" y="1403236"/>
                </a:lnTo>
                <a:lnTo>
                  <a:pt x="1355612" y="1435553"/>
                </a:lnTo>
                <a:lnTo>
                  <a:pt x="1464469" y="1644763"/>
                </a:lnTo>
                <a:lnTo>
                  <a:pt x="1333500" y="1641361"/>
                </a:lnTo>
                <a:lnTo>
                  <a:pt x="1273969" y="1590335"/>
                </a:lnTo>
                <a:lnTo>
                  <a:pt x="1187224" y="1620951"/>
                </a:lnTo>
                <a:lnTo>
                  <a:pt x="1129393" y="1542709"/>
                </a:lnTo>
                <a:lnTo>
                  <a:pt x="971210" y="1632857"/>
                </a:lnTo>
                <a:lnTo>
                  <a:pt x="864054" y="1554616"/>
                </a:lnTo>
                <a:lnTo>
                  <a:pt x="767103" y="1546111"/>
                </a:lnTo>
                <a:lnTo>
                  <a:pt x="726375" y="1435563"/>
                </a:lnTo>
                <a:lnTo>
                  <a:pt x="724581" y="1437255"/>
                </a:lnTo>
                <a:lnTo>
                  <a:pt x="421822" y="1285875"/>
                </a:lnTo>
                <a:lnTo>
                  <a:pt x="304460" y="1306286"/>
                </a:lnTo>
                <a:lnTo>
                  <a:pt x="119063" y="1506991"/>
                </a:lnTo>
                <a:lnTo>
                  <a:pt x="0" y="1265464"/>
                </a:lnTo>
                <a:lnTo>
                  <a:pt x="27214" y="1127692"/>
                </a:lnTo>
                <a:lnTo>
                  <a:pt x="147978" y="892969"/>
                </a:lnTo>
                <a:lnTo>
                  <a:pt x="532174" y="624535"/>
                </a:lnTo>
                <a:lnTo>
                  <a:pt x="525577" y="617424"/>
                </a:lnTo>
                <a:lnTo>
                  <a:pt x="821532" y="357187"/>
                </a:lnTo>
                <a:lnTo>
                  <a:pt x="744992" y="171790"/>
                </a:lnTo>
                <a:lnTo>
                  <a:pt x="874260" y="15308"/>
                </a:lnTo>
                <a:cubicBezTo>
                  <a:pt x="874260" y="15308"/>
                  <a:pt x="878694" y="6847"/>
                  <a:pt x="882765" y="5103"/>
                </a:cubicBezTo>
                <a:cubicBezTo>
                  <a:pt x="891248" y="1467"/>
                  <a:pt x="900908" y="1701"/>
                  <a:pt x="909979" y="0"/>
                </a:cubicBez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9" name="Freeform 1">
            <a:extLst>
              <a:ext uri="{FF2B5EF4-FFF2-40B4-BE49-F238E27FC236}">
                <a16:creationId xmlns:a16="http://schemas.microsoft.com/office/drawing/2014/main" id="{218C6F63-CA26-9E64-C09C-AF9F258FE52A}"/>
              </a:ext>
            </a:extLst>
          </p:cNvPr>
          <p:cNvSpPr/>
          <p:nvPr/>
        </p:nvSpPr>
        <p:spPr>
          <a:xfrm>
            <a:off x="4532170" y="382089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chemeClr val="accent6">
              <a:lumMod val="40000"/>
              <a:lumOff val="6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0" name="Freeform 2">
            <a:extLst>
              <a:ext uri="{FF2B5EF4-FFF2-40B4-BE49-F238E27FC236}">
                <a16:creationId xmlns:a16="http://schemas.microsoft.com/office/drawing/2014/main" id="{19F91685-C10B-BE0F-86E4-C85947C4A931}"/>
              </a:ext>
            </a:extLst>
          </p:cNvPr>
          <p:cNvSpPr/>
          <p:nvPr/>
        </p:nvSpPr>
        <p:spPr>
          <a:xfrm>
            <a:off x="3928379" y="3819551"/>
            <a:ext cx="775156" cy="734992"/>
          </a:xfrm>
          <a:custGeom>
            <a:avLst/>
            <a:gdLst>
              <a:gd name="connsiteX0" fmla="*/ 1438275 w 1838325"/>
              <a:gd name="connsiteY0" fmla="*/ 0 h 1743075"/>
              <a:gd name="connsiteX1" fmla="*/ 1838325 w 1838325"/>
              <a:gd name="connsiteY1" fmla="*/ 1098550 h 1743075"/>
              <a:gd name="connsiteX2" fmla="*/ 1181100 w 1838325"/>
              <a:gd name="connsiteY2" fmla="*/ 1076325 h 1743075"/>
              <a:gd name="connsiteX3" fmla="*/ 733425 w 1838325"/>
              <a:gd name="connsiteY3" fmla="*/ 1508125 h 1743075"/>
              <a:gd name="connsiteX4" fmla="*/ 628650 w 1838325"/>
              <a:gd name="connsiteY4" fmla="*/ 1743075 h 1743075"/>
              <a:gd name="connsiteX5" fmla="*/ 244475 w 1838325"/>
              <a:gd name="connsiteY5" fmla="*/ 1428750 h 1743075"/>
              <a:gd name="connsiteX6" fmla="*/ 193675 w 1838325"/>
              <a:gd name="connsiteY6" fmla="*/ 1574800 h 1743075"/>
              <a:gd name="connsiteX7" fmla="*/ 165100 w 1838325"/>
              <a:gd name="connsiteY7" fmla="*/ 1574800 h 1743075"/>
              <a:gd name="connsiteX8" fmla="*/ 0 w 1838325"/>
              <a:gd name="connsiteY8" fmla="*/ 1530350 h 1743075"/>
              <a:gd name="connsiteX9" fmla="*/ 76200 w 1838325"/>
              <a:gd name="connsiteY9" fmla="*/ 1343025 h 1743075"/>
              <a:gd name="connsiteX10" fmla="*/ 403225 w 1838325"/>
              <a:gd name="connsiteY10" fmla="*/ 1244600 h 1743075"/>
              <a:gd name="connsiteX11" fmla="*/ 1339850 w 1838325"/>
              <a:gd name="connsiteY11" fmla="*/ 311150 h 1743075"/>
              <a:gd name="connsiteX12" fmla="*/ 1438275 w 1838325"/>
              <a:gd name="connsiteY12" fmla="*/ 0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325" h="1743075">
                <a:moveTo>
                  <a:pt x="1438275" y="0"/>
                </a:moveTo>
                <a:lnTo>
                  <a:pt x="1838325" y="1098550"/>
                </a:lnTo>
                <a:lnTo>
                  <a:pt x="1181100" y="1076325"/>
                </a:lnTo>
                <a:lnTo>
                  <a:pt x="733425" y="1508125"/>
                </a:lnTo>
                <a:lnTo>
                  <a:pt x="628650" y="1743075"/>
                </a:lnTo>
                <a:lnTo>
                  <a:pt x="244475" y="1428750"/>
                </a:lnTo>
                <a:lnTo>
                  <a:pt x="193675" y="1574800"/>
                </a:lnTo>
                <a:lnTo>
                  <a:pt x="165100" y="1574800"/>
                </a:lnTo>
                <a:lnTo>
                  <a:pt x="0" y="1530350"/>
                </a:lnTo>
                <a:lnTo>
                  <a:pt x="76200" y="1343025"/>
                </a:lnTo>
                <a:lnTo>
                  <a:pt x="403225" y="1244600"/>
                </a:lnTo>
                <a:lnTo>
                  <a:pt x="1339850" y="311150"/>
                </a:lnTo>
                <a:lnTo>
                  <a:pt x="1438275"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1" name="Freeform 3">
            <a:extLst>
              <a:ext uri="{FF2B5EF4-FFF2-40B4-BE49-F238E27FC236}">
                <a16:creationId xmlns:a16="http://schemas.microsoft.com/office/drawing/2014/main" id="{1BEECBA0-2C17-23EE-126F-817D77D8E33B}"/>
              </a:ext>
            </a:extLst>
          </p:cNvPr>
          <p:cNvSpPr/>
          <p:nvPr/>
        </p:nvSpPr>
        <p:spPr>
          <a:xfrm>
            <a:off x="4530831" y="3585264"/>
            <a:ext cx="803271" cy="809964"/>
          </a:xfrm>
          <a:custGeom>
            <a:avLst/>
            <a:gdLst>
              <a:gd name="connsiteX0" fmla="*/ 0 w 1905000"/>
              <a:gd name="connsiteY0" fmla="*/ 574675 h 1920875"/>
              <a:gd name="connsiteX1" fmla="*/ 390525 w 1905000"/>
              <a:gd name="connsiteY1" fmla="*/ 1654175 h 1920875"/>
              <a:gd name="connsiteX2" fmla="*/ 927100 w 1905000"/>
              <a:gd name="connsiteY2" fmla="*/ 1920875 h 1920875"/>
              <a:gd name="connsiteX3" fmla="*/ 974725 w 1905000"/>
              <a:gd name="connsiteY3" fmla="*/ 1590675 h 1920875"/>
              <a:gd name="connsiteX4" fmla="*/ 758825 w 1905000"/>
              <a:gd name="connsiteY4" fmla="*/ 1489075 h 1920875"/>
              <a:gd name="connsiteX5" fmla="*/ 755650 w 1905000"/>
              <a:gd name="connsiteY5" fmla="*/ 1450975 h 1920875"/>
              <a:gd name="connsiteX6" fmla="*/ 746125 w 1905000"/>
              <a:gd name="connsiteY6" fmla="*/ 1428750 h 1920875"/>
              <a:gd name="connsiteX7" fmla="*/ 796925 w 1905000"/>
              <a:gd name="connsiteY7" fmla="*/ 1089025 h 1920875"/>
              <a:gd name="connsiteX8" fmla="*/ 1266825 w 1905000"/>
              <a:gd name="connsiteY8" fmla="*/ 1184275 h 1920875"/>
              <a:gd name="connsiteX9" fmla="*/ 1847850 w 1905000"/>
              <a:gd name="connsiteY9" fmla="*/ 1003300 h 1920875"/>
              <a:gd name="connsiteX10" fmla="*/ 1905000 w 1905000"/>
              <a:gd name="connsiteY10" fmla="*/ 815975 h 1920875"/>
              <a:gd name="connsiteX11" fmla="*/ 854075 w 1905000"/>
              <a:gd name="connsiteY11" fmla="*/ 184150 h 1920875"/>
              <a:gd name="connsiteX12" fmla="*/ 974725 w 1905000"/>
              <a:gd name="connsiteY12" fmla="*/ 0 h 1920875"/>
              <a:gd name="connsiteX13" fmla="*/ 396875 w 1905000"/>
              <a:gd name="connsiteY13" fmla="*/ 15875 h 1920875"/>
              <a:gd name="connsiteX14" fmla="*/ 381000 w 1905000"/>
              <a:gd name="connsiteY14" fmla="*/ 390525 h 1920875"/>
              <a:gd name="connsiteX15" fmla="*/ 215900 w 1905000"/>
              <a:gd name="connsiteY15" fmla="*/ 469900 h 1920875"/>
              <a:gd name="connsiteX16" fmla="*/ 53975 w 1905000"/>
              <a:gd name="connsiteY16" fmla="*/ 377825 h 1920875"/>
              <a:gd name="connsiteX17" fmla="*/ 0 w 1905000"/>
              <a:gd name="connsiteY17" fmla="*/ 574675 h 1920875"/>
              <a:gd name="connsiteX0" fmla="*/ 0 w 1905000"/>
              <a:gd name="connsiteY0" fmla="*/ 574675 h 1920875"/>
              <a:gd name="connsiteX1" fmla="*/ 390525 w 1905000"/>
              <a:gd name="connsiteY1" fmla="*/ 1654175 h 1920875"/>
              <a:gd name="connsiteX2" fmla="*/ 927100 w 1905000"/>
              <a:gd name="connsiteY2" fmla="*/ 1920875 h 1920875"/>
              <a:gd name="connsiteX3" fmla="*/ 1050925 w 1905000"/>
              <a:gd name="connsiteY3" fmla="*/ 1908175 h 1920875"/>
              <a:gd name="connsiteX4" fmla="*/ 758825 w 1905000"/>
              <a:gd name="connsiteY4" fmla="*/ 1489075 h 1920875"/>
              <a:gd name="connsiteX5" fmla="*/ 755650 w 1905000"/>
              <a:gd name="connsiteY5" fmla="*/ 1450975 h 1920875"/>
              <a:gd name="connsiteX6" fmla="*/ 746125 w 1905000"/>
              <a:gd name="connsiteY6" fmla="*/ 1428750 h 1920875"/>
              <a:gd name="connsiteX7" fmla="*/ 796925 w 1905000"/>
              <a:gd name="connsiteY7" fmla="*/ 1089025 h 1920875"/>
              <a:gd name="connsiteX8" fmla="*/ 1266825 w 1905000"/>
              <a:gd name="connsiteY8" fmla="*/ 1184275 h 1920875"/>
              <a:gd name="connsiteX9" fmla="*/ 1847850 w 1905000"/>
              <a:gd name="connsiteY9" fmla="*/ 1003300 h 1920875"/>
              <a:gd name="connsiteX10" fmla="*/ 1905000 w 1905000"/>
              <a:gd name="connsiteY10" fmla="*/ 815975 h 1920875"/>
              <a:gd name="connsiteX11" fmla="*/ 854075 w 1905000"/>
              <a:gd name="connsiteY11" fmla="*/ 184150 h 1920875"/>
              <a:gd name="connsiteX12" fmla="*/ 974725 w 1905000"/>
              <a:gd name="connsiteY12" fmla="*/ 0 h 1920875"/>
              <a:gd name="connsiteX13" fmla="*/ 396875 w 1905000"/>
              <a:gd name="connsiteY13" fmla="*/ 15875 h 1920875"/>
              <a:gd name="connsiteX14" fmla="*/ 381000 w 1905000"/>
              <a:gd name="connsiteY14" fmla="*/ 390525 h 1920875"/>
              <a:gd name="connsiteX15" fmla="*/ 215900 w 1905000"/>
              <a:gd name="connsiteY15" fmla="*/ 469900 h 1920875"/>
              <a:gd name="connsiteX16" fmla="*/ 53975 w 1905000"/>
              <a:gd name="connsiteY16" fmla="*/ 377825 h 1920875"/>
              <a:gd name="connsiteX17" fmla="*/ 0 w 1905000"/>
              <a:gd name="connsiteY17" fmla="*/ 574675 h 1920875"/>
              <a:gd name="connsiteX0" fmla="*/ 0 w 1905000"/>
              <a:gd name="connsiteY0" fmla="*/ 574675 h 1920875"/>
              <a:gd name="connsiteX1" fmla="*/ 390525 w 1905000"/>
              <a:gd name="connsiteY1" fmla="*/ 1654175 h 1920875"/>
              <a:gd name="connsiteX2" fmla="*/ 927100 w 1905000"/>
              <a:gd name="connsiteY2" fmla="*/ 1920875 h 1920875"/>
              <a:gd name="connsiteX3" fmla="*/ 1050925 w 1905000"/>
              <a:gd name="connsiteY3" fmla="*/ 1908175 h 1920875"/>
              <a:gd name="connsiteX4" fmla="*/ 1149350 w 1905000"/>
              <a:gd name="connsiteY4" fmla="*/ 1498600 h 1920875"/>
              <a:gd name="connsiteX5" fmla="*/ 755650 w 1905000"/>
              <a:gd name="connsiteY5" fmla="*/ 1450975 h 1920875"/>
              <a:gd name="connsiteX6" fmla="*/ 746125 w 1905000"/>
              <a:gd name="connsiteY6" fmla="*/ 1428750 h 1920875"/>
              <a:gd name="connsiteX7" fmla="*/ 796925 w 1905000"/>
              <a:gd name="connsiteY7" fmla="*/ 1089025 h 1920875"/>
              <a:gd name="connsiteX8" fmla="*/ 1266825 w 1905000"/>
              <a:gd name="connsiteY8" fmla="*/ 1184275 h 1920875"/>
              <a:gd name="connsiteX9" fmla="*/ 1847850 w 1905000"/>
              <a:gd name="connsiteY9" fmla="*/ 1003300 h 1920875"/>
              <a:gd name="connsiteX10" fmla="*/ 1905000 w 1905000"/>
              <a:gd name="connsiteY10" fmla="*/ 815975 h 1920875"/>
              <a:gd name="connsiteX11" fmla="*/ 854075 w 1905000"/>
              <a:gd name="connsiteY11" fmla="*/ 184150 h 1920875"/>
              <a:gd name="connsiteX12" fmla="*/ 974725 w 1905000"/>
              <a:gd name="connsiteY12" fmla="*/ 0 h 1920875"/>
              <a:gd name="connsiteX13" fmla="*/ 396875 w 1905000"/>
              <a:gd name="connsiteY13" fmla="*/ 15875 h 1920875"/>
              <a:gd name="connsiteX14" fmla="*/ 381000 w 1905000"/>
              <a:gd name="connsiteY14" fmla="*/ 390525 h 1920875"/>
              <a:gd name="connsiteX15" fmla="*/ 215900 w 1905000"/>
              <a:gd name="connsiteY15" fmla="*/ 469900 h 1920875"/>
              <a:gd name="connsiteX16" fmla="*/ 53975 w 1905000"/>
              <a:gd name="connsiteY16" fmla="*/ 377825 h 1920875"/>
              <a:gd name="connsiteX17" fmla="*/ 0 w 1905000"/>
              <a:gd name="connsiteY17" fmla="*/ 574675 h 1920875"/>
              <a:gd name="connsiteX0" fmla="*/ 0 w 1905000"/>
              <a:gd name="connsiteY0" fmla="*/ 574675 h 1920875"/>
              <a:gd name="connsiteX1" fmla="*/ 390525 w 1905000"/>
              <a:gd name="connsiteY1" fmla="*/ 1654175 h 1920875"/>
              <a:gd name="connsiteX2" fmla="*/ 927100 w 1905000"/>
              <a:gd name="connsiteY2" fmla="*/ 1920875 h 1920875"/>
              <a:gd name="connsiteX3" fmla="*/ 1050925 w 1905000"/>
              <a:gd name="connsiteY3" fmla="*/ 1908175 h 1920875"/>
              <a:gd name="connsiteX4" fmla="*/ 1149350 w 1905000"/>
              <a:gd name="connsiteY4" fmla="*/ 1498600 h 1920875"/>
              <a:gd name="connsiteX5" fmla="*/ 1184275 w 1905000"/>
              <a:gd name="connsiteY5" fmla="*/ 1428750 h 1920875"/>
              <a:gd name="connsiteX6" fmla="*/ 746125 w 1905000"/>
              <a:gd name="connsiteY6" fmla="*/ 1428750 h 1920875"/>
              <a:gd name="connsiteX7" fmla="*/ 796925 w 1905000"/>
              <a:gd name="connsiteY7" fmla="*/ 1089025 h 1920875"/>
              <a:gd name="connsiteX8" fmla="*/ 1266825 w 1905000"/>
              <a:gd name="connsiteY8" fmla="*/ 1184275 h 1920875"/>
              <a:gd name="connsiteX9" fmla="*/ 1847850 w 1905000"/>
              <a:gd name="connsiteY9" fmla="*/ 1003300 h 1920875"/>
              <a:gd name="connsiteX10" fmla="*/ 1905000 w 1905000"/>
              <a:gd name="connsiteY10" fmla="*/ 815975 h 1920875"/>
              <a:gd name="connsiteX11" fmla="*/ 854075 w 1905000"/>
              <a:gd name="connsiteY11" fmla="*/ 184150 h 1920875"/>
              <a:gd name="connsiteX12" fmla="*/ 974725 w 1905000"/>
              <a:gd name="connsiteY12" fmla="*/ 0 h 1920875"/>
              <a:gd name="connsiteX13" fmla="*/ 396875 w 1905000"/>
              <a:gd name="connsiteY13" fmla="*/ 15875 h 1920875"/>
              <a:gd name="connsiteX14" fmla="*/ 381000 w 1905000"/>
              <a:gd name="connsiteY14" fmla="*/ 390525 h 1920875"/>
              <a:gd name="connsiteX15" fmla="*/ 215900 w 1905000"/>
              <a:gd name="connsiteY15" fmla="*/ 469900 h 1920875"/>
              <a:gd name="connsiteX16" fmla="*/ 53975 w 1905000"/>
              <a:gd name="connsiteY16" fmla="*/ 377825 h 1920875"/>
              <a:gd name="connsiteX17" fmla="*/ 0 w 1905000"/>
              <a:gd name="connsiteY17" fmla="*/ 574675 h 1920875"/>
              <a:gd name="connsiteX0" fmla="*/ 0 w 1905000"/>
              <a:gd name="connsiteY0" fmla="*/ 574675 h 1920875"/>
              <a:gd name="connsiteX1" fmla="*/ 390525 w 1905000"/>
              <a:gd name="connsiteY1" fmla="*/ 1654175 h 1920875"/>
              <a:gd name="connsiteX2" fmla="*/ 927100 w 1905000"/>
              <a:gd name="connsiteY2" fmla="*/ 1920875 h 1920875"/>
              <a:gd name="connsiteX3" fmla="*/ 1050925 w 1905000"/>
              <a:gd name="connsiteY3" fmla="*/ 1908175 h 1920875"/>
              <a:gd name="connsiteX4" fmla="*/ 1149350 w 1905000"/>
              <a:gd name="connsiteY4" fmla="*/ 1498600 h 1920875"/>
              <a:gd name="connsiteX5" fmla="*/ 1184275 w 1905000"/>
              <a:gd name="connsiteY5" fmla="*/ 1428750 h 1920875"/>
              <a:gd name="connsiteX6" fmla="*/ 1230313 w 1905000"/>
              <a:gd name="connsiteY6" fmla="*/ 1303337 h 1920875"/>
              <a:gd name="connsiteX7" fmla="*/ 796925 w 1905000"/>
              <a:gd name="connsiteY7" fmla="*/ 1089025 h 1920875"/>
              <a:gd name="connsiteX8" fmla="*/ 1266825 w 1905000"/>
              <a:gd name="connsiteY8" fmla="*/ 1184275 h 1920875"/>
              <a:gd name="connsiteX9" fmla="*/ 1847850 w 1905000"/>
              <a:gd name="connsiteY9" fmla="*/ 1003300 h 1920875"/>
              <a:gd name="connsiteX10" fmla="*/ 1905000 w 1905000"/>
              <a:gd name="connsiteY10" fmla="*/ 815975 h 1920875"/>
              <a:gd name="connsiteX11" fmla="*/ 854075 w 1905000"/>
              <a:gd name="connsiteY11" fmla="*/ 184150 h 1920875"/>
              <a:gd name="connsiteX12" fmla="*/ 974725 w 1905000"/>
              <a:gd name="connsiteY12" fmla="*/ 0 h 1920875"/>
              <a:gd name="connsiteX13" fmla="*/ 396875 w 1905000"/>
              <a:gd name="connsiteY13" fmla="*/ 15875 h 1920875"/>
              <a:gd name="connsiteX14" fmla="*/ 381000 w 1905000"/>
              <a:gd name="connsiteY14" fmla="*/ 390525 h 1920875"/>
              <a:gd name="connsiteX15" fmla="*/ 215900 w 1905000"/>
              <a:gd name="connsiteY15" fmla="*/ 469900 h 1920875"/>
              <a:gd name="connsiteX16" fmla="*/ 53975 w 1905000"/>
              <a:gd name="connsiteY16" fmla="*/ 377825 h 1920875"/>
              <a:gd name="connsiteX17" fmla="*/ 0 w 1905000"/>
              <a:gd name="connsiteY17" fmla="*/ 574675 h 1920875"/>
              <a:gd name="connsiteX0" fmla="*/ 0 w 1905000"/>
              <a:gd name="connsiteY0" fmla="*/ 574675 h 1920875"/>
              <a:gd name="connsiteX1" fmla="*/ 390525 w 1905000"/>
              <a:gd name="connsiteY1" fmla="*/ 1654175 h 1920875"/>
              <a:gd name="connsiteX2" fmla="*/ 927100 w 1905000"/>
              <a:gd name="connsiteY2" fmla="*/ 1920875 h 1920875"/>
              <a:gd name="connsiteX3" fmla="*/ 1050925 w 1905000"/>
              <a:gd name="connsiteY3" fmla="*/ 1908175 h 1920875"/>
              <a:gd name="connsiteX4" fmla="*/ 1149350 w 1905000"/>
              <a:gd name="connsiteY4" fmla="*/ 1498600 h 1920875"/>
              <a:gd name="connsiteX5" fmla="*/ 1184275 w 1905000"/>
              <a:gd name="connsiteY5" fmla="*/ 1428750 h 1920875"/>
              <a:gd name="connsiteX6" fmla="*/ 1230313 w 1905000"/>
              <a:gd name="connsiteY6" fmla="*/ 1303337 h 1920875"/>
              <a:gd name="connsiteX7" fmla="*/ 1254125 w 1905000"/>
              <a:gd name="connsiteY7" fmla="*/ 1227138 h 1920875"/>
              <a:gd name="connsiteX8" fmla="*/ 1266825 w 1905000"/>
              <a:gd name="connsiteY8" fmla="*/ 1184275 h 1920875"/>
              <a:gd name="connsiteX9" fmla="*/ 1847850 w 1905000"/>
              <a:gd name="connsiteY9" fmla="*/ 1003300 h 1920875"/>
              <a:gd name="connsiteX10" fmla="*/ 1905000 w 1905000"/>
              <a:gd name="connsiteY10" fmla="*/ 815975 h 1920875"/>
              <a:gd name="connsiteX11" fmla="*/ 854075 w 1905000"/>
              <a:gd name="connsiteY11" fmla="*/ 184150 h 1920875"/>
              <a:gd name="connsiteX12" fmla="*/ 974725 w 1905000"/>
              <a:gd name="connsiteY12" fmla="*/ 0 h 1920875"/>
              <a:gd name="connsiteX13" fmla="*/ 396875 w 1905000"/>
              <a:gd name="connsiteY13" fmla="*/ 15875 h 1920875"/>
              <a:gd name="connsiteX14" fmla="*/ 381000 w 1905000"/>
              <a:gd name="connsiteY14" fmla="*/ 390525 h 1920875"/>
              <a:gd name="connsiteX15" fmla="*/ 215900 w 1905000"/>
              <a:gd name="connsiteY15" fmla="*/ 469900 h 1920875"/>
              <a:gd name="connsiteX16" fmla="*/ 53975 w 1905000"/>
              <a:gd name="connsiteY16" fmla="*/ 377825 h 1920875"/>
              <a:gd name="connsiteX17" fmla="*/ 0 w 1905000"/>
              <a:gd name="connsiteY17" fmla="*/ 574675 h 192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000" h="1920875">
                <a:moveTo>
                  <a:pt x="0" y="574675"/>
                </a:moveTo>
                <a:lnTo>
                  <a:pt x="390525" y="1654175"/>
                </a:lnTo>
                <a:lnTo>
                  <a:pt x="927100" y="1920875"/>
                </a:lnTo>
                <a:lnTo>
                  <a:pt x="1050925" y="1908175"/>
                </a:lnTo>
                <a:cubicBezTo>
                  <a:pt x="978958" y="1874308"/>
                  <a:pt x="1221317" y="1532467"/>
                  <a:pt x="1149350" y="1498600"/>
                </a:cubicBezTo>
                <a:cubicBezTo>
                  <a:pt x="1148292" y="1485900"/>
                  <a:pt x="1170781" y="1461294"/>
                  <a:pt x="1184275" y="1428750"/>
                </a:cubicBezTo>
                <a:cubicBezTo>
                  <a:pt x="1197769" y="1396206"/>
                  <a:pt x="1230313" y="1303337"/>
                  <a:pt x="1230313" y="1303337"/>
                </a:cubicBezTo>
                <a:lnTo>
                  <a:pt x="1254125" y="1227138"/>
                </a:lnTo>
                <a:lnTo>
                  <a:pt x="1266825" y="1184275"/>
                </a:lnTo>
                <a:lnTo>
                  <a:pt x="1847850" y="1003300"/>
                </a:lnTo>
                <a:lnTo>
                  <a:pt x="1905000" y="815975"/>
                </a:lnTo>
                <a:lnTo>
                  <a:pt x="854075" y="184150"/>
                </a:lnTo>
                <a:lnTo>
                  <a:pt x="974725" y="0"/>
                </a:lnTo>
                <a:lnTo>
                  <a:pt x="396875" y="15875"/>
                </a:lnTo>
                <a:lnTo>
                  <a:pt x="381000" y="390525"/>
                </a:lnTo>
                <a:lnTo>
                  <a:pt x="215900" y="469900"/>
                </a:lnTo>
                <a:lnTo>
                  <a:pt x="53975" y="377825"/>
                </a:lnTo>
                <a:lnTo>
                  <a:pt x="0" y="574675"/>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2" name="Freeform 5">
            <a:extLst>
              <a:ext uri="{FF2B5EF4-FFF2-40B4-BE49-F238E27FC236}">
                <a16:creationId xmlns:a16="http://schemas.microsoft.com/office/drawing/2014/main" id="{BB2E719B-8C20-0D94-7FFE-948922B1508F}"/>
              </a:ext>
            </a:extLst>
          </p:cNvPr>
          <p:cNvSpPr/>
          <p:nvPr/>
        </p:nvSpPr>
        <p:spPr>
          <a:xfrm>
            <a:off x="5308666" y="3733868"/>
            <a:ext cx="622534" cy="380215"/>
          </a:xfrm>
          <a:custGeom>
            <a:avLst/>
            <a:gdLst>
              <a:gd name="connsiteX0" fmla="*/ 0 w 1476375"/>
              <a:gd name="connsiteY0" fmla="*/ 635000 h 901700"/>
              <a:gd name="connsiteX1" fmla="*/ 38100 w 1476375"/>
              <a:gd name="connsiteY1" fmla="*/ 425450 h 901700"/>
              <a:gd name="connsiteX2" fmla="*/ 755650 w 1476375"/>
              <a:gd name="connsiteY2" fmla="*/ 0 h 901700"/>
              <a:gd name="connsiteX3" fmla="*/ 1031875 w 1476375"/>
              <a:gd name="connsiteY3" fmla="*/ 219075 h 901700"/>
              <a:gd name="connsiteX4" fmla="*/ 1155700 w 1476375"/>
              <a:gd name="connsiteY4" fmla="*/ 161925 h 901700"/>
              <a:gd name="connsiteX5" fmla="*/ 1476375 w 1476375"/>
              <a:gd name="connsiteY5" fmla="*/ 612775 h 901700"/>
              <a:gd name="connsiteX6" fmla="*/ 1035050 w 1476375"/>
              <a:gd name="connsiteY6" fmla="*/ 901700 h 901700"/>
              <a:gd name="connsiteX7" fmla="*/ 596900 w 1476375"/>
              <a:gd name="connsiteY7" fmla="*/ 784225 h 901700"/>
              <a:gd name="connsiteX8" fmla="*/ 587375 w 1476375"/>
              <a:gd name="connsiteY8" fmla="*/ 809625 h 901700"/>
              <a:gd name="connsiteX9" fmla="*/ 584200 w 1476375"/>
              <a:gd name="connsiteY9" fmla="*/ 822325 h 901700"/>
              <a:gd name="connsiteX10" fmla="*/ 555625 w 1476375"/>
              <a:gd name="connsiteY10" fmla="*/ 866775 h 901700"/>
              <a:gd name="connsiteX11" fmla="*/ 193675 w 1476375"/>
              <a:gd name="connsiteY11" fmla="*/ 638175 h 901700"/>
              <a:gd name="connsiteX12" fmla="*/ 0 w 1476375"/>
              <a:gd name="connsiteY12" fmla="*/ 63500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6375" h="901700">
                <a:moveTo>
                  <a:pt x="0" y="635000"/>
                </a:moveTo>
                <a:lnTo>
                  <a:pt x="38100" y="425450"/>
                </a:lnTo>
                <a:lnTo>
                  <a:pt x="755650" y="0"/>
                </a:lnTo>
                <a:lnTo>
                  <a:pt x="1031875" y="219075"/>
                </a:lnTo>
                <a:lnTo>
                  <a:pt x="1155700" y="161925"/>
                </a:lnTo>
                <a:lnTo>
                  <a:pt x="1476375" y="612775"/>
                </a:lnTo>
                <a:lnTo>
                  <a:pt x="1035050" y="901700"/>
                </a:lnTo>
                <a:lnTo>
                  <a:pt x="596900" y="784225"/>
                </a:lnTo>
                <a:cubicBezTo>
                  <a:pt x="593725" y="792692"/>
                  <a:pt x="590234" y="801047"/>
                  <a:pt x="587375" y="809625"/>
                </a:cubicBezTo>
                <a:cubicBezTo>
                  <a:pt x="585995" y="813765"/>
                  <a:pt x="584200" y="822325"/>
                  <a:pt x="584200" y="822325"/>
                </a:cubicBezTo>
                <a:lnTo>
                  <a:pt x="555625" y="866775"/>
                </a:lnTo>
                <a:lnTo>
                  <a:pt x="193675" y="638175"/>
                </a:lnTo>
                <a:lnTo>
                  <a:pt x="0" y="63500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3" name="Freeform 10">
            <a:extLst>
              <a:ext uri="{FF2B5EF4-FFF2-40B4-BE49-F238E27FC236}">
                <a16:creationId xmlns:a16="http://schemas.microsoft.com/office/drawing/2014/main" id="{4524F559-1CFD-83CB-1794-885CA51B8EAA}"/>
              </a:ext>
            </a:extLst>
          </p:cNvPr>
          <p:cNvSpPr/>
          <p:nvPr/>
        </p:nvSpPr>
        <p:spPr>
          <a:xfrm>
            <a:off x="4882931" y="3519663"/>
            <a:ext cx="797915" cy="401635"/>
          </a:xfrm>
          <a:custGeom>
            <a:avLst/>
            <a:gdLst>
              <a:gd name="connsiteX0" fmla="*/ 1031875 w 1892300"/>
              <a:gd name="connsiteY0" fmla="*/ 952500 h 952500"/>
              <a:gd name="connsiteX1" fmla="*/ 1765300 w 1892300"/>
              <a:gd name="connsiteY1" fmla="*/ 514350 h 952500"/>
              <a:gd name="connsiteX2" fmla="*/ 1714500 w 1892300"/>
              <a:gd name="connsiteY2" fmla="*/ 419100 h 952500"/>
              <a:gd name="connsiteX3" fmla="*/ 1892300 w 1892300"/>
              <a:gd name="connsiteY3" fmla="*/ 120650 h 952500"/>
              <a:gd name="connsiteX4" fmla="*/ 1822450 w 1892300"/>
              <a:gd name="connsiteY4" fmla="*/ 0 h 952500"/>
              <a:gd name="connsiteX5" fmla="*/ 1778000 w 1892300"/>
              <a:gd name="connsiteY5" fmla="*/ 9525 h 952500"/>
              <a:gd name="connsiteX6" fmla="*/ 1574800 w 1892300"/>
              <a:gd name="connsiteY6" fmla="*/ 88900 h 952500"/>
              <a:gd name="connsiteX7" fmla="*/ 1343025 w 1892300"/>
              <a:gd name="connsiteY7" fmla="*/ 12700 h 952500"/>
              <a:gd name="connsiteX8" fmla="*/ 987425 w 1892300"/>
              <a:gd name="connsiteY8" fmla="*/ 44450 h 952500"/>
              <a:gd name="connsiteX9" fmla="*/ 955675 w 1892300"/>
              <a:gd name="connsiteY9" fmla="*/ 209550 h 952500"/>
              <a:gd name="connsiteX10" fmla="*/ 117475 w 1892300"/>
              <a:gd name="connsiteY10" fmla="*/ 155575 h 952500"/>
              <a:gd name="connsiteX11" fmla="*/ 0 w 1892300"/>
              <a:gd name="connsiteY11" fmla="*/ 346075 h 952500"/>
              <a:gd name="connsiteX12" fmla="*/ 1031875 w 1892300"/>
              <a:gd name="connsiteY12" fmla="*/ 9525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300" h="952500">
                <a:moveTo>
                  <a:pt x="1031875" y="952500"/>
                </a:moveTo>
                <a:lnTo>
                  <a:pt x="1765300" y="514350"/>
                </a:lnTo>
                <a:lnTo>
                  <a:pt x="1714500" y="419100"/>
                </a:lnTo>
                <a:lnTo>
                  <a:pt x="1892300" y="120650"/>
                </a:lnTo>
                <a:lnTo>
                  <a:pt x="1822450" y="0"/>
                </a:lnTo>
                <a:lnTo>
                  <a:pt x="1778000" y="9525"/>
                </a:lnTo>
                <a:lnTo>
                  <a:pt x="1574800" y="88900"/>
                </a:lnTo>
                <a:lnTo>
                  <a:pt x="1343025" y="12700"/>
                </a:lnTo>
                <a:lnTo>
                  <a:pt x="987425" y="44450"/>
                </a:lnTo>
                <a:lnTo>
                  <a:pt x="955675" y="209550"/>
                </a:lnTo>
                <a:lnTo>
                  <a:pt x="117475" y="155575"/>
                </a:lnTo>
                <a:lnTo>
                  <a:pt x="0" y="346075"/>
                </a:lnTo>
                <a:lnTo>
                  <a:pt x="1031875" y="95250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6" name="Freeform: Shape 15">
            <a:extLst>
              <a:ext uri="{FF2B5EF4-FFF2-40B4-BE49-F238E27FC236}">
                <a16:creationId xmlns:a16="http://schemas.microsoft.com/office/drawing/2014/main" id="{509D5F69-4671-7EC1-9BAB-0C966EDBD0B2}"/>
              </a:ext>
            </a:extLst>
          </p:cNvPr>
          <p:cNvSpPr/>
          <p:nvPr/>
        </p:nvSpPr>
        <p:spPr>
          <a:xfrm>
            <a:off x="5447898" y="3242535"/>
            <a:ext cx="594420" cy="585049"/>
          </a:xfrm>
          <a:custGeom>
            <a:avLst/>
            <a:gdLst>
              <a:gd name="connsiteX0" fmla="*/ 556192 w 755197"/>
              <a:gd name="connsiteY0" fmla="*/ 0 h 743291"/>
              <a:gd name="connsiteX1" fmla="*/ 629331 w 755197"/>
              <a:gd name="connsiteY1" fmla="*/ 5102 h 743291"/>
              <a:gd name="connsiteX2" fmla="*/ 690563 w 755197"/>
              <a:gd name="connsiteY2" fmla="*/ 59531 h 743291"/>
              <a:gd name="connsiteX3" fmla="*/ 680358 w 755197"/>
              <a:gd name="connsiteY3" fmla="*/ 161584 h 743291"/>
              <a:gd name="connsiteX4" fmla="*/ 655573 w 755197"/>
              <a:gd name="connsiteY4" fmla="*/ 166471 h 743291"/>
              <a:gd name="connsiteX5" fmla="*/ 655708 w 755197"/>
              <a:gd name="connsiteY5" fmla="*/ 166989 h 743291"/>
              <a:gd name="connsiteX6" fmla="*/ 688862 w 755197"/>
              <a:gd name="connsiteY6" fmla="*/ 159884 h 743291"/>
              <a:gd name="connsiteX7" fmla="*/ 755197 w 755197"/>
              <a:gd name="connsiteY7" fmla="*/ 336778 h 743291"/>
              <a:gd name="connsiteX8" fmla="*/ 614023 w 755197"/>
              <a:gd name="connsiteY8" fmla="*/ 537483 h 743291"/>
              <a:gd name="connsiteX9" fmla="*/ 658246 w 755197"/>
              <a:gd name="connsiteY9" fmla="*/ 712675 h 743291"/>
              <a:gd name="connsiteX10" fmla="*/ 627630 w 755197"/>
              <a:gd name="connsiteY10" fmla="*/ 738189 h 743291"/>
              <a:gd name="connsiteX11" fmla="*/ 449037 w 755197"/>
              <a:gd name="connsiteY11" fmla="*/ 710974 h 743291"/>
              <a:gd name="connsiteX12" fmla="*/ 372496 w 755197"/>
              <a:gd name="connsiteY12" fmla="*/ 743291 h 743291"/>
              <a:gd name="connsiteX13" fmla="*/ 234724 w 755197"/>
              <a:gd name="connsiteY13" fmla="*/ 631032 h 743291"/>
              <a:gd name="connsiteX14" fmla="*/ 199005 w 755197"/>
              <a:gd name="connsiteY14" fmla="*/ 571501 h 743291"/>
              <a:gd name="connsiteX15" fmla="*/ 289153 w 755197"/>
              <a:gd name="connsiteY15" fmla="*/ 406514 h 743291"/>
              <a:gd name="connsiteX16" fmla="*/ 256428 w 755197"/>
              <a:gd name="connsiteY16" fmla="*/ 356773 h 743291"/>
              <a:gd name="connsiteX17" fmla="*/ 124166 w 755197"/>
              <a:gd name="connsiteY17" fmla="*/ 401411 h 743291"/>
              <a:gd name="connsiteX18" fmla="*/ 0 w 755197"/>
              <a:gd name="connsiteY18" fmla="*/ 358889 h 743291"/>
              <a:gd name="connsiteX19" fmla="*/ 132670 w 755197"/>
              <a:gd name="connsiteY19" fmla="*/ 241527 h 743291"/>
              <a:gd name="connsiteX20" fmla="*/ 257889 w 755197"/>
              <a:gd name="connsiteY20" fmla="*/ 253061 h 743291"/>
              <a:gd name="connsiteX21" fmla="*/ 277246 w 755197"/>
              <a:gd name="connsiteY21" fmla="*/ 100353 h 743291"/>
              <a:gd name="connsiteX22" fmla="*/ 553219 w 755197"/>
              <a:gd name="connsiteY22" fmla="*/ 11068 h 7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197" h="743291">
                <a:moveTo>
                  <a:pt x="556192" y="0"/>
                </a:moveTo>
                <a:lnTo>
                  <a:pt x="629331" y="5102"/>
                </a:lnTo>
                <a:lnTo>
                  <a:pt x="690563" y="59531"/>
                </a:lnTo>
                <a:lnTo>
                  <a:pt x="680358" y="161584"/>
                </a:lnTo>
                <a:lnTo>
                  <a:pt x="655573" y="166471"/>
                </a:lnTo>
                <a:lnTo>
                  <a:pt x="655708" y="166989"/>
                </a:lnTo>
                <a:lnTo>
                  <a:pt x="688862" y="159884"/>
                </a:lnTo>
                <a:lnTo>
                  <a:pt x="755197" y="336778"/>
                </a:lnTo>
                <a:lnTo>
                  <a:pt x="614023" y="537483"/>
                </a:lnTo>
                <a:lnTo>
                  <a:pt x="658246" y="712675"/>
                </a:lnTo>
                <a:lnTo>
                  <a:pt x="627630" y="738189"/>
                </a:lnTo>
                <a:lnTo>
                  <a:pt x="449037" y="710974"/>
                </a:lnTo>
                <a:lnTo>
                  <a:pt x="372496" y="743291"/>
                </a:lnTo>
                <a:lnTo>
                  <a:pt x="234724" y="631032"/>
                </a:lnTo>
                <a:lnTo>
                  <a:pt x="199005" y="571501"/>
                </a:lnTo>
                <a:lnTo>
                  <a:pt x="289153" y="406514"/>
                </a:lnTo>
                <a:lnTo>
                  <a:pt x="256428" y="356773"/>
                </a:lnTo>
                <a:lnTo>
                  <a:pt x="124166" y="401411"/>
                </a:lnTo>
                <a:lnTo>
                  <a:pt x="0" y="358889"/>
                </a:lnTo>
                <a:lnTo>
                  <a:pt x="132670" y="241527"/>
                </a:lnTo>
                <a:lnTo>
                  <a:pt x="257889" y="253061"/>
                </a:lnTo>
                <a:lnTo>
                  <a:pt x="277246" y="100353"/>
                </a:lnTo>
                <a:lnTo>
                  <a:pt x="553219" y="11068"/>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7" name="Freeform 14">
            <a:extLst>
              <a:ext uri="{FF2B5EF4-FFF2-40B4-BE49-F238E27FC236}">
                <a16:creationId xmlns:a16="http://schemas.microsoft.com/office/drawing/2014/main" id="{B2D132A9-83EE-57B1-5EEB-CA54863DF92D}"/>
              </a:ext>
            </a:extLst>
          </p:cNvPr>
          <p:cNvSpPr/>
          <p:nvPr/>
        </p:nvSpPr>
        <p:spPr>
          <a:xfrm>
            <a:off x="5289922" y="3241196"/>
            <a:ext cx="376198" cy="298549"/>
          </a:xfrm>
          <a:custGeom>
            <a:avLst/>
            <a:gdLst>
              <a:gd name="connsiteX0" fmla="*/ 403225 w 892175"/>
              <a:gd name="connsiteY0" fmla="*/ 663575 h 708025"/>
              <a:gd name="connsiteX1" fmla="*/ 0 w 892175"/>
              <a:gd name="connsiteY1" fmla="*/ 708025 h 708025"/>
              <a:gd name="connsiteX2" fmla="*/ 581025 w 892175"/>
              <a:gd name="connsiteY2" fmla="*/ 0 h 708025"/>
              <a:gd name="connsiteX3" fmla="*/ 892175 w 892175"/>
              <a:gd name="connsiteY3" fmla="*/ 177800 h 708025"/>
              <a:gd name="connsiteX4" fmla="*/ 850900 w 892175"/>
              <a:gd name="connsiteY4" fmla="*/ 495300 h 708025"/>
              <a:gd name="connsiteX5" fmla="*/ 641350 w 892175"/>
              <a:gd name="connsiteY5" fmla="*/ 457200 h 708025"/>
              <a:gd name="connsiteX6" fmla="*/ 403225 w 892175"/>
              <a:gd name="connsiteY6" fmla="*/ 663575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175" h="708025">
                <a:moveTo>
                  <a:pt x="403225" y="663575"/>
                </a:moveTo>
                <a:lnTo>
                  <a:pt x="0" y="708025"/>
                </a:lnTo>
                <a:lnTo>
                  <a:pt x="581025" y="0"/>
                </a:lnTo>
                <a:lnTo>
                  <a:pt x="892175" y="177800"/>
                </a:lnTo>
                <a:lnTo>
                  <a:pt x="850900" y="495300"/>
                </a:lnTo>
                <a:lnTo>
                  <a:pt x="641350" y="457200"/>
                </a:lnTo>
                <a:lnTo>
                  <a:pt x="403225" y="663575"/>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8" name="Freeform 21">
            <a:extLst>
              <a:ext uri="{FF2B5EF4-FFF2-40B4-BE49-F238E27FC236}">
                <a16:creationId xmlns:a16="http://schemas.microsoft.com/office/drawing/2014/main" id="{1DBA2035-3067-6DFA-FA4D-ACEA965EF130}"/>
              </a:ext>
            </a:extLst>
          </p:cNvPr>
          <p:cNvSpPr/>
          <p:nvPr/>
        </p:nvSpPr>
        <p:spPr>
          <a:xfrm>
            <a:off x="5990106" y="3964140"/>
            <a:ext cx="234287" cy="156637"/>
          </a:xfrm>
          <a:custGeom>
            <a:avLst/>
            <a:gdLst>
              <a:gd name="connsiteX0" fmla="*/ 0 w 555625"/>
              <a:gd name="connsiteY0" fmla="*/ 203200 h 371475"/>
              <a:gd name="connsiteX1" fmla="*/ 38100 w 555625"/>
              <a:gd name="connsiteY1" fmla="*/ 120650 h 371475"/>
              <a:gd name="connsiteX2" fmla="*/ 311150 w 555625"/>
              <a:gd name="connsiteY2" fmla="*/ 0 h 371475"/>
              <a:gd name="connsiteX3" fmla="*/ 555625 w 555625"/>
              <a:gd name="connsiteY3" fmla="*/ 120650 h 371475"/>
              <a:gd name="connsiteX4" fmla="*/ 466725 w 555625"/>
              <a:gd name="connsiteY4" fmla="*/ 228600 h 371475"/>
              <a:gd name="connsiteX5" fmla="*/ 466725 w 555625"/>
              <a:gd name="connsiteY5" fmla="*/ 307975 h 371475"/>
              <a:gd name="connsiteX6" fmla="*/ 273050 w 555625"/>
              <a:gd name="connsiteY6" fmla="*/ 371475 h 371475"/>
              <a:gd name="connsiteX7" fmla="*/ 95250 w 555625"/>
              <a:gd name="connsiteY7" fmla="*/ 180975 h 371475"/>
              <a:gd name="connsiteX8" fmla="*/ 0 w 555625"/>
              <a:gd name="connsiteY8" fmla="*/ 2032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625" h="371475">
                <a:moveTo>
                  <a:pt x="0" y="203200"/>
                </a:moveTo>
                <a:lnTo>
                  <a:pt x="38100" y="120650"/>
                </a:lnTo>
                <a:lnTo>
                  <a:pt x="311150" y="0"/>
                </a:lnTo>
                <a:lnTo>
                  <a:pt x="555625" y="120650"/>
                </a:lnTo>
                <a:lnTo>
                  <a:pt x="466725" y="228600"/>
                </a:lnTo>
                <a:lnTo>
                  <a:pt x="466725" y="307975"/>
                </a:lnTo>
                <a:lnTo>
                  <a:pt x="273050" y="371475"/>
                </a:lnTo>
                <a:lnTo>
                  <a:pt x="95250" y="180975"/>
                </a:lnTo>
                <a:lnTo>
                  <a:pt x="0" y="20320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9" name="Freeform 27">
            <a:extLst>
              <a:ext uri="{FF2B5EF4-FFF2-40B4-BE49-F238E27FC236}">
                <a16:creationId xmlns:a16="http://schemas.microsoft.com/office/drawing/2014/main" id="{72EE9DE7-27C6-5E35-3C58-3799B2433584}"/>
              </a:ext>
            </a:extLst>
          </p:cNvPr>
          <p:cNvSpPr/>
          <p:nvPr/>
        </p:nvSpPr>
        <p:spPr>
          <a:xfrm>
            <a:off x="5470658" y="2911855"/>
            <a:ext cx="507399" cy="420378"/>
          </a:xfrm>
          <a:custGeom>
            <a:avLst/>
            <a:gdLst>
              <a:gd name="connsiteX0" fmla="*/ 466725 w 1203325"/>
              <a:gd name="connsiteY0" fmla="*/ 996950 h 996950"/>
              <a:gd name="connsiteX1" fmla="*/ 971550 w 1203325"/>
              <a:gd name="connsiteY1" fmla="*/ 812800 h 996950"/>
              <a:gd name="connsiteX2" fmla="*/ 1117600 w 1203325"/>
              <a:gd name="connsiteY2" fmla="*/ 803275 h 996950"/>
              <a:gd name="connsiteX3" fmla="*/ 1203325 w 1203325"/>
              <a:gd name="connsiteY3" fmla="*/ 269875 h 996950"/>
              <a:gd name="connsiteX4" fmla="*/ 1028700 w 1203325"/>
              <a:gd name="connsiteY4" fmla="*/ 0 h 996950"/>
              <a:gd name="connsiteX5" fmla="*/ 460375 w 1203325"/>
              <a:gd name="connsiteY5" fmla="*/ 260350 h 996950"/>
              <a:gd name="connsiteX6" fmla="*/ 396875 w 1203325"/>
              <a:gd name="connsiteY6" fmla="*/ 142875 h 996950"/>
              <a:gd name="connsiteX7" fmla="*/ 212725 w 1203325"/>
              <a:gd name="connsiteY7" fmla="*/ 184150 h 996950"/>
              <a:gd name="connsiteX8" fmla="*/ 254000 w 1203325"/>
              <a:gd name="connsiteY8" fmla="*/ 393700 h 996950"/>
              <a:gd name="connsiteX9" fmla="*/ 6350 w 1203325"/>
              <a:gd name="connsiteY9" fmla="*/ 520700 h 996950"/>
              <a:gd name="connsiteX10" fmla="*/ 9525 w 1203325"/>
              <a:gd name="connsiteY10" fmla="*/ 552450 h 996950"/>
              <a:gd name="connsiteX11" fmla="*/ 0 w 1203325"/>
              <a:gd name="connsiteY11" fmla="*/ 590550 h 996950"/>
              <a:gd name="connsiteX12" fmla="*/ 31750 w 1203325"/>
              <a:gd name="connsiteY12" fmla="*/ 942975 h 996950"/>
              <a:gd name="connsiteX13" fmla="*/ 155575 w 1203325"/>
              <a:gd name="connsiteY13" fmla="*/ 790575 h 996950"/>
              <a:gd name="connsiteX14" fmla="*/ 466725 w 1203325"/>
              <a:gd name="connsiteY14"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3325" h="996950">
                <a:moveTo>
                  <a:pt x="466725" y="996950"/>
                </a:moveTo>
                <a:lnTo>
                  <a:pt x="971550" y="812800"/>
                </a:lnTo>
                <a:lnTo>
                  <a:pt x="1117600" y="803275"/>
                </a:lnTo>
                <a:lnTo>
                  <a:pt x="1203325" y="269875"/>
                </a:lnTo>
                <a:lnTo>
                  <a:pt x="1028700" y="0"/>
                </a:lnTo>
                <a:lnTo>
                  <a:pt x="460375" y="260350"/>
                </a:lnTo>
                <a:lnTo>
                  <a:pt x="396875" y="142875"/>
                </a:lnTo>
                <a:lnTo>
                  <a:pt x="212725" y="184150"/>
                </a:lnTo>
                <a:lnTo>
                  <a:pt x="254000" y="393700"/>
                </a:lnTo>
                <a:lnTo>
                  <a:pt x="6350" y="520700"/>
                </a:lnTo>
                <a:cubicBezTo>
                  <a:pt x="7408" y="531283"/>
                  <a:pt x="10488" y="541858"/>
                  <a:pt x="9525" y="552450"/>
                </a:cubicBezTo>
                <a:cubicBezTo>
                  <a:pt x="8340" y="565487"/>
                  <a:pt x="0" y="590550"/>
                  <a:pt x="0" y="590550"/>
                </a:cubicBezTo>
                <a:lnTo>
                  <a:pt x="31750" y="942975"/>
                </a:lnTo>
                <a:lnTo>
                  <a:pt x="155575" y="790575"/>
                </a:lnTo>
                <a:lnTo>
                  <a:pt x="466725" y="99695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20" name="Freeform: Shape 19">
            <a:extLst>
              <a:ext uri="{FF2B5EF4-FFF2-40B4-BE49-F238E27FC236}">
                <a16:creationId xmlns:a16="http://schemas.microsoft.com/office/drawing/2014/main" id="{11433C76-D9EC-83B2-3F69-E70A39043010}"/>
              </a:ext>
            </a:extLst>
          </p:cNvPr>
          <p:cNvSpPr/>
          <p:nvPr/>
        </p:nvSpPr>
        <p:spPr>
          <a:xfrm>
            <a:off x="5935215" y="2870353"/>
            <a:ext cx="600591" cy="657343"/>
          </a:xfrm>
          <a:custGeom>
            <a:avLst/>
            <a:gdLst>
              <a:gd name="connsiteX0" fmla="*/ 221116 w 763036"/>
              <a:gd name="connsiteY0" fmla="*/ 0 h 835139"/>
              <a:gd name="connsiteX1" fmla="*/ 272143 w 763036"/>
              <a:gd name="connsiteY1" fmla="*/ 56130 h 835139"/>
              <a:gd name="connsiteX2" fmla="*/ 258536 w 763036"/>
              <a:gd name="connsiteY2" fmla="*/ 170090 h 835139"/>
              <a:gd name="connsiteX3" fmla="*/ 396729 w 763036"/>
              <a:gd name="connsiteY3" fmla="*/ 149200 h 835139"/>
              <a:gd name="connsiteX4" fmla="*/ 351037 w 763036"/>
              <a:gd name="connsiteY4" fmla="*/ 117689 h 835139"/>
              <a:gd name="connsiteX5" fmla="*/ 467824 w 763036"/>
              <a:gd name="connsiteY5" fmla="*/ 78759 h 835139"/>
              <a:gd name="connsiteX6" fmla="*/ 497021 w 763036"/>
              <a:gd name="connsiteY6" fmla="*/ 119311 h 835139"/>
              <a:gd name="connsiteX7" fmla="*/ 509997 w 763036"/>
              <a:gd name="connsiteY7" fmla="*/ 114444 h 835139"/>
              <a:gd name="connsiteX8" fmla="*/ 724107 w 763036"/>
              <a:gd name="connsiteY8" fmla="*/ 312334 h 835139"/>
              <a:gd name="connsiteX9" fmla="*/ 696533 w 763036"/>
              <a:gd name="connsiteY9" fmla="*/ 335042 h 835139"/>
              <a:gd name="connsiteX10" fmla="*/ 634895 w 763036"/>
              <a:gd name="connsiteY10" fmla="*/ 322066 h 835139"/>
              <a:gd name="connsiteX11" fmla="*/ 620297 w 763036"/>
              <a:gd name="connsiteY11" fmla="*/ 300980 h 835139"/>
              <a:gd name="connsiteX12" fmla="*/ 600832 w 763036"/>
              <a:gd name="connsiteY12" fmla="*/ 318822 h 835139"/>
              <a:gd name="connsiteX13" fmla="*/ 688422 w 763036"/>
              <a:gd name="connsiteY13" fmla="*/ 393436 h 835139"/>
              <a:gd name="connsiteX14" fmla="*/ 703021 w 763036"/>
              <a:gd name="connsiteY14" fmla="*/ 403168 h 835139"/>
              <a:gd name="connsiteX15" fmla="*/ 763036 w 763036"/>
              <a:gd name="connsiteY15" fmla="*/ 558884 h 835139"/>
              <a:gd name="connsiteX16" fmla="*/ 753304 w 763036"/>
              <a:gd name="connsiteY16" fmla="*/ 652963 h 835139"/>
              <a:gd name="connsiteX17" fmla="*/ 621919 w 763036"/>
              <a:gd name="connsiteY17" fmla="*/ 583215 h 835139"/>
              <a:gd name="connsiteX18" fmla="*/ 516273 w 763036"/>
              <a:gd name="connsiteY18" fmla="*/ 596588 h 835139"/>
              <a:gd name="connsiteX19" fmla="*/ 537483 w 763036"/>
              <a:gd name="connsiteY19" fmla="*/ 605518 h 835139"/>
              <a:gd name="connsiteX20" fmla="*/ 562996 w 763036"/>
              <a:gd name="connsiteY20" fmla="*/ 760300 h 835139"/>
              <a:gd name="connsiteX21" fmla="*/ 551090 w 763036"/>
              <a:gd name="connsiteY21" fmla="*/ 789215 h 835139"/>
              <a:gd name="connsiteX22" fmla="*/ 205809 w 763036"/>
              <a:gd name="connsiteY22" fmla="*/ 777309 h 835139"/>
              <a:gd name="connsiteX23" fmla="*/ 181996 w 763036"/>
              <a:gd name="connsiteY23" fmla="*/ 818130 h 835139"/>
              <a:gd name="connsiteX24" fmla="*/ 137773 w 763036"/>
              <a:gd name="connsiteY24" fmla="*/ 835139 h 835139"/>
              <a:gd name="connsiteX25" fmla="*/ 44224 w 763036"/>
              <a:gd name="connsiteY25" fmla="*/ 627630 h 835139"/>
              <a:gd name="connsiteX26" fmla="*/ 44238 w 763036"/>
              <a:gd name="connsiteY26" fmla="*/ 627628 h 835139"/>
              <a:gd name="connsiteX27" fmla="*/ 44223 w 763036"/>
              <a:gd name="connsiteY27" fmla="*/ 627630 h 835139"/>
              <a:gd name="connsiteX28" fmla="*/ 71438 w 763036"/>
              <a:gd name="connsiteY28" fmla="*/ 527277 h 835139"/>
              <a:gd name="connsiteX29" fmla="*/ 0 w 763036"/>
              <a:gd name="connsiteY29" fmla="*/ 488157 h 835139"/>
              <a:gd name="connsiteX30" fmla="*/ 39121 w 763036"/>
              <a:gd name="connsiteY30" fmla="*/ 190500 h 83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3036" h="835139">
                <a:moveTo>
                  <a:pt x="221116" y="0"/>
                </a:moveTo>
                <a:lnTo>
                  <a:pt x="272143" y="56130"/>
                </a:lnTo>
                <a:lnTo>
                  <a:pt x="258536" y="170090"/>
                </a:lnTo>
                <a:lnTo>
                  <a:pt x="396729" y="149200"/>
                </a:lnTo>
                <a:lnTo>
                  <a:pt x="351037" y="117689"/>
                </a:lnTo>
                <a:lnTo>
                  <a:pt x="467824" y="78759"/>
                </a:lnTo>
                <a:lnTo>
                  <a:pt x="497021" y="119311"/>
                </a:lnTo>
                <a:lnTo>
                  <a:pt x="509997" y="114444"/>
                </a:lnTo>
                <a:lnTo>
                  <a:pt x="724107" y="312334"/>
                </a:lnTo>
                <a:lnTo>
                  <a:pt x="696533" y="335042"/>
                </a:lnTo>
                <a:lnTo>
                  <a:pt x="634895" y="322066"/>
                </a:lnTo>
                <a:lnTo>
                  <a:pt x="620297" y="300980"/>
                </a:lnTo>
                <a:lnTo>
                  <a:pt x="600832" y="318822"/>
                </a:lnTo>
                <a:lnTo>
                  <a:pt x="688422" y="393436"/>
                </a:lnTo>
                <a:cubicBezTo>
                  <a:pt x="695827" y="397138"/>
                  <a:pt x="690683" y="394355"/>
                  <a:pt x="703021" y="403168"/>
                </a:cubicBezTo>
                <a:lnTo>
                  <a:pt x="763036" y="558884"/>
                </a:lnTo>
                <a:lnTo>
                  <a:pt x="753304" y="652963"/>
                </a:lnTo>
                <a:lnTo>
                  <a:pt x="621919" y="583215"/>
                </a:lnTo>
                <a:lnTo>
                  <a:pt x="516273" y="596588"/>
                </a:lnTo>
                <a:lnTo>
                  <a:pt x="537483" y="605518"/>
                </a:lnTo>
                <a:lnTo>
                  <a:pt x="562996" y="760300"/>
                </a:lnTo>
                <a:lnTo>
                  <a:pt x="551090" y="789215"/>
                </a:lnTo>
                <a:lnTo>
                  <a:pt x="205809" y="777309"/>
                </a:lnTo>
                <a:lnTo>
                  <a:pt x="181996" y="818130"/>
                </a:lnTo>
                <a:lnTo>
                  <a:pt x="137773" y="835139"/>
                </a:lnTo>
                <a:lnTo>
                  <a:pt x="44224" y="627630"/>
                </a:lnTo>
                <a:lnTo>
                  <a:pt x="44238" y="627628"/>
                </a:lnTo>
                <a:lnTo>
                  <a:pt x="44223" y="627630"/>
                </a:lnTo>
                <a:lnTo>
                  <a:pt x="71438" y="527277"/>
                </a:lnTo>
                <a:lnTo>
                  <a:pt x="0" y="488157"/>
                </a:lnTo>
                <a:lnTo>
                  <a:pt x="39121" y="190500"/>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21" name="Freeform 31">
            <a:extLst>
              <a:ext uri="{FF2B5EF4-FFF2-40B4-BE49-F238E27FC236}">
                <a16:creationId xmlns:a16="http://schemas.microsoft.com/office/drawing/2014/main" id="{C107AC11-C722-5488-CD6A-C8CEC7C37EBC}"/>
              </a:ext>
            </a:extLst>
          </p:cNvPr>
          <p:cNvSpPr/>
          <p:nvPr/>
        </p:nvSpPr>
        <p:spPr>
          <a:xfrm>
            <a:off x="6031608" y="3527695"/>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chemeClr val="accent6">
              <a:lumMod val="40000"/>
              <a:lumOff val="6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22" name="Freeform: Shape 21">
            <a:extLst>
              <a:ext uri="{FF2B5EF4-FFF2-40B4-BE49-F238E27FC236}">
                <a16:creationId xmlns:a16="http://schemas.microsoft.com/office/drawing/2014/main" id="{C7FA070B-2E7B-01AB-105A-7B83EA508F3C}"/>
              </a:ext>
            </a:extLst>
          </p:cNvPr>
          <p:cNvSpPr/>
          <p:nvPr/>
        </p:nvSpPr>
        <p:spPr>
          <a:xfrm>
            <a:off x="6280463" y="3632791"/>
            <a:ext cx="886435" cy="366892"/>
          </a:xfrm>
          <a:custGeom>
            <a:avLst/>
            <a:gdLst>
              <a:gd name="connsiteX0" fmla="*/ 564192 w 1126194"/>
              <a:gd name="connsiteY0" fmla="*/ 0 h 466128"/>
              <a:gd name="connsiteX1" fmla="*/ 569063 w 1126194"/>
              <a:gd name="connsiteY1" fmla="*/ 17790 h 466128"/>
              <a:gd name="connsiteX2" fmla="*/ 570002 w 1126194"/>
              <a:gd name="connsiteY2" fmla="*/ 17008 h 466128"/>
              <a:gd name="connsiteX3" fmla="*/ 619902 w 1126194"/>
              <a:gd name="connsiteY3" fmla="*/ 16274 h 466128"/>
              <a:gd name="connsiteX4" fmla="*/ 621880 w 1126194"/>
              <a:gd name="connsiteY4" fmla="*/ 9354 h 466128"/>
              <a:gd name="connsiteX5" fmla="*/ 735839 w 1126194"/>
              <a:gd name="connsiteY5" fmla="*/ 17008 h 466128"/>
              <a:gd name="connsiteX6" fmla="*/ 840444 w 1126194"/>
              <a:gd name="connsiteY6" fmla="*/ 96950 h 466128"/>
              <a:gd name="connsiteX7" fmla="*/ 839716 w 1126194"/>
              <a:gd name="connsiteY7" fmla="*/ 98432 h 466128"/>
              <a:gd name="connsiteX8" fmla="*/ 969712 w 1126194"/>
              <a:gd name="connsiteY8" fmla="*/ 158182 h 466128"/>
              <a:gd name="connsiteX9" fmla="*/ 1003730 w 1126194"/>
              <a:gd name="connsiteY9" fmla="*/ 154781 h 466128"/>
              <a:gd name="connsiteX10" fmla="*/ 1069215 w 1126194"/>
              <a:gd name="connsiteY10" fmla="*/ 173490 h 466128"/>
              <a:gd name="connsiteX11" fmla="*/ 1126194 w 1126194"/>
              <a:gd name="connsiteY11" fmla="*/ 235573 h 466128"/>
              <a:gd name="connsiteX12" fmla="*/ 1079420 w 1126194"/>
              <a:gd name="connsiteY12" fmla="*/ 236424 h 466128"/>
              <a:gd name="connsiteX13" fmla="*/ 1057308 w 1126194"/>
              <a:gd name="connsiteY13" fmla="*/ 246629 h 466128"/>
              <a:gd name="connsiteX14" fmla="*/ 1015636 w 1126194"/>
              <a:gd name="connsiteY14" fmla="*/ 295955 h 466128"/>
              <a:gd name="connsiteX15" fmla="*/ 971413 w 1126194"/>
              <a:gd name="connsiteY15" fmla="*/ 308711 h 466128"/>
              <a:gd name="connsiteX16" fmla="*/ 829728 w 1126194"/>
              <a:gd name="connsiteY16" fmla="*/ 356783 h 466128"/>
              <a:gd name="connsiteX17" fmla="*/ 769857 w 1126194"/>
              <a:gd name="connsiteY17" fmla="*/ 432027 h 466128"/>
              <a:gd name="connsiteX18" fmla="*/ 737540 w 1126194"/>
              <a:gd name="connsiteY18" fmla="*/ 429476 h 466128"/>
              <a:gd name="connsiteX19" fmla="*/ 661000 w 1126194"/>
              <a:gd name="connsiteY19" fmla="*/ 401411 h 466128"/>
              <a:gd name="connsiteX20" fmla="*/ 664829 w 1126194"/>
              <a:gd name="connsiteY20" fmla="*/ 377670 h 466128"/>
              <a:gd name="connsiteX21" fmla="*/ 657598 w 1126194"/>
              <a:gd name="connsiteY21" fmla="*/ 405662 h 466128"/>
              <a:gd name="connsiteX22" fmla="*/ 591263 w 1126194"/>
              <a:gd name="connsiteY22" fmla="*/ 384401 h 466128"/>
              <a:gd name="connsiteX23" fmla="*/ 590461 w 1126194"/>
              <a:gd name="connsiteY23" fmla="*/ 382046 h 466128"/>
              <a:gd name="connsiteX24" fmla="*/ 537685 w 1126194"/>
              <a:gd name="connsiteY24" fmla="*/ 368242 h 466128"/>
              <a:gd name="connsiteX25" fmla="*/ 481555 w 1126194"/>
              <a:gd name="connsiteY25" fmla="*/ 355486 h 466128"/>
              <a:gd name="connsiteX26" fmla="*/ 449419 w 1126194"/>
              <a:gd name="connsiteY26" fmla="*/ 343528 h 466128"/>
              <a:gd name="connsiteX27" fmla="*/ 449306 w 1126194"/>
              <a:gd name="connsiteY27" fmla="*/ 347719 h 466128"/>
              <a:gd name="connsiteX28" fmla="*/ 353605 w 1126194"/>
              <a:gd name="connsiteY28" fmla="*/ 381782 h 466128"/>
              <a:gd name="connsiteX29" fmla="*/ 147606 w 1126194"/>
              <a:gd name="connsiteY29" fmla="*/ 419089 h 466128"/>
              <a:gd name="connsiteX30" fmla="*/ 115165 w 1126194"/>
              <a:gd name="connsiteY30" fmla="*/ 466128 h 466128"/>
              <a:gd name="connsiteX31" fmla="*/ 37307 w 1126194"/>
              <a:gd name="connsiteY31" fmla="*/ 401247 h 466128"/>
              <a:gd name="connsiteX32" fmla="*/ 55149 w 1126194"/>
              <a:gd name="connsiteY32" fmla="*/ 376916 h 466128"/>
              <a:gd name="connsiteX33" fmla="*/ 9732 w 1126194"/>
              <a:gd name="connsiteY33" fmla="*/ 355829 h 466128"/>
              <a:gd name="connsiteX34" fmla="*/ 0 w 1126194"/>
              <a:gd name="connsiteY34" fmla="*/ 292569 h 466128"/>
              <a:gd name="connsiteX35" fmla="*/ 42173 w 1126194"/>
              <a:gd name="connsiteY35" fmla="*/ 169294 h 466128"/>
              <a:gd name="connsiteX36" fmla="*/ 116787 w 1126194"/>
              <a:gd name="connsiteY36" fmla="*/ 114144 h 466128"/>
              <a:gd name="connsiteX37" fmla="*/ 270797 w 1126194"/>
              <a:gd name="connsiteY37" fmla="*/ 123054 h 466128"/>
              <a:gd name="connsiteX38" fmla="*/ 278189 w 1126194"/>
              <a:gd name="connsiteY38" fmla="*/ 119619 h 466128"/>
              <a:gd name="connsiteX39" fmla="*/ 352288 w 1126194"/>
              <a:gd name="connsiteY39" fmla="*/ 66334 h 466128"/>
              <a:gd name="connsiteX40" fmla="*/ 422024 w 1126194"/>
              <a:gd name="connsiteY40" fmla="*/ 53577 h 466128"/>
              <a:gd name="connsiteX41" fmla="*/ 445901 w 1126194"/>
              <a:gd name="connsiteY41" fmla="*/ 42833 h 466128"/>
              <a:gd name="connsiteX42" fmla="*/ 440223 w 1126194"/>
              <a:gd name="connsiteY42" fmla="*/ 39847 h 466128"/>
              <a:gd name="connsiteX43" fmla="*/ 517084 w 1126194"/>
              <a:gd name="connsiteY43" fmla="*/ 3622 h 46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6194" h="466128">
                <a:moveTo>
                  <a:pt x="564192" y="0"/>
                </a:moveTo>
                <a:lnTo>
                  <a:pt x="569063" y="17790"/>
                </a:lnTo>
                <a:lnTo>
                  <a:pt x="570002" y="17008"/>
                </a:lnTo>
                <a:lnTo>
                  <a:pt x="619902" y="16274"/>
                </a:lnTo>
                <a:lnTo>
                  <a:pt x="621880" y="9354"/>
                </a:lnTo>
                <a:lnTo>
                  <a:pt x="735839" y="17008"/>
                </a:lnTo>
                <a:lnTo>
                  <a:pt x="840444" y="96950"/>
                </a:lnTo>
                <a:lnTo>
                  <a:pt x="839716" y="98432"/>
                </a:lnTo>
                <a:lnTo>
                  <a:pt x="969712" y="158182"/>
                </a:lnTo>
                <a:lnTo>
                  <a:pt x="1003730" y="154781"/>
                </a:lnTo>
                <a:lnTo>
                  <a:pt x="1069215" y="173490"/>
                </a:lnTo>
                <a:lnTo>
                  <a:pt x="1126194" y="235573"/>
                </a:lnTo>
                <a:lnTo>
                  <a:pt x="1079420" y="236424"/>
                </a:lnTo>
                <a:lnTo>
                  <a:pt x="1057308" y="246629"/>
                </a:lnTo>
                <a:lnTo>
                  <a:pt x="1015636" y="295955"/>
                </a:lnTo>
                <a:lnTo>
                  <a:pt x="971413" y="308711"/>
                </a:lnTo>
                <a:lnTo>
                  <a:pt x="829728" y="356783"/>
                </a:lnTo>
                <a:lnTo>
                  <a:pt x="769857" y="432027"/>
                </a:lnTo>
                <a:lnTo>
                  <a:pt x="737540" y="429476"/>
                </a:lnTo>
                <a:lnTo>
                  <a:pt x="661000" y="401411"/>
                </a:lnTo>
                <a:lnTo>
                  <a:pt x="664829" y="377670"/>
                </a:lnTo>
                <a:lnTo>
                  <a:pt x="657598" y="405662"/>
                </a:lnTo>
                <a:lnTo>
                  <a:pt x="591263" y="384401"/>
                </a:lnTo>
                <a:lnTo>
                  <a:pt x="590461" y="382046"/>
                </a:lnTo>
                <a:lnTo>
                  <a:pt x="537685" y="368242"/>
                </a:lnTo>
                <a:lnTo>
                  <a:pt x="481555" y="355486"/>
                </a:lnTo>
                <a:lnTo>
                  <a:pt x="449419" y="343528"/>
                </a:lnTo>
                <a:lnTo>
                  <a:pt x="449306" y="347719"/>
                </a:lnTo>
                <a:lnTo>
                  <a:pt x="353605" y="381782"/>
                </a:lnTo>
                <a:lnTo>
                  <a:pt x="147606" y="419089"/>
                </a:lnTo>
                <a:lnTo>
                  <a:pt x="115165" y="466128"/>
                </a:lnTo>
                <a:lnTo>
                  <a:pt x="37307" y="401247"/>
                </a:lnTo>
                <a:lnTo>
                  <a:pt x="55149" y="376916"/>
                </a:lnTo>
                <a:lnTo>
                  <a:pt x="9732" y="355829"/>
                </a:lnTo>
                <a:lnTo>
                  <a:pt x="0" y="292569"/>
                </a:lnTo>
                <a:lnTo>
                  <a:pt x="42173" y="169294"/>
                </a:lnTo>
                <a:lnTo>
                  <a:pt x="116787" y="114144"/>
                </a:lnTo>
                <a:lnTo>
                  <a:pt x="270797" y="123054"/>
                </a:lnTo>
                <a:lnTo>
                  <a:pt x="278189" y="119619"/>
                </a:lnTo>
                <a:lnTo>
                  <a:pt x="352288" y="66334"/>
                </a:lnTo>
                <a:lnTo>
                  <a:pt x="422024" y="53577"/>
                </a:lnTo>
                <a:lnTo>
                  <a:pt x="445901" y="42833"/>
                </a:lnTo>
                <a:lnTo>
                  <a:pt x="440223" y="39847"/>
                </a:lnTo>
                <a:lnTo>
                  <a:pt x="517084" y="3622"/>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23" name="Freeform: Shape 22">
            <a:extLst>
              <a:ext uri="{FF2B5EF4-FFF2-40B4-BE49-F238E27FC236}">
                <a16:creationId xmlns:a16="http://schemas.microsoft.com/office/drawing/2014/main" id="{E6426359-2CAB-2DBD-7F32-356AED1C86F2}"/>
              </a:ext>
            </a:extLst>
          </p:cNvPr>
          <p:cNvSpPr/>
          <p:nvPr/>
        </p:nvSpPr>
        <p:spPr>
          <a:xfrm>
            <a:off x="5794643" y="3478781"/>
            <a:ext cx="589065" cy="532216"/>
          </a:xfrm>
          <a:custGeom>
            <a:avLst/>
            <a:gdLst>
              <a:gd name="connsiteX0" fmla="*/ 509971 w 748393"/>
              <a:gd name="connsiteY0" fmla="*/ 517036 h 676167"/>
              <a:gd name="connsiteX1" fmla="*/ 505032 w 748393"/>
              <a:gd name="connsiteY1" fmla="*/ 518123 h 676167"/>
              <a:gd name="connsiteX2" fmla="*/ 512988 w 748393"/>
              <a:gd name="connsiteY2" fmla="*/ 528249 h 676167"/>
              <a:gd name="connsiteX3" fmla="*/ 587493 w 748393"/>
              <a:gd name="connsiteY3" fmla="*/ 529869 h 676167"/>
              <a:gd name="connsiteX4" fmla="*/ 580005 w 748393"/>
              <a:gd name="connsiteY4" fmla="*/ 524788 h 676167"/>
              <a:gd name="connsiteX5" fmla="*/ 513670 w 748393"/>
              <a:gd name="connsiteY5" fmla="*/ 526489 h 676167"/>
              <a:gd name="connsiteX6" fmla="*/ 390136 w 748393"/>
              <a:gd name="connsiteY6" fmla="*/ 0 h 676167"/>
              <a:gd name="connsiteX7" fmla="*/ 667505 w 748393"/>
              <a:gd name="connsiteY7" fmla="*/ 12977 h 676167"/>
              <a:gd name="connsiteX8" fmla="*/ 680481 w 748393"/>
              <a:gd name="connsiteY8" fmla="*/ 40552 h 676167"/>
              <a:gd name="connsiteX9" fmla="*/ 714544 w 748393"/>
              <a:gd name="connsiteY9" fmla="*/ 61638 h 676167"/>
              <a:gd name="connsiteX10" fmla="*/ 716166 w 748393"/>
              <a:gd name="connsiteY10" fmla="*/ 69748 h 676167"/>
              <a:gd name="connsiteX11" fmla="*/ 696702 w 748393"/>
              <a:gd name="connsiteY11" fmla="*/ 89213 h 676167"/>
              <a:gd name="connsiteX12" fmla="*/ 678859 w 748393"/>
              <a:gd name="connsiteY12" fmla="*/ 149229 h 676167"/>
              <a:gd name="connsiteX13" fmla="*/ 711300 w 748393"/>
              <a:gd name="connsiteY13" fmla="*/ 163827 h 676167"/>
              <a:gd name="connsiteX14" fmla="*/ 716166 w 748393"/>
              <a:gd name="connsiteY14" fmla="*/ 240063 h 676167"/>
              <a:gd name="connsiteX15" fmla="*/ 671645 w 748393"/>
              <a:gd name="connsiteY15" fmla="*/ 261238 h 676167"/>
              <a:gd name="connsiteX16" fmla="*/ 716076 w 748393"/>
              <a:gd name="connsiteY16" fmla="*/ 242440 h 676167"/>
              <a:gd name="connsiteX17" fmla="*/ 748393 w 748393"/>
              <a:gd name="connsiteY17" fmla="*/ 301971 h 676167"/>
              <a:gd name="connsiteX18" fmla="*/ 670152 w 748393"/>
              <a:gd name="connsiteY18" fmla="*/ 371708 h 676167"/>
              <a:gd name="connsiteX19" fmla="*/ 624228 w 748393"/>
              <a:gd name="connsiteY19" fmla="*/ 494172 h 676167"/>
              <a:gd name="connsiteX20" fmla="*/ 627630 w 748393"/>
              <a:gd name="connsiteY20" fmla="*/ 557105 h 676167"/>
              <a:gd name="connsiteX21" fmla="*/ 588412 w 748393"/>
              <a:gd name="connsiteY21" fmla="*/ 530493 h 676167"/>
              <a:gd name="connsiteX22" fmla="*/ 578304 w 748393"/>
              <a:gd name="connsiteY22" fmla="*/ 592824 h 676167"/>
              <a:gd name="connsiteX23" fmla="*/ 559594 w 748393"/>
              <a:gd name="connsiteY23" fmla="*/ 609833 h 676167"/>
              <a:gd name="connsiteX24" fmla="*/ 525199 w 748393"/>
              <a:gd name="connsiteY24" fmla="*/ 590178 h 676167"/>
              <a:gd name="connsiteX25" fmla="*/ 522175 w 748393"/>
              <a:gd name="connsiteY25" fmla="*/ 623440 h 676167"/>
              <a:gd name="connsiteX26" fmla="*/ 408215 w 748393"/>
              <a:gd name="connsiteY26" fmla="*/ 543498 h 676167"/>
              <a:gd name="connsiteX27" fmla="*/ 421822 w 748393"/>
              <a:gd name="connsiteY27" fmla="*/ 495873 h 676167"/>
              <a:gd name="connsiteX28" fmla="*/ 435674 w 748393"/>
              <a:gd name="connsiteY28" fmla="*/ 510879 h 676167"/>
              <a:gd name="connsiteX29" fmla="*/ 423523 w 748393"/>
              <a:gd name="connsiteY29" fmla="*/ 494172 h 676167"/>
              <a:gd name="connsiteX30" fmla="*/ 381000 w 748393"/>
              <a:gd name="connsiteY30" fmla="*/ 528190 h 676167"/>
              <a:gd name="connsiteX31" fmla="*/ 373473 w 748393"/>
              <a:gd name="connsiteY31" fmla="*/ 520663 h 676167"/>
              <a:gd name="connsiteX32" fmla="*/ 372496 w 748393"/>
              <a:gd name="connsiteY32" fmla="*/ 521386 h 676167"/>
              <a:gd name="connsiteX33" fmla="*/ 295956 w 748393"/>
              <a:gd name="connsiteY33" fmla="*/ 470360 h 676167"/>
              <a:gd name="connsiteX34" fmla="*/ 389505 w 748393"/>
              <a:gd name="connsiteY34" fmla="*/ 572413 h 676167"/>
              <a:gd name="connsiteX35" fmla="*/ 365692 w 748393"/>
              <a:gd name="connsiteY35" fmla="*/ 584319 h 676167"/>
              <a:gd name="connsiteX36" fmla="*/ 248330 w 748393"/>
              <a:gd name="connsiteY36" fmla="*/ 676167 h 676167"/>
              <a:gd name="connsiteX37" fmla="*/ 171790 w 748393"/>
              <a:gd name="connsiteY37" fmla="*/ 664261 h 676167"/>
              <a:gd name="connsiteX38" fmla="*/ 0 w 748393"/>
              <a:gd name="connsiteY38" fmla="*/ 414230 h 676167"/>
              <a:gd name="connsiteX39" fmla="*/ 159884 w 748393"/>
              <a:gd name="connsiteY39" fmla="*/ 426136 h 676167"/>
              <a:gd name="connsiteX40" fmla="*/ 209210 w 748393"/>
              <a:gd name="connsiteY40" fmla="*/ 407426 h 676167"/>
              <a:gd name="connsiteX41" fmla="*/ 166687 w 748393"/>
              <a:gd name="connsiteY41" fmla="*/ 235636 h 676167"/>
              <a:gd name="connsiteX42" fmla="*/ 318067 w 748393"/>
              <a:gd name="connsiteY42" fmla="*/ 40033 h 676167"/>
              <a:gd name="connsiteX43" fmla="*/ 363783 w 748393"/>
              <a:gd name="connsiteY43" fmla="*/ 41610 h 67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8393" h="676167">
                <a:moveTo>
                  <a:pt x="509971" y="517036"/>
                </a:moveTo>
                <a:lnTo>
                  <a:pt x="505032" y="518123"/>
                </a:lnTo>
                <a:lnTo>
                  <a:pt x="512988" y="528249"/>
                </a:lnTo>
                <a:lnTo>
                  <a:pt x="587493" y="529869"/>
                </a:lnTo>
                <a:lnTo>
                  <a:pt x="580005" y="524788"/>
                </a:lnTo>
                <a:lnTo>
                  <a:pt x="513670" y="526489"/>
                </a:lnTo>
                <a:close/>
                <a:moveTo>
                  <a:pt x="390136" y="0"/>
                </a:moveTo>
                <a:lnTo>
                  <a:pt x="667505" y="12977"/>
                </a:lnTo>
                <a:lnTo>
                  <a:pt x="680481" y="40552"/>
                </a:lnTo>
                <a:lnTo>
                  <a:pt x="714544" y="61638"/>
                </a:lnTo>
                <a:lnTo>
                  <a:pt x="716166" y="69748"/>
                </a:lnTo>
                <a:lnTo>
                  <a:pt x="696702" y="89213"/>
                </a:lnTo>
                <a:lnTo>
                  <a:pt x="678859" y="149229"/>
                </a:lnTo>
                <a:lnTo>
                  <a:pt x="711300" y="163827"/>
                </a:lnTo>
                <a:lnTo>
                  <a:pt x="716166" y="240063"/>
                </a:lnTo>
                <a:lnTo>
                  <a:pt x="671645" y="261238"/>
                </a:lnTo>
                <a:lnTo>
                  <a:pt x="716076" y="242440"/>
                </a:lnTo>
                <a:lnTo>
                  <a:pt x="748393" y="301971"/>
                </a:lnTo>
                <a:lnTo>
                  <a:pt x="670152" y="371708"/>
                </a:lnTo>
                <a:lnTo>
                  <a:pt x="624228" y="494172"/>
                </a:lnTo>
                <a:lnTo>
                  <a:pt x="627630" y="557105"/>
                </a:lnTo>
                <a:lnTo>
                  <a:pt x="588412" y="530493"/>
                </a:lnTo>
                <a:lnTo>
                  <a:pt x="578304" y="592824"/>
                </a:lnTo>
                <a:lnTo>
                  <a:pt x="559594" y="609833"/>
                </a:lnTo>
                <a:lnTo>
                  <a:pt x="525199" y="590178"/>
                </a:lnTo>
                <a:lnTo>
                  <a:pt x="522175" y="623440"/>
                </a:lnTo>
                <a:lnTo>
                  <a:pt x="408215" y="543498"/>
                </a:lnTo>
                <a:lnTo>
                  <a:pt x="421822" y="495873"/>
                </a:lnTo>
                <a:lnTo>
                  <a:pt x="435674" y="510879"/>
                </a:lnTo>
                <a:lnTo>
                  <a:pt x="423523" y="494172"/>
                </a:lnTo>
                <a:lnTo>
                  <a:pt x="381000" y="528190"/>
                </a:lnTo>
                <a:lnTo>
                  <a:pt x="373473" y="520663"/>
                </a:lnTo>
                <a:lnTo>
                  <a:pt x="372496" y="521386"/>
                </a:lnTo>
                <a:lnTo>
                  <a:pt x="295956" y="470360"/>
                </a:lnTo>
                <a:lnTo>
                  <a:pt x="389505" y="572413"/>
                </a:lnTo>
                <a:lnTo>
                  <a:pt x="365692" y="584319"/>
                </a:lnTo>
                <a:lnTo>
                  <a:pt x="248330" y="676167"/>
                </a:lnTo>
                <a:lnTo>
                  <a:pt x="171790" y="664261"/>
                </a:lnTo>
                <a:lnTo>
                  <a:pt x="0" y="414230"/>
                </a:lnTo>
                <a:lnTo>
                  <a:pt x="159884" y="426136"/>
                </a:lnTo>
                <a:lnTo>
                  <a:pt x="209210" y="407426"/>
                </a:lnTo>
                <a:lnTo>
                  <a:pt x="166687" y="235636"/>
                </a:lnTo>
                <a:lnTo>
                  <a:pt x="318067" y="40033"/>
                </a:lnTo>
                <a:lnTo>
                  <a:pt x="363783" y="4161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24" name="Freeform: Shape 23">
            <a:extLst>
              <a:ext uri="{FF2B5EF4-FFF2-40B4-BE49-F238E27FC236}">
                <a16:creationId xmlns:a16="http://schemas.microsoft.com/office/drawing/2014/main" id="{A58FA342-FF49-F61F-1D3A-EDE0EE9AC57F}"/>
              </a:ext>
            </a:extLst>
          </p:cNvPr>
          <p:cNvSpPr/>
          <p:nvPr/>
        </p:nvSpPr>
        <p:spPr>
          <a:xfrm>
            <a:off x="6318764" y="3322862"/>
            <a:ext cx="212880" cy="347427"/>
          </a:xfrm>
          <a:custGeom>
            <a:avLst/>
            <a:gdLst>
              <a:gd name="connsiteX0" fmla="*/ 138640 w 270459"/>
              <a:gd name="connsiteY0" fmla="*/ 0 h 441398"/>
              <a:gd name="connsiteX1" fmla="*/ 263656 w 270459"/>
              <a:gd name="connsiteY1" fmla="*/ 70587 h 441398"/>
              <a:gd name="connsiteX2" fmla="*/ 270459 w 270459"/>
              <a:gd name="connsiteY2" fmla="*/ 90998 h 441398"/>
              <a:gd name="connsiteX3" fmla="*/ 191367 w 270459"/>
              <a:gd name="connsiteY3" fmla="*/ 182846 h 441398"/>
              <a:gd name="connsiteX4" fmla="*/ 188144 w 270459"/>
              <a:gd name="connsiteY4" fmla="*/ 183882 h 441398"/>
              <a:gd name="connsiteX5" fmla="*/ 188817 w 270459"/>
              <a:gd name="connsiteY5" fmla="*/ 216864 h 441398"/>
              <a:gd name="connsiteX6" fmla="*/ 155650 w 270459"/>
              <a:gd name="connsiteY6" fmla="*/ 220266 h 441398"/>
              <a:gd name="connsiteX7" fmla="*/ 151398 w 270459"/>
              <a:gd name="connsiteY7" fmla="*/ 343580 h 441398"/>
              <a:gd name="connsiteX8" fmla="*/ 124737 w 270459"/>
              <a:gd name="connsiteY8" fmla="*/ 343580 h 441398"/>
              <a:gd name="connsiteX9" fmla="*/ 123276 w 270459"/>
              <a:gd name="connsiteY9" fmla="*/ 353808 h 441398"/>
              <a:gd name="connsiteX10" fmla="*/ 129764 w 270459"/>
              <a:gd name="connsiteY10" fmla="*/ 368406 h 441398"/>
              <a:gd name="connsiteX11" fmla="*/ 128142 w 270459"/>
              <a:gd name="connsiteY11" fmla="*/ 418690 h 441398"/>
              <a:gd name="connsiteX12" fmla="*/ 48661 w 270459"/>
              <a:gd name="connsiteY12" fmla="*/ 441398 h 441398"/>
              <a:gd name="connsiteX13" fmla="*/ 38930 w 270459"/>
              <a:gd name="connsiteY13" fmla="*/ 353808 h 441398"/>
              <a:gd name="connsiteX14" fmla="*/ 4866 w 270459"/>
              <a:gd name="connsiteY14" fmla="*/ 348942 h 441398"/>
              <a:gd name="connsiteX15" fmla="*/ 25953 w 270459"/>
              <a:gd name="connsiteY15" fmla="*/ 272706 h 441398"/>
              <a:gd name="connsiteX16" fmla="*/ 32441 w 270459"/>
              <a:gd name="connsiteY16" fmla="*/ 264595 h 441398"/>
              <a:gd name="connsiteX17" fmla="*/ 0 w 270459"/>
              <a:gd name="connsiteY17" fmla="*/ 214312 h 441398"/>
              <a:gd name="connsiteX18" fmla="*/ 47040 w 270459"/>
              <a:gd name="connsiteY18" fmla="*/ 209446 h 441398"/>
              <a:gd name="connsiteX19" fmla="*/ 54568 w 270459"/>
              <a:gd name="connsiteY19" fmla="*/ 213210 h 441398"/>
              <a:gd name="connsiteX20" fmla="*/ 53595 w 270459"/>
              <a:gd name="connsiteY20" fmla="*/ 212612 h 441398"/>
              <a:gd name="connsiteX21" fmla="*/ 68903 w 270459"/>
              <a:gd name="connsiteY21" fmla="*/ 182846 h 441398"/>
              <a:gd name="connsiteX22" fmla="*/ 42540 w 270459"/>
              <a:gd name="connsiteY22" fmla="*/ 34868 h 441398"/>
              <a:gd name="connsiteX23" fmla="*/ 30633 w 270459"/>
              <a:gd name="connsiteY23" fmla="*/ 22111 h 441398"/>
              <a:gd name="connsiteX0" fmla="*/ 138640 w 270459"/>
              <a:gd name="connsiteY0" fmla="*/ 0 h 441398"/>
              <a:gd name="connsiteX1" fmla="*/ 263656 w 270459"/>
              <a:gd name="connsiteY1" fmla="*/ 70587 h 441398"/>
              <a:gd name="connsiteX2" fmla="*/ 270459 w 270459"/>
              <a:gd name="connsiteY2" fmla="*/ 90998 h 441398"/>
              <a:gd name="connsiteX3" fmla="*/ 191367 w 270459"/>
              <a:gd name="connsiteY3" fmla="*/ 182846 h 441398"/>
              <a:gd name="connsiteX4" fmla="*/ 188144 w 270459"/>
              <a:gd name="connsiteY4" fmla="*/ 183882 h 441398"/>
              <a:gd name="connsiteX5" fmla="*/ 188817 w 270459"/>
              <a:gd name="connsiteY5" fmla="*/ 216864 h 441398"/>
              <a:gd name="connsiteX6" fmla="*/ 155650 w 270459"/>
              <a:gd name="connsiteY6" fmla="*/ 220266 h 441398"/>
              <a:gd name="connsiteX7" fmla="*/ 151398 w 270459"/>
              <a:gd name="connsiteY7" fmla="*/ 343580 h 441398"/>
              <a:gd name="connsiteX8" fmla="*/ 124737 w 270459"/>
              <a:gd name="connsiteY8" fmla="*/ 343580 h 441398"/>
              <a:gd name="connsiteX9" fmla="*/ 123276 w 270459"/>
              <a:gd name="connsiteY9" fmla="*/ 353808 h 441398"/>
              <a:gd name="connsiteX10" fmla="*/ 129764 w 270459"/>
              <a:gd name="connsiteY10" fmla="*/ 368406 h 441398"/>
              <a:gd name="connsiteX11" fmla="*/ 128142 w 270459"/>
              <a:gd name="connsiteY11" fmla="*/ 418690 h 441398"/>
              <a:gd name="connsiteX12" fmla="*/ 48661 w 270459"/>
              <a:gd name="connsiteY12" fmla="*/ 441398 h 441398"/>
              <a:gd name="connsiteX13" fmla="*/ 38930 w 270459"/>
              <a:gd name="connsiteY13" fmla="*/ 353808 h 441398"/>
              <a:gd name="connsiteX14" fmla="*/ 4866 w 270459"/>
              <a:gd name="connsiteY14" fmla="*/ 348942 h 441398"/>
              <a:gd name="connsiteX15" fmla="*/ 25953 w 270459"/>
              <a:gd name="connsiteY15" fmla="*/ 272706 h 441398"/>
              <a:gd name="connsiteX16" fmla="*/ 32441 w 270459"/>
              <a:gd name="connsiteY16" fmla="*/ 264595 h 441398"/>
              <a:gd name="connsiteX17" fmla="*/ 0 w 270459"/>
              <a:gd name="connsiteY17" fmla="*/ 214312 h 441398"/>
              <a:gd name="connsiteX18" fmla="*/ 47040 w 270459"/>
              <a:gd name="connsiteY18" fmla="*/ 209446 h 441398"/>
              <a:gd name="connsiteX19" fmla="*/ 54568 w 270459"/>
              <a:gd name="connsiteY19" fmla="*/ 213210 h 441398"/>
              <a:gd name="connsiteX20" fmla="*/ 68903 w 270459"/>
              <a:gd name="connsiteY20" fmla="*/ 182846 h 441398"/>
              <a:gd name="connsiteX21" fmla="*/ 42540 w 270459"/>
              <a:gd name="connsiteY21" fmla="*/ 34868 h 441398"/>
              <a:gd name="connsiteX22" fmla="*/ 30633 w 270459"/>
              <a:gd name="connsiteY22" fmla="*/ 22111 h 441398"/>
              <a:gd name="connsiteX23" fmla="*/ 138640 w 270459"/>
              <a:gd name="connsiteY23" fmla="*/ 0 h 44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0459" h="441398">
                <a:moveTo>
                  <a:pt x="138640" y="0"/>
                </a:moveTo>
                <a:lnTo>
                  <a:pt x="263656" y="70587"/>
                </a:lnTo>
                <a:lnTo>
                  <a:pt x="270459" y="90998"/>
                </a:lnTo>
                <a:lnTo>
                  <a:pt x="191367" y="182846"/>
                </a:lnTo>
                <a:lnTo>
                  <a:pt x="188144" y="183882"/>
                </a:lnTo>
                <a:cubicBezTo>
                  <a:pt x="188368" y="194876"/>
                  <a:pt x="188593" y="205870"/>
                  <a:pt x="188817" y="216864"/>
                </a:cubicBezTo>
                <a:lnTo>
                  <a:pt x="155650" y="220266"/>
                </a:lnTo>
                <a:lnTo>
                  <a:pt x="151398" y="343580"/>
                </a:lnTo>
                <a:lnTo>
                  <a:pt x="124737" y="343580"/>
                </a:lnTo>
                <a:lnTo>
                  <a:pt x="123276" y="353808"/>
                </a:lnTo>
                <a:lnTo>
                  <a:pt x="129764" y="368406"/>
                </a:lnTo>
                <a:cubicBezTo>
                  <a:pt x="129223" y="385168"/>
                  <a:pt x="128682" y="401928"/>
                  <a:pt x="128142" y="418690"/>
                </a:cubicBezTo>
                <a:lnTo>
                  <a:pt x="48661" y="441398"/>
                </a:lnTo>
                <a:lnTo>
                  <a:pt x="38930" y="353808"/>
                </a:lnTo>
                <a:lnTo>
                  <a:pt x="4866" y="348942"/>
                </a:lnTo>
                <a:lnTo>
                  <a:pt x="25953" y="272706"/>
                </a:lnTo>
                <a:lnTo>
                  <a:pt x="32441" y="264595"/>
                </a:lnTo>
                <a:lnTo>
                  <a:pt x="0" y="214312"/>
                </a:lnTo>
                <a:lnTo>
                  <a:pt x="47040" y="209446"/>
                </a:lnTo>
                <a:lnTo>
                  <a:pt x="54568" y="213210"/>
                </a:lnTo>
                <a:lnTo>
                  <a:pt x="68903" y="182846"/>
                </a:lnTo>
                <a:lnTo>
                  <a:pt x="42540" y="34868"/>
                </a:lnTo>
                <a:lnTo>
                  <a:pt x="30633" y="22111"/>
                </a:lnTo>
                <a:lnTo>
                  <a:pt x="138640" y="0"/>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25" name="Freeform: Shape 24">
            <a:extLst>
              <a:ext uri="{FF2B5EF4-FFF2-40B4-BE49-F238E27FC236}">
                <a16:creationId xmlns:a16="http://schemas.microsoft.com/office/drawing/2014/main" id="{B6783EC6-C944-FE51-469C-002507F0C424}"/>
              </a:ext>
            </a:extLst>
          </p:cNvPr>
          <p:cNvSpPr/>
          <p:nvPr/>
        </p:nvSpPr>
        <p:spPr>
          <a:xfrm>
            <a:off x="6336637" y="2726434"/>
            <a:ext cx="352314" cy="410337"/>
          </a:xfrm>
          <a:custGeom>
            <a:avLst/>
            <a:gdLst>
              <a:gd name="connsiteX0" fmla="*/ 257957 w 447606"/>
              <a:gd name="connsiteY0" fmla="*/ 0 h 521323"/>
              <a:gd name="connsiteX1" fmla="*/ 447606 w 447606"/>
              <a:gd name="connsiteY1" fmla="*/ 184547 h 521323"/>
              <a:gd name="connsiteX2" fmla="*/ 435700 w 447606"/>
              <a:gd name="connsiteY2" fmla="*/ 259386 h 521323"/>
              <a:gd name="connsiteX3" fmla="*/ 406785 w 447606"/>
              <a:gd name="connsiteY3" fmla="*/ 290002 h 521323"/>
              <a:gd name="connsiteX4" fmla="*/ 414439 w 447606"/>
              <a:gd name="connsiteY4" fmla="*/ 314665 h 521323"/>
              <a:gd name="connsiteX5" fmla="*/ 291975 w 447606"/>
              <a:gd name="connsiteY5" fmla="*/ 381000 h 521323"/>
              <a:gd name="connsiteX6" fmla="*/ 296837 w 447606"/>
              <a:gd name="connsiteY6" fmla="*/ 400451 h 521323"/>
              <a:gd name="connsiteX7" fmla="*/ 297077 w 447606"/>
              <a:gd name="connsiteY7" fmla="*/ 400560 h 521323"/>
              <a:gd name="connsiteX8" fmla="*/ 338748 w 447606"/>
              <a:gd name="connsiteY8" fmla="*/ 477101 h 521323"/>
              <a:gd name="connsiteX9" fmla="*/ 313235 w 447606"/>
              <a:gd name="connsiteY9" fmla="*/ 510268 h 521323"/>
              <a:gd name="connsiteX10" fmla="*/ 278521 w 447606"/>
              <a:gd name="connsiteY10" fmla="*/ 483101 h 521323"/>
              <a:gd name="connsiteX11" fmla="*/ 230742 w 447606"/>
              <a:gd name="connsiteY11" fmla="*/ 521323 h 521323"/>
              <a:gd name="connsiteX12" fmla="*/ 212033 w 447606"/>
              <a:gd name="connsiteY12" fmla="*/ 499212 h 521323"/>
              <a:gd name="connsiteX13" fmla="*/ 109128 w 447606"/>
              <a:gd name="connsiteY13" fmla="*/ 405663 h 521323"/>
              <a:gd name="connsiteX14" fmla="*/ 110009 w 447606"/>
              <a:gd name="connsiteY14" fmla="*/ 402594 h 521323"/>
              <a:gd name="connsiteX15" fmla="*/ 11355 w 447606"/>
              <a:gd name="connsiteY15" fmla="*/ 307024 h 521323"/>
              <a:gd name="connsiteX16" fmla="*/ 0 w 447606"/>
              <a:gd name="connsiteY16" fmla="*/ 214567 h 521323"/>
              <a:gd name="connsiteX17" fmla="*/ 127002 w 447606"/>
              <a:gd name="connsiteY17" fmla="*/ 148043 h 521323"/>
              <a:gd name="connsiteX18" fmla="*/ 139744 w 447606"/>
              <a:gd name="connsiteY18" fmla="*/ 61232 h 5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606" h="521323">
                <a:moveTo>
                  <a:pt x="257957" y="0"/>
                </a:moveTo>
                <a:lnTo>
                  <a:pt x="447606" y="184547"/>
                </a:lnTo>
                <a:lnTo>
                  <a:pt x="435700" y="259386"/>
                </a:lnTo>
                <a:lnTo>
                  <a:pt x="406785" y="290002"/>
                </a:lnTo>
                <a:lnTo>
                  <a:pt x="414439" y="314665"/>
                </a:lnTo>
                <a:lnTo>
                  <a:pt x="291975" y="381000"/>
                </a:lnTo>
                <a:lnTo>
                  <a:pt x="296837" y="400451"/>
                </a:lnTo>
                <a:lnTo>
                  <a:pt x="297077" y="400560"/>
                </a:lnTo>
                <a:lnTo>
                  <a:pt x="338748" y="477101"/>
                </a:lnTo>
                <a:lnTo>
                  <a:pt x="313235" y="510268"/>
                </a:lnTo>
                <a:lnTo>
                  <a:pt x="278521" y="483101"/>
                </a:lnTo>
                <a:lnTo>
                  <a:pt x="230742" y="521323"/>
                </a:lnTo>
                <a:lnTo>
                  <a:pt x="212033" y="499212"/>
                </a:lnTo>
                <a:lnTo>
                  <a:pt x="109128" y="405663"/>
                </a:lnTo>
                <a:lnTo>
                  <a:pt x="110009" y="402594"/>
                </a:lnTo>
                <a:lnTo>
                  <a:pt x="11355" y="307024"/>
                </a:lnTo>
                <a:lnTo>
                  <a:pt x="0" y="214567"/>
                </a:lnTo>
                <a:lnTo>
                  <a:pt x="127002" y="148043"/>
                </a:lnTo>
                <a:lnTo>
                  <a:pt x="139744" y="61232"/>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33" name="Freeform: Shape 32">
            <a:extLst>
              <a:ext uri="{FF2B5EF4-FFF2-40B4-BE49-F238E27FC236}">
                <a16:creationId xmlns:a16="http://schemas.microsoft.com/office/drawing/2014/main" id="{00277340-417A-AF76-C509-9085B1C97611}"/>
              </a:ext>
            </a:extLst>
          </p:cNvPr>
          <p:cNvSpPr/>
          <p:nvPr/>
        </p:nvSpPr>
        <p:spPr>
          <a:xfrm>
            <a:off x="5243765" y="2648783"/>
            <a:ext cx="663461" cy="486559"/>
          </a:xfrm>
          <a:custGeom>
            <a:avLst/>
            <a:gdLst>
              <a:gd name="connsiteX0" fmla="*/ 500874 w 842911"/>
              <a:gd name="connsiteY0" fmla="*/ 0 h 618162"/>
              <a:gd name="connsiteX1" fmla="*/ 599526 w 842911"/>
              <a:gd name="connsiteY1" fmla="*/ 16158 h 618162"/>
              <a:gd name="connsiteX2" fmla="*/ 599850 w 842911"/>
              <a:gd name="connsiteY2" fmla="*/ 17355 h 618162"/>
              <a:gd name="connsiteX3" fmla="*/ 642899 w 842911"/>
              <a:gd name="connsiteY3" fmla="*/ 1701 h 618162"/>
              <a:gd name="connsiteX4" fmla="*/ 698178 w 842911"/>
              <a:gd name="connsiteY4" fmla="*/ 18710 h 618162"/>
              <a:gd name="connsiteX5" fmla="*/ 687973 w 842911"/>
              <a:gd name="connsiteY5" fmla="*/ 37420 h 618162"/>
              <a:gd name="connsiteX6" fmla="*/ 707533 w 842911"/>
              <a:gd name="connsiteY6" fmla="*/ 52728 h 618162"/>
              <a:gd name="connsiteX7" fmla="*/ 765364 w 842911"/>
              <a:gd name="connsiteY7" fmla="*/ 37420 h 618162"/>
              <a:gd name="connsiteX8" fmla="*/ 806185 w 842911"/>
              <a:gd name="connsiteY8" fmla="*/ 51027 h 618162"/>
              <a:gd name="connsiteX9" fmla="*/ 800232 w 842911"/>
              <a:gd name="connsiteY9" fmla="*/ 72288 h 618162"/>
              <a:gd name="connsiteX10" fmla="*/ 798531 w 842911"/>
              <a:gd name="connsiteY10" fmla="*/ 107157 h 618162"/>
              <a:gd name="connsiteX11" fmla="*/ 746654 w 842911"/>
              <a:gd name="connsiteY11" fmla="*/ 165837 h 618162"/>
              <a:gd name="connsiteX12" fmla="*/ 755158 w 842911"/>
              <a:gd name="connsiteY12" fmla="*/ 215163 h 618162"/>
              <a:gd name="connsiteX13" fmla="*/ 739060 w 842911"/>
              <a:gd name="connsiteY13" fmla="*/ 203752 h 618162"/>
              <a:gd name="connsiteX14" fmla="*/ 748222 w 842911"/>
              <a:gd name="connsiteY14" fmla="*/ 224825 h 618162"/>
              <a:gd name="connsiteX15" fmla="*/ 734334 w 842911"/>
              <a:gd name="connsiteY15" fmla="*/ 245025 h 618162"/>
              <a:gd name="connsiteX16" fmla="*/ 842911 w 842911"/>
              <a:gd name="connsiteY16" fmla="*/ 324564 h 618162"/>
              <a:gd name="connsiteX17" fmla="*/ 831548 w 842911"/>
              <a:gd name="connsiteY17" fmla="*/ 343501 h 618162"/>
              <a:gd name="connsiteX18" fmla="*/ 533594 w 842911"/>
              <a:gd name="connsiteY18" fmla="*/ 483641 h 618162"/>
              <a:gd name="connsiteX19" fmla="*/ 490669 w 842911"/>
              <a:gd name="connsiteY19" fmla="*/ 428090 h 618162"/>
              <a:gd name="connsiteX20" fmla="*/ 490196 w 842911"/>
              <a:gd name="connsiteY20" fmla="*/ 420865 h 618162"/>
              <a:gd name="connsiteX21" fmla="*/ 405511 w 842911"/>
              <a:gd name="connsiteY21" fmla="*/ 438115 h 618162"/>
              <a:gd name="connsiteX22" fmla="*/ 428219 w 842911"/>
              <a:gd name="connsiteY22" fmla="*/ 538682 h 618162"/>
              <a:gd name="connsiteX23" fmla="*/ 278991 w 842911"/>
              <a:gd name="connsiteY23" fmla="*/ 618162 h 618162"/>
              <a:gd name="connsiteX24" fmla="*/ 51906 w 842911"/>
              <a:gd name="connsiteY24" fmla="*/ 468934 h 618162"/>
              <a:gd name="connsiteX25" fmla="*/ 0 w 842911"/>
              <a:gd name="connsiteY25" fmla="*/ 332682 h 618162"/>
              <a:gd name="connsiteX26" fmla="*/ 167071 w 842911"/>
              <a:gd name="connsiteY26" fmla="*/ 47203 h 618162"/>
              <a:gd name="connsiteX27" fmla="*/ 210866 w 842911"/>
              <a:gd name="connsiteY27" fmla="*/ 47203 h 618162"/>
              <a:gd name="connsiteX28" fmla="*/ 310307 w 842911"/>
              <a:gd name="connsiteY28" fmla="*/ 135021 h 618162"/>
              <a:gd name="connsiteX29" fmla="*/ 448625 w 842911"/>
              <a:gd name="connsiteY29" fmla="*/ 53786 h 61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2911" h="618162">
                <a:moveTo>
                  <a:pt x="500874" y="0"/>
                </a:moveTo>
                <a:lnTo>
                  <a:pt x="599526" y="16158"/>
                </a:lnTo>
                <a:lnTo>
                  <a:pt x="599850" y="17355"/>
                </a:lnTo>
                <a:lnTo>
                  <a:pt x="642899" y="1701"/>
                </a:lnTo>
                <a:lnTo>
                  <a:pt x="698178" y="18710"/>
                </a:lnTo>
                <a:lnTo>
                  <a:pt x="687973" y="37420"/>
                </a:lnTo>
                <a:lnTo>
                  <a:pt x="707533" y="52728"/>
                </a:lnTo>
                <a:lnTo>
                  <a:pt x="765364" y="37420"/>
                </a:lnTo>
                <a:lnTo>
                  <a:pt x="806185" y="51027"/>
                </a:lnTo>
                <a:lnTo>
                  <a:pt x="800232" y="72288"/>
                </a:lnTo>
                <a:lnTo>
                  <a:pt x="798531" y="107157"/>
                </a:lnTo>
                <a:lnTo>
                  <a:pt x="746654" y="165837"/>
                </a:lnTo>
                <a:lnTo>
                  <a:pt x="755158" y="215163"/>
                </a:lnTo>
                <a:lnTo>
                  <a:pt x="739060" y="203752"/>
                </a:lnTo>
                <a:lnTo>
                  <a:pt x="748222" y="224825"/>
                </a:lnTo>
                <a:lnTo>
                  <a:pt x="734334" y="245025"/>
                </a:lnTo>
                <a:lnTo>
                  <a:pt x="842911" y="324564"/>
                </a:lnTo>
                <a:lnTo>
                  <a:pt x="831548" y="343501"/>
                </a:lnTo>
                <a:lnTo>
                  <a:pt x="533594" y="483641"/>
                </a:lnTo>
                <a:lnTo>
                  <a:pt x="490669" y="428090"/>
                </a:lnTo>
                <a:lnTo>
                  <a:pt x="490196" y="420865"/>
                </a:lnTo>
                <a:lnTo>
                  <a:pt x="405511" y="438115"/>
                </a:lnTo>
                <a:lnTo>
                  <a:pt x="428219" y="538682"/>
                </a:lnTo>
                <a:lnTo>
                  <a:pt x="278991" y="618162"/>
                </a:lnTo>
                <a:lnTo>
                  <a:pt x="51906" y="468934"/>
                </a:lnTo>
                <a:lnTo>
                  <a:pt x="0" y="332682"/>
                </a:lnTo>
                <a:lnTo>
                  <a:pt x="167071" y="47203"/>
                </a:lnTo>
                <a:lnTo>
                  <a:pt x="210866" y="47203"/>
                </a:lnTo>
                <a:lnTo>
                  <a:pt x="310307" y="135021"/>
                </a:lnTo>
                <a:lnTo>
                  <a:pt x="448625" y="53786"/>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34" name="Freeform: Shape 33">
            <a:extLst>
              <a:ext uri="{FF2B5EF4-FFF2-40B4-BE49-F238E27FC236}">
                <a16:creationId xmlns:a16="http://schemas.microsoft.com/office/drawing/2014/main" id="{31BAE89D-18F6-377A-D188-E95098C73A9C}"/>
              </a:ext>
            </a:extLst>
          </p:cNvPr>
          <p:cNvSpPr/>
          <p:nvPr/>
        </p:nvSpPr>
        <p:spPr>
          <a:xfrm>
            <a:off x="5200357" y="2203337"/>
            <a:ext cx="478771" cy="573248"/>
          </a:xfrm>
          <a:custGeom>
            <a:avLst/>
            <a:gdLst>
              <a:gd name="connsiteX0" fmla="*/ 382803 w 608267"/>
              <a:gd name="connsiteY0" fmla="*/ 0 h 728298"/>
              <a:gd name="connsiteX1" fmla="*/ 444441 w 608267"/>
              <a:gd name="connsiteY1" fmla="*/ 43795 h 728298"/>
              <a:gd name="connsiteX2" fmla="*/ 530409 w 608267"/>
              <a:gd name="connsiteY2" fmla="*/ 17843 h 728298"/>
              <a:gd name="connsiteX3" fmla="*/ 489858 w 608267"/>
              <a:gd name="connsiteY3" fmla="*/ 111921 h 728298"/>
              <a:gd name="connsiteX4" fmla="*/ 493102 w 608267"/>
              <a:gd name="connsiteY4" fmla="*/ 123276 h 728298"/>
              <a:gd name="connsiteX5" fmla="*/ 533653 w 608267"/>
              <a:gd name="connsiteY5" fmla="*/ 115165 h 728298"/>
              <a:gd name="connsiteX6" fmla="*/ 522299 w 608267"/>
              <a:gd name="connsiteY6" fmla="*/ 180047 h 728298"/>
              <a:gd name="connsiteX7" fmla="*/ 510188 w 608267"/>
              <a:gd name="connsiteY7" fmla="*/ 183996 h 728298"/>
              <a:gd name="connsiteX8" fmla="*/ 570959 w 608267"/>
              <a:gd name="connsiteY8" fmla="*/ 290346 h 728298"/>
              <a:gd name="connsiteX9" fmla="*/ 570232 w 608267"/>
              <a:gd name="connsiteY9" fmla="*/ 290000 h 728298"/>
              <a:gd name="connsiteX10" fmla="*/ 608267 w 608267"/>
              <a:gd name="connsiteY10" fmla="*/ 351984 h 728298"/>
              <a:gd name="connsiteX11" fmla="*/ 605023 w 608267"/>
              <a:gd name="connsiteY11" fmla="*/ 392535 h 728298"/>
              <a:gd name="connsiteX12" fmla="*/ 572582 w 608267"/>
              <a:gd name="connsiteY12" fmla="*/ 548251 h 728298"/>
              <a:gd name="connsiteX13" fmla="*/ 515810 w 608267"/>
              <a:gd name="connsiteY13" fmla="*/ 630975 h 728298"/>
              <a:gd name="connsiteX14" fmla="*/ 366582 w 608267"/>
              <a:gd name="connsiteY14" fmla="*/ 702346 h 728298"/>
              <a:gd name="connsiteX15" fmla="*/ 257906 w 608267"/>
              <a:gd name="connsiteY15" fmla="*/ 614755 h 728298"/>
              <a:gd name="connsiteX16" fmla="*/ 222221 w 608267"/>
              <a:gd name="connsiteY16" fmla="*/ 622865 h 728298"/>
              <a:gd name="connsiteX17" fmla="*/ 170315 w 608267"/>
              <a:gd name="connsiteY17" fmla="*/ 728298 h 728298"/>
              <a:gd name="connsiteX18" fmla="*/ 0 w 608267"/>
              <a:gd name="connsiteY18" fmla="*/ 551495 h 728298"/>
              <a:gd name="connsiteX19" fmla="*/ 147607 w 608267"/>
              <a:gd name="connsiteY19" fmla="*/ 266016 h 728298"/>
              <a:gd name="connsiteX20" fmla="*/ 63260 w 608267"/>
              <a:gd name="connsiteY20" fmla="*/ 202756 h 728298"/>
              <a:gd name="connsiteX21" fmla="*/ 61638 w 608267"/>
              <a:gd name="connsiteY21" fmla="*/ 121653 h 728298"/>
              <a:gd name="connsiteX22" fmla="*/ 167071 w 608267"/>
              <a:gd name="connsiteY22" fmla="*/ 47040 h 728298"/>
              <a:gd name="connsiteX23" fmla="*/ 277370 w 608267"/>
              <a:gd name="connsiteY23" fmla="*/ 95701 h 728298"/>
              <a:gd name="connsiteX24" fmla="*/ 321165 w 608267"/>
              <a:gd name="connsiteY24" fmla="*/ 24331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8267" h="728298">
                <a:moveTo>
                  <a:pt x="382803" y="0"/>
                </a:moveTo>
                <a:lnTo>
                  <a:pt x="444441" y="43795"/>
                </a:lnTo>
                <a:lnTo>
                  <a:pt x="530409" y="17843"/>
                </a:lnTo>
                <a:lnTo>
                  <a:pt x="489858" y="111921"/>
                </a:lnTo>
                <a:lnTo>
                  <a:pt x="493102" y="123276"/>
                </a:lnTo>
                <a:lnTo>
                  <a:pt x="533653" y="115165"/>
                </a:lnTo>
                <a:lnTo>
                  <a:pt x="522299" y="180047"/>
                </a:lnTo>
                <a:lnTo>
                  <a:pt x="510188" y="183996"/>
                </a:lnTo>
                <a:lnTo>
                  <a:pt x="570959" y="290346"/>
                </a:lnTo>
                <a:lnTo>
                  <a:pt x="570232" y="290000"/>
                </a:lnTo>
                <a:lnTo>
                  <a:pt x="608267" y="351984"/>
                </a:lnTo>
                <a:lnTo>
                  <a:pt x="605023" y="392535"/>
                </a:lnTo>
                <a:lnTo>
                  <a:pt x="572582" y="548251"/>
                </a:lnTo>
                <a:lnTo>
                  <a:pt x="515810" y="630975"/>
                </a:lnTo>
                <a:lnTo>
                  <a:pt x="366582" y="702346"/>
                </a:lnTo>
                <a:lnTo>
                  <a:pt x="257906" y="614755"/>
                </a:lnTo>
                <a:lnTo>
                  <a:pt x="222221" y="622865"/>
                </a:lnTo>
                <a:lnTo>
                  <a:pt x="170315" y="728298"/>
                </a:lnTo>
                <a:lnTo>
                  <a:pt x="0" y="551495"/>
                </a:lnTo>
                <a:lnTo>
                  <a:pt x="147607" y="266016"/>
                </a:lnTo>
                <a:lnTo>
                  <a:pt x="63260" y="202756"/>
                </a:lnTo>
                <a:cubicBezTo>
                  <a:pt x="62720" y="175721"/>
                  <a:pt x="62179" y="148688"/>
                  <a:pt x="61638" y="121653"/>
                </a:cubicBezTo>
                <a:lnTo>
                  <a:pt x="167071" y="47040"/>
                </a:lnTo>
                <a:lnTo>
                  <a:pt x="277370" y="95701"/>
                </a:lnTo>
                <a:lnTo>
                  <a:pt x="321165" y="24331"/>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36" name="Freeform: Shape 35">
            <a:extLst>
              <a:ext uri="{FF2B5EF4-FFF2-40B4-BE49-F238E27FC236}">
                <a16:creationId xmlns:a16="http://schemas.microsoft.com/office/drawing/2014/main" id="{A623CAF4-1CC5-5542-DAC7-784464335CD5}"/>
              </a:ext>
            </a:extLst>
          </p:cNvPr>
          <p:cNvSpPr/>
          <p:nvPr/>
        </p:nvSpPr>
        <p:spPr>
          <a:xfrm>
            <a:off x="6103986" y="2554455"/>
            <a:ext cx="433269" cy="457119"/>
          </a:xfrm>
          <a:custGeom>
            <a:avLst/>
            <a:gdLst>
              <a:gd name="connsiteX0" fmla="*/ 386045 w 550458"/>
              <a:gd name="connsiteY0" fmla="*/ 100834 h 580759"/>
              <a:gd name="connsiteX1" fmla="*/ 386331 w 550458"/>
              <a:gd name="connsiteY1" fmla="*/ 101002 h 580759"/>
              <a:gd name="connsiteX2" fmla="*/ 386375 w 550458"/>
              <a:gd name="connsiteY2" fmla="*/ 101002 h 580759"/>
              <a:gd name="connsiteX3" fmla="*/ 412844 w 550458"/>
              <a:gd name="connsiteY3" fmla="*/ 0 h 580759"/>
              <a:gd name="connsiteX4" fmla="*/ 475970 w 550458"/>
              <a:gd name="connsiteY4" fmla="*/ 42926 h 580759"/>
              <a:gd name="connsiteX5" fmla="*/ 465465 w 550458"/>
              <a:gd name="connsiteY5" fmla="*/ 56125 h 580759"/>
              <a:gd name="connsiteX6" fmla="*/ 475970 w 550458"/>
              <a:gd name="connsiteY6" fmla="*/ 46714 h 580759"/>
              <a:gd name="connsiteX7" fmla="*/ 550458 w 550458"/>
              <a:gd name="connsiteY7" fmla="*/ 225992 h 580759"/>
              <a:gd name="connsiteX8" fmla="*/ 440619 w 550458"/>
              <a:gd name="connsiteY8" fmla="*/ 286593 h 580759"/>
              <a:gd name="connsiteX9" fmla="*/ 426731 w 550458"/>
              <a:gd name="connsiteY9" fmla="*/ 363606 h 580759"/>
              <a:gd name="connsiteX10" fmla="*/ 299217 w 550458"/>
              <a:gd name="connsiteY10" fmla="*/ 427995 h 580759"/>
              <a:gd name="connsiteX11" fmla="*/ 308054 w 550458"/>
              <a:gd name="connsiteY11" fmla="*/ 507534 h 580759"/>
              <a:gd name="connsiteX12" fmla="*/ 279016 w 550458"/>
              <a:gd name="connsiteY12" fmla="*/ 527734 h 580759"/>
              <a:gd name="connsiteX13" fmla="*/ 261341 w 550458"/>
              <a:gd name="connsiteY13" fmla="*/ 487333 h 580759"/>
              <a:gd name="connsiteX14" fmla="*/ 146452 w 550458"/>
              <a:gd name="connsiteY14" fmla="*/ 516371 h 580759"/>
              <a:gd name="connsiteX15" fmla="*/ 184328 w 550458"/>
              <a:gd name="connsiteY15" fmla="*/ 559296 h 580759"/>
              <a:gd name="connsiteX16" fmla="*/ 35350 w 550458"/>
              <a:gd name="connsiteY16" fmla="*/ 580759 h 580759"/>
              <a:gd name="connsiteX17" fmla="*/ 50500 w 550458"/>
              <a:gd name="connsiteY17" fmla="*/ 464608 h 580759"/>
              <a:gd name="connsiteX18" fmla="*/ 0 w 550458"/>
              <a:gd name="connsiteY18" fmla="*/ 404007 h 580759"/>
              <a:gd name="connsiteX19" fmla="*/ 49238 w 550458"/>
              <a:gd name="connsiteY19" fmla="*/ 325731 h 580759"/>
              <a:gd name="connsiteX20" fmla="*/ 101001 w 550458"/>
              <a:gd name="connsiteY20" fmla="*/ 202004 h 580759"/>
              <a:gd name="connsiteX21" fmla="*/ 103526 w 550458"/>
              <a:gd name="connsiteY21" fmla="*/ 162866 h 580759"/>
              <a:gd name="connsiteX22" fmla="*/ 300479 w 550458"/>
              <a:gd name="connsiteY22" fmla="*/ 34089 h 580759"/>
              <a:gd name="connsiteX23" fmla="*/ 323205 w 550458"/>
              <a:gd name="connsiteY23" fmla="*/ 39139 h 580759"/>
              <a:gd name="connsiteX24" fmla="*/ 323205 w 550458"/>
              <a:gd name="connsiteY24" fmla="*/ 39138 h 580759"/>
              <a:gd name="connsiteX0" fmla="*/ 386375 w 550458"/>
              <a:gd name="connsiteY0" fmla="*/ 101002 h 580759"/>
              <a:gd name="connsiteX1" fmla="*/ 386331 w 550458"/>
              <a:gd name="connsiteY1" fmla="*/ 101002 h 580759"/>
              <a:gd name="connsiteX2" fmla="*/ 386375 w 550458"/>
              <a:gd name="connsiteY2" fmla="*/ 101002 h 580759"/>
              <a:gd name="connsiteX3" fmla="*/ 412844 w 550458"/>
              <a:gd name="connsiteY3" fmla="*/ 0 h 580759"/>
              <a:gd name="connsiteX4" fmla="*/ 475970 w 550458"/>
              <a:gd name="connsiteY4" fmla="*/ 42926 h 580759"/>
              <a:gd name="connsiteX5" fmla="*/ 465465 w 550458"/>
              <a:gd name="connsiteY5" fmla="*/ 56125 h 580759"/>
              <a:gd name="connsiteX6" fmla="*/ 475970 w 550458"/>
              <a:gd name="connsiteY6" fmla="*/ 46714 h 580759"/>
              <a:gd name="connsiteX7" fmla="*/ 550458 w 550458"/>
              <a:gd name="connsiteY7" fmla="*/ 225992 h 580759"/>
              <a:gd name="connsiteX8" fmla="*/ 440619 w 550458"/>
              <a:gd name="connsiteY8" fmla="*/ 286593 h 580759"/>
              <a:gd name="connsiteX9" fmla="*/ 426731 w 550458"/>
              <a:gd name="connsiteY9" fmla="*/ 363606 h 580759"/>
              <a:gd name="connsiteX10" fmla="*/ 299217 w 550458"/>
              <a:gd name="connsiteY10" fmla="*/ 427995 h 580759"/>
              <a:gd name="connsiteX11" fmla="*/ 308054 w 550458"/>
              <a:gd name="connsiteY11" fmla="*/ 507534 h 580759"/>
              <a:gd name="connsiteX12" fmla="*/ 279016 w 550458"/>
              <a:gd name="connsiteY12" fmla="*/ 527734 h 580759"/>
              <a:gd name="connsiteX13" fmla="*/ 261341 w 550458"/>
              <a:gd name="connsiteY13" fmla="*/ 487333 h 580759"/>
              <a:gd name="connsiteX14" fmla="*/ 146452 w 550458"/>
              <a:gd name="connsiteY14" fmla="*/ 516371 h 580759"/>
              <a:gd name="connsiteX15" fmla="*/ 184328 w 550458"/>
              <a:gd name="connsiteY15" fmla="*/ 559296 h 580759"/>
              <a:gd name="connsiteX16" fmla="*/ 35350 w 550458"/>
              <a:gd name="connsiteY16" fmla="*/ 580759 h 580759"/>
              <a:gd name="connsiteX17" fmla="*/ 50500 w 550458"/>
              <a:gd name="connsiteY17" fmla="*/ 464608 h 580759"/>
              <a:gd name="connsiteX18" fmla="*/ 0 w 550458"/>
              <a:gd name="connsiteY18" fmla="*/ 404007 h 580759"/>
              <a:gd name="connsiteX19" fmla="*/ 49238 w 550458"/>
              <a:gd name="connsiteY19" fmla="*/ 325731 h 580759"/>
              <a:gd name="connsiteX20" fmla="*/ 101001 w 550458"/>
              <a:gd name="connsiteY20" fmla="*/ 202004 h 580759"/>
              <a:gd name="connsiteX21" fmla="*/ 103526 w 550458"/>
              <a:gd name="connsiteY21" fmla="*/ 162866 h 580759"/>
              <a:gd name="connsiteX22" fmla="*/ 300479 w 550458"/>
              <a:gd name="connsiteY22" fmla="*/ 34089 h 580759"/>
              <a:gd name="connsiteX23" fmla="*/ 323205 w 550458"/>
              <a:gd name="connsiteY23" fmla="*/ 39139 h 580759"/>
              <a:gd name="connsiteX24" fmla="*/ 323205 w 550458"/>
              <a:gd name="connsiteY24" fmla="*/ 39138 h 580759"/>
              <a:gd name="connsiteX25" fmla="*/ 412844 w 550458"/>
              <a:gd name="connsiteY25" fmla="*/ 0 h 580759"/>
              <a:gd name="connsiteX0" fmla="*/ 412844 w 550458"/>
              <a:gd name="connsiteY0" fmla="*/ 0 h 580759"/>
              <a:gd name="connsiteX1" fmla="*/ 475970 w 550458"/>
              <a:gd name="connsiteY1" fmla="*/ 42926 h 580759"/>
              <a:gd name="connsiteX2" fmla="*/ 465465 w 550458"/>
              <a:gd name="connsiteY2" fmla="*/ 56125 h 580759"/>
              <a:gd name="connsiteX3" fmla="*/ 475970 w 550458"/>
              <a:gd name="connsiteY3" fmla="*/ 46714 h 580759"/>
              <a:gd name="connsiteX4" fmla="*/ 550458 w 550458"/>
              <a:gd name="connsiteY4" fmla="*/ 225992 h 580759"/>
              <a:gd name="connsiteX5" fmla="*/ 440619 w 550458"/>
              <a:gd name="connsiteY5" fmla="*/ 286593 h 580759"/>
              <a:gd name="connsiteX6" fmla="*/ 426731 w 550458"/>
              <a:gd name="connsiteY6" fmla="*/ 363606 h 580759"/>
              <a:gd name="connsiteX7" fmla="*/ 299217 w 550458"/>
              <a:gd name="connsiteY7" fmla="*/ 427995 h 580759"/>
              <a:gd name="connsiteX8" fmla="*/ 308054 w 550458"/>
              <a:gd name="connsiteY8" fmla="*/ 507534 h 580759"/>
              <a:gd name="connsiteX9" fmla="*/ 279016 w 550458"/>
              <a:gd name="connsiteY9" fmla="*/ 527734 h 580759"/>
              <a:gd name="connsiteX10" fmla="*/ 261341 w 550458"/>
              <a:gd name="connsiteY10" fmla="*/ 487333 h 580759"/>
              <a:gd name="connsiteX11" fmla="*/ 146452 w 550458"/>
              <a:gd name="connsiteY11" fmla="*/ 516371 h 580759"/>
              <a:gd name="connsiteX12" fmla="*/ 184328 w 550458"/>
              <a:gd name="connsiteY12" fmla="*/ 559296 h 580759"/>
              <a:gd name="connsiteX13" fmla="*/ 35350 w 550458"/>
              <a:gd name="connsiteY13" fmla="*/ 580759 h 580759"/>
              <a:gd name="connsiteX14" fmla="*/ 50500 w 550458"/>
              <a:gd name="connsiteY14" fmla="*/ 464608 h 580759"/>
              <a:gd name="connsiteX15" fmla="*/ 0 w 550458"/>
              <a:gd name="connsiteY15" fmla="*/ 404007 h 580759"/>
              <a:gd name="connsiteX16" fmla="*/ 49238 w 550458"/>
              <a:gd name="connsiteY16" fmla="*/ 325731 h 580759"/>
              <a:gd name="connsiteX17" fmla="*/ 101001 w 550458"/>
              <a:gd name="connsiteY17" fmla="*/ 202004 h 580759"/>
              <a:gd name="connsiteX18" fmla="*/ 103526 w 550458"/>
              <a:gd name="connsiteY18" fmla="*/ 162866 h 580759"/>
              <a:gd name="connsiteX19" fmla="*/ 300479 w 550458"/>
              <a:gd name="connsiteY19" fmla="*/ 34089 h 580759"/>
              <a:gd name="connsiteX20" fmla="*/ 323205 w 550458"/>
              <a:gd name="connsiteY20" fmla="*/ 39139 h 580759"/>
              <a:gd name="connsiteX21" fmla="*/ 323205 w 550458"/>
              <a:gd name="connsiteY21" fmla="*/ 39138 h 580759"/>
              <a:gd name="connsiteX22" fmla="*/ 412844 w 550458"/>
              <a:gd name="connsiteY22" fmla="*/ 0 h 580759"/>
              <a:gd name="connsiteX0" fmla="*/ 412844 w 550458"/>
              <a:gd name="connsiteY0" fmla="*/ 0 h 580759"/>
              <a:gd name="connsiteX1" fmla="*/ 475970 w 550458"/>
              <a:gd name="connsiteY1" fmla="*/ 42926 h 580759"/>
              <a:gd name="connsiteX2" fmla="*/ 475970 w 550458"/>
              <a:gd name="connsiteY2" fmla="*/ 46714 h 580759"/>
              <a:gd name="connsiteX3" fmla="*/ 550458 w 550458"/>
              <a:gd name="connsiteY3" fmla="*/ 225992 h 580759"/>
              <a:gd name="connsiteX4" fmla="*/ 440619 w 550458"/>
              <a:gd name="connsiteY4" fmla="*/ 286593 h 580759"/>
              <a:gd name="connsiteX5" fmla="*/ 426731 w 550458"/>
              <a:gd name="connsiteY5" fmla="*/ 363606 h 580759"/>
              <a:gd name="connsiteX6" fmla="*/ 299217 w 550458"/>
              <a:gd name="connsiteY6" fmla="*/ 427995 h 580759"/>
              <a:gd name="connsiteX7" fmla="*/ 308054 w 550458"/>
              <a:gd name="connsiteY7" fmla="*/ 507534 h 580759"/>
              <a:gd name="connsiteX8" fmla="*/ 279016 w 550458"/>
              <a:gd name="connsiteY8" fmla="*/ 527734 h 580759"/>
              <a:gd name="connsiteX9" fmla="*/ 261341 w 550458"/>
              <a:gd name="connsiteY9" fmla="*/ 487333 h 580759"/>
              <a:gd name="connsiteX10" fmla="*/ 146452 w 550458"/>
              <a:gd name="connsiteY10" fmla="*/ 516371 h 580759"/>
              <a:gd name="connsiteX11" fmla="*/ 184328 w 550458"/>
              <a:gd name="connsiteY11" fmla="*/ 559296 h 580759"/>
              <a:gd name="connsiteX12" fmla="*/ 35350 w 550458"/>
              <a:gd name="connsiteY12" fmla="*/ 580759 h 580759"/>
              <a:gd name="connsiteX13" fmla="*/ 50500 w 550458"/>
              <a:gd name="connsiteY13" fmla="*/ 464608 h 580759"/>
              <a:gd name="connsiteX14" fmla="*/ 0 w 550458"/>
              <a:gd name="connsiteY14" fmla="*/ 404007 h 580759"/>
              <a:gd name="connsiteX15" fmla="*/ 49238 w 550458"/>
              <a:gd name="connsiteY15" fmla="*/ 325731 h 580759"/>
              <a:gd name="connsiteX16" fmla="*/ 101001 w 550458"/>
              <a:gd name="connsiteY16" fmla="*/ 202004 h 580759"/>
              <a:gd name="connsiteX17" fmla="*/ 103526 w 550458"/>
              <a:gd name="connsiteY17" fmla="*/ 162866 h 580759"/>
              <a:gd name="connsiteX18" fmla="*/ 300479 w 550458"/>
              <a:gd name="connsiteY18" fmla="*/ 34089 h 580759"/>
              <a:gd name="connsiteX19" fmla="*/ 323205 w 550458"/>
              <a:gd name="connsiteY19" fmla="*/ 39139 h 580759"/>
              <a:gd name="connsiteX20" fmla="*/ 323205 w 550458"/>
              <a:gd name="connsiteY20" fmla="*/ 39138 h 580759"/>
              <a:gd name="connsiteX21" fmla="*/ 412844 w 550458"/>
              <a:gd name="connsiteY21" fmla="*/ 0 h 5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0458" h="580759">
                <a:moveTo>
                  <a:pt x="412844" y="0"/>
                </a:moveTo>
                <a:lnTo>
                  <a:pt x="475970" y="42926"/>
                </a:lnTo>
                <a:lnTo>
                  <a:pt x="475970" y="46714"/>
                </a:lnTo>
                <a:lnTo>
                  <a:pt x="550458" y="225992"/>
                </a:lnTo>
                <a:lnTo>
                  <a:pt x="440619" y="286593"/>
                </a:lnTo>
                <a:lnTo>
                  <a:pt x="426731" y="363606"/>
                </a:lnTo>
                <a:lnTo>
                  <a:pt x="299217" y="427995"/>
                </a:lnTo>
                <a:lnTo>
                  <a:pt x="308054" y="507534"/>
                </a:lnTo>
                <a:lnTo>
                  <a:pt x="279016" y="527734"/>
                </a:lnTo>
                <a:lnTo>
                  <a:pt x="261341" y="487333"/>
                </a:lnTo>
                <a:lnTo>
                  <a:pt x="146452" y="516371"/>
                </a:lnTo>
                <a:lnTo>
                  <a:pt x="184328" y="559296"/>
                </a:lnTo>
                <a:lnTo>
                  <a:pt x="35350" y="580759"/>
                </a:lnTo>
                <a:lnTo>
                  <a:pt x="50500" y="464608"/>
                </a:lnTo>
                <a:lnTo>
                  <a:pt x="0" y="404007"/>
                </a:lnTo>
                <a:lnTo>
                  <a:pt x="49238" y="325731"/>
                </a:lnTo>
                <a:lnTo>
                  <a:pt x="101001" y="202004"/>
                </a:lnTo>
                <a:lnTo>
                  <a:pt x="103526" y="162866"/>
                </a:lnTo>
                <a:lnTo>
                  <a:pt x="300479" y="34089"/>
                </a:lnTo>
                <a:lnTo>
                  <a:pt x="323205" y="39139"/>
                </a:lnTo>
                <a:lnTo>
                  <a:pt x="323205" y="39138"/>
                </a:lnTo>
                <a:lnTo>
                  <a:pt x="412844" y="0"/>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37" name="Freeform: Shape 36">
            <a:extLst>
              <a:ext uri="{FF2B5EF4-FFF2-40B4-BE49-F238E27FC236}">
                <a16:creationId xmlns:a16="http://schemas.microsoft.com/office/drawing/2014/main" id="{6C39E213-92D0-1AFA-A489-78787B04E58D}"/>
              </a:ext>
            </a:extLst>
          </p:cNvPr>
          <p:cNvSpPr/>
          <p:nvPr/>
        </p:nvSpPr>
        <p:spPr>
          <a:xfrm>
            <a:off x="5582455" y="2019489"/>
            <a:ext cx="409660" cy="646699"/>
          </a:xfrm>
          <a:custGeom>
            <a:avLst/>
            <a:gdLst>
              <a:gd name="connsiteX0" fmla="*/ 307732 w 520463"/>
              <a:gd name="connsiteY0" fmla="*/ 0 h 821616"/>
              <a:gd name="connsiteX1" fmla="*/ 403433 w 520463"/>
              <a:gd name="connsiteY1" fmla="*/ 111921 h 821616"/>
              <a:gd name="connsiteX2" fmla="*/ 421275 w 520463"/>
              <a:gd name="connsiteY2" fmla="*/ 160582 h 821616"/>
              <a:gd name="connsiteX3" fmla="*/ 418314 w 520463"/>
              <a:gd name="connsiteY3" fmla="*/ 169464 h 821616"/>
              <a:gd name="connsiteX4" fmla="*/ 422661 w 520463"/>
              <a:gd name="connsiteY4" fmla="*/ 168473 h 821616"/>
              <a:gd name="connsiteX5" fmla="*/ 403101 w 520463"/>
              <a:gd name="connsiteY5" fmla="*/ 256919 h 821616"/>
              <a:gd name="connsiteX6" fmla="*/ 364830 w 520463"/>
              <a:gd name="connsiteY6" fmla="*/ 322403 h 821616"/>
              <a:gd name="connsiteX7" fmla="*/ 520462 w 520463"/>
              <a:gd name="connsiteY7" fmla="*/ 411700 h 821616"/>
              <a:gd name="connsiteX8" fmla="*/ 459230 w 520463"/>
              <a:gd name="connsiteY8" fmla="*/ 511202 h 821616"/>
              <a:gd name="connsiteX9" fmla="*/ 456095 w 520463"/>
              <a:gd name="connsiteY9" fmla="*/ 513125 h 821616"/>
              <a:gd name="connsiteX10" fmla="*/ 520463 w 520463"/>
              <a:gd name="connsiteY10" fmla="*/ 541819 h 821616"/>
              <a:gd name="connsiteX11" fmla="*/ 480492 w 520463"/>
              <a:gd name="connsiteY11" fmla="*/ 644723 h 821616"/>
              <a:gd name="connsiteX12" fmla="*/ 398849 w 520463"/>
              <a:gd name="connsiteY12" fmla="*/ 648975 h 821616"/>
              <a:gd name="connsiteX13" fmla="*/ 378438 w 520463"/>
              <a:gd name="connsiteY13" fmla="*/ 625163 h 821616"/>
              <a:gd name="connsiteX14" fmla="*/ 346972 w 520463"/>
              <a:gd name="connsiteY14" fmla="*/ 654078 h 821616"/>
              <a:gd name="connsiteX15" fmla="*/ 318907 w 520463"/>
              <a:gd name="connsiteY15" fmla="*/ 587743 h 821616"/>
              <a:gd name="connsiteX16" fmla="*/ 304909 w 520463"/>
              <a:gd name="connsiteY16" fmla="*/ 593470 h 821616"/>
              <a:gd name="connsiteX17" fmla="*/ 303598 w 520463"/>
              <a:gd name="connsiteY17" fmla="*/ 599649 h 821616"/>
              <a:gd name="connsiteX18" fmla="*/ 242366 w 520463"/>
              <a:gd name="connsiteY18" fmla="*/ 631966 h 821616"/>
              <a:gd name="connsiteX19" fmla="*/ 194348 w 520463"/>
              <a:gd name="connsiteY19" fmla="*/ 589858 h 821616"/>
              <a:gd name="connsiteX20" fmla="*/ 180656 w 520463"/>
              <a:gd name="connsiteY20" fmla="*/ 605432 h 821616"/>
              <a:gd name="connsiteX21" fmla="*/ 181134 w 520463"/>
              <a:gd name="connsiteY21" fmla="*/ 605603 h 821616"/>
              <a:gd name="connsiteX22" fmla="*/ 147116 w 520463"/>
              <a:gd name="connsiteY22" fmla="*/ 656630 h 821616"/>
              <a:gd name="connsiteX23" fmla="*/ 172630 w 520463"/>
              <a:gd name="connsiteY23" fmla="*/ 691498 h 821616"/>
              <a:gd name="connsiteX24" fmla="*/ 190489 w 520463"/>
              <a:gd name="connsiteY24" fmla="*/ 693199 h 821616"/>
              <a:gd name="connsiteX25" fmla="*/ 179433 w 520463"/>
              <a:gd name="connsiteY25" fmla="*/ 728067 h 821616"/>
              <a:gd name="connsiteX26" fmla="*/ 164125 w 520463"/>
              <a:gd name="connsiteY26" fmla="*/ 739123 h 821616"/>
              <a:gd name="connsiteX27" fmla="*/ 175181 w 520463"/>
              <a:gd name="connsiteY27" fmla="*/ 821616 h 821616"/>
              <a:gd name="connsiteX28" fmla="*/ 71426 w 520463"/>
              <a:gd name="connsiteY28" fmla="*/ 802056 h 821616"/>
              <a:gd name="connsiteX29" fmla="*/ 122047 w 520463"/>
              <a:gd name="connsiteY29" fmla="*/ 593857 h 821616"/>
              <a:gd name="connsiteX30" fmla="*/ 121197 w 520463"/>
              <a:gd name="connsiteY30" fmla="*/ 593668 h 821616"/>
              <a:gd name="connsiteX31" fmla="*/ 17386 w 520463"/>
              <a:gd name="connsiteY31" fmla="*/ 420109 h 821616"/>
              <a:gd name="connsiteX32" fmla="*/ 33706 w 520463"/>
              <a:gd name="connsiteY32" fmla="*/ 347412 h 821616"/>
              <a:gd name="connsiteX33" fmla="*/ 16050 w 520463"/>
              <a:gd name="connsiteY33" fmla="*/ 362050 h 821616"/>
              <a:gd name="connsiteX34" fmla="*/ 0 w 520463"/>
              <a:gd name="connsiteY34" fmla="*/ 347038 h 821616"/>
              <a:gd name="connsiteX35" fmla="*/ 51449 w 520463"/>
              <a:gd name="connsiteY35" fmla="*/ 181669 h 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0463" h="821616">
                <a:moveTo>
                  <a:pt x="307732" y="0"/>
                </a:moveTo>
                <a:lnTo>
                  <a:pt x="403433" y="111921"/>
                </a:lnTo>
                <a:lnTo>
                  <a:pt x="421275" y="160582"/>
                </a:lnTo>
                <a:lnTo>
                  <a:pt x="418314" y="169464"/>
                </a:lnTo>
                <a:lnTo>
                  <a:pt x="422661" y="168473"/>
                </a:lnTo>
                <a:lnTo>
                  <a:pt x="403101" y="256919"/>
                </a:lnTo>
                <a:lnTo>
                  <a:pt x="364830" y="322403"/>
                </a:lnTo>
                <a:lnTo>
                  <a:pt x="520462" y="411700"/>
                </a:lnTo>
                <a:lnTo>
                  <a:pt x="459230" y="511202"/>
                </a:lnTo>
                <a:lnTo>
                  <a:pt x="456095" y="513125"/>
                </a:lnTo>
                <a:lnTo>
                  <a:pt x="520463" y="541819"/>
                </a:lnTo>
                <a:lnTo>
                  <a:pt x="480492" y="644723"/>
                </a:lnTo>
                <a:lnTo>
                  <a:pt x="398849" y="648975"/>
                </a:lnTo>
                <a:lnTo>
                  <a:pt x="378438" y="625163"/>
                </a:lnTo>
                <a:lnTo>
                  <a:pt x="346972" y="654078"/>
                </a:lnTo>
                <a:lnTo>
                  <a:pt x="318907" y="587743"/>
                </a:lnTo>
                <a:lnTo>
                  <a:pt x="304909" y="593470"/>
                </a:lnTo>
                <a:lnTo>
                  <a:pt x="303598" y="599649"/>
                </a:lnTo>
                <a:lnTo>
                  <a:pt x="242366" y="631966"/>
                </a:lnTo>
                <a:lnTo>
                  <a:pt x="194348" y="589858"/>
                </a:lnTo>
                <a:lnTo>
                  <a:pt x="180656" y="605432"/>
                </a:lnTo>
                <a:lnTo>
                  <a:pt x="181134" y="605603"/>
                </a:lnTo>
                <a:lnTo>
                  <a:pt x="147116" y="656630"/>
                </a:lnTo>
                <a:lnTo>
                  <a:pt x="172630" y="691498"/>
                </a:lnTo>
                <a:lnTo>
                  <a:pt x="190489" y="693199"/>
                </a:lnTo>
                <a:lnTo>
                  <a:pt x="179433" y="728067"/>
                </a:lnTo>
                <a:lnTo>
                  <a:pt x="164125" y="739123"/>
                </a:lnTo>
                <a:lnTo>
                  <a:pt x="175181" y="821616"/>
                </a:lnTo>
                <a:lnTo>
                  <a:pt x="71426" y="802056"/>
                </a:lnTo>
                <a:lnTo>
                  <a:pt x="122047" y="593857"/>
                </a:lnTo>
                <a:lnTo>
                  <a:pt x="121197" y="593668"/>
                </a:lnTo>
                <a:lnTo>
                  <a:pt x="17386" y="420109"/>
                </a:lnTo>
                <a:lnTo>
                  <a:pt x="33706" y="347412"/>
                </a:lnTo>
                <a:lnTo>
                  <a:pt x="16050" y="362050"/>
                </a:lnTo>
                <a:cubicBezTo>
                  <a:pt x="11945" y="364107"/>
                  <a:pt x="4105" y="344982"/>
                  <a:pt x="0" y="347038"/>
                </a:cubicBezTo>
                <a:lnTo>
                  <a:pt x="51449" y="181669"/>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38" name="Freeform: Shape 37">
            <a:extLst>
              <a:ext uri="{FF2B5EF4-FFF2-40B4-BE49-F238E27FC236}">
                <a16:creationId xmlns:a16="http://schemas.microsoft.com/office/drawing/2014/main" id="{1697DED9-7EDD-6B0C-2358-D49DF8C0687D}"/>
              </a:ext>
            </a:extLst>
          </p:cNvPr>
          <p:cNvSpPr/>
          <p:nvPr/>
        </p:nvSpPr>
        <p:spPr>
          <a:xfrm>
            <a:off x="5696912" y="2476081"/>
            <a:ext cx="168687" cy="191446"/>
          </a:xfrm>
          <a:custGeom>
            <a:avLst/>
            <a:gdLst>
              <a:gd name="connsiteX0" fmla="*/ 170941 w 214313"/>
              <a:gd name="connsiteY0" fmla="*/ 0 h 243228"/>
              <a:gd name="connsiteX1" fmla="*/ 178595 w 214313"/>
              <a:gd name="connsiteY1" fmla="*/ 3402 h 243228"/>
              <a:gd name="connsiteX2" fmla="*/ 214313 w 214313"/>
              <a:gd name="connsiteY2" fmla="*/ 82493 h 243228"/>
              <a:gd name="connsiteX3" fmla="*/ 179888 w 214313"/>
              <a:gd name="connsiteY3" fmla="*/ 113859 h 243228"/>
              <a:gd name="connsiteX4" fmla="*/ 214313 w 214313"/>
              <a:gd name="connsiteY4" fmla="*/ 150529 h 243228"/>
              <a:gd name="connsiteX5" fmla="*/ 189651 w 214313"/>
              <a:gd name="connsiteY5" fmla="*/ 182846 h 243228"/>
              <a:gd name="connsiteX6" fmla="*/ 117600 w 214313"/>
              <a:gd name="connsiteY6" fmla="*/ 186940 h 243228"/>
              <a:gd name="connsiteX7" fmla="*/ 119913 w 214313"/>
              <a:gd name="connsiteY7" fmla="*/ 243228 h 243228"/>
              <a:gd name="connsiteX8" fmla="*/ 59531 w 214313"/>
              <a:gd name="connsiteY8" fmla="*/ 223668 h 243228"/>
              <a:gd name="connsiteX9" fmla="*/ 25513 w 214313"/>
              <a:gd name="connsiteY9" fmla="*/ 238976 h 243228"/>
              <a:gd name="connsiteX10" fmla="*/ 14458 w 214313"/>
              <a:gd name="connsiteY10" fmla="*/ 158183 h 243228"/>
              <a:gd name="connsiteX11" fmla="*/ 30616 w 214313"/>
              <a:gd name="connsiteY11" fmla="*/ 147127 h 243228"/>
              <a:gd name="connsiteX12" fmla="*/ 41184 w 214313"/>
              <a:gd name="connsiteY12" fmla="*/ 111648 h 243228"/>
              <a:gd name="connsiteX13" fmla="*/ 38270 w 214313"/>
              <a:gd name="connsiteY13" fmla="*/ 112259 h 243228"/>
              <a:gd name="connsiteX14" fmla="*/ 23812 w 214313"/>
              <a:gd name="connsiteY14" fmla="*/ 113960 h 243228"/>
              <a:gd name="connsiteX15" fmla="*/ 0 w 214313"/>
              <a:gd name="connsiteY15" fmla="*/ 74840 h 243228"/>
              <a:gd name="connsiteX16" fmla="*/ 22962 w 214313"/>
              <a:gd name="connsiteY16" fmla="*/ 28065 h 243228"/>
              <a:gd name="connsiteX17" fmla="*/ 49326 w 214313"/>
              <a:gd name="connsiteY17" fmla="*/ 6804 h 243228"/>
              <a:gd name="connsiteX18" fmla="*/ 97568 w 214313"/>
              <a:gd name="connsiteY18" fmla="*/ 43401 h 243228"/>
              <a:gd name="connsiteX19" fmla="*/ 97802 w 214313"/>
              <a:gd name="connsiteY19" fmla="*/ 42523 h 24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313" h="243228">
                <a:moveTo>
                  <a:pt x="170941" y="0"/>
                </a:moveTo>
                <a:lnTo>
                  <a:pt x="178595" y="3402"/>
                </a:lnTo>
                <a:lnTo>
                  <a:pt x="214313" y="82493"/>
                </a:lnTo>
                <a:lnTo>
                  <a:pt x="179888" y="113859"/>
                </a:lnTo>
                <a:lnTo>
                  <a:pt x="214313" y="150529"/>
                </a:lnTo>
                <a:lnTo>
                  <a:pt x="189651" y="182846"/>
                </a:lnTo>
                <a:lnTo>
                  <a:pt x="117600" y="186940"/>
                </a:lnTo>
                <a:lnTo>
                  <a:pt x="119913" y="243228"/>
                </a:lnTo>
                <a:lnTo>
                  <a:pt x="59531" y="223668"/>
                </a:lnTo>
                <a:lnTo>
                  <a:pt x="25513" y="238976"/>
                </a:lnTo>
                <a:lnTo>
                  <a:pt x="14458" y="158183"/>
                </a:lnTo>
                <a:lnTo>
                  <a:pt x="30616" y="147127"/>
                </a:lnTo>
                <a:lnTo>
                  <a:pt x="41184" y="111648"/>
                </a:lnTo>
                <a:lnTo>
                  <a:pt x="38270" y="112259"/>
                </a:lnTo>
                <a:lnTo>
                  <a:pt x="23812" y="113960"/>
                </a:lnTo>
                <a:lnTo>
                  <a:pt x="0" y="74840"/>
                </a:lnTo>
                <a:lnTo>
                  <a:pt x="22962" y="28065"/>
                </a:lnTo>
                <a:lnTo>
                  <a:pt x="49326" y="6804"/>
                </a:lnTo>
                <a:lnTo>
                  <a:pt x="97568" y="43401"/>
                </a:lnTo>
                <a:lnTo>
                  <a:pt x="97802" y="42523"/>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39" name="Freeform 118">
            <a:extLst>
              <a:ext uri="{FF2B5EF4-FFF2-40B4-BE49-F238E27FC236}">
                <a16:creationId xmlns:a16="http://schemas.microsoft.com/office/drawing/2014/main" id="{D0BAD0B8-D537-2A64-2D99-77FB633A3A69}"/>
              </a:ext>
            </a:extLst>
          </p:cNvPr>
          <p:cNvSpPr/>
          <p:nvPr/>
        </p:nvSpPr>
        <p:spPr>
          <a:xfrm>
            <a:off x="5779917" y="2506873"/>
            <a:ext cx="210859" cy="202157"/>
          </a:xfrm>
          <a:custGeom>
            <a:avLst/>
            <a:gdLst>
              <a:gd name="connsiteX0" fmla="*/ 479425 w 500063"/>
              <a:gd name="connsiteY0" fmla="*/ 479425 h 479425"/>
              <a:gd name="connsiteX1" fmla="*/ 207963 w 500063"/>
              <a:gd name="connsiteY1" fmla="*/ 479425 h 479425"/>
              <a:gd name="connsiteX2" fmla="*/ 212725 w 500063"/>
              <a:gd name="connsiteY2" fmla="*/ 438150 h 479425"/>
              <a:gd name="connsiteX3" fmla="*/ 144463 w 500063"/>
              <a:gd name="connsiteY3" fmla="*/ 414337 h 479425"/>
              <a:gd name="connsiteX4" fmla="*/ 50800 w 500063"/>
              <a:gd name="connsiteY4" fmla="*/ 446087 h 479425"/>
              <a:gd name="connsiteX5" fmla="*/ 0 w 500063"/>
              <a:gd name="connsiteY5" fmla="*/ 407987 h 479425"/>
              <a:gd name="connsiteX6" fmla="*/ 20638 w 500063"/>
              <a:gd name="connsiteY6" fmla="*/ 266700 h 479425"/>
              <a:gd name="connsiteX7" fmla="*/ 160338 w 500063"/>
              <a:gd name="connsiteY7" fmla="*/ 258762 h 479425"/>
              <a:gd name="connsiteX8" fmla="*/ 190500 w 500063"/>
              <a:gd name="connsiteY8" fmla="*/ 211137 h 479425"/>
              <a:gd name="connsiteX9" fmla="*/ 138113 w 500063"/>
              <a:gd name="connsiteY9" fmla="*/ 139700 h 479425"/>
              <a:gd name="connsiteX10" fmla="*/ 187325 w 500063"/>
              <a:gd name="connsiteY10" fmla="*/ 77787 h 479425"/>
              <a:gd name="connsiteX11" fmla="*/ 174625 w 500063"/>
              <a:gd name="connsiteY11" fmla="*/ 50800 h 479425"/>
              <a:gd name="connsiteX12" fmla="*/ 236538 w 500063"/>
              <a:gd name="connsiteY12" fmla="*/ 0 h 479425"/>
              <a:gd name="connsiteX13" fmla="*/ 277813 w 500063"/>
              <a:gd name="connsiteY13" fmla="*/ 46037 h 479425"/>
              <a:gd name="connsiteX14" fmla="*/ 404813 w 500063"/>
              <a:gd name="connsiteY14" fmla="*/ 346075 h 479425"/>
              <a:gd name="connsiteX15" fmla="*/ 482600 w 500063"/>
              <a:gd name="connsiteY15" fmla="*/ 295275 h 479425"/>
              <a:gd name="connsiteX16" fmla="*/ 500063 w 500063"/>
              <a:gd name="connsiteY16" fmla="*/ 315912 h 479425"/>
              <a:gd name="connsiteX17" fmla="*/ 479425 w 500063"/>
              <a:gd name="connsiteY17" fmla="*/ 479425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063" h="479425">
                <a:moveTo>
                  <a:pt x="479425" y="479425"/>
                </a:moveTo>
                <a:lnTo>
                  <a:pt x="207963" y="479425"/>
                </a:lnTo>
                <a:lnTo>
                  <a:pt x="212725" y="438150"/>
                </a:lnTo>
                <a:lnTo>
                  <a:pt x="144463" y="414337"/>
                </a:lnTo>
                <a:lnTo>
                  <a:pt x="50800" y="446087"/>
                </a:lnTo>
                <a:lnTo>
                  <a:pt x="0" y="407987"/>
                </a:lnTo>
                <a:lnTo>
                  <a:pt x="20638" y="266700"/>
                </a:lnTo>
                <a:lnTo>
                  <a:pt x="160338" y="258762"/>
                </a:lnTo>
                <a:lnTo>
                  <a:pt x="190500" y="211137"/>
                </a:lnTo>
                <a:lnTo>
                  <a:pt x="138113" y="139700"/>
                </a:lnTo>
                <a:lnTo>
                  <a:pt x="187325" y="77787"/>
                </a:lnTo>
                <a:lnTo>
                  <a:pt x="174625" y="50800"/>
                </a:lnTo>
                <a:lnTo>
                  <a:pt x="236538" y="0"/>
                </a:lnTo>
                <a:lnTo>
                  <a:pt x="277813" y="46037"/>
                </a:lnTo>
                <a:lnTo>
                  <a:pt x="404813" y="346075"/>
                </a:lnTo>
                <a:lnTo>
                  <a:pt x="482600" y="295275"/>
                </a:lnTo>
                <a:lnTo>
                  <a:pt x="500063" y="315912"/>
                </a:lnTo>
                <a:lnTo>
                  <a:pt x="479425" y="479425"/>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0" name="Freeform: Shape 39">
            <a:extLst>
              <a:ext uri="{FF2B5EF4-FFF2-40B4-BE49-F238E27FC236}">
                <a16:creationId xmlns:a16="http://schemas.microsoft.com/office/drawing/2014/main" id="{EBB39169-A6C6-62B0-F311-F12DA8139560}"/>
              </a:ext>
            </a:extLst>
          </p:cNvPr>
          <p:cNvSpPr/>
          <p:nvPr/>
        </p:nvSpPr>
        <p:spPr>
          <a:xfrm>
            <a:off x="5820770" y="2453990"/>
            <a:ext cx="366807" cy="565533"/>
          </a:xfrm>
          <a:custGeom>
            <a:avLst/>
            <a:gdLst>
              <a:gd name="connsiteX0" fmla="*/ 211735 w 466019"/>
              <a:gd name="connsiteY0" fmla="*/ 0 h 718496"/>
              <a:gd name="connsiteX1" fmla="*/ 250005 w 466019"/>
              <a:gd name="connsiteY1" fmla="*/ 42522 h 718496"/>
              <a:gd name="connsiteX2" fmla="*/ 240650 w 466019"/>
              <a:gd name="connsiteY2" fmla="*/ 58681 h 718496"/>
              <a:gd name="connsiteX3" fmla="*/ 321482 w 466019"/>
              <a:gd name="connsiteY3" fmla="*/ 156009 h 718496"/>
              <a:gd name="connsiteX4" fmla="*/ 389479 w 466019"/>
              <a:gd name="connsiteY4" fmla="*/ 194752 h 718496"/>
              <a:gd name="connsiteX5" fmla="*/ 466019 w 466019"/>
              <a:gd name="connsiteY5" fmla="*/ 294254 h 718496"/>
              <a:gd name="connsiteX6" fmla="*/ 465169 w 466019"/>
              <a:gd name="connsiteY6" fmla="*/ 335076 h 718496"/>
              <a:gd name="connsiteX7" fmla="*/ 414464 w 466019"/>
              <a:gd name="connsiteY7" fmla="*/ 454476 h 718496"/>
              <a:gd name="connsiteX8" fmla="*/ 419156 w 466019"/>
              <a:gd name="connsiteY8" fmla="*/ 472305 h 718496"/>
              <a:gd name="connsiteX9" fmla="*/ 391381 w 466019"/>
              <a:gd name="connsiteY9" fmla="*/ 489980 h 718496"/>
              <a:gd name="connsiteX10" fmla="*/ 368655 w 466019"/>
              <a:gd name="connsiteY10" fmla="*/ 540481 h 718496"/>
              <a:gd name="connsiteX11" fmla="*/ 191903 w 466019"/>
              <a:gd name="connsiteY11" fmla="*/ 718496 h 718496"/>
              <a:gd name="connsiteX12" fmla="*/ 94689 w 466019"/>
              <a:gd name="connsiteY12" fmla="*/ 582144 h 718496"/>
              <a:gd name="connsiteX13" fmla="*/ 103527 w 466019"/>
              <a:gd name="connsiteY13" fmla="*/ 573306 h 718496"/>
              <a:gd name="connsiteX14" fmla="*/ 0 w 466019"/>
              <a:gd name="connsiteY14" fmla="*/ 488717 h 718496"/>
              <a:gd name="connsiteX15" fmla="*/ 17675 w 466019"/>
              <a:gd name="connsiteY15" fmla="*/ 462205 h 718496"/>
              <a:gd name="connsiteX16" fmla="*/ 12625 w 466019"/>
              <a:gd name="connsiteY16" fmla="*/ 416754 h 718496"/>
              <a:gd name="connsiteX17" fmla="*/ 56813 w 466019"/>
              <a:gd name="connsiteY17" fmla="*/ 361203 h 718496"/>
              <a:gd name="connsiteX18" fmla="*/ 54288 w 466019"/>
              <a:gd name="connsiteY18" fmla="*/ 317015 h 718496"/>
              <a:gd name="connsiteX19" fmla="*/ 196417 w 466019"/>
              <a:gd name="connsiteY19" fmla="*/ 316271 h 718496"/>
              <a:gd name="connsiteX20" fmla="*/ 205819 w 466019"/>
              <a:gd name="connsiteY20" fmla="*/ 229480 h 718496"/>
              <a:gd name="connsiteX21" fmla="*/ 200679 w 466019"/>
              <a:gd name="connsiteY21" fmla="*/ 229621 h 718496"/>
              <a:gd name="connsiteX22" fmla="*/ 164960 w 466019"/>
              <a:gd name="connsiteY22" fmla="*/ 256835 h 718496"/>
              <a:gd name="connsiteX23" fmla="*/ 92672 w 466019"/>
              <a:gd name="connsiteY23" fmla="*/ 92699 h 718496"/>
              <a:gd name="connsiteX24" fmla="*/ 170913 w 466019"/>
              <a:gd name="connsiteY24" fmla="*/ 86746 h 71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019" h="718496">
                <a:moveTo>
                  <a:pt x="211735" y="0"/>
                </a:moveTo>
                <a:lnTo>
                  <a:pt x="250005" y="42522"/>
                </a:lnTo>
                <a:lnTo>
                  <a:pt x="240650" y="58681"/>
                </a:lnTo>
                <a:lnTo>
                  <a:pt x="321482" y="156009"/>
                </a:lnTo>
                <a:lnTo>
                  <a:pt x="389479" y="194752"/>
                </a:lnTo>
                <a:lnTo>
                  <a:pt x="466019" y="294254"/>
                </a:lnTo>
                <a:cubicBezTo>
                  <a:pt x="465736" y="307862"/>
                  <a:pt x="465452" y="321469"/>
                  <a:pt x="465169" y="335076"/>
                </a:cubicBezTo>
                <a:lnTo>
                  <a:pt x="414464" y="454476"/>
                </a:lnTo>
                <a:lnTo>
                  <a:pt x="419156" y="472305"/>
                </a:lnTo>
                <a:lnTo>
                  <a:pt x="391381" y="489980"/>
                </a:lnTo>
                <a:lnTo>
                  <a:pt x="368655" y="540481"/>
                </a:lnTo>
                <a:lnTo>
                  <a:pt x="191903" y="718496"/>
                </a:lnTo>
                <a:lnTo>
                  <a:pt x="94689" y="582144"/>
                </a:lnTo>
                <a:lnTo>
                  <a:pt x="103527" y="573306"/>
                </a:lnTo>
                <a:lnTo>
                  <a:pt x="0" y="488717"/>
                </a:lnTo>
                <a:lnTo>
                  <a:pt x="17675" y="462205"/>
                </a:lnTo>
                <a:lnTo>
                  <a:pt x="12625" y="416754"/>
                </a:lnTo>
                <a:lnTo>
                  <a:pt x="56813" y="361203"/>
                </a:lnTo>
                <a:lnTo>
                  <a:pt x="54288" y="317015"/>
                </a:lnTo>
                <a:lnTo>
                  <a:pt x="196417" y="316271"/>
                </a:lnTo>
                <a:lnTo>
                  <a:pt x="205819" y="229480"/>
                </a:lnTo>
                <a:lnTo>
                  <a:pt x="200679" y="229621"/>
                </a:lnTo>
                <a:lnTo>
                  <a:pt x="164960" y="256835"/>
                </a:lnTo>
                <a:lnTo>
                  <a:pt x="92672" y="92699"/>
                </a:lnTo>
                <a:lnTo>
                  <a:pt x="170913" y="86746"/>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1" name="Freeform: Shape 40">
            <a:extLst>
              <a:ext uri="{FF2B5EF4-FFF2-40B4-BE49-F238E27FC236}">
                <a16:creationId xmlns:a16="http://schemas.microsoft.com/office/drawing/2014/main" id="{9C9B3C67-C3E7-DAB9-D32E-6D04A9FFEBD2}"/>
              </a:ext>
            </a:extLst>
          </p:cNvPr>
          <p:cNvSpPr/>
          <p:nvPr/>
        </p:nvSpPr>
        <p:spPr>
          <a:xfrm>
            <a:off x="5987428" y="2221712"/>
            <a:ext cx="556265" cy="465227"/>
          </a:xfrm>
          <a:custGeom>
            <a:avLst/>
            <a:gdLst>
              <a:gd name="connsiteX0" fmla="*/ 488156 w 706721"/>
              <a:gd name="connsiteY0" fmla="*/ 0 h 591060"/>
              <a:gd name="connsiteX1" fmla="*/ 564696 w 706721"/>
              <a:gd name="connsiteY1" fmla="*/ 219415 h 591060"/>
              <a:gd name="connsiteX2" fmla="*/ 706721 w 706721"/>
              <a:gd name="connsiteY2" fmla="*/ 275545 h 591060"/>
              <a:gd name="connsiteX3" fmla="*/ 693964 w 706721"/>
              <a:gd name="connsiteY3" fmla="*/ 304460 h 591060"/>
              <a:gd name="connsiteX4" fmla="*/ 631882 w 706721"/>
              <a:gd name="connsiteY4" fmla="*/ 382701 h 591060"/>
              <a:gd name="connsiteX5" fmla="*/ 552790 w 706721"/>
              <a:gd name="connsiteY5" fmla="*/ 430326 h 591060"/>
              <a:gd name="connsiteX6" fmla="*/ 475400 w 706721"/>
              <a:gd name="connsiteY6" fmla="*/ 462643 h 591060"/>
              <a:gd name="connsiteX7" fmla="*/ 444784 w 706721"/>
              <a:gd name="connsiteY7" fmla="*/ 460942 h 591060"/>
              <a:gd name="connsiteX8" fmla="*/ 247480 w 706721"/>
              <a:gd name="connsiteY8" fmla="*/ 591060 h 591060"/>
              <a:gd name="connsiteX9" fmla="*/ 170940 w 706721"/>
              <a:gd name="connsiteY9" fmla="*/ 494109 h 591060"/>
              <a:gd name="connsiteX10" fmla="*/ 173736 w 706721"/>
              <a:gd name="connsiteY10" fmla="*/ 490980 h 591060"/>
              <a:gd name="connsiteX11" fmla="*/ 97802 w 706721"/>
              <a:gd name="connsiteY11" fmla="*/ 443934 h 591060"/>
              <a:gd name="connsiteX12" fmla="*/ 22963 w 706721"/>
              <a:gd name="connsiteY12" fmla="*/ 352936 h 591060"/>
              <a:gd name="connsiteX13" fmla="*/ 30616 w 706721"/>
              <a:gd name="connsiteY13" fmla="*/ 334226 h 591060"/>
              <a:gd name="connsiteX14" fmla="*/ 0 w 706721"/>
              <a:gd name="connsiteY14" fmla="*/ 288302 h 591060"/>
              <a:gd name="connsiteX15" fmla="*/ 160735 w 706721"/>
              <a:gd name="connsiteY15" fmla="*/ 110559 h 591060"/>
              <a:gd name="connsiteX16" fmla="*/ 196454 w 706721"/>
              <a:gd name="connsiteY16" fmla="*/ 115662 h 591060"/>
              <a:gd name="connsiteX17" fmla="*/ 193902 w 706721"/>
              <a:gd name="connsiteY17" fmla="*/ 178595 h 591060"/>
              <a:gd name="connsiteX18" fmla="*/ 233022 w 706721"/>
              <a:gd name="connsiteY18" fmla="*/ 198155 h 591060"/>
              <a:gd name="connsiteX19" fmla="*/ 299357 w 706721"/>
              <a:gd name="connsiteY19" fmla="*/ 153081 h 591060"/>
              <a:gd name="connsiteX20" fmla="*/ 339706 w 706721"/>
              <a:gd name="connsiteY20" fmla="*/ 165497 h 591060"/>
              <a:gd name="connsiteX21" fmla="*/ 339329 w 706721"/>
              <a:gd name="connsiteY21" fmla="*/ 163286 h 59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6721" h="591060">
                <a:moveTo>
                  <a:pt x="488156" y="0"/>
                </a:moveTo>
                <a:lnTo>
                  <a:pt x="564696" y="219415"/>
                </a:lnTo>
                <a:lnTo>
                  <a:pt x="706721" y="275545"/>
                </a:lnTo>
                <a:lnTo>
                  <a:pt x="693964" y="304460"/>
                </a:lnTo>
                <a:lnTo>
                  <a:pt x="631882" y="382701"/>
                </a:lnTo>
                <a:lnTo>
                  <a:pt x="552790" y="430326"/>
                </a:lnTo>
                <a:lnTo>
                  <a:pt x="475400" y="462643"/>
                </a:lnTo>
                <a:lnTo>
                  <a:pt x="444784" y="460942"/>
                </a:lnTo>
                <a:lnTo>
                  <a:pt x="247480" y="591060"/>
                </a:lnTo>
                <a:lnTo>
                  <a:pt x="170940" y="494109"/>
                </a:lnTo>
                <a:lnTo>
                  <a:pt x="173736" y="490980"/>
                </a:lnTo>
                <a:lnTo>
                  <a:pt x="97802" y="443934"/>
                </a:lnTo>
                <a:lnTo>
                  <a:pt x="22963" y="352936"/>
                </a:lnTo>
                <a:lnTo>
                  <a:pt x="30616" y="334226"/>
                </a:lnTo>
                <a:lnTo>
                  <a:pt x="0" y="288302"/>
                </a:lnTo>
                <a:lnTo>
                  <a:pt x="160735" y="110559"/>
                </a:lnTo>
                <a:lnTo>
                  <a:pt x="196454" y="115662"/>
                </a:lnTo>
                <a:lnTo>
                  <a:pt x="193902" y="178595"/>
                </a:lnTo>
                <a:lnTo>
                  <a:pt x="233022" y="198155"/>
                </a:lnTo>
                <a:lnTo>
                  <a:pt x="299357" y="153081"/>
                </a:lnTo>
                <a:lnTo>
                  <a:pt x="339706" y="165497"/>
                </a:lnTo>
                <a:lnTo>
                  <a:pt x="339329" y="163286"/>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2" name="Freeform: Shape 41">
            <a:extLst>
              <a:ext uri="{FF2B5EF4-FFF2-40B4-BE49-F238E27FC236}">
                <a16:creationId xmlns:a16="http://schemas.microsoft.com/office/drawing/2014/main" id="{A090661C-ECDB-D882-BFCA-8C9CE6606D2F}"/>
              </a:ext>
            </a:extLst>
          </p:cNvPr>
          <p:cNvSpPr/>
          <p:nvPr/>
        </p:nvSpPr>
        <p:spPr>
          <a:xfrm>
            <a:off x="6403121" y="2891773"/>
            <a:ext cx="611154" cy="396950"/>
          </a:xfrm>
          <a:custGeom>
            <a:avLst/>
            <a:gdLst>
              <a:gd name="connsiteX0" fmla="*/ 452967 w 776457"/>
              <a:gd name="connsiteY0" fmla="*/ 371631 h 504315"/>
              <a:gd name="connsiteX1" fmla="*/ 451587 w 776457"/>
              <a:gd name="connsiteY1" fmla="*/ 373347 h 504315"/>
              <a:gd name="connsiteX2" fmla="*/ 451394 w 776457"/>
              <a:gd name="connsiteY2" fmla="*/ 379886 h 504315"/>
              <a:gd name="connsiteX3" fmla="*/ 639536 w 776457"/>
              <a:gd name="connsiteY3" fmla="*/ 0 h 504315"/>
              <a:gd name="connsiteX4" fmla="*/ 699917 w 776457"/>
              <a:gd name="connsiteY4" fmla="*/ 51027 h 504315"/>
              <a:gd name="connsiteX5" fmla="*/ 776457 w 776457"/>
              <a:gd name="connsiteY5" fmla="*/ 250031 h 504315"/>
              <a:gd name="connsiteX6" fmla="*/ 665049 w 776457"/>
              <a:gd name="connsiteY6" fmla="*/ 311264 h 504315"/>
              <a:gd name="connsiteX7" fmla="*/ 669301 w 776457"/>
              <a:gd name="connsiteY7" fmla="*/ 385253 h 504315"/>
              <a:gd name="connsiteX8" fmla="*/ 574902 w 776457"/>
              <a:gd name="connsiteY8" fmla="*/ 458391 h 504315"/>
              <a:gd name="connsiteX9" fmla="*/ 578304 w 776457"/>
              <a:gd name="connsiteY9" fmla="*/ 468597 h 504315"/>
              <a:gd name="connsiteX10" fmla="*/ 581705 w 776457"/>
              <a:gd name="connsiteY10" fmla="*/ 475400 h 504315"/>
              <a:gd name="connsiteX11" fmla="*/ 585957 w 776457"/>
              <a:gd name="connsiteY11" fmla="*/ 482204 h 504315"/>
              <a:gd name="connsiteX12" fmla="*/ 562145 w 776457"/>
              <a:gd name="connsiteY12" fmla="*/ 483905 h 504315"/>
              <a:gd name="connsiteX13" fmla="*/ 523024 w 776457"/>
              <a:gd name="connsiteY13" fmla="*/ 496661 h 504315"/>
              <a:gd name="connsiteX14" fmla="*/ 484755 w 776457"/>
              <a:gd name="connsiteY14" fmla="*/ 466896 h 504315"/>
              <a:gd name="connsiteX15" fmla="*/ 460091 w 776457"/>
              <a:gd name="connsiteY15" fmla="*/ 446485 h 504315"/>
              <a:gd name="connsiteX16" fmla="*/ 455839 w 776457"/>
              <a:gd name="connsiteY16" fmla="*/ 423523 h 504315"/>
              <a:gd name="connsiteX17" fmla="*/ 450415 w 776457"/>
              <a:gd name="connsiteY17" fmla="*/ 413169 h 504315"/>
              <a:gd name="connsiteX18" fmla="*/ 449886 w 776457"/>
              <a:gd name="connsiteY18" fmla="*/ 431177 h 504315"/>
              <a:gd name="connsiteX19" fmla="*/ 405663 w 776457"/>
              <a:gd name="connsiteY19" fmla="*/ 419271 h 504315"/>
              <a:gd name="connsiteX20" fmla="*/ 356816 w 776457"/>
              <a:gd name="connsiteY20" fmla="*/ 421713 h 504315"/>
              <a:gd name="connsiteX21" fmla="*/ 342729 w 776457"/>
              <a:gd name="connsiteY21" fmla="*/ 449887 h 504315"/>
              <a:gd name="connsiteX22" fmla="*/ 157332 w 776457"/>
              <a:gd name="connsiteY22" fmla="*/ 504315 h 504315"/>
              <a:gd name="connsiteX23" fmla="*/ 107156 w 776457"/>
              <a:gd name="connsiteY23" fmla="*/ 378449 h 504315"/>
              <a:gd name="connsiteX24" fmla="*/ 0 w 776457"/>
              <a:gd name="connsiteY24" fmla="*/ 290853 h 504315"/>
              <a:gd name="connsiteX25" fmla="*/ 22962 w 776457"/>
              <a:gd name="connsiteY25" fmla="*/ 267891 h 504315"/>
              <a:gd name="connsiteX26" fmla="*/ 44223 w 776457"/>
              <a:gd name="connsiteY26" fmla="*/ 292553 h 504315"/>
              <a:gd name="connsiteX27" fmla="*/ 94399 w 776457"/>
              <a:gd name="connsiteY27" fmla="*/ 303610 h 504315"/>
              <a:gd name="connsiteX28" fmla="*/ 123315 w 776457"/>
              <a:gd name="connsiteY28" fmla="*/ 279797 h 504315"/>
              <a:gd name="connsiteX29" fmla="*/ 140323 w 776457"/>
              <a:gd name="connsiteY29" fmla="*/ 306161 h 504315"/>
              <a:gd name="connsiteX30" fmla="*/ 187098 w 776457"/>
              <a:gd name="connsiteY30" fmla="*/ 263638 h 504315"/>
              <a:gd name="connsiteX31" fmla="*/ 227920 w 776457"/>
              <a:gd name="connsiteY31" fmla="*/ 289152 h 504315"/>
              <a:gd name="connsiteX32" fmla="*/ 246551 w 776457"/>
              <a:gd name="connsiteY32" fmla="*/ 271237 h 504315"/>
              <a:gd name="connsiteX33" fmla="*/ 200705 w 776457"/>
              <a:gd name="connsiteY33" fmla="*/ 184547 h 504315"/>
              <a:gd name="connsiteX34" fmla="*/ 205808 w 776457"/>
              <a:gd name="connsiteY34" fmla="*/ 160735 h 504315"/>
              <a:gd name="connsiteX35" fmla="*/ 332524 w 776457"/>
              <a:gd name="connsiteY35" fmla="*/ 100353 h 504315"/>
              <a:gd name="connsiteX36" fmla="*/ 314665 w 776457"/>
              <a:gd name="connsiteY36" fmla="*/ 74839 h 504315"/>
              <a:gd name="connsiteX37" fmla="*/ 351234 w 776457"/>
              <a:gd name="connsiteY37" fmla="*/ 34869 h 504315"/>
              <a:gd name="connsiteX38" fmla="*/ 434578 w 776457"/>
              <a:gd name="connsiteY38" fmla="*/ 129268 h 504315"/>
              <a:gd name="connsiteX39" fmla="*/ 503777 w 776457"/>
              <a:gd name="connsiteY39" fmla="*/ 120089 h 504315"/>
              <a:gd name="connsiteX40" fmla="*/ 516221 w 776457"/>
              <a:gd name="connsiteY40" fmla="*/ 25513 h 504315"/>
              <a:gd name="connsiteX0" fmla="*/ 451394 w 776457"/>
              <a:gd name="connsiteY0" fmla="*/ 379886 h 504315"/>
              <a:gd name="connsiteX1" fmla="*/ 451587 w 776457"/>
              <a:gd name="connsiteY1" fmla="*/ 373347 h 504315"/>
              <a:gd name="connsiteX2" fmla="*/ 451394 w 776457"/>
              <a:gd name="connsiteY2" fmla="*/ 379886 h 504315"/>
              <a:gd name="connsiteX3" fmla="*/ 639536 w 776457"/>
              <a:gd name="connsiteY3" fmla="*/ 0 h 504315"/>
              <a:gd name="connsiteX4" fmla="*/ 699917 w 776457"/>
              <a:gd name="connsiteY4" fmla="*/ 51027 h 504315"/>
              <a:gd name="connsiteX5" fmla="*/ 776457 w 776457"/>
              <a:gd name="connsiteY5" fmla="*/ 250031 h 504315"/>
              <a:gd name="connsiteX6" fmla="*/ 665049 w 776457"/>
              <a:gd name="connsiteY6" fmla="*/ 311264 h 504315"/>
              <a:gd name="connsiteX7" fmla="*/ 669301 w 776457"/>
              <a:gd name="connsiteY7" fmla="*/ 385253 h 504315"/>
              <a:gd name="connsiteX8" fmla="*/ 574902 w 776457"/>
              <a:gd name="connsiteY8" fmla="*/ 458391 h 504315"/>
              <a:gd name="connsiteX9" fmla="*/ 578304 w 776457"/>
              <a:gd name="connsiteY9" fmla="*/ 468597 h 504315"/>
              <a:gd name="connsiteX10" fmla="*/ 581705 w 776457"/>
              <a:gd name="connsiteY10" fmla="*/ 475400 h 504315"/>
              <a:gd name="connsiteX11" fmla="*/ 585957 w 776457"/>
              <a:gd name="connsiteY11" fmla="*/ 482204 h 504315"/>
              <a:gd name="connsiteX12" fmla="*/ 562145 w 776457"/>
              <a:gd name="connsiteY12" fmla="*/ 483905 h 504315"/>
              <a:gd name="connsiteX13" fmla="*/ 523024 w 776457"/>
              <a:gd name="connsiteY13" fmla="*/ 496661 h 504315"/>
              <a:gd name="connsiteX14" fmla="*/ 484755 w 776457"/>
              <a:gd name="connsiteY14" fmla="*/ 466896 h 504315"/>
              <a:gd name="connsiteX15" fmla="*/ 460091 w 776457"/>
              <a:gd name="connsiteY15" fmla="*/ 446485 h 504315"/>
              <a:gd name="connsiteX16" fmla="*/ 455839 w 776457"/>
              <a:gd name="connsiteY16" fmla="*/ 423523 h 504315"/>
              <a:gd name="connsiteX17" fmla="*/ 450415 w 776457"/>
              <a:gd name="connsiteY17" fmla="*/ 413169 h 504315"/>
              <a:gd name="connsiteX18" fmla="*/ 449886 w 776457"/>
              <a:gd name="connsiteY18" fmla="*/ 431177 h 504315"/>
              <a:gd name="connsiteX19" fmla="*/ 405663 w 776457"/>
              <a:gd name="connsiteY19" fmla="*/ 419271 h 504315"/>
              <a:gd name="connsiteX20" fmla="*/ 356816 w 776457"/>
              <a:gd name="connsiteY20" fmla="*/ 421713 h 504315"/>
              <a:gd name="connsiteX21" fmla="*/ 342729 w 776457"/>
              <a:gd name="connsiteY21" fmla="*/ 449887 h 504315"/>
              <a:gd name="connsiteX22" fmla="*/ 157332 w 776457"/>
              <a:gd name="connsiteY22" fmla="*/ 504315 h 504315"/>
              <a:gd name="connsiteX23" fmla="*/ 107156 w 776457"/>
              <a:gd name="connsiteY23" fmla="*/ 378449 h 504315"/>
              <a:gd name="connsiteX24" fmla="*/ 0 w 776457"/>
              <a:gd name="connsiteY24" fmla="*/ 290853 h 504315"/>
              <a:gd name="connsiteX25" fmla="*/ 22962 w 776457"/>
              <a:gd name="connsiteY25" fmla="*/ 267891 h 504315"/>
              <a:gd name="connsiteX26" fmla="*/ 44223 w 776457"/>
              <a:gd name="connsiteY26" fmla="*/ 292553 h 504315"/>
              <a:gd name="connsiteX27" fmla="*/ 94399 w 776457"/>
              <a:gd name="connsiteY27" fmla="*/ 303610 h 504315"/>
              <a:gd name="connsiteX28" fmla="*/ 123315 w 776457"/>
              <a:gd name="connsiteY28" fmla="*/ 279797 h 504315"/>
              <a:gd name="connsiteX29" fmla="*/ 140323 w 776457"/>
              <a:gd name="connsiteY29" fmla="*/ 306161 h 504315"/>
              <a:gd name="connsiteX30" fmla="*/ 187098 w 776457"/>
              <a:gd name="connsiteY30" fmla="*/ 263638 h 504315"/>
              <a:gd name="connsiteX31" fmla="*/ 227920 w 776457"/>
              <a:gd name="connsiteY31" fmla="*/ 289152 h 504315"/>
              <a:gd name="connsiteX32" fmla="*/ 246551 w 776457"/>
              <a:gd name="connsiteY32" fmla="*/ 271237 h 504315"/>
              <a:gd name="connsiteX33" fmla="*/ 200705 w 776457"/>
              <a:gd name="connsiteY33" fmla="*/ 184547 h 504315"/>
              <a:gd name="connsiteX34" fmla="*/ 205808 w 776457"/>
              <a:gd name="connsiteY34" fmla="*/ 160735 h 504315"/>
              <a:gd name="connsiteX35" fmla="*/ 332524 w 776457"/>
              <a:gd name="connsiteY35" fmla="*/ 100353 h 504315"/>
              <a:gd name="connsiteX36" fmla="*/ 314665 w 776457"/>
              <a:gd name="connsiteY36" fmla="*/ 74839 h 504315"/>
              <a:gd name="connsiteX37" fmla="*/ 351234 w 776457"/>
              <a:gd name="connsiteY37" fmla="*/ 34869 h 504315"/>
              <a:gd name="connsiteX38" fmla="*/ 434578 w 776457"/>
              <a:gd name="connsiteY38" fmla="*/ 129268 h 504315"/>
              <a:gd name="connsiteX39" fmla="*/ 503777 w 776457"/>
              <a:gd name="connsiteY39" fmla="*/ 120089 h 504315"/>
              <a:gd name="connsiteX40" fmla="*/ 516221 w 776457"/>
              <a:gd name="connsiteY40" fmla="*/ 25513 h 504315"/>
              <a:gd name="connsiteX41" fmla="*/ 639536 w 776457"/>
              <a:gd name="connsiteY41" fmla="*/ 0 h 504315"/>
              <a:gd name="connsiteX0" fmla="*/ 639536 w 776457"/>
              <a:gd name="connsiteY0" fmla="*/ 0 h 504315"/>
              <a:gd name="connsiteX1" fmla="*/ 699917 w 776457"/>
              <a:gd name="connsiteY1" fmla="*/ 51027 h 504315"/>
              <a:gd name="connsiteX2" fmla="*/ 776457 w 776457"/>
              <a:gd name="connsiteY2" fmla="*/ 250031 h 504315"/>
              <a:gd name="connsiteX3" fmla="*/ 665049 w 776457"/>
              <a:gd name="connsiteY3" fmla="*/ 311264 h 504315"/>
              <a:gd name="connsiteX4" fmla="*/ 669301 w 776457"/>
              <a:gd name="connsiteY4" fmla="*/ 385253 h 504315"/>
              <a:gd name="connsiteX5" fmla="*/ 574902 w 776457"/>
              <a:gd name="connsiteY5" fmla="*/ 458391 h 504315"/>
              <a:gd name="connsiteX6" fmla="*/ 578304 w 776457"/>
              <a:gd name="connsiteY6" fmla="*/ 468597 h 504315"/>
              <a:gd name="connsiteX7" fmla="*/ 581705 w 776457"/>
              <a:gd name="connsiteY7" fmla="*/ 475400 h 504315"/>
              <a:gd name="connsiteX8" fmla="*/ 585957 w 776457"/>
              <a:gd name="connsiteY8" fmla="*/ 482204 h 504315"/>
              <a:gd name="connsiteX9" fmla="*/ 562145 w 776457"/>
              <a:gd name="connsiteY9" fmla="*/ 483905 h 504315"/>
              <a:gd name="connsiteX10" fmla="*/ 523024 w 776457"/>
              <a:gd name="connsiteY10" fmla="*/ 496661 h 504315"/>
              <a:gd name="connsiteX11" fmla="*/ 484755 w 776457"/>
              <a:gd name="connsiteY11" fmla="*/ 466896 h 504315"/>
              <a:gd name="connsiteX12" fmla="*/ 460091 w 776457"/>
              <a:gd name="connsiteY12" fmla="*/ 446485 h 504315"/>
              <a:gd name="connsiteX13" fmla="*/ 455839 w 776457"/>
              <a:gd name="connsiteY13" fmla="*/ 423523 h 504315"/>
              <a:gd name="connsiteX14" fmla="*/ 450415 w 776457"/>
              <a:gd name="connsiteY14" fmla="*/ 413169 h 504315"/>
              <a:gd name="connsiteX15" fmla="*/ 449886 w 776457"/>
              <a:gd name="connsiteY15" fmla="*/ 431177 h 504315"/>
              <a:gd name="connsiteX16" fmla="*/ 405663 w 776457"/>
              <a:gd name="connsiteY16" fmla="*/ 419271 h 504315"/>
              <a:gd name="connsiteX17" fmla="*/ 356816 w 776457"/>
              <a:gd name="connsiteY17" fmla="*/ 421713 h 504315"/>
              <a:gd name="connsiteX18" fmla="*/ 342729 w 776457"/>
              <a:gd name="connsiteY18" fmla="*/ 449887 h 504315"/>
              <a:gd name="connsiteX19" fmla="*/ 157332 w 776457"/>
              <a:gd name="connsiteY19" fmla="*/ 504315 h 504315"/>
              <a:gd name="connsiteX20" fmla="*/ 107156 w 776457"/>
              <a:gd name="connsiteY20" fmla="*/ 378449 h 504315"/>
              <a:gd name="connsiteX21" fmla="*/ 0 w 776457"/>
              <a:gd name="connsiteY21" fmla="*/ 290853 h 504315"/>
              <a:gd name="connsiteX22" fmla="*/ 22962 w 776457"/>
              <a:gd name="connsiteY22" fmla="*/ 267891 h 504315"/>
              <a:gd name="connsiteX23" fmla="*/ 44223 w 776457"/>
              <a:gd name="connsiteY23" fmla="*/ 292553 h 504315"/>
              <a:gd name="connsiteX24" fmla="*/ 94399 w 776457"/>
              <a:gd name="connsiteY24" fmla="*/ 303610 h 504315"/>
              <a:gd name="connsiteX25" fmla="*/ 123315 w 776457"/>
              <a:gd name="connsiteY25" fmla="*/ 279797 h 504315"/>
              <a:gd name="connsiteX26" fmla="*/ 140323 w 776457"/>
              <a:gd name="connsiteY26" fmla="*/ 306161 h 504315"/>
              <a:gd name="connsiteX27" fmla="*/ 187098 w 776457"/>
              <a:gd name="connsiteY27" fmla="*/ 263638 h 504315"/>
              <a:gd name="connsiteX28" fmla="*/ 227920 w 776457"/>
              <a:gd name="connsiteY28" fmla="*/ 289152 h 504315"/>
              <a:gd name="connsiteX29" fmla="*/ 246551 w 776457"/>
              <a:gd name="connsiteY29" fmla="*/ 271237 h 504315"/>
              <a:gd name="connsiteX30" fmla="*/ 200705 w 776457"/>
              <a:gd name="connsiteY30" fmla="*/ 184547 h 504315"/>
              <a:gd name="connsiteX31" fmla="*/ 205808 w 776457"/>
              <a:gd name="connsiteY31" fmla="*/ 160735 h 504315"/>
              <a:gd name="connsiteX32" fmla="*/ 332524 w 776457"/>
              <a:gd name="connsiteY32" fmla="*/ 100353 h 504315"/>
              <a:gd name="connsiteX33" fmla="*/ 314665 w 776457"/>
              <a:gd name="connsiteY33" fmla="*/ 74839 h 504315"/>
              <a:gd name="connsiteX34" fmla="*/ 351234 w 776457"/>
              <a:gd name="connsiteY34" fmla="*/ 34869 h 504315"/>
              <a:gd name="connsiteX35" fmla="*/ 434578 w 776457"/>
              <a:gd name="connsiteY35" fmla="*/ 129268 h 504315"/>
              <a:gd name="connsiteX36" fmla="*/ 503777 w 776457"/>
              <a:gd name="connsiteY36" fmla="*/ 120089 h 504315"/>
              <a:gd name="connsiteX37" fmla="*/ 516221 w 776457"/>
              <a:gd name="connsiteY37" fmla="*/ 25513 h 504315"/>
              <a:gd name="connsiteX38" fmla="*/ 639536 w 776457"/>
              <a:gd name="connsiteY38" fmla="*/ 0 h 50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6457" h="504315">
                <a:moveTo>
                  <a:pt x="639536" y="0"/>
                </a:moveTo>
                <a:lnTo>
                  <a:pt x="699917" y="51027"/>
                </a:lnTo>
                <a:lnTo>
                  <a:pt x="776457" y="250031"/>
                </a:lnTo>
                <a:lnTo>
                  <a:pt x="665049" y="311264"/>
                </a:lnTo>
                <a:lnTo>
                  <a:pt x="669301" y="385253"/>
                </a:lnTo>
                <a:lnTo>
                  <a:pt x="574902" y="458391"/>
                </a:lnTo>
                <a:cubicBezTo>
                  <a:pt x="577831" y="471573"/>
                  <a:pt x="574759" y="462099"/>
                  <a:pt x="578304" y="468597"/>
                </a:cubicBezTo>
                <a:cubicBezTo>
                  <a:pt x="579518" y="470823"/>
                  <a:pt x="581705" y="475400"/>
                  <a:pt x="581705" y="475400"/>
                </a:cubicBezTo>
                <a:lnTo>
                  <a:pt x="585957" y="482204"/>
                </a:lnTo>
                <a:lnTo>
                  <a:pt x="562145" y="483905"/>
                </a:lnTo>
                <a:lnTo>
                  <a:pt x="523024" y="496661"/>
                </a:lnTo>
                <a:lnTo>
                  <a:pt x="484755" y="466896"/>
                </a:lnTo>
                <a:lnTo>
                  <a:pt x="460091" y="446485"/>
                </a:lnTo>
                <a:lnTo>
                  <a:pt x="455839" y="423523"/>
                </a:lnTo>
                <a:lnTo>
                  <a:pt x="450415" y="413169"/>
                </a:lnTo>
                <a:cubicBezTo>
                  <a:pt x="450239" y="419172"/>
                  <a:pt x="450062" y="425174"/>
                  <a:pt x="449886" y="431177"/>
                </a:cubicBezTo>
                <a:lnTo>
                  <a:pt x="405663" y="419271"/>
                </a:lnTo>
                <a:lnTo>
                  <a:pt x="356816" y="421713"/>
                </a:lnTo>
                <a:lnTo>
                  <a:pt x="342729" y="449887"/>
                </a:lnTo>
                <a:lnTo>
                  <a:pt x="157332" y="504315"/>
                </a:lnTo>
                <a:lnTo>
                  <a:pt x="107156" y="378449"/>
                </a:lnTo>
                <a:lnTo>
                  <a:pt x="0" y="290853"/>
                </a:lnTo>
                <a:lnTo>
                  <a:pt x="22962" y="267891"/>
                </a:lnTo>
                <a:lnTo>
                  <a:pt x="44223" y="292553"/>
                </a:lnTo>
                <a:lnTo>
                  <a:pt x="94399" y="303610"/>
                </a:lnTo>
                <a:lnTo>
                  <a:pt x="123315" y="279797"/>
                </a:lnTo>
                <a:lnTo>
                  <a:pt x="140323" y="306161"/>
                </a:lnTo>
                <a:lnTo>
                  <a:pt x="187098" y="263638"/>
                </a:lnTo>
                <a:lnTo>
                  <a:pt x="227920" y="289152"/>
                </a:lnTo>
                <a:lnTo>
                  <a:pt x="246551" y="271237"/>
                </a:lnTo>
                <a:lnTo>
                  <a:pt x="200705" y="184547"/>
                </a:lnTo>
                <a:lnTo>
                  <a:pt x="205808" y="160735"/>
                </a:lnTo>
                <a:lnTo>
                  <a:pt x="332524" y="100353"/>
                </a:lnTo>
                <a:lnTo>
                  <a:pt x="314665" y="74839"/>
                </a:lnTo>
                <a:lnTo>
                  <a:pt x="351234" y="34869"/>
                </a:lnTo>
                <a:lnTo>
                  <a:pt x="434578" y="129268"/>
                </a:lnTo>
                <a:lnTo>
                  <a:pt x="503777" y="120089"/>
                </a:lnTo>
                <a:lnTo>
                  <a:pt x="516221" y="25513"/>
                </a:lnTo>
                <a:lnTo>
                  <a:pt x="639536"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3" name="Freeform: Shape 42">
            <a:extLst>
              <a:ext uri="{FF2B5EF4-FFF2-40B4-BE49-F238E27FC236}">
                <a16:creationId xmlns:a16="http://schemas.microsoft.com/office/drawing/2014/main" id="{5223B61B-7D3E-5C0D-28A7-10E7AB0CA0C8}"/>
              </a:ext>
            </a:extLst>
          </p:cNvPr>
          <p:cNvSpPr/>
          <p:nvPr/>
        </p:nvSpPr>
        <p:spPr>
          <a:xfrm>
            <a:off x="6352247" y="3393147"/>
            <a:ext cx="454517" cy="336035"/>
          </a:xfrm>
          <a:custGeom>
            <a:avLst/>
            <a:gdLst>
              <a:gd name="connsiteX0" fmla="*/ 224518 w 577453"/>
              <a:gd name="connsiteY0" fmla="*/ 0 h 426924"/>
              <a:gd name="connsiteX1" fmla="*/ 256835 w 577453"/>
              <a:gd name="connsiteY1" fmla="*/ 11907 h 426924"/>
              <a:gd name="connsiteX2" fmla="*/ 295983 w 577453"/>
              <a:gd name="connsiteY2" fmla="*/ 38527 h 426924"/>
              <a:gd name="connsiteX3" fmla="*/ 295956 w 577453"/>
              <a:gd name="connsiteY3" fmla="*/ 38270 h 426924"/>
              <a:gd name="connsiteX4" fmla="*/ 296703 w 577453"/>
              <a:gd name="connsiteY4" fmla="*/ 39017 h 426924"/>
              <a:gd name="connsiteX5" fmla="*/ 299357 w 577453"/>
              <a:gd name="connsiteY5" fmla="*/ 40822 h 426924"/>
              <a:gd name="connsiteX6" fmla="*/ 299475 w 577453"/>
              <a:gd name="connsiteY6" fmla="*/ 41789 h 426924"/>
              <a:gd name="connsiteX7" fmla="*/ 331675 w 577453"/>
              <a:gd name="connsiteY7" fmla="*/ 73989 h 426924"/>
              <a:gd name="connsiteX8" fmla="*/ 335927 w 577453"/>
              <a:gd name="connsiteY8" fmla="*/ 83344 h 426924"/>
              <a:gd name="connsiteX9" fmla="*/ 335927 w 577453"/>
              <a:gd name="connsiteY9" fmla="*/ 95250 h 426924"/>
              <a:gd name="connsiteX10" fmla="*/ 332525 w 577453"/>
              <a:gd name="connsiteY10" fmla="*/ 115661 h 426924"/>
              <a:gd name="connsiteX11" fmla="*/ 330824 w 577453"/>
              <a:gd name="connsiteY11" fmla="*/ 131819 h 426924"/>
              <a:gd name="connsiteX12" fmla="*/ 330824 w 577453"/>
              <a:gd name="connsiteY12" fmla="*/ 146277 h 426924"/>
              <a:gd name="connsiteX13" fmla="*/ 334226 w 577453"/>
              <a:gd name="connsiteY13" fmla="*/ 147978 h 426924"/>
              <a:gd name="connsiteX14" fmla="*/ 353786 w 577453"/>
              <a:gd name="connsiteY14" fmla="*/ 143726 h 426924"/>
              <a:gd name="connsiteX15" fmla="*/ 358038 w 577453"/>
              <a:gd name="connsiteY15" fmla="*/ 119063 h 426924"/>
              <a:gd name="connsiteX16" fmla="*/ 362291 w 577453"/>
              <a:gd name="connsiteY16" fmla="*/ 103755 h 426924"/>
              <a:gd name="connsiteX17" fmla="*/ 369095 w 577453"/>
              <a:gd name="connsiteY17" fmla="*/ 93549 h 426924"/>
              <a:gd name="connsiteX18" fmla="*/ 375898 w 577453"/>
              <a:gd name="connsiteY18" fmla="*/ 90148 h 426924"/>
              <a:gd name="connsiteX19" fmla="*/ 382702 w 577453"/>
              <a:gd name="connsiteY19" fmla="*/ 93549 h 426924"/>
              <a:gd name="connsiteX20" fmla="*/ 390355 w 577453"/>
              <a:gd name="connsiteY20" fmla="*/ 113109 h 426924"/>
              <a:gd name="connsiteX21" fmla="*/ 399711 w 577453"/>
              <a:gd name="connsiteY21" fmla="*/ 122465 h 426924"/>
              <a:gd name="connsiteX22" fmla="*/ 395458 w 577453"/>
              <a:gd name="connsiteY22" fmla="*/ 130118 h 426924"/>
              <a:gd name="connsiteX23" fmla="*/ 399711 w 577453"/>
              <a:gd name="connsiteY23" fmla="*/ 142875 h 426924"/>
              <a:gd name="connsiteX24" fmla="*/ 407364 w 577453"/>
              <a:gd name="connsiteY24" fmla="*/ 130969 h 426924"/>
              <a:gd name="connsiteX25" fmla="*/ 438831 w 577453"/>
              <a:gd name="connsiteY25" fmla="*/ 142875 h 426924"/>
              <a:gd name="connsiteX26" fmla="*/ 438831 w 577453"/>
              <a:gd name="connsiteY26" fmla="*/ 161586 h 426924"/>
              <a:gd name="connsiteX27" fmla="*/ 460942 w 577453"/>
              <a:gd name="connsiteY27" fmla="*/ 183697 h 426924"/>
              <a:gd name="connsiteX28" fmla="*/ 532380 w 577453"/>
              <a:gd name="connsiteY28" fmla="*/ 129268 h 426924"/>
              <a:gd name="connsiteX29" fmla="*/ 550239 w 577453"/>
              <a:gd name="connsiteY29" fmla="*/ 177743 h 426924"/>
              <a:gd name="connsiteX30" fmla="*/ 574051 w 577453"/>
              <a:gd name="connsiteY30" fmla="*/ 174342 h 426924"/>
              <a:gd name="connsiteX31" fmla="*/ 574051 w 577453"/>
              <a:gd name="connsiteY31" fmla="*/ 221966 h 426924"/>
              <a:gd name="connsiteX32" fmla="*/ 558743 w 577453"/>
              <a:gd name="connsiteY32" fmla="*/ 254283 h 426924"/>
              <a:gd name="connsiteX33" fmla="*/ 577453 w 577453"/>
              <a:gd name="connsiteY33" fmla="*/ 288301 h 426924"/>
              <a:gd name="connsiteX34" fmla="*/ 574051 w 577453"/>
              <a:gd name="connsiteY34" fmla="*/ 315515 h 426924"/>
              <a:gd name="connsiteX35" fmla="*/ 469447 w 577453"/>
              <a:gd name="connsiteY35" fmla="*/ 328272 h 426924"/>
              <a:gd name="connsiteX36" fmla="*/ 470297 w 577453"/>
              <a:gd name="connsiteY36" fmla="*/ 307862 h 426924"/>
              <a:gd name="connsiteX37" fmla="*/ 426201 w 577453"/>
              <a:gd name="connsiteY37" fmla="*/ 307862 h 426924"/>
              <a:gd name="connsiteX38" fmla="*/ 407364 w 577453"/>
              <a:gd name="connsiteY38" fmla="*/ 327422 h 426924"/>
              <a:gd name="connsiteX39" fmla="*/ 322320 w 577453"/>
              <a:gd name="connsiteY39" fmla="*/ 365692 h 426924"/>
              <a:gd name="connsiteX40" fmla="*/ 245147 w 577453"/>
              <a:gd name="connsiteY40" fmla="*/ 378969 h 426924"/>
              <a:gd name="connsiteX41" fmla="*/ 238976 w 577453"/>
              <a:gd name="connsiteY41" fmla="*/ 389505 h 426924"/>
              <a:gd name="connsiteX42" fmla="*/ 182846 w 577453"/>
              <a:gd name="connsiteY42" fmla="*/ 426924 h 426924"/>
              <a:gd name="connsiteX43" fmla="*/ 32317 w 577453"/>
              <a:gd name="connsiteY43" fmla="*/ 419270 h 426924"/>
              <a:gd name="connsiteX44" fmla="*/ 0 w 577453"/>
              <a:gd name="connsiteY44" fmla="*/ 347832 h 426924"/>
              <a:gd name="connsiteX45" fmla="*/ 78241 w 577453"/>
              <a:gd name="connsiteY45" fmla="*/ 326572 h 426924"/>
              <a:gd name="connsiteX46" fmla="*/ 84194 w 577453"/>
              <a:gd name="connsiteY46" fmla="*/ 279797 h 426924"/>
              <a:gd name="connsiteX47" fmla="*/ 71437 w 577453"/>
              <a:gd name="connsiteY47" fmla="*/ 250882 h 426924"/>
              <a:gd name="connsiteX48" fmla="*/ 102904 w 577453"/>
              <a:gd name="connsiteY48" fmla="*/ 251732 h 426924"/>
              <a:gd name="connsiteX49" fmla="*/ 110558 w 577453"/>
              <a:gd name="connsiteY49" fmla="*/ 164987 h 426924"/>
              <a:gd name="connsiteX50" fmla="*/ 110663 w 577453"/>
              <a:gd name="connsiteY50" fmla="*/ 165031 h 426924"/>
              <a:gd name="connsiteX51" fmla="*/ 112259 w 577453"/>
              <a:gd name="connsiteY51" fmla="*/ 126717 h 426924"/>
              <a:gd name="connsiteX52" fmla="*/ 138623 w 577453"/>
              <a:gd name="connsiteY52" fmla="*/ 125016 h 426924"/>
              <a:gd name="connsiteX53" fmla="*/ 146277 w 577453"/>
              <a:gd name="connsiteY53" fmla="*/ 90998 h 4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77453" h="426924">
                <a:moveTo>
                  <a:pt x="224518" y="0"/>
                </a:moveTo>
                <a:lnTo>
                  <a:pt x="256835" y="11907"/>
                </a:lnTo>
                <a:lnTo>
                  <a:pt x="295983" y="38527"/>
                </a:lnTo>
                <a:lnTo>
                  <a:pt x="295956" y="38270"/>
                </a:lnTo>
                <a:lnTo>
                  <a:pt x="296703" y="39017"/>
                </a:lnTo>
                <a:lnTo>
                  <a:pt x="299357" y="40822"/>
                </a:lnTo>
                <a:lnTo>
                  <a:pt x="299475" y="41789"/>
                </a:lnTo>
                <a:lnTo>
                  <a:pt x="331675" y="73989"/>
                </a:lnTo>
                <a:lnTo>
                  <a:pt x="335927" y="83344"/>
                </a:lnTo>
                <a:lnTo>
                  <a:pt x="335927" y="95250"/>
                </a:lnTo>
                <a:lnTo>
                  <a:pt x="332525" y="115661"/>
                </a:lnTo>
                <a:lnTo>
                  <a:pt x="330824" y="131819"/>
                </a:lnTo>
                <a:lnTo>
                  <a:pt x="330824" y="146277"/>
                </a:lnTo>
                <a:lnTo>
                  <a:pt x="334226" y="147978"/>
                </a:lnTo>
                <a:lnTo>
                  <a:pt x="353786" y="143726"/>
                </a:lnTo>
                <a:lnTo>
                  <a:pt x="358038" y="119063"/>
                </a:lnTo>
                <a:lnTo>
                  <a:pt x="362291" y="103755"/>
                </a:lnTo>
                <a:lnTo>
                  <a:pt x="369095" y="93549"/>
                </a:lnTo>
                <a:lnTo>
                  <a:pt x="375898" y="90148"/>
                </a:lnTo>
                <a:lnTo>
                  <a:pt x="382702" y="93549"/>
                </a:lnTo>
                <a:lnTo>
                  <a:pt x="390355" y="113109"/>
                </a:lnTo>
                <a:lnTo>
                  <a:pt x="399711" y="122465"/>
                </a:lnTo>
                <a:lnTo>
                  <a:pt x="395458" y="130118"/>
                </a:lnTo>
                <a:lnTo>
                  <a:pt x="399711" y="142875"/>
                </a:lnTo>
                <a:lnTo>
                  <a:pt x="407364" y="130969"/>
                </a:lnTo>
                <a:lnTo>
                  <a:pt x="438831" y="142875"/>
                </a:lnTo>
                <a:lnTo>
                  <a:pt x="438831" y="161586"/>
                </a:lnTo>
                <a:lnTo>
                  <a:pt x="460942" y="183697"/>
                </a:lnTo>
                <a:lnTo>
                  <a:pt x="532380" y="129268"/>
                </a:lnTo>
                <a:lnTo>
                  <a:pt x="550239" y="177743"/>
                </a:lnTo>
                <a:lnTo>
                  <a:pt x="574051" y="174342"/>
                </a:lnTo>
                <a:lnTo>
                  <a:pt x="574051" y="221966"/>
                </a:lnTo>
                <a:lnTo>
                  <a:pt x="558743" y="254283"/>
                </a:lnTo>
                <a:lnTo>
                  <a:pt x="577453" y="288301"/>
                </a:lnTo>
                <a:lnTo>
                  <a:pt x="574051" y="315515"/>
                </a:lnTo>
                <a:lnTo>
                  <a:pt x="469447" y="328272"/>
                </a:lnTo>
                <a:lnTo>
                  <a:pt x="470297" y="307862"/>
                </a:lnTo>
                <a:lnTo>
                  <a:pt x="426201" y="307862"/>
                </a:lnTo>
                <a:lnTo>
                  <a:pt x="407364" y="327422"/>
                </a:lnTo>
                <a:lnTo>
                  <a:pt x="322320" y="365692"/>
                </a:lnTo>
                <a:lnTo>
                  <a:pt x="245147" y="378969"/>
                </a:lnTo>
                <a:lnTo>
                  <a:pt x="238976" y="389505"/>
                </a:lnTo>
                <a:lnTo>
                  <a:pt x="182846" y="426924"/>
                </a:lnTo>
                <a:lnTo>
                  <a:pt x="32317" y="419270"/>
                </a:lnTo>
                <a:lnTo>
                  <a:pt x="0" y="347832"/>
                </a:lnTo>
                <a:lnTo>
                  <a:pt x="78241" y="326572"/>
                </a:lnTo>
                <a:lnTo>
                  <a:pt x="84194" y="279797"/>
                </a:lnTo>
                <a:lnTo>
                  <a:pt x="71437" y="250882"/>
                </a:lnTo>
                <a:lnTo>
                  <a:pt x="102904" y="251732"/>
                </a:lnTo>
                <a:lnTo>
                  <a:pt x="110558" y="164987"/>
                </a:lnTo>
                <a:lnTo>
                  <a:pt x="110663" y="165031"/>
                </a:lnTo>
                <a:lnTo>
                  <a:pt x="112259" y="126717"/>
                </a:lnTo>
                <a:lnTo>
                  <a:pt x="138623" y="125016"/>
                </a:lnTo>
                <a:lnTo>
                  <a:pt x="146277" y="90998"/>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4" name="Freeform: Shape 43">
            <a:extLst>
              <a:ext uri="{FF2B5EF4-FFF2-40B4-BE49-F238E27FC236}">
                <a16:creationId xmlns:a16="http://schemas.microsoft.com/office/drawing/2014/main" id="{1B0C90A7-6A12-44DA-1E25-030C929BC939}"/>
              </a:ext>
            </a:extLst>
          </p:cNvPr>
          <p:cNvSpPr/>
          <p:nvPr/>
        </p:nvSpPr>
        <p:spPr>
          <a:xfrm>
            <a:off x="5883672" y="1672810"/>
            <a:ext cx="500705" cy="372852"/>
          </a:xfrm>
          <a:custGeom>
            <a:avLst/>
            <a:gdLst>
              <a:gd name="connsiteX0" fmla="*/ 290332 w 636134"/>
              <a:gd name="connsiteY0" fmla="*/ 296371 h 473699"/>
              <a:gd name="connsiteX1" fmla="*/ 293406 w 636134"/>
              <a:gd name="connsiteY1" fmla="*/ 297814 h 473699"/>
              <a:gd name="connsiteX2" fmla="*/ 293404 w 636134"/>
              <a:gd name="connsiteY2" fmla="*/ 297657 h 473699"/>
              <a:gd name="connsiteX3" fmla="*/ 257968 w 636134"/>
              <a:gd name="connsiteY3" fmla="*/ 279515 h 473699"/>
              <a:gd name="connsiteX4" fmla="*/ 256835 w 636134"/>
              <a:gd name="connsiteY4" fmla="*/ 280648 h 473699"/>
              <a:gd name="connsiteX5" fmla="*/ 257407 w 636134"/>
              <a:gd name="connsiteY5" fmla="*/ 280917 h 473699"/>
              <a:gd name="connsiteX6" fmla="*/ 330821 w 636134"/>
              <a:gd name="connsiteY6" fmla="*/ 153076 h 473699"/>
              <a:gd name="connsiteX7" fmla="*/ 330823 w 636134"/>
              <a:gd name="connsiteY7" fmla="*/ 153081 h 473699"/>
              <a:gd name="connsiteX8" fmla="*/ 330824 w 636134"/>
              <a:gd name="connsiteY8" fmla="*/ 153081 h 473699"/>
              <a:gd name="connsiteX9" fmla="*/ 515371 w 636134"/>
              <a:gd name="connsiteY9" fmla="*/ 0 h 473699"/>
              <a:gd name="connsiteX10" fmla="*/ 574902 w 636134"/>
              <a:gd name="connsiteY10" fmla="*/ 27214 h 473699"/>
              <a:gd name="connsiteX11" fmla="*/ 531229 w 636134"/>
              <a:gd name="connsiteY11" fmla="*/ 169350 h 473699"/>
              <a:gd name="connsiteX12" fmla="*/ 532380 w 636134"/>
              <a:gd name="connsiteY12" fmla="*/ 168389 h 473699"/>
              <a:gd name="connsiteX13" fmla="*/ 540884 w 636134"/>
              <a:gd name="connsiteY13" fmla="*/ 201556 h 473699"/>
              <a:gd name="connsiteX14" fmla="*/ 607219 w 636134"/>
              <a:gd name="connsiteY14" fmla="*/ 209211 h 473699"/>
              <a:gd name="connsiteX15" fmla="*/ 636134 w 636134"/>
              <a:gd name="connsiteY15" fmla="*/ 358889 h 473699"/>
              <a:gd name="connsiteX16" fmla="*/ 631882 w 636134"/>
              <a:gd name="connsiteY16" fmla="*/ 473699 h 473699"/>
              <a:gd name="connsiteX17" fmla="*/ 476250 w 636134"/>
              <a:gd name="connsiteY17" fmla="*/ 409916 h 473699"/>
              <a:gd name="connsiteX18" fmla="*/ 437980 w 636134"/>
              <a:gd name="connsiteY18" fmla="*/ 438831 h 473699"/>
              <a:gd name="connsiteX19" fmla="*/ 369944 w 636134"/>
              <a:gd name="connsiteY19" fmla="*/ 445635 h 473699"/>
              <a:gd name="connsiteX20" fmla="*/ 369944 w 636134"/>
              <a:gd name="connsiteY20" fmla="*/ 409916 h 473699"/>
              <a:gd name="connsiteX21" fmla="*/ 393757 w 636134"/>
              <a:gd name="connsiteY21" fmla="*/ 396309 h 473699"/>
              <a:gd name="connsiteX22" fmla="*/ 384568 w 636134"/>
              <a:gd name="connsiteY22" fmla="*/ 357433 h 473699"/>
              <a:gd name="connsiteX23" fmla="*/ 379299 w 636134"/>
              <a:gd name="connsiteY23" fmla="*/ 363141 h 473699"/>
              <a:gd name="connsiteX24" fmla="*/ 340178 w 636134"/>
              <a:gd name="connsiteY24" fmla="*/ 369094 h 473699"/>
              <a:gd name="connsiteX25" fmla="*/ 324020 w 636134"/>
              <a:gd name="connsiteY25" fmla="*/ 346983 h 473699"/>
              <a:gd name="connsiteX26" fmla="*/ 294254 w 636134"/>
              <a:gd name="connsiteY26" fmla="*/ 352085 h 473699"/>
              <a:gd name="connsiteX27" fmla="*/ 294198 w 636134"/>
              <a:gd name="connsiteY27" fmla="*/ 348479 h 473699"/>
              <a:gd name="connsiteX28" fmla="*/ 264489 w 636134"/>
              <a:gd name="connsiteY28" fmla="*/ 347833 h 473699"/>
              <a:gd name="connsiteX29" fmla="*/ 163286 w 636134"/>
              <a:gd name="connsiteY29" fmla="*/ 362291 h 473699"/>
              <a:gd name="connsiteX30" fmla="*/ 127567 w 636134"/>
              <a:gd name="connsiteY30" fmla="*/ 357188 h 473699"/>
              <a:gd name="connsiteX31" fmla="*/ 84194 w 636134"/>
              <a:gd name="connsiteY31" fmla="*/ 278947 h 473699"/>
              <a:gd name="connsiteX32" fmla="*/ 39120 w 636134"/>
              <a:gd name="connsiteY32" fmla="*/ 253434 h 473699"/>
              <a:gd name="connsiteX33" fmla="*/ 46774 w 636134"/>
              <a:gd name="connsiteY33" fmla="*/ 214313 h 473699"/>
              <a:gd name="connsiteX34" fmla="*/ 14457 w 636134"/>
              <a:gd name="connsiteY34" fmla="*/ 193903 h 473699"/>
              <a:gd name="connsiteX35" fmla="*/ 17715 w 636134"/>
              <a:gd name="connsiteY35" fmla="*/ 193695 h 473699"/>
              <a:gd name="connsiteX36" fmla="*/ 0 w 636134"/>
              <a:gd name="connsiteY36" fmla="*/ 144576 h 473699"/>
              <a:gd name="connsiteX37" fmla="*/ 71438 w 636134"/>
              <a:gd name="connsiteY37" fmla="*/ 113110 h 473699"/>
              <a:gd name="connsiteX38" fmla="*/ 130118 w 636134"/>
              <a:gd name="connsiteY38" fmla="*/ 98652 h 473699"/>
              <a:gd name="connsiteX39" fmla="*/ 146277 w 636134"/>
              <a:gd name="connsiteY39" fmla="*/ 56980 h 473699"/>
              <a:gd name="connsiteX40" fmla="*/ 276395 w 636134"/>
              <a:gd name="connsiteY40" fmla="*/ 58681 h 473699"/>
              <a:gd name="connsiteX41" fmla="*/ 298186 w 636134"/>
              <a:gd name="connsiteY41" fmla="*/ 94721 h 473699"/>
              <a:gd name="connsiteX42" fmla="*/ 341880 w 636134"/>
              <a:gd name="connsiteY42" fmla="*/ 51027 h 473699"/>
              <a:gd name="connsiteX43" fmla="*/ 453288 w 636134"/>
              <a:gd name="connsiteY43" fmla="*/ 14457 h 473699"/>
              <a:gd name="connsiteX0" fmla="*/ 293404 w 636134"/>
              <a:gd name="connsiteY0" fmla="*/ 297657 h 473699"/>
              <a:gd name="connsiteX1" fmla="*/ 293406 w 636134"/>
              <a:gd name="connsiteY1" fmla="*/ 297814 h 473699"/>
              <a:gd name="connsiteX2" fmla="*/ 293404 w 636134"/>
              <a:gd name="connsiteY2" fmla="*/ 297657 h 473699"/>
              <a:gd name="connsiteX3" fmla="*/ 257968 w 636134"/>
              <a:gd name="connsiteY3" fmla="*/ 279515 h 473699"/>
              <a:gd name="connsiteX4" fmla="*/ 256835 w 636134"/>
              <a:gd name="connsiteY4" fmla="*/ 280648 h 473699"/>
              <a:gd name="connsiteX5" fmla="*/ 257407 w 636134"/>
              <a:gd name="connsiteY5" fmla="*/ 280917 h 473699"/>
              <a:gd name="connsiteX6" fmla="*/ 257968 w 636134"/>
              <a:gd name="connsiteY6" fmla="*/ 279515 h 473699"/>
              <a:gd name="connsiteX7" fmla="*/ 330821 w 636134"/>
              <a:gd name="connsiteY7" fmla="*/ 153076 h 473699"/>
              <a:gd name="connsiteX8" fmla="*/ 330823 w 636134"/>
              <a:gd name="connsiteY8" fmla="*/ 153081 h 473699"/>
              <a:gd name="connsiteX9" fmla="*/ 330824 w 636134"/>
              <a:gd name="connsiteY9" fmla="*/ 153081 h 473699"/>
              <a:gd name="connsiteX10" fmla="*/ 330821 w 636134"/>
              <a:gd name="connsiteY10" fmla="*/ 153076 h 473699"/>
              <a:gd name="connsiteX11" fmla="*/ 515371 w 636134"/>
              <a:gd name="connsiteY11" fmla="*/ 0 h 473699"/>
              <a:gd name="connsiteX12" fmla="*/ 574902 w 636134"/>
              <a:gd name="connsiteY12" fmla="*/ 27214 h 473699"/>
              <a:gd name="connsiteX13" fmla="*/ 531229 w 636134"/>
              <a:gd name="connsiteY13" fmla="*/ 169350 h 473699"/>
              <a:gd name="connsiteX14" fmla="*/ 532380 w 636134"/>
              <a:gd name="connsiteY14" fmla="*/ 168389 h 473699"/>
              <a:gd name="connsiteX15" fmla="*/ 540884 w 636134"/>
              <a:gd name="connsiteY15" fmla="*/ 201556 h 473699"/>
              <a:gd name="connsiteX16" fmla="*/ 607219 w 636134"/>
              <a:gd name="connsiteY16" fmla="*/ 209211 h 473699"/>
              <a:gd name="connsiteX17" fmla="*/ 636134 w 636134"/>
              <a:gd name="connsiteY17" fmla="*/ 358889 h 473699"/>
              <a:gd name="connsiteX18" fmla="*/ 631882 w 636134"/>
              <a:gd name="connsiteY18" fmla="*/ 473699 h 473699"/>
              <a:gd name="connsiteX19" fmla="*/ 476250 w 636134"/>
              <a:gd name="connsiteY19" fmla="*/ 409916 h 473699"/>
              <a:gd name="connsiteX20" fmla="*/ 437980 w 636134"/>
              <a:gd name="connsiteY20" fmla="*/ 438831 h 473699"/>
              <a:gd name="connsiteX21" fmla="*/ 369944 w 636134"/>
              <a:gd name="connsiteY21" fmla="*/ 445635 h 473699"/>
              <a:gd name="connsiteX22" fmla="*/ 369944 w 636134"/>
              <a:gd name="connsiteY22" fmla="*/ 409916 h 473699"/>
              <a:gd name="connsiteX23" fmla="*/ 393757 w 636134"/>
              <a:gd name="connsiteY23" fmla="*/ 396309 h 473699"/>
              <a:gd name="connsiteX24" fmla="*/ 384568 w 636134"/>
              <a:gd name="connsiteY24" fmla="*/ 357433 h 473699"/>
              <a:gd name="connsiteX25" fmla="*/ 379299 w 636134"/>
              <a:gd name="connsiteY25" fmla="*/ 363141 h 473699"/>
              <a:gd name="connsiteX26" fmla="*/ 340178 w 636134"/>
              <a:gd name="connsiteY26" fmla="*/ 369094 h 473699"/>
              <a:gd name="connsiteX27" fmla="*/ 324020 w 636134"/>
              <a:gd name="connsiteY27" fmla="*/ 346983 h 473699"/>
              <a:gd name="connsiteX28" fmla="*/ 294254 w 636134"/>
              <a:gd name="connsiteY28" fmla="*/ 352085 h 473699"/>
              <a:gd name="connsiteX29" fmla="*/ 294198 w 636134"/>
              <a:gd name="connsiteY29" fmla="*/ 348479 h 473699"/>
              <a:gd name="connsiteX30" fmla="*/ 264489 w 636134"/>
              <a:gd name="connsiteY30" fmla="*/ 347833 h 473699"/>
              <a:gd name="connsiteX31" fmla="*/ 163286 w 636134"/>
              <a:gd name="connsiteY31" fmla="*/ 362291 h 473699"/>
              <a:gd name="connsiteX32" fmla="*/ 127567 w 636134"/>
              <a:gd name="connsiteY32" fmla="*/ 357188 h 473699"/>
              <a:gd name="connsiteX33" fmla="*/ 84194 w 636134"/>
              <a:gd name="connsiteY33" fmla="*/ 278947 h 473699"/>
              <a:gd name="connsiteX34" fmla="*/ 39120 w 636134"/>
              <a:gd name="connsiteY34" fmla="*/ 253434 h 473699"/>
              <a:gd name="connsiteX35" fmla="*/ 46774 w 636134"/>
              <a:gd name="connsiteY35" fmla="*/ 214313 h 473699"/>
              <a:gd name="connsiteX36" fmla="*/ 14457 w 636134"/>
              <a:gd name="connsiteY36" fmla="*/ 193903 h 473699"/>
              <a:gd name="connsiteX37" fmla="*/ 17715 w 636134"/>
              <a:gd name="connsiteY37" fmla="*/ 193695 h 473699"/>
              <a:gd name="connsiteX38" fmla="*/ 0 w 636134"/>
              <a:gd name="connsiteY38" fmla="*/ 144576 h 473699"/>
              <a:gd name="connsiteX39" fmla="*/ 71438 w 636134"/>
              <a:gd name="connsiteY39" fmla="*/ 113110 h 473699"/>
              <a:gd name="connsiteX40" fmla="*/ 130118 w 636134"/>
              <a:gd name="connsiteY40" fmla="*/ 98652 h 473699"/>
              <a:gd name="connsiteX41" fmla="*/ 146277 w 636134"/>
              <a:gd name="connsiteY41" fmla="*/ 56980 h 473699"/>
              <a:gd name="connsiteX42" fmla="*/ 276395 w 636134"/>
              <a:gd name="connsiteY42" fmla="*/ 58681 h 473699"/>
              <a:gd name="connsiteX43" fmla="*/ 298186 w 636134"/>
              <a:gd name="connsiteY43" fmla="*/ 94721 h 473699"/>
              <a:gd name="connsiteX44" fmla="*/ 341880 w 636134"/>
              <a:gd name="connsiteY44" fmla="*/ 51027 h 473699"/>
              <a:gd name="connsiteX45" fmla="*/ 453288 w 636134"/>
              <a:gd name="connsiteY45" fmla="*/ 14457 h 473699"/>
              <a:gd name="connsiteX46" fmla="*/ 515371 w 636134"/>
              <a:gd name="connsiteY46" fmla="*/ 0 h 473699"/>
              <a:gd name="connsiteX0" fmla="*/ 257968 w 636134"/>
              <a:gd name="connsiteY0" fmla="*/ 279515 h 473699"/>
              <a:gd name="connsiteX1" fmla="*/ 256835 w 636134"/>
              <a:gd name="connsiteY1" fmla="*/ 280648 h 473699"/>
              <a:gd name="connsiteX2" fmla="*/ 257407 w 636134"/>
              <a:gd name="connsiteY2" fmla="*/ 280917 h 473699"/>
              <a:gd name="connsiteX3" fmla="*/ 257968 w 636134"/>
              <a:gd name="connsiteY3" fmla="*/ 279515 h 473699"/>
              <a:gd name="connsiteX4" fmla="*/ 330821 w 636134"/>
              <a:gd name="connsiteY4" fmla="*/ 153076 h 473699"/>
              <a:gd name="connsiteX5" fmla="*/ 330823 w 636134"/>
              <a:gd name="connsiteY5" fmla="*/ 153081 h 473699"/>
              <a:gd name="connsiteX6" fmla="*/ 330824 w 636134"/>
              <a:gd name="connsiteY6" fmla="*/ 153081 h 473699"/>
              <a:gd name="connsiteX7" fmla="*/ 330821 w 636134"/>
              <a:gd name="connsiteY7" fmla="*/ 153076 h 473699"/>
              <a:gd name="connsiteX8" fmla="*/ 515371 w 636134"/>
              <a:gd name="connsiteY8" fmla="*/ 0 h 473699"/>
              <a:gd name="connsiteX9" fmla="*/ 574902 w 636134"/>
              <a:gd name="connsiteY9" fmla="*/ 27214 h 473699"/>
              <a:gd name="connsiteX10" fmla="*/ 531229 w 636134"/>
              <a:gd name="connsiteY10" fmla="*/ 169350 h 473699"/>
              <a:gd name="connsiteX11" fmla="*/ 532380 w 636134"/>
              <a:gd name="connsiteY11" fmla="*/ 168389 h 473699"/>
              <a:gd name="connsiteX12" fmla="*/ 540884 w 636134"/>
              <a:gd name="connsiteY12" fmla="*/ 201556 h 473699"/>
              <a:gd name="connsiteX13" fmla="*/ 607219 w 636134"/>
              <a:gd name="connsiteY13" fmla="*/ 209211 h 473699"/>
              <a:gd name="connsiteX14" fmla="*/ 636134 w 636134"/>
              <a:gd name="connsiteY14" fmla="*/ 358889 h 473699"/>
              <a:gd name="connsiteX15" fmla="*/ 631882 w 636134"/>
              <a:gd name="connsiteY15" fmla="*/ 473699 h 473699"/>
              <a:gd name="connsiteX16" fmla="*/ 476250 w 636134"/>
              <a:gd name="connsiteY16" fmla="*/ 409916 h 473699"/>
              <a:gd name="connsiteX17" fmla="*/ 437980 w 636134"/>
              <a:gd name="connsiteY17" fmla="*/ 438831 h 473699"/>
              <a:gd name="connsiteX18" fmla="*/ 369944 w 636134"/>
              <a:gd name="connsiteY18" fmla="*/ 445635 h 473699"/>
              <a:gd name="connsiteX19" fmla="*/ 369944 w 636134"/>
              <a:gd name="connsiteY19" fmla="*/ 409916 h 473699"/>
              <a:gd name="connsiteX20" fmla="*/ 393757 w 636134"/>
              <a:gd name="connsiteY20" fmla="*/ 396309 h 473699"/>
              <a:gd name="connsiteX21" fmla="*/ 384568 w 636134"/>
              <a:gd name="connsiteY21" fmla="*/ 357433 h 473699"/>
              <a:gd name="connsiteX22" fmla="*/ 379299 w 636134"/>
              <a:gd name="connsiteY22" fmla="*/ 363141 h 473699"/>
              <a:gd name="connsiteX23" fmla="*/ 340178 w 636134"/>
              <a:gd name="connsiteY23" fmla="*/ 369094 h 473699"/>
              <a:gd name="connsiteX24" fmla="*/ 324020 w 636134"/>
              <a:gd name="connsiteY24" fmla="*/ 346983 h 473699"/>
              <a:gd name="connsiteX25" fmla="*/ 294254 w 636134"/>
              <a:gd name="connsiteY25" fmla="*/ 352085 h 473699"/>
              <a:gd name="connsiteX26" fmla="*/ 294198 w 636134"/>
              <a:gd name="connsiteY26" fmla="*/ 348479 h 473699"/>
              <a:gd name="connsiteX27" fmla="*/ 264489 w 636134"/>
              <a:gd name="connsiteY27" fmla="*/ 347833 h 473699"/>
              <a:gd name="connsiteX28" fmla="*/ 163286 w 636134"/>
              <a:gd name="connsiteY28" fmla="*/ 362291 h 473699"/>
              <a:gd name="connsiteX29" fmla="*/ 127567 w 636134"/>
              <a:gd name="connsiteY29" fmla="*/ 357188 h 473699"/>
              <a:gd name="connsiteX30" fmla="*/ 84194 w 636134"/>
              <a:gd name="connsiteY30" fmla="*/ 278947 h 473699"/>
              <a:gd name="connsiteX31" fmla="*/ 39120 w 636134"/>
              <a:gd name="connsiteY31" fmla="*/ 253434 h 473699"/>
              <a:gd name="connsiteX32" fmla="*/ 46774 w 636134"/>
              <a:gd name="connsiteY32" fmla="*/ 214313 h 473699"/>
              <a:gd name="connsiteX33" fmla="*/ 14457 w 636134"/>
              <a:gd name="connsiteY33" fmla="*/ 193903 h 473699"/>
              <a:gd name="connsiteX34" fmla="*/ 17715 w 636134"/>
              <a:gd name="connsiteY34" fmla="*/ 193695 h 473699"/>
              <a:gd name="connsiteX35" fmla="*/ 0 w 636134"/>
              <a:gd name="connsiteY35" fmla="*/ 144576 h 473699"/>
              <a:gd name="connsiteX36" fmla="*/ 71438 w 636134"/>
              <a:gd name="connsiteY36" fmla="*/ 113110 h 473699"/>
              <a:gd name="connsiteX37" fmla="*/ 130118 w 636134"/>
              <a:gd name="connsiteY37" fmla="*/ 98652 h 473699"/>
              <a:gd name="connsiteX38" fmla="*/ 146277 w 636134"/>
              <a:gd name="connsiteY38" fmla="*/ 56980 h 473699"/>
              <a:gd name="connsiteX39" fmla="*/ 276395 w 636134"/>
              <a:gd name="connsiteY39" fmla="*/ 58681 h 473699"/>
              <a:gd name="connsiteX40" fmla="*/ 298186 w 636134"/>
              <a:gd name="connsiteY40" fmla="*/ 94721 h 473699"/>
              <a:gd name="connsiteX41" fmla="*/ 341880 w 636134"/>
              <a:gd name="connsiteY41" fmla="*/ 51027 h 473699"/>
              <a:gd name="connsiteX42" fmla="*/ 453288 w 636134"/>
              <a:gd name="connsiteY42" fmla="*/ 14457 h 473699"/>
              <a:gd name="connsiteX43" fmla="*/ 515371 w 636134"/>
              <a:gd name="connsiteY43" fmla="*/ 0 h 473699"/>
              <a:gd name="connsiteX0" fmla="*/ 257407 w 636134"/>
              <a:gd name="connsiteY0" fmla="*/ 280917 h 473699"/>
              <a:gd name="connsiteX1" fmla="*/ 256835 w 636134"/>
              <a:gd name="connsiteY1" fmla="*/ 280648 h 473699"/>
              <a:gd name="connsiteX2" fmla="*/ 257407 w 636134"/>
              <a:gd name="connsiteY2" fmla="*/ 280917 h 473699"/>
              <a:gd name="connsiteX3" fmla="*/ 330821 w 636134"/>
              <a:gd name="connsiteY3" fmla="*/ 153076 h 473699"/>
              <a:gd name="connsiteX4" fmla="*/ 330823 w 636134"/>
              <a:gd name="connsiteY4" fmla="*/ 153081 h 473699"/>
              <a:gd name="connsiteX5" fmla="*/ 330824 w 636134"/>
              <a:gd name="connsiteY5" fmla="*/ 153081 h 473699"/>
              <a:gd name="connsiteX6" fmla="*/ 330821 w 636134"/>
              <a:gd name="connsiteY6" fmla="*/ 153076 h 473699"/>
              <a:gd name="connsiteX7" fmla="*/ 515371 w 636134"/>
              <a:gd name="connsiteY7" fmla="*/ 0 h 473699"/>
              <a:gd name="connsiteX8" fmla="*/ 574902 w 636134"/>
              <a:gd name="connsiteY8" fmla="*/ 27214 h 473699"/>
              <a:gd name="connsiteX9" fmla="*/ 531229 w 636134"/>
              <a:gd name="connsiteY9" fmla="*/ 169350 h 473699"/>
              <a:gd name="connsiteX10" fmla="*/ 532380 w 636134"/>
              <a:gd name="connsiteY10" fmla="*/ 168389 h 473699"/>
              <a:gd name="connsiteX11" fmla="*/ 540884 w 636134"/>
              <a:gd name="connsiteY11" fmla="*/ 201556 h 473699"/>
              <a:gd name="connsiteX12" fmla="*/ 607219 w 636134"/>
              <a:gd name="connsiteY12" fmla="*/ 209211 h 473699"/>
              <a:gd name="connsiteX13" fmla="*/ 636134 w 636134"/>
              <a:gd name="connsiteY13" fmla="*/ 358889 h 473699"/>
              <a:gd name="connsiteX14" fmla="*/ 631882 w 636134"/>
              <a:gd name="connsiteY14" fmla="*/ 473699 h 473699"/>
              <a:gd name="connsiteX15" fmla="*/ 476250 w 636134"/>
              <a:gd name="connsiteY15" fmla="*/ 409916 h 473699"/>
              <a:gd name="connsiteX16" fmla="*/ 437980 w 636134"/>
              <a:gd name="connsiteY16" fmla="*/ 438831 h 473699"/>
              <a:gd name="connsiteX17" fmla="*/ 369944 w 636134"/>
              <a:gd name="connsiteY17" fmla="*/ 445635 h 473699"/>
              <a:gd name="connsiteX18" fmla="*/ 369944 w 636134"/>
              <a:gd name="connsiteY18" fmla="*/ 409916 h 473699"/>
              <a:gd name="connsiteX19" fmla="*/ 393757 w 636134"/>
              <a:gd name="connsiteY19" fmla="*/ 396309 h 473699"/>
              <a:gd name="connsiteX20" fmla="*/ 384568 w 636134"/>
              <a:gd name="connsiteY20" fmla="*/ 357433 h 473699"/>
              <a:gd name="connsiteX21" fmla="*/ 379299 w 636134"/>
              <a:gd name="connsiteY21" fmla="*/ 363141 h 473699"/>
              <a:gd name="connsiteX22" fmla="*/ 340178 w 636134"/>
              <a:gd name="connsiteY22" fmla="*/ 369094 h 473699"/>
              <a:gd name="connsiteX23" fmla="*/ 324020 w 636134"/>
              <a:gd name="connsiteY23" fmla="*/ 346983 h 473699"/>
              <a:gd name="connsiteX24" fmla="*/ 294254 w 636134"/>
              <a:gd name="connsiteY24" fmla="*/ 352085 h 473699"/>
              <a:gd name="connsiteX25" fmla="*/ 294198 w 636134"/>
              <a:gd name="connsiteY25" fmla="*/ 348479 h 473699"/>
              <a:gd name="connsiteX26" fmla="*/ 264489 w 636134"/>
              <a:gd name="connsiteY26" fmla="*/ 347833 h 473699"/>
              <a:gd name="connsiteX27" fmla="*/ 163286 w 636134"/>
              <a:gd name="connsiteY27" fmla="*/ 362291 h 473699"/>
              <a:gd name="connsiteX28" fmla="*/ 127567 w 636134"/>
              <a:gd name="connsiteY28" fmla="*/ 357188 h 473699"/>
              <a:gd name="connsiteX29" fmla="*/ 84194 w 636134"/>
              <a:gd name="connsiteY29" fmla="*/ 278947 h 473699"/>
              <a:gd name="connsiteX30" fmla="*/ 39120 w 636134"/>
              <a:gd name="connsiteY30" fmla="*/ 253434 h 473699"/>
              <a:gd name="connsiteX31" fmla="*/ 46774 w 636134"/>
              <a:gd name="connsiteY31" fmla="*/ 214313 h 473699"/>
              <a:gd name="connsiteX32" fmla="*/ 14457 w 636134"/>
              <a:gd name="connsiteY32" fmla="*/ 193903 h 473699"/>
              <a:gd name="connsiteX33" fmla="*/ 17715 w 636134"/>
              <a:gd name="connsiteY33" fmla="*/ 193695 h 473699"/>
              <a:gd name="connsiteX34" fmla="*/ 0 w 636134"/>
              <a:gd name="connsiteY34" fmla="*/ 144576 h 473699"/>
              <a:gd name="connsiteX35" fmla="*/ 71438 w 636134"/>
              <a:gd name="connsiteY35" fmla="*/ 113110 h 473699"/>
              <a:gd name="connsiteX36" fmla="*/ 130118 w 636134"/>
              <a:gd name="connsiteY36" fmla="*/ 98652 h 473699"/>
              <a:gd name="connsiteX37" fmla="*/ 146277 w 636134"/>
              <a:gd name="connsiteY37" fmla="*/ 56980 h 473699"/>
              <a:gd name="connsiteX38" fmla="*/ 276395 w 636134"/>
              <a:gd name="connsiteY38" fmla="*/ 58681 h 473699"/>
              <a:gd name="connsiteX39" fmla="*/ 298186 w 636134"/>
              <a:gd name="connsiteY39" fmla="*/ 94721 h 473699"/>
              <a:gd name="connsiteX40" fmla="*/ 341880 w 636134"/>
              <a:gd name="connsiteY40" fmla="*/ 51027 h 473699"/>
              <a:gd name="connsiteX41" fmla="*/ 453288 w 636134"/>
              <a:gd name="connsiteY41" fmla="*/ 14457 h 473699"/>
              <a:gd name="connsiteX42" fmla="*/ 515371 w 636134"/>
              <a:gd name="connsiteY42" fmla="*/ 0 h 473699"/>
              <a:gd name="connsiteX0" fmla="*/ 330821 w 636134"/>
              <a:gd name="connsiteY0" fmla="*/ 153076 h 473699"/>
              <a:gd name="connsiteX1" fmla="*/ 330823 w 636134"/>
              <a:gd name="connsiteY1" fmla="*/ 153081 h 473699"/>
              <a:gd name="connsiteX2" fmla="*/ 330824 w 636134"/>
              <a:gd name="connsiteY2" fmla="*/ 153081 h 473699"/>
              <a:gd name="connsiteX3" fmla="*/ 330821 w 636134"/>
              <a:gd name="connsiteY3" fmla="*/ 153076 h 473699"/>
              <a:gd name="connsiteX4" fmla="*/ 515371 w 636134"/>
              <a:gd name="connsiteY4" fmla="*/ 0 h 473699"/>
              <a:gd name="connsiteX5" fmla="*/ 574902 w 636134"/>
              <a:gd name="connsiteY5" fmla="*/ 27214 h 473699"/>
              <a:gd name="connsiteX6" fmla="*/ 531229 w 636134"/>
              <a:gd name="connsiteY6" fmla="*/ 169350 h 473699"/>
              <a:gd name="connsiteX7" fmla="*/ 532380 w 636134"/>
              <a:gd name="connsiteY7" fmla="*/ 168389 h 473699"/>
              <a:gd name="connsiteX8" fmla="*/ 540884 w 636134"/>
              <a:gd name="connsiteY8" fmla="*/ 201556 h 473699"/>
              <a:gd name="connsiteX9" fmla="*/ 607219 w 636134"/>
              <a:gd name="connsiteY9" fmla="*/ 209211 h 473699"/>
              <a:gd name="connsiteX10" fmla="*/ 636134 w 636134"/>
              <a:gd name="connsiteY10" fmla="*/ 358889 h 473699"/>
              <a:gd name="connsiteX11" fmla="*/ 631882 w 636134"/>
              <a:gd name="connsiteY11" fmla="*/ 473699 h 473699"/>
              <a:gd name="connsiteX12" fmla="*/ 476250 w 636134"/>
              <a:gd name="connsiteY12" fmla="*/ 409916 h 473699"/>
              <a:gd name="connsiteX13" fmla="*/ 437980 w 636134"/>
              <a:gd name="connsiteY13" fmla="*/ 438831 h 473699"/>
              <a:gd name="connsiteX14" fmla="*/ 369944 w 636134"/>
              <a:gd name="connsiteY14" fmla="*/ 445635 h 473699"/>
              <a:gd name="connsiteX15" fmla="*/ 369944 w 636134"/>
              <a:gd name="connsiteY15" fmla="*/ 409916 h 473699"/>
              <a:gd name="connsiteX16" fmla="*/ 393757 w 636134"/>
              <a:gd name="connsiteY16" fmla="*/ 396309 h 473699"/>
              <a:gd name="connsiteX17" fmla="*/ 384568 w 636134"/>
              <a:gd name="connsiteY17" fmla="*/ 357433 h 473699"/>
              <a:gd name="connsiteX18" fmla="*/ 379299 w 636134"/>
              <a:gd name="connsiteY18" fmla="*/ 363141 h 473699"/>
              <a:gd name="connsiteX19" fmla="*/ 340178 w 636134"/>
              <a:gd name="connsiteY19" fmla="*/ 369094 h 473699"/>
              <a:gd name="connsiteX20" fmla="*/ 324020 w 636134"/>
              <a:gd name="connsiteY20" fmla="*/ 346983 h 473699"/>
              <a:gd name="connsiteX21" fmla="*/ 294254 w 636134"/>
              <a:gd name="connsiteY21" fmla="*/ 352085 h 473699"/>
              <a:gd name="connsiteX22" fmla="*/ 294198 w 636134"/>
              <a:gd name="connsiteY22" fmla="*/ 348479 h 473699"/>
              <a:gd name="connsiteX23" fmla="*/ 264489 w 636134"/>
              <a:gd name="connsiteY23" fmla="*/ 347833 h 473699"/>
              <a:gd name="connsiteX24" fmla="*/ 163286 w 636134"/>
              <a:gd name="connsiteY24" fmla="*/ 362291 h 473699"/>
              <a:gd name="connsiteX25" fmla="*/ 127567 w 636134"/>
              <a:gd name="connsiteY25" fmla="*/ 357188 h 473699"/>
              <a:gd name="connsiteX26" fmla="*/ 84194 w 636134"/>
              <a:gd name="connsiteY26" fmla="*/ 278947 h 473699"/>
              <a:gd name="connsiteX27" fmla="*/ 39120 w 636134"/>
              <a:gd name="connsiteY27" fmla="*/ 253434 h 473699"/>
              <a:gd name="connsiteX28" fmla="*/ 46774 w 636134"/>
              <a:gd name="connsiteY28" fmla="*/ 214313 h 473699"/>
              <a:gd name="connsiteX29" fmla="*/ 14457 w 636134"/>
              <a:gd name="connsiteY29" fmla="*/ 193903 h 473699"/>
              <a:gd name="connsiteX30" fmla="*/ 17715 w 636134"/>
              <a:gd name="connsiteY30" fmla="*/ 193695 h 473699"/>
              <a:gd name="connsiteX31" fmla="*/ 0 w 636134"/>
              <a:gd name="connsiteY31" fmla="*/ 144576 h 473699"/>
              <a:gd name="connsiteX32" fmla="*/ 71438 w 636134"/>
              <a:gd name="connsiteY32" fmla="*/ 113110 h 473699"/>
              <a:gd name="connsiteX33" fmla="*/ 130118 w 636134"/>
              <a:gd name="connsiteY33" fmla="*/ 98652 h 473699"/>
              <a:gd name="connsiteX34" fmla="*/ 146277 w 636134"/>
              <a:gd name="connsiteY34" fmla="*/ 56980 h 473699"/>
              <a:gd name="connsiteX35" fmla="*/ 276395 w 636134"/>
              <a:gd name="connsiteY35" fmla="*/ 58681 h 473699"/>
              <a:gd name="connsiteX36" fmla="*/ 298186 w 636134"/>
              <a:gd name="connsiteY36" fmla="*/ 94721 h 473699"/>
              <a:gd name="connsiteX37" fmla="*/ 341880 w 636134"/>
              <a:gd name="connsiteY37" fmla="*/ 51027 h 473699"/>
              <a:gd name="connsiteX38" fmla="*/ 453288 w 636134"/>
              <a:gd name="connsiteY38" fmla="*/ 14457 h 473699"/>
              <a:gd name="connsiteX39" fmla="*/ 515371 w 636134"/>
              <a:gd name="connsiteY39" fmla="*/ 0 h 473699"/>
              <a:gd name="connsiteX0" fmla="*/ 330824 w 636134"/>
              <a:gd name="connsiteY0" fmla="*/ 153081 h 473699"/>
              <a:gd name="connsiteX1" fmla="*/ 330823 w 636134"/>
              <a:gd name="connsiteY1" fmla="*/ 153081 h 473699"/>
              <a:gd name="connsiteX2" fmla="*/ 330824 w 636134"/>
              <a:gd name="connsiteY2" fmla="*/ 153081 h 473699"/>
              <a:gd name="connsiteX3" fmla="*/ 515371 w 636134"/>
              <a:gd name="connsiteY3" fmla="*/ 0 h 473699"/>
              <a:gd name="connsiteX4" fmla="*/ 574902 w 636134"/>
              <a:gd name="connsiteY4" fmla="*/ 27214 h 473699"/>
              <a:gd name="connsiteX5" fmla="*/ 531229 w 636134"/>
              <a:gd name="connsiteY5" fmla="*/ 169350 h 473699"/>
              <a:gd name="connsiteX6" fmla="*/ 532380 w 636134"/>
              <a:gd name="connsiteY6" fmla="*/ 168389 h 473699"/>
              <a:gd name="connsiteX7" fmla="*/ 540884 w 636134"/>
              <a:gd name="connsiteY7" fmla="*/ 201556 h 473699"/>
              <a:gd name="connsiteX8" fmla="*/ 607219 w 636134"/>
              <a:gd name="connsiteY8" fmla="*/ 209211 h 473699"/>
              <a:gd name="connsiteX9" fmla="*/ 636134 w 636134"/>
              <a:gd name="connsiteY9" fmla="*/ 358889 h 473699"/>
              <a:gd name="connsiteX10" fmla="*/ 631882 w 636134"/>
              <a:gd name="connsiteY10" fmla="*/ 473699 h 473699"/>
              <a:gd name="connsiteX11" fmla="*/ 476250 w 636134"/>
              <a:gd name="connsiteY11" fmla="*/ 409916 h 473699"/>
              <a:gd name="connsiteX12" fmla="*/ 437980 w 636134"/>
              <a:gd name="connsiteY12" fmla="*/ 438831 h 473699"/>
              <a:gd name="connsiteX13" fmla="*/ 369944 w 636134"/>
              <a:gd name="connsiteY13" fmla="*/ 445635 h 473699"/>
              <a:gd name="connsiteX14" fmla="*/ 369944 w 636134"/>
              <a:gd name="connsiteY14" fmla="*/ 409916 h 473699"/>
              <a:gd name="connsiteX15" fmla="*/ 393757 w 636134"/>
              <a:gd name="connsiteY15" fmla="*/ 396309 h 473699"/>
              <a:gd name="connsiteX16" fmla="*/ 384568 w 636134"/>
              <a:gd name="connsiteY16" fmla="*/ 357433 h 473699"/>
              <a:gd name="connsiteX17" fmla="*/ 379299 w 636134"/>
              <a:gd name="connsiteY17" fmla="*/ 363141 h 473699"/>
              <a:gd name="connsiteX18" fmla="*/ 340178 w 636134"/>
              <a:gd name="connsiteY18" fmla="*/ 369094 h 473699"/>
              <a:gd name="connsiteX19" fmla="*/ 324020 w 636134"/>
              <a:gd name="connsiteY19" fmla="*/ 346983 h 473699"/>
              <a:gd name="connsiteX20" fmla="*/ 294254 w 636134"/>
              <a:gd name="connsiteY20" fmla="*/ 352085 h 473699"/>
              <a:gd name="connsiteX21" fmla="*/ 294198 w 636134"/>
              <a:gd name="connsiteY21" fmla="*/ 348479 h 473699"/>
              <a:gd name="connsiteX22" fmla="*/ 264489 w 636134"/>
              <a:gd name="connsiteY22" fmla="*/ 347833 h 473699"/>
              <a:gd name="connsiteX23" fmla="*/ 163286 w 636134"/>
              <a:gd name="connsiteY23" fmla="*/ 362291 h 473699"/>
              <a:gd name="connsiteX24" fmla="*/ 127567 w 636134"/>
              <a:gd name="connsiteY24" fmla="*/ 357188 h 473699"/>
              <a:gd name="connsiteX25" fmla="*/ 84194 w 636134"/>
              <a:gd name="connsiteY25" fmla="*/ 278947 h 473699"/>
              <a:gd name="connsiteX26" fmla="*/ 39120 w 636134"/>
              <a:gd name="connsiteY26" fmla="*/ 253434 h 473699"/>
              <a:gd name="connsiteX27" fmla="*/ 46774 w 636134"/>
              <a:gd name="connsiteY27" fmla="*/ 214313 h 473699"/>
              <a:gd name="connsiteX28" fmla="*/ 14457 w 636134"/>
              <a:gd name="connsiteY28" fmla="*/ 193903 h 473699"/>
              <a:gd name="connsiteX29" fmla="*/ 17715 w 636134"/>
              <a:gd name="connsiteY29" fmla="*/ 193695 h 473699"/>
              <a:gd name="connsiteX30" fmla="*/ 0 w 636134"/>
              <a:gd name="connsiteY30" fmla="*/ 144576 h 473699"/>
              <a:gd name="connsiteX31" fmla="*/ 71438 w 636134"/>
              <a:gd name="connsiteY31" fmla="*/ 113110 h 473699"/>
              <a:gd name="connsiteX32" fmla="*/ 130118 w 636134"/>
              <a:gd name="connsiteY32" fmla="*/ 98652 h 473699"/>
              <a:gd name="connsiteX33" fmla="*/ 146277 w 636134"/>
              <a:gd name="connsiteY33" fmla="*/ 56980 h 473699"/>
              <a:gd name="connsiteX34" fmla="*/ 276395 w 636134"/>
              <a:gd name="connsiteY34" fmla="*/ 58681 h 473699"/>
              <a:gd name="connsiteX35" fmla="*/ 298186 w 636134"/>
              <a:gd name="connsiteY35" fmla="*/ 94721 h 473699"/>
              <a:gd name="connsiteX36" fmla="*/ 341880 w 636134"/>
              <a:gd name="connsiteY36" fmla="*/ 51027 h 473699"/>
              <a:gd name="connsiteX37" fmla="*/ 453288 w 636134"/>
              <a:gd name="connsiteY37" fmla="*/ 14457 h 473699"/>
              <a:gd name="connsiteX38" fmla="*/ 515371 w 636134"/>
              <a:gd name="connsiteY38" fmla="*/ 0 h 473699"/>
              <a:gd name="connsiteX0" fmla="*/ 515371 w 636134"/>
              <a:gd name="connsiteY0" fmla="*/ 0 h 473699"/>
              <a:gd name="connsiteX1" fmla="*/ 574902 w 636134"/>
              <a:gd name="connsiteY1" fmla="*/ 27214 h 473699"/>
              <a:gd name="connsiteX2" fmla="*/ 531229 w 636134"/>
              <a:gd name="connsiteY2" fmla="*/ 169350 h 473699"/>
              <a:gd name="connsiteX3" fmla="*/ 532380 w 636134"/>
              <a:gd name="connsiteY3" fmla="*/ 168389 h 473699"/>
              <a:gd name="connsiteX4" fmla="*/ 540884 w 636134"/>
              <a:gd name="connsiteY4" fmla="*/ 201556 h 473699"/>
              <a:gd name="connsiteX5" fmla="*/ 607219 w 636134"/>
              <a:gd name="connsiteY5" fmla="*/ 209211 h 473699"/>
              <a:gd name="connsiteX6" fmla="*/ 636134 w 636134"/>
              <a:gd name="connsiteY6" fmla="*/ 358889 h 473699"/>
              <a:gd name="connsiteX7" fmla="*/ 631882 w 636134"/>
              <a:gd name="connsiteY7" fmla="*/ 473699 h 473699"/>
              <a:gd name="connsiteX8" fmla="*/ 476250 w 636134"/>
              <a:gd name="connsiteY8" fmla="*/ 409916 h 473699"/>
              <a:gd name="connsiteX9" fmla="*/ 437980 w 636134"/>
              <a:gd name="connsiteY9" fmla="*/ 438831 h 473699"/>
              <a:gd name="connsiteX10" fmla="*/ 369944 w 636134"/>
              <a:gd name="connsiteY10" fmla="*/ 445635 h 473699"/>
              <a:gd name="connsiteX11" fmla="*/ 369944 w 636134"/>
              <a:gd name="connsiteY11" fmla="*/ 409916 h 473699"/>
              <a:gd name="connsiteX12" fmla="*/ 393757 w 636134"/>
              <a:gd name="connsiteY12" fmla="*/ 396309 h 473699"/>
              <a:gd name="connsiteX13" fmla="*/ 384568 w 636134"/>
              <a:gd name="connsiteY13" fmla="*/ 357433 h 473699"/>
              <a:gd name="connsiteX14" fmla="*/ 379299 w 636134"/>
              <a:gd name="connsiteY14" fmla="*/ 363141 h 473699"/>
              <a:gd name="connsiteX15" fmla="*/ 340178 w 636134"/>
              <a:gd name="connsiteY15" fmla="*/ 369094 h 473699"/>
              <a:gd name="connsiteX16" fmla="*/ 324020 w 636134"/>
              <a:gd name="connsiteY16" fmla="*/ 346983 h 473699"/>
              <a:gd name="connsiteX17" fmla="*/ 294254 w 636134"/>
              <a:gd name="connsiteY17" fmla="*/ 352085 h 473699"/>
              <a:gd name="connsiteX18" fmla="*/ 294198 w 636134"/>
              <a:gd name="connsiteY18" fmla="*/ 348479 h 473699"/>
              <a:gd name="connsiteX19" fmla="*/ 264489 w 636134"/>
              <a:gd name="connsiteY19" fmla="*/ 347833 h 473699"/>
              <a:gd name="connsiteX20" fmla="*/ 163286 w 636134"/>
              <a:gd name="connsiteY20" fmla="*/ 362291 h 473699"/>
              <a:gd name="connsiteX21" fmla="*/ 127567 w 636134"/>
              <a:gd name="connsiteY21" fmla="*/ 357188 h 473699"/>
              <a:gd name="connsiteX22" fmla="*/ 84194 w 636134"/>
              <a:gd name="connsiteY22" fmla="*/ 278947 h 473699"/>
              <a:gd name="connsiteX23" fmla="*/ 39120 w 636134"/>
              <a:gd name="connsiteY23" fmla="*/ 253434 h 473699"/>
              <a:gd name="connsiteX24" fmla="*/ 46774 w 636134"/>
              <a:gd name="connsiteY24" fmla="*/ 214313 h 473699"/>
              <a:gd name="connsiteX25" fmla="*/ 14457 w 636134"/>
              <a:gd name="connsiteY25" fmla="*/ 193903 h 473699"/>
              <a:gd name="connsiteX26" fmla="*/ 17715 w 636134"/>
              <a:gd name="connsiteY26" fmla="*/ 193695 h 473699"/>
              <a:gd name="connsiteX27" fmla="*/ 0 w 636134"/>
              <a:gd name="connsiteY27" fmla="*/ 144576 h 473699"/>
              <a:gd name="connsiteX28" fmla="*/ 71438 w 636134"/>
              <a:gd name="connsiteY28" fmla="*/ 113110 h 473699"/>
              <a:gd name="connsiteX29" fmla="*/ 130118 w 636134"/>
              <a:gd name="connsiteY29" fmla="*/ 98652 h 473699"/>
              <a:gd name="connsiteX30" fmla="*/ 146277 w 636134"/>
              <a:gd name="connsiteY30" fmla="*/ 56980 h 473699"/>
              <a:gd name="connsiteX31" fmla="*/ 276395 w 636134"/>
              <a:gd name="connsiteY31" fmla="*/ 58681 h 473699"/>
              <a:gd name="connsiteX32" fmla="*/ 298186 w 636134"/>
              <a:gd name="connsiteY32" fmla="*/ 94721 h 473699"/>
              <a:gd name="connsiteX33" fmla="*/ 341880 w 636134"/>
              <a:gd name="connsiteY33" fmla="*/ 51027 h 473699"/>
              <a:gd name="connsiteX34" fmla="*/ 453288 w 636134"/>
              <a:gd name="connsiteY34" fmla="*/ 14457 h 473699"/>
              <a:gd name="connsiteX35" fmla="*/ 515371 w 636134"/>
              <a:gd name="connsiteY35" fmla="*/ 0 h 47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6134" h="473699">
                <a:moveTo>
                  <a:pt x="515371" y="0"/>
                </a:moveTo>
                <a:lnTo>
                  <a:pt x="574902" y="27214"/>
                </a:lnTo>
                <a:lnTo>
                  <a:pt x="531229" y="169350"/>
                </a:lnTo>
                <a:lnTo>
                  <a:pt x="532380" y="168389"/>
                </a:lnTo>
                <a:lnTo>
                  <a:pt x="540884" y="201556"/>
                </a:lnTo>
                <a:lnTo>
                  <a:pt x="607219" y="209211"/>
                </a:lnTo>
                <a:lnTo>
                  <a:pt x="636134" y="358889"/>
                </a:lnTo>
                <a:lnTo>
                  <a:pt x="631882" y="473699"/>
                </a:lnTo>
                <a:lnTo>
                  <a:pt x="476250" y="409916"/>
                </a:lnTo>
                <a:lnTo>
                  <a:pt x="437980" y="438831"/>
                </a:lnTo>
                <a:lnTo>
                  <a:pt x="369944" y="445635"/>
                </a:lnTo>
                <a:lnTo>
                  <a:pt x="369944" y="409916"/>
                </a:lnTo>
                <a:lnTo>
                  <a:pt x="393757" y="396309"/>
                </a:lnTo>
                <a:lnTo>
                  <a:pt x="384568" y="357433"/>
                </a:lnTo>
                <a:lnTo>
                  <a:pt x="379299" y="363141"/>
                </a:lnTo>
                <a:lnTo>
                  <a:pt x="340178" y="369094"/>
                </a:lnTo>
                <a:lnTo>
                  <a:pt x="324020" y="346983"/>
                </a:lnTo>
                <a:lnTo>
                  <a:pt x="294254" y="352085"/>
                </a:lnTo>
                <a:cubicBezTo>
                  <a:pt x="294235" y="350883"/>
                  <a:pt x="294217" y="349681"/>
                  <a:pt x="294198" y="348479"/>
                </a:cubicBezTo>
                <a:lnTo>
                  <a:pt x="264489" y="347833"/>
                </a:lnTo>
                <a:lnTo>
                  <a:pt x="163286" y="362291"/>
                </a:lnTo>
                <a:lnTo>
                  <a:pt x="127567" y="357188"/>
                </a:lnTo>
                <a:lnTo>
                  <a:pt x="84194" y="278947"/>
                </a:lnTo>
                <a:lnTo>
                  <a:pt x="39120" y="253434"/>
                </a:lnTo>
                <a:lnTo>
                  <a:pt x="46774" y="214313"/>
                </a:lnTo>
                <a:lnTo>
                  <a:pt x="14457" y="193903"/>
                </a:lnTo>
                <a:lnTo>
                  <a:pt x="17715" y="193695"/>
                </a:lnTo>
                <a:lnTo>
                  <a:pt x="0" y="144576"/>
                </a:lnTo>
                <a:lnTo>
                  <a:pt x="71438" y="113110"/>
                </a:lnTo>
                <a:lnTo>
                  <a:pt x="130118" y="98652"/>
                </a:lnTo>
                <a:lnTo>
                  <a:pt x="146277" y="56980"/>
                </a:lnTo>
                <a:lnTo>
                  <a:pt x="276395" y="58681"/>
                </a:lnTo>
                <a:lnTo>
                  <a:pt x="298186" y="94721"/>
                </a:lnTo>
                <a:lnTo>
                  <a:pt x="341880" y="51027"/>
                </a:lnTo>
                <a:lnTo>
                  <a:pt x="453288" y="14457"/>
                </a:lnTo>
                <a:lnTo>
                  <a:pt x="515371"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5" name="Freeform: Shape 44">
            <a:extLst>
              <a:ext uri="{FF2B5EF4-FFF2-40B4-BE49-F238E27FC236}">
                <a16:creationId xmlns:a16="http://schemas.microsoft.com/office/drawing/2014/main" id="{9D6C1EE3-783F-E06B-82B7-34035D6D61AC}"/>
              </a:ext>
            </a:extLst>
          </p:cNvPr>
          <p:cNvSpPr/>
          <p:nvPr/>
        </p:nvSpPr>
        <p:spPr>
          <a:xfrm>
            <a:off x="6787352" y="3375714"/>
            <a:ext cx="695498" cy="460572"/>
          </a:xfrm>
          <a:custGeom>
            <a:avLst/>
            <a:gdLst>
              <a:gd name="connsiteX0" fmla="*/ 280246 w 883614"/>
              <a:gd name="connsiteY0" fmla="*/ 60167 h 585145"/>
              <a:gd name="connsiteX1" fmla="*/ 280110 w 883614"/>
              <a:gd name="connsiteY1" fmla="*/ 60369 h 585145"/>
              <a:gd name="connsiteX2" fmla="*/ 280435 w 883614"/>
              <a:gd name="connsiteY2" fmla="*/ 60687 h 585145"/>
              <a:gd name="connsiteX3" fmla="*/ 298715 w 883614"/>
              <a:gd name="connsiteY3" fmla="*/ 7 h 585145"/>
              <a:gd name="connsiteX4" fmla="*/ 309563 w 883614"/>
              <a:gd name="connsiteY4" fmla="*/ 38 h 585145"/>
              <a:gd name="connsiteX5" fmla="*/ 420120 w 883614"/>
              <a:gd name="connsiteY5" fmla="*/ 14496 h 585145"/>
              <a:gd name="connsiteX6" fmla="*/ 421821 w 883614"/>
              <a:gd name="connsiteY6" fmla="*/ 30655 h 585145"/>
              <a:gd name="connsiteX7" fmla="*/ 412466 w 883614"/>
              <a:gd name="connsiteY7" fmla="*/ 34057 h 585145"/>
              <a:gd name="connsiteX8" fmla="*/ 408214 w 883614"/>
              <a:gd name="connsiteY8" fmla="*/ 36608 h 585145"/>
              <a:gd name="connsiteX9" fmla="*/ 404812 w 883614"/>
              <a:gd name="connsiteY9" fmla="*/ 38309 h 585145"/>
              <a:gd name="connsiteX10" fmla="*/ 402261 w 883614"/>
              <a:gd name="connsiteY10" fmla="*/ 40860 h 585145"/>
              <a:gd name="connsiteX11" fmla="*/ 381000 w 883614"/>
              <a:gd name="connsiteY11" fmla="*/ 23851 h 585145"/>
              <a:gd name="connsiteX12" fmla="*/ 364841 w 883614"/>
              <a:gd name="connsiteY12" fmla="*/ 55317 h 585145"/>
              <a:gd name="connsiteX13" fmla="*/ 320618 w 883614"/>
              <a:gd name="connsiteY13" fmla="*/ 65523 h 585145"/>
              <a:gd name="connsiteX14" fmla="*/ 370492 w 883614"/>
              <a:gd name="connsiteY14" fmla="*/ 103951 h 585145"/>
              <a:gd name="connsiteX15" fmla="*/ 375898 w 883614"/>
              <a:gd name="connsiteY15" fmla="*/ 89335 h 585145"/>
              <a:gd name="connsiteX16" fmla="*/ 408214 w 883614"/>
              <a:gd name="connsiteY16" fmla="*/ 89335 h 585145"/>
              <a:gd name="connsiteX17" fmla="*/ 404813 w 883614"/>
              <a:gd name="connsiteY17" fmla="*/ 64673 h 585145"/>
              <a:gd name="connsiteX18" fmla="*/ 437130 w 883614"/>
              <a:gd name="connsiteY18" fmla="*/ 57018 h 585145"/>
              <a:gd name="connsiteX19" fmla="*/ 443933 w 883614"/>
              <a:gd name="connsiteY19" fmla="*/ 26402 h 585145"/>
              <a:gd name="connsiteX20" fmla="*/ 539183 w 883614"/>
              <a:gd name="connsiteY20" fmla="*/ 54467 h 585145"/>
              <a:gd name="connsiteX21" fmla="*/ 568948 w 883614"/>
              <a:gd name="connsiteY21" fmla="*/ 88485 h 585145"/>
              <a:gd name="connsiteX22" fmla="*/ 537482 w 883614"/>
              <a:gd name="connsiteY22" fmla="*/ 118250 h 585145"/>
              <a:gd name="connsiteX23" fmla="*/ 490707 w 883614"/>
              <a:gd name="connsiteY23" fmla="*/ 117400 h 585145"/>
              <a:gd name="connsiteX24" fmla="*/ 491030 w 883614"/>
              <a:gd name="connsiteY24" fmla="*/ 118420 h 585145"/>
              <a:gd name="connsiteX25" fmla="*/ 618274 w 883614"/>
              <a:gd name="connsiteY25" fmla="*/ 124204 h 585145"/>
              <a:gd name="connsiteX26" fmla="*/ 622526 w 883614"/>
              <a:gd name="connsiteY26" fmla="*/ 100392 h 585145"/>
              <a:gd name="connsiteX27" fmla="*/ 733630 w 883614"/>
              <a:gd name="connsiteY27" fmla="*/ 90516 h 585145"/>
              <a:gd name="connsiteX28" fmla="*/ 733085 w 883614"/>
              <a:gd name="connsiteY28" fmla="*/ 89335 h 585145"/>
              <a:gd name="connsiteX29" fmla="*/ 804523 w 883614"/>
              <a:gd name="connsiteY29" fmla="*/ 85083 h 585145"/>
              <a:gd name="connsiteX30" fmla="*/ 854699 w 883614"/>
              <a:gd name="connsiteY30" fmla="*/ 60420 h 585145"/>
              <a:gd name="connsiteX31" fmla="*/ 883614 w 883614"/>
              <a:gd name="connsiteY31" fmla="*/ 77429 h 585145"/>
              <a:gd name="connsiteX32" fmla="*/ 879362 w 883614"/>
              <a:gd name="connsiteY32" fmla="*/ 132708 h 585145"/>
              <a:gd name="connsiteX33" fmla="*/ 840242 w 883614"/>
              <a:gd name="connsiteY33" fmla="*/ 130157 h 585145"/>
              <a:gd name="connsiteX34" fmla="*/ 836205 w 883614"/>
              <a:gd name="connsiteY34" fmla="*/ 144573 h 585145"/>
              <a:gd name="connsiteX35" fmla="*/ 836839 w 883614"/>
              <a:gd name="connsiteY35" fmla="*/ 144615 h 585145"/>
              <a:gd name="connsiteX36" fmla="*/ 850804 w 883614"/>
              <a:gd name="connsiteY36" fmla="*/ 204584 h 585145"/>
              <a:gd name="connsiteX37" fmla="*/ 852997 w 883614"/>
              <a:gd name="connsiteY37" fmla="*/ 204145 h 585145"/>
              <a:gd name="connsiteX38" fmla="*/ 864903 w 883614"/>
              <a:gd name="connsiteY38" fmla="*/ 289190 h 585145"/>
              <a:gd name="connsiteX39" fmla="*/ 847894 w 883614"/>
              <a:gd name="connsiteY39" fmla="*/ 316404 h 585145"/>
              <a:gd name="connsiteX40" fmla="*/ 792616 w 883614"/>
              <a:gd name="connsiteY40" fmla="*/ 353824 h 585145"/>
              <a:gd name="connsiteX41" fmla="*/ 691412 w 883614"/>
              <a:gd name="connsiteY41" fmla="*/ 395495 h 585145"/>
              <a:gd name="connsiteX42" fmla="*/ 687160 w 883614"/>
              <a:gd name="connsiteY42" fmla="*/ 407402 h 585145"/>
              <a:gd name="connsiteX43" fmla="*/ 625928 w 883614"/>
              <a:gd name="connsiteY43" fmla="*/ 426111 h 585145"/>
              <a:gd name="connsiteX44" fmla="*/ 566397 w 883614"/>
              <a:gd name="connsiteY44" fmla="*/ 472036 h 585145"/>
              <a:gd name="connsiteX45" fmla="*/ 547687 w 883614"/>
              <a:gd name="connsiteY45" fmla="*/ 528165 h 585145"/>
              <a:gd name="connsiteX46" fmla="*/ 558743 w 883614"/>
              <a:gd name="connsiteY46" fmla="*/ 585145 h 585145"/>
              <a:gd name="connsiteX47" fmla="*/ 473698 w 883614"/>
              <a:gd name="connsiteY47" fmla="*/ 563034 h 585145"/>
              <a:gd name="connsiteX48" fmla="*/ 433727 w 883614"/>
              <a:gd name="connsiteY48" fmla="*/ 511156 h 585145"/>
              <a:gd name="connsiteX49" fmla="*/ 436616 w 883614"/>
              <a:gd name="connsiteY49" fmla="*/ 504415 h 585145"/>
              <a:gd name="connsiteX50" fmla="*/ 434846 w 883614"/>
              <a:gd name="connsiteY50" fmla="*/ 503390 h 585145"/>
              <a:gd name="connsiteX51" fmla="*/ 432027 w 883614"/>
              <a:gd name="connsiteY51" fmla="*/ 509455 h 585145"/>
              <a:gd name="connsiteX52" fmla="*/ 358038 w 883614"/>
              <a:gd name="connsiteY52" fmla="*/ 481391 h 585145"/>
              <a:gd name="connsiteX53" fmla="*/ 326571 w 883614"/>
              <a:gd name="connsiteY53" fmla="*/ 493297 h 585145"/>
              <a:gd name="connsiteX54" fmla="*/ 325807 w 883614"/>
              <a:gd name="connsiteY54" fmla="*/ 490534 h 585145"/>
              <a:gd name="connsiteX55" fmla="*/ 186248 w 883614"/>
              <a:gd name="connsiteY55" fmla="*/ 430365 h 585145"/>
              <a:gd name="connsiteX56" fmla="*/ 77391 w 883614"/>
              <a:gd name="connsiteY56" fmla="*/ 342769 h 585145"/>
              <a:gd name="connsiteX57" fmla="*/ 17009 w 883614"/>
              <a:gd name="connsiteY57" fmla="*/ 335965 h 585145"/>
              <a:gd name="connsiteX58" fmla="*/ 0 w 883614"/>
              <a:gd name="connsiteY58" fmla="*/ 278135 h 585145"/>
              <a:gd name="connsiteX59" fmla="*/ 16158 w 883614"/>
              <a:gd name="connsiteY59" fmla="*/ 242416 h 585145"/>
              <a:gd name="connsiteX60" fmla="*/ 17009 w 883614"/>
              <a:gd name="connsiteY60" fmla="*/ 189688 h 585145"/>
              <a:gd name="connsiteX61" fmla="*/ 53578 w 883614"/>
              <a:gd name="connsiteY61" fmla="*/ 165025 h 585145"/>
              <a:gd name="connsiteX62" fmla="*/ 56980 w 883614"/>
              <a:gd name="connsiteY62" fmla="*/ 143764 h 585145"/>
              <a:gd name="connsiteX63" fmla="*/ 57637 w 883614"/>
              <a:gd name="connsiteY63" fmla="*/ 143610 h 585145"/>
              <a:gd name="connsiteX64" fmla="*/ 73138 w 883614"/>
              <a:gd name="connsiteY64" fmla="*/ 80830 h 585145"/>
              <a:gd name="connsiteX65" fmla="*/ 121613 w 883614"/>
              <a:gd name="connsiteY65" fmla="*/ 13645 h 585145"/>
              <a:gd name="connsiteX66" fmla="*/ 159884 w 883614"/>
              <a:gd name="connsiteY66" fmla="*/ 33205 h 585145"/>
              <a:gd name="connsiteX67" fmla="*/ 179444 w 883614"/>
              <a:gd name="connsiteY67" fmla="*/ 28953 h 585145"/>
              <a:gd name="connsiteX68" fmla="*/ 216863 w 883614"/>
              <a:gd name="connsiteY68" fmla="*/ 40859 h 585145"/>
              <a:gd name="connsiteX69" fmla="*/ 272178 w 883614"/>
              <a:gd name="connsiteY69" fmla="*/ 26612 h 585145"/>
              <a:gd name="connsiteX70" fmla="*/ 278947 w 883614"/>
              <a:gd name="connsiteY70" fmla="*/ 888 h 585145"/>
              <a:gd name="connsiteX71" fmla="*/ 298715 w 883614"/>
              <a:gd name="connsiteY71" fmla="*/ 7 h 58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83614" h="585145">
                <a:moveTo>
                  <a:pt x="280246" y="60167"/>
                </a:moveTo>
                <a:lnTo>
                  <a:pt x="280110" y="60369"/>
                </a:lnTo>
                <a:lnTo>
                  <a:pt x="280435" y="60687"/>
                </a:lnTo>
                <a:close/>
                <a:moveTo>
                  <a:pt x="298715" y="7"/>
                </a:moveTo>
                <a:cubicBezTo>
                  <a:pt x="301019" y="19"/>
                  <a:pt x="304316" y="38"/>
                  <a:pt x="309563" y="38"/>
                </a:cubicBezTo>
                <a:lnTo>
                  <a:pt x="420120" y="14496"/>
                </a:lnTo>
                <a:lnTo>
                  <a:pt x="421821" y="30655"/>
                </a:lnTo>
                <a:cubicBezTo>
                  <a:pt x="418703" y="31789"/>
                  <a:pt x="415506" y="32726"/>
                  <a:pt x="412466" y="34057"/>
                </a:cubicBezTo>
                <a:cubicBezTo>
                  <a:pt x="410952" y="34719"/>
                  <a:pt x="409693" y="35868"/>
                  <a:pt x="408214" y="36608"/>
                </a:cubicBezTo>
                <a:cubicBezTo>
                  <a:pt x="404306" y="38562"/>
                  <a:pt x="406733" y="36388"/>
                  <a:pt x="404812" y="38309"/>
                </a:cubicBezTo>
                <a:lnTo>
                  <a:pt x="402261" y="40860"/>
                </a:lnTo>
                <a:lnTo>
                  <a:pt x="381000" y="23851"/>
                </a:lnTo>
                <a:lnTo>
                  <a:pt x="364841" y="55317"/>
                </a:lnTo>
                <a:lnTo>
                  <a:pt x="320618" y="65523"/>
                </a:lnTo>
                <a:lnTo>
                  <a:pt x="370492" y="103951"/>
                </a:lnTo>
                <a:lnTo>
                  <a:pt x="375898" y="89335"/>
                </a:lnTo>
                <a:lnTo>
                  <a:pt x="408214" y="89335"/>
                </a:lnTo>
                <a:lnTo>
                  <a:pt x="404813" y="64673"/>
                </a:lnTo>
                <a:lnTo>
                  <a:pt x="437130" y="57018"/>
                </a:lnTo>
                <a:lnTo>
                  <a:pt x="443933" y="26402"/>
                </a:lnTo>
                <a:lnTo>
                  <a:pt x="539183" y="54467"/>
                </a:lnTo>
                <a:lnTo>
                  <a:pt x="568948" y="88485"/>
                </a:lnTo>
                <a:lnTo>
                  <a:pt x="537482" y="118250"/>
                </a:lnTo>
                <a:lnTo>
                  <a:pt x="490707" y="117400"/>
                </a:lnTo>
                <a:lnTo>
                  <a:pt x="491030" y="118420"/>
                </a:lnTo>
                <a:lnTo>
                  <a:pt x="618274" y="124204"/>
                </a:lnTo>
                <a:lnTo>
                  <a:pt x="622526" y="100392"/>
                </a:lnTo>
                <a:lnTo>
                  <a:pt x="733630" y="90516"/>
                </a:lnTo>
                <a:lnTo>
                  <a:pt x="733085" y="89335"/>
                </a:lnTo>
                <a:lnTo>
                  <a:pt x="804523" y="85083"/>
                </a:lnTo>
                <a:lnTo>
                  <a:pt x="854699" y="60420"/>
                </a:lnTo>
                <a:lnTo>
                  <a:pt x="883614" y="77429"/>
                </a:lnTo>
                <a:lnTo>
                  <a:pt x="879362" y="132708"/>
                </a:lnTo>
                <a:lnTo>
                  <a:pt x="840242" y="130157"/>
                </a:lnTo>
                <a:lnTo>
                  <a:pt x="836205" y="144573"/>
                </a:lnTo>
                <a:lnTo>
                  <a:pt x="836839" y="144615"/>
                </a:lnTo>
                <a:lnTo>
                  <a:pt x="850804" y="204584"/>
                </a:lnTo>
                <a:lnTo>
                  <a:pt x="852997" y="204145"/>
                </a:lnTo>
                <a:lnTo>
                  <a:pt x="864903" y="289190"/>
                </a:lnTo>
                <a:lnTo>
                  <a:pt x="847894" y="316404"/>
                </a:lnTo>
                <a:lnTo>
                  <a:pt x="792616" y="353824"/>
                </a:lnTo>
                <a:lnTo>
                  <a:pt x="691412" y="395495"/>
                </a:lnTo>
                <a:lnTo>
                  <a:pt x="687160" y="407402"/>
                </a:lnTo>
                <a:lnTo>
                  <a:pt x="625928" y="426111"/>
                </a:lnTo>
                <a:lnTo>
                  <a:pt x="566397" y="472036"/>
                </a:lnTo>
                <a:lnTo>
                  <a:pt x="547687" y="528165"/>
                </a:lnTo>
                <a:lnTo>
                  <a:pt x="558743" y="585145"/>
                </a:lnTo>
                <a:lnTo>
                  <a:pt x="473698" y="563034"/>
                </a:lnTo>
                <a:lnTo>
                  <a:pt x="433727" y="511156"/>
                </a:lnTo>
                <a:lnTo>
                  <a:pt x="436616" y="504415"/>
                </a:lnTo>
                <a:lnTo>
                  <a:pt x="434846" y="503390"/>
                </a:lnTo>
                <a:lnTo>
                  <a:pt x="432027" y="509455"/>
                </a:lnTo>
                <a:lnTo>
                  <a:pt x="358038" y="481391"/>
                </a:lnTo>
                <a:lnTo>
                  <a:pt x="326571" y="493297"/>
                </a:lnTo>
                <a:lnTo>
                  <a:pt x="325807" y="490534"/>
                </a:lnTo>
                <a:lnTo>
                  <a:pt x="186248" y="430365"/>
                </a:lnTo>
                <a:lnTo>
                  <a:pt x="77391" y="342769"/>
                </a:lnTo>
                <a:lnTo>
                  <a:pt x="17009" y="335965"/>
                </a:lnTo>
                <a:lnTo>
                  <a:pt x="0" y="278135"/>
                </a:lnTo>
                <a:lnTo>
                  <a:pt x="16158" y="242416"/>
                </a:lnTo>
                <a:cubicBezTo>
                  <a:pt x="16441" y="224840"/>
                  <a:pt x="16725" y="207264"/>
                  <a:pt x="17009" y="189688"/>
                </a:cubicBezTo>
                <a:lnTo>
                  <a:pt x="53578" y="165025"/>
                </a:lnTo>
                <a:lnTo>
                  <a:pt x="56980" y="143764"/>
                </a:lnTo>
                <a:lnTo>
                  <a:pt x="57637" y="143610"/>
                </a:lnTo>
                <a:lnTo>
                  <a:pt x="73138" y="80830"/>
                </a:lnTo>
                <a:lnTo>
                  <a:pt x="121613" y="13645"/>
                </a:lnTo>
                <a:lnTo>
                  <a:pt x="159884" y="33205"/>
                </a:lnTo>
                <a:lnTo>
                  <a:pt x="179444" y="28953"/>
                </a:lnTo>
                <a:lnTo>
                  <a:pt x="216863" y="40859"/>
                </a:lnTo>
                <a:lnTo>
                  <a:pt x="272178" y="26612"/>
                </a:lnTo>
                <a:lnTo>
                  <a:pt x="278947" y="888"/>
                </a:lnTo>
                <a:cubicBezTo>
                  <a:pt x="293822" y="14"/>
                  <a:pt x="291801" y="-27"/>
                  <a:pt x="298715" y="7"/>
                </a:cubicBez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6" name="Freeform 346">
            <a:extLst>
              <a:ext uri="{FF2B5EF4-FFF2-40B4-BE49-F238E27FC236}">
                <a16:creationId xmlns:a16="http://schemas.microsoft.com/office/drawing/2014/main" id="{817BA450-4D48-8FFE-C7DC-34F58BA12B6E}"/>
              </a:ext>
            </a:extLst>
          </p:cNvPr>
          <p:cNvSpPr/>
          <p:nvPr/>
        </p:nvSpPr>
        <p:spPr>
          <a:xfrm>
            <a:off x="6425420" y="2406924"/>
            <a:ext cx="576678" cy="593442"/>
          </a:xfrm>
          <a:custGeom>
            <a:avLst/>
            <a:gdLst>
              <a:gd name="connsiteX0" fmla="*/ 0 w 1367624"/>
              <a:gd name="connsiteY0" fmla="*/ 357809 h 1407381"/>
              <a:gd name="connsiteX1" fmla="*/ 119270 w 1367624"/>
              <a:gd name="connsiteY1" fmla="*/ 453224 h 1407381"/>
              <a:gd name="connsiteX2" fmla="*/ 230588 w 1367624"/>
              <a:gd name="connsiteY2" fmla="*/ 755374 h 1407381"/>
              <a:gd name="connsiteX3" fmla="*/ 620202 w 1367624"/>
              <a:gd name="connsiteY3" fmla="*/ 1137037 h 1407381"/>
              <a:gd name="connsiteX4" fmla="*/ 588396 w 1367624"/>
              <a:gd name="connsiteY4" fmla="*/ 1224501 h 1407381"/>
              <a:gd name="connsiteX5" fmla="*/ 779228 w 1367624"/>
              <a:gd name="connsiteY5" fmla="*/ 1407381 h 1407381"/>
              <a:gd name="connsiteX6" fmla="*/ 898497 w 1367624"/>
              <a:gd name="connsiteY6" fmla="*/ 1391478 h 1407381"/>
              <a:gd name="connsiteX7" fmla="*/ 918376 w 1367624"/>
              <a:gd name="connsiteY7" fmla="*/ 1232452 h 1407381"/>
              <a:gd name="connsiteX8" fmla="*/ 1121134 w 1367624"/>
              <a:gd name="connsiteY8" fmla="*/ 1168842 h 1407381"/>
              <a:gd name="connsiteX9" fmla="*/ 1268233 w 1367624"/>
              <a:gd name="connsiteY9" fmla="*/ 1272209 h 1407381"/>
              <a:gd name="connsiteX10" fmla="*/ 1256306 w 1367624"/>
              <a:gd name="connsiteY10" fmla="*/ 1141012 h 1407381"/>
              <a:gd name="connsiteX11" fmla="*/ 1363649 w 1367624"/>
              <a:gd name="connsiteY11" fmla="*/ 906449 h 1407381"/>
              <a:gd name="connsiteX12" fmla="*/ 1268233 w 1367624"/>
              <a:gd name="connsiteY12" fmla="*/ 878619 h 1407381"/>
              <a:gd name="connsiteX13" fmla="*/ 1224501 w 1367624"/>
              <a:gd name="connsiteY13" fmla="*/ 934278 h 1407381"/>
              <a:gd name="connsiteX14" fmla="*/ 1156915 w 1367624"/>
              <a:gd name="connsiteY14" fmla="*/ 830911 h 1407381"/>
              <a:gd name="connsiteX15" fmla="*/ 1212574 w 1367624"/>
              <a:gd name="connsiteY15" fmla="*/ 807057 h 1407381"/>
              <a:gd name="connsiteX16" fmla="*/ 1240403 w 1367624"/>
              <a:gd name="connsiteY16" fmla="*/ 886570 h 1407381"/>
              <a:gd name="connsiteX17" fmla="*/ 1367624 w 1367624"/>
              <a:gd name="connsiteY17" fmla="*/ 830911 h 1407381"/>
              <a:gd name="connsiteX18" fmla="*/ 1180769 w 1367624"/>
              <a:gd name="connsiteY18" fmla="*/ 576470 h 1407381"/>
              <a:gd name="connsiteX19" fmla="*/ 1260282 w 1367624"/>
              <a:gd name="connsiteY19" fmla="*/ 532737 h 1407381"/>
              <a:gd name="connsiteX20" fmla="*/ 962108 w 1367624"/>
              <a:gd name="connsiteY20" fmla="*/ 131197 h 1407381"/>
              <a:gd name="connsiteX21" fmla="*/ 962108 w 1367624"/>
              <a:gd name="connsiteY21" fmla="*/ 0 h 1407381"/>
              <a:gd name="connsiteX22" fmla="*/ 818984 w 1367624"/>
              <a:gd name="connsiteY22" fmla="*/ 15903 h 1407381"/>
              <a:gd name="connsiteX23" fmla="*/ 767301 w 1367624"/>
              <a:gd name="connsiteY23" fmla="*/ 119270 h 1407381"/>
              <a:gd name="connsiteX24" fmla="*/ 214685 w 1367624"/>
              <a:gd name="connsiteY24" fmla="*/ 166977 h 1407381"/>
              <a:gd name="connsiteX25" fmla="*/ 0 w 1367624"/>
              <a:gd name="connsiteY25" fmla="*/ 357809 h 140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7624" h="1407381">
                <a:moveTo>
                  <a:pt x="0" y="357809"/>
                </a:moveTo>
                <a:lnTo>
                  <a:pt x="119270" y="453224"/>
                </a:lnTo>
                <a:lnTo>
                  <a:pt x="230588" y="755374"/>
                </a:lnTo>
                <a:lnTo>
                  <a:pt x="620202" y="1137037"/>
                </a:lnTo>
                <a:lnTo>
                  <a:pt x="588396" y="1224501"/>
                </a:lnTo>
                <a:lnTo>
                  <a:pt x="779228" y="1407381"/>
                </a:lnTo>
                <a:lnTo>
                  <a:pt x="898497" y="1391478"/>
                </a:lnTo>
                <a:lnTo>
                  <a:pt x="918376" y="1232452"/>
                </a:lnTo>
                <a:lnTo>
                  <a:pt x="1121134" y="1168842"/>
                </a:lnTo>
                <a:lnTo>
                  <a:pt x="1268233" y="1272209"/>
                </a:lnTo>
                <a:lnTo>
                  <a:pt x="1256306" y="1141012"/>
                </a:lnTo>
                <a:lnTo>
                  <a:pt x="1363649" y="906449"/>
                </a:lnTo>
                <a:lnTo>
                  <a:pt x="1268233" y="878619"/>
                </a:lnTo>
                <a:lnTo>
                  <a:pt x="1224501" y="934278"/>
                </a:lnTo>
                <a:lnTo>
                  <a:pt x="1156915" y="830911"/>
                </a:lnTo>
                <a:lnTo>
                  <a:pt x="1212574" y="807057"/>
                </a:lnTo>
                <a:lnTo>
                  <a:pt x="1240403" y="886570"/>
                </a:lnTo>
                <a:lnTo>
                  <a:pt x="1367624" y="830911"/>
                </a:lnTo>
                <a:lnTo>
                  <a:pt x="1180769" y="576470"/>
                </a:lnTo>
                <a:lnTo>
                  <a:pt x="1260282" y="532737"/>
                </a:lnTo>
                <a:lnTo>
                  <a:pt x="962108" y="131197"/>
                </a:lnTo>
                <a:lnTo>
                  <a:pt x="962108" y="0"/>
                </a:lnTo>
                <a:lnTo>
                  <a:pt x="818984" y="15903"/>
                </a:lnTo>
                <a:lnTo>
                  <a:pt x="767301" y="119270"/>
                </a:lnTo>
                <a:lnTo>
                  <a:pt x="214685" y="166977"/>
                </a:lnTo>
                <a:lnTo>
                  <a:pt x="0" y="357809"/>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7" name="Freeform: Shape 46">
            <a:extLst>
              <a:ext uri="{FF2B5EF4-FFF2-40B4-BE49-F238E27FC236}">
                <a16:creationId xmlns:a16="http://schemas.microsoft.com/office/drawing/2014/main" id="{4237A4C3-1DFB-C9B1-ECB5-43C565D86157}"/>
              </a:ext>
            </a:extLst>
          </p:cNvPr>
          <p:cNvSpPr/>
          <p:nvPr/>
        </p:nvSpPr>
        <p:spPr>
          <a:xfrm>
            <a:off x="6821048" y="2207655"/>
            <a:ext cx="769574" cy="498697"/>
          </a:xfrm>
          <a:custGeom>
            <a:avLst/>
            <a:gdLst>
              <a:gd name="connsiteX0" fmla="*/ 515933 w 977725"/>
              <a:gd name="connsiteY0" fmla="*/ 0 h 633583"/>
              <a:gd name="connsiteX1" fmla="*/ 640949 w 977725"/>
              <a:gd name="connsiteY1" fmla="*/ 19561 h 633583"/>
              <a:gd name="connsiteX2" fmla="*/ 780423 w 977725"/>
              <a:gd name="connsiteY2" fmla="*/ 85896 h 633583"/>
              <a:gd name="connsiteX3" fmla="*/ 907990 w 977725"/>
              <a:gd name="connsiteY3" fmla="*/ 205808 h 633583"/>
              <a:gd name="connsiteX4" fmla="*/ 888429 w 977725"/>
              <a:gd name="connsiteY4" fmla="*/ 221812 h 633583"/>
              <a:gd name="connsiteX5" fmla="*/ 911391 w 977725"/>
              <a:gd name="connsiteY5" fmla="*/ 204107 h 633583"/>
              <a:gd name="connsiteX6" fmla="*/ 961567 w 977725"/>
              <a:gd name="connsiteY6" fmla="*/ 303610 h 633583"/>
              <a:gd name="connsiteX7" fmla="*/ 955614 w 977725"/>
              <a:gd name="connsiteY7" fmla="*/ 370795 h 633583"/>
              <a:gd name="connsiteX8" fmla="*/ 977725 w 977725"/>
              <a:gd name="connsiteY8" fmla="*/ 464344 h 633583"/>
              <a:gd name="connsiteX9" fmla="*/ 962417 w 977725"/>
              <a:gd name="connsiteY9" fmla="*/ 492409 h 633583"/>
              <a:gd name="connsiteX10" fmla="*/ 965819 w 977725"/>
              <a:gd name="connsiteY10" fmla="*/ 540034 h 633583"/>
              <a:gd name="connsiteX11" fmla="*/ 932651 w 977725"/>
              <a:gd name="connsiteY11" fmla="*/ 633583 h 633583"/>
              <a:gd name="connsiteX12" fmla="*/ 736901 w 977725"/>
              <a:gd name="connsiteY12" fmla="*/ 555117 h 633583"/>
              <a:gd name="connsiteX13" fmla="*/ 653705 w 977725"/>
              <a:gd name="connsiteY13" fmla="*/ 607219 h 633583"/>
              <a:gd name="connsiteX14" fmla="*/ 322031 w 977725"/>
              <a:gd name="connsiteY14" fmla="*/ 563847 h 633583"/>
              <a:gd name="connsiteX15" fmla="*/ 330524 w 977725"/>
              <a:gd name="connsiteY15" fmla="*/ 549991 h 633583"/>
              <a:gd name="connsiteX16" fmla="*/ 161866 w 977725"/>
              <a:gd name="connsiteY16" fmla="*/ 534302 h 633583"/>
              <a:gd name="connsiteX17" fmla="*/ 0 w 977725"/>
              <a:gd name="connsiteY17" fmla="*/ 312801 h 633583"/>
              <a:gd name="connsiteX18" fmla="*/ 0 w 977725"/>
              <a:gd name="connsiteY18" fmla="*/ 253167 h 633583"/>
              <a:gd name="connsiteX19" fmla="*/ 63894 w 977725"/>
              <a:gd name="connsiteY19" fmla="*/ 163715 h 633583"/>
              <a:gd name="connsiteX20" fmla="*/ 142698 w 977725"/>
              <a:gd name="connsiteY20" fmla="*/ 157325 h 633583"/>
              <a:gd name="connsiteX21" fmla="*/ 210852 w 977725"/>
              <a:gd name="connsiteY21" fmla="*/ 6108 h 633583"/>
              <a:gd name="connsiteX22" fmla="*/ 361532 w 977725"/>
              <a:gd name="connsiteY22" fmla="*/ 12217 h 633583"/>
              <a:gd name="connsiteX23" fmla="*/ 361152 w 977725"/>
              <a:gd name="connsiteY23" fmla="*/ 5953 h 633583"/>
              <a:gd name="connsiteX0" fmla="*/ 515933 w 977725"/>
              <a:gd name="connsiteY0" fmla="*/ 0 h 633583"/>
              <a:gd name="connsiteX1" fmla="*/ 640949 w 977725"/>
              <a:gd name="connsiteY1" fmla="*/ 19561 h 633583"/>
              <a:gd name="connsiteX2" fmla="*/ 780423 w 977725"/>
              <a:gd name="connsiteY2" fmla="*/ 85896 h 633583"/>
              <a:gd name="connsiteX3" fmla="*/ 907990 w 977725"/>
              <a:gd name="connsiteY3" fmla="*/ 205808 h 633583"/>
              <a:gd name="connsiteX4" fmla="*/ 911391 w 977725"/>
              <a:gd name="connsiteY4" fmla="*/ 204107 h 633583"/>
              <a:gd name="connsiteX5" fmla="*/ 961567 w 977725"/>
              <a:gd name="connsiteY5" fmla="*/ 303610 h 633583"/>
              <a:gd name="connsiteX6" fmla="*/ 955614 w 977725"/>
              <a:gd name="connsiteY6" fmla="*/ 370795 h 633583"/>
              <a:gd name="connsiteX7" fmla="*/ 977725 w 977725"/>
              <a:gd name="connsiteY7" fmla="*/ 464344 h 633583"/>
              <a:gd name="connsiteX8" fmla="*/ 962417 w 977725"/>
              <a:gd name="connsiteY8" fmla="*/ 492409 h 633583"/>
              <a:gd name="connsiteX9" fmla="*/ 965819 w 977725"/>
              <a:gd name="connsiteY9" fmla="*/ 540034 h 633583"/>
              <a:gd name="connsiteX10" fmla="*/ 932651 w 977725"/>
              <a:gd name="connsiteY10" fmla="*/ 633583 h 633583"/>
              <a:gd name="connsiteX11" fmla="*/ 736901 w 977725"/>
              <a:gd name="connsiteY11" fmla="*/ 555117 h 633583"/>
              <a:gd name="connsiteX12" fmla="*/ 653705 w 977725"/>
              <a:gd name="connsiteY12" fmla="*/ 607219 h 633583"/>
              <a:gd name="connsiteX13" fmla="*/ 322031 w 977725"/>
              <a:gd name="connsiteY13" fmla="*/ 563847 h 633583"/>
              <a:gd name="connsiteX14" fmla="*/ 330524 w 977725"/>
              <a:gd name="connsiteY14" fmla="*/ 549991 h 633583"/>
              <a:gd name="connsiteX15" fmla="*/ 161866 w 977725"/>
              <a:gd name="connsiteY15" fmla="*/ 534302 h 633583"/>
              <a:gd name="connsiteX16" fmla="*/ 0 w 977725"/>
              <a:gd name="connsiteY16" fmla="*/ 312801 h 633583"/>
              <a:gd name="connsiteX17" fmla="*/ 0 w 977725"/>
              <a:gd name="connsiteY17" fmla="*/ 253167 h 633583"/>
              <a:gd name="connsiteX18" fmla="*/ 63894 w 977725"/>
              <a:gd name="connsiteY18" fmla="*/ 163715 h 633583"/>
              <a:gd name="connsiteX19" fmla="*/ 142698 w 977725"/>
              <a:gd name="connsiteY19" fmla="*/ 157325 h 633583"/>
              <a:gd name="connsiteX20" fmla="*/ 210852 w 977725"/>
              <a:gd name="connsiteY20" fmla="*/ 6108 h 633583"/>
              <a:gd name="connsiteX21" fmla="*/ 361532 w 977725"/>
              <a:gd name="connsiteY21" fmla="*/ 12217 h 633583"/>
              <a:gd name="connsiteX22" fmla="*/ 361152 w 977725"/>
              <a:gd name="connsiteY22" fmla="*/ 5953 h 633583"/>
              <a:gd name="connsiteX23" fmla="*/ 515933 w 977725"/>
              <a:gd name="connsiteY23" fmla="*/ 0 h 6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7725" h="633583">
                <a:moveTo>
                  <a:pt x="515933" y="0"/>
                </a:moveTo>
                <a:lnTo>
                  <a:pt x="640949" y="19561"/>
                </a:lnTo>
                <a:lnTo>
                  <a:pt x="780423" y="85896"/>
                </a:lnTo>
                <a:lnTo>
                  <a:pt x="907990" y="205808"/>
                </a:lnTo>
                <a:lnTo>
                  <a:pt x="911391" y="204107"/>
                </a:lnTo>
                <a:lnTo>
                  <a:pt x="961567" y="303610"/>
                </a:lnTo>
                <a:lnTo>
                  <a:pt x="955614" y="370795"/>
                </a:lnTo>
                <a:lnTo>
                  <a:pt x="977725" y="464344"/>
                </a:lnTo>
                <a:lnTo>
                  <a:pt x="962417" y="492409"/>
                </a:lnTo>
                <a:lnTo>
                  <a:pt x="965819" y="540034"/>
                </a:lnTo>
                <a:lnTo>
                  <a:pt x="932651" y="633583"/>
                </a:lnTo>
                <a:lnTo>
                  <a:pt x="736901" y="555117"/>
                </a:lnTo>
                <a:lnTo>
                  <a:pt x="653705" y="607219"/>
                </a:lnTo>
                <a:cubicBezTo>
                  <a:pt x="543147" y="592762"/>
                  <a:pt x="356049" y="585958"/>
                  <a:pt x="322031" y="563847"/>
                </a:cubicBezTo>
                <a:lnTo>
                  <a:pt x="330524" y="549991"/>
                </a:lnTo>
                <a:lnTo>
                  <a:pt x="161866" y="534302"/>
                </a:lnTo>
                <a:lnTo>
                  <a:pt x="0" y="312801"/>
                </a:lnTo>
                <a:lnTo>
                  <a:pt x="0" y="253167"/>
                </a:lnTo>
                <a:lnTo>
                  <a:pt x="63894" y="163715"/>
                </a:lnTo>
                <a:lnTo>
                  <a:pt x="142698" y="157325"/>
                </a:lnTo>
                <a:lnTo>
                  <a:pt x="210852" y="6108"/>
                </a:lnTo>
                <a:lnTo>
                  <a:pt x="361532" y="12217"/>
                </a:lnTo>
                <a:cubicBezTo>
                  <a:pt x="361405" y="10129"/>
                  <a:pt x="361279" y="8041"/>
                  <a:pt x="361152" y="5953"/>
                </a:cubicBezTo>
                <a:lnTo>
                  <a:pt x="515933"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50" b="0" i="0" u="none" strike="noStrike" kern="1200" cap="none" spc="0" normalizeH="0" baseline="0" noProof="0" dirty="0">
              <a:ln>
                <a:noFill/>
              </a:ln>
              <a:solidFill>
                <a:srgbClr val="FFFFFF"/>
              </a:solidFill>
              <a:effectLst>
                <a:glow rad="63500">
                  <a:srgbClr val="FFFFFF">
                    <a:alpha val="40000"/>
                  </a:srgbClr>
                </a:glow>
              </a:effectLst>
              <a:uLnTx/>
              <a:uFillTx/>
              <a:latin typeface="Franklin Gothic"/>
              <a:ea typeface="+mn-ea"/>
              <a:cs typeface="+mn-cs"/>
            </a:endParaRPr>
          </a:p>
        </p:txBody>
      </p:sp>
      <p:sp>
        <p:nvSpPr>
          <p:cNvPr id="48" name="Freeform: Shape 47">
            <a:extLst>
              <a:ext uri="{FF2B5EF4-FFF2-40B4-BE49-F238E27FC236}">
                <a16:creationId xmlns:a16="http://schemas.microsoft.com/office/drawing/2014/main" id="{45863208-5972-4F03-D68D-27DD822C0ABE}"/>
              </a:ext>
            </a:extLst>
          </p:cNvPr>
          <p:cNvSpPr/>
          <p:nvPr/>
        </p:nvSpPr>
        <p:spPr>
          <a:xfrm>
            <a:off x="6909850" y="2619331"/>
            <a:ext cx="645294" cy="530828"/>
          </a:xfrm>
          <a:custGeom>
            <a:avLst/>
            <a:gdLst>
              <a:gd name="connsiteX0" fmla="*/ 64634 w 819831"/>
              <a:gd name="connsiteY0" fmla="*/ 0 h 674404"/>
              <a:gd name="connsiteX1" fmla="*/ 227920 w 819831"/>
              <a:gd name="connsiteY1" fmla="*/ 19560 h 674404"/>
              <a:gd name="connsiteX2" fmla="*/ 230762 w 819831"/>
              <a:gd name="connsiteY2" fmla="*/ 45932 h 674404"/>
              <a:gd name="connsiteX3" fmla="*/ 544286 w 819831"/>
              <a:gd name="connsiteY3" fmla="*/ 76540 h 674404"/>
              <a:gd name="connsiteX4" fmla="*/ 632733 w 819831"/>
              <a:gd name="connsiteY4" fmla="*/ 21261 h 674404"/>
              <a:gd name="connsiteX5" fmla="*/ 819831 w 819831"/>
              <a:gd name="connsiteY5" fmla="*/ 101203 h 674404"/>
              <a:gd name="connsiteX6" fmla="*/ 803673 w 819831"/>
              <a:gd name="connsiteY6" fmla="*/ 139473 h 674404"/>
              <a:gd name="connsiteX7" fmla="*/ 773907 w 819831"/>
              <a:gd name="connsiteY7" fmla="*/ 325721 h 674404"/>
              <a:gd name="connsiteX8" fmla="*/ 643789 w 819831"/>
              <a:gd name="connsiteY8" fmla="*/ 469447 h 674404"/>
              <a:gd name="connsiteX9" fmla="*/ 636985 w 819831"/>
              <a:gd name="connsiteY9" fmla="*/ 473699 h 674404"/>
              <a:gd name="connsiteX10" fmla="*/ 634434 w 819831"/>
              <a:gd name="connsiteY10" fmla="*/ 476250 h 674404"/>
              <a:gd name="connsiteX11" fmla="*/ 631883 w 819831"/>
              <a:gd name="connsiteY11" fmla="*/ 477951 h 674404"/>
              <a:gd name="connsiteX12" fmla="*/ 629331 w 819831"/>
              <a:gd name="connsiteY12" fmla="*/ 478801 h 674404"/>
              <a:gd name="connsiteX13" fmla="*/ 595313 w 819831"/>
              <a:gd name="connsiteY13" fmla="*/ 464344 h 674404"/>
              <a:gd name="connsiteX14" fmla="*/ 529829 w 819831"/>
              <a:gd name="connsiteY14" fmla="*/ 464344 h 674404"/>
              <a:gd name="connsiteX15" fmla="*/ 476251 w 819831"/>
              <a:gd name="connsiteY15" fmla="*/ 478801 h 674404"/>
              <a:gd name="connsiteX16" fmla="*/ 474087 w 819831"/>
              <a:gd name="connsiteY16" fmla="*/ 478719 h 674404"/>
              <a:gd name="connsiteX17" fmla="*/ 512820 w 819831"/>
              <a:gd name="connsiteY17" fmla="*/ 489007 h 674404"/>
              <a:gd name="connsiteX18" fmla="*/ 602967 w 819831"/>
              <a:gd name="connsiteY18" fmla="*/ 496661 h 674404"/>
              <a:gd name="connsiteX19" fmla="*/ 585958 w 819831"/>
              <a:gd name="connsiteY19" fmla="*/ 543435 h 674404"/>
              <a:gd name="connsiteX20" fmla="*/ 605518 w 819831"/>
              <a:gd name="connsiteY20" fmla="*/ 569800 h 674404"/>
              <a:gd name="connsiteX21" fmla="*/ 577454 w 819831"/>
              <a:gd name="connsiteY21" fmla="*/ 613172 h 674404"/>
              <a:gd name="connsiteX22" fmla="*/ 483054 w 819831"/>
              <a:gd name="connsiteY22" fmla="*/ 665900 h 674404"/>
              <a:gd name="connsiteX23" fmla="*/ 458391 w 819831"/>
              <a:gd name="connsiteY23" fmla="*/ 662498 h 674404"/>
              <a:gd name="connsiteX24" fmla="*/ 430326 w 819831"/>
              <a:gd name="connsiteY24" fmla="*/ 619125 h 674404"/>
              <a:gd name="connsiteX25" fmla="*/ 425224 w 819831"/>
              <a:gd name="connsiteY25" fmla="*/ 647190 h 674404"/>
              <a:gd name="connsiteX26" fmla="*/ 343581 w 819831"/>
              <a:gd name="connsiteY26" fmla="*/ 674404 h 674404"/>
              <a:gd name="connsiteX27" fmla="*/ 250883 w 819831"/>
              <a:gd name="connsiteY27" fmla="*/ 618275 h 674404"/>
              <a:gd name="connsiteX28" fmla="*/ 265340 w 819831"/>
              <a:gd name="connsiteY28" fmla="*/ 575752 h 674404"/>
              <a:gd name="connsiteX29" fmla="*/ 246630 w 819831"/>
              <a:gd name="connsiteY29" fmla="*/ 569800 h 674404"/>
              <a:gd name="connsiteX30" fmla="*/ 290853 w 819831"/>
              <a:gd name="connsiteY30" fmla="*/ 462643 h 674404"/>
              <a:gd name="connsiteX31" fmla="*/ 298347 w 819831"/>
              <a:gd name="connsiteY31" fmla="*/ 463176 h 674404"/>
              <a:gd name="connsiteX32" fmla="*/ 228771 w 819831"/>
              <a:gd name="connsiteY32" fmla="*/ 358038 h 674404"/>
              <a:gd name="connsiteX33" fmla="*/ 48476 w 819831"/>
              <a:gd name="connsiteY33" fmla="*/ 388654 h 674404"/>
              <a:gd name="connsiteX34" fmla="*/ 53579 w 819831"/>
              <a:gd name="connsiteY34" fmla="*/ 331674 h 674404"/>
              <a:gd name="connsiteX35" fmla="*/ 105456 w 819831"/>
              <a:gd name="connsiteY35" fmla="*/ 217714 h 674404"/>
              <a:gd name="connsiteX36" fmla="*/ 61232 w 819831"/>
              <a:gd name="connsiteY36" fmla="*/ 209210 h 674404"/>
              <a:gd name="connsiteX37" fmla="*/ 55280 w 819831"/>
              <a:gd name="connsiteY37" fmla="*/ 215163 h 674404"/>
              <a:gd name="connsiteX38" fmla="*/ 39121 w 819831"/>
              <a:gd name="connsiteY38" fmla="*/ 238125 h 674404"/>
              <a:gd name="connsiteX39" fmla="*/ 0 w 819831"/>
              <a:gd name="connsiteY39" fmla="*/ 174341 h 674404"/>
              <a:gd name="connsiteX40" fmla="*/ 40822 w 819831"/>
              <a:gd name="connsiteY40" fmla="*/ 159033 h 674404"/>
              <a:gd name="connsiteX41" fmla="*/ 55280 w 819831"/>
              <a:gd name="connsiteY41" fmla="*/ 189649 h 674404"/>
              <a:gd name="connsiteX42" fmla="*/ 100353 w 819831"/>
              <a:gd name="connsiteY42" fmla="*/ 171790 h 674404"/>
              <a:gd name="connsiteX43" fmla="*/ 59532 w 819831"/>
              <a:gd name="connsiteY43" fmla="*/ 96100 h 674404"/>
              <a:gd name="connsiteX44" fmla="*/ 9355 w 819831"/>
              <a:gd name="connsiteY44" fmla="*/ 35719 h 67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9831" h="674404">
                <a:moveTo>
                  <a:pt x="64634" y="0"/>
                </a:moveTo>
                <a:lnTo>
                  <a:pt x="227920" y="19560"/>
                </a:lnTo>
                <a:lnTo>
                  <a:pt x="230762" y="45932"/>
                </a:lnTo>
                <a:lnTo>
                  <a:pt x="544286" y="76540"/>
                </a:lnTo>
                <a:lnTo>
                  <a:pt x="632733" y="21261"/>
                </a:lnTo>
                <a:lnTo>
                  <a:pt x="819831" y="101203"/>
                </a:lnTo>
                <a:lnTo>
                  <a:pt x="803673" y="139473"/>
                </a:lnTo>
                <a:lnTo>
                  <a:pt x="773907" y="325721"/>
                </a:lnTo>
                <a:lnTo>
                  <a:pt x="643789" y="469447"/>
                </a:lnTo>
                <a:cubicBezTo>
                  <a:pt x="641521" y="470864"/>
                  <a:pt x="639148" y="472126"/>
                  <a:pt x="636985" y="473699"/>
                </a:cubicBezTo>
                <a:cubicBezTo>
                  <a:pt x="636013" y="474406"/>
                  <a:pt x="635358" y="475480"/>
                  <a:pt x="634434" y="476250"/>
                </a:cubicBezTo>
                <a:cubicBezTo>
                  <a:pt x="633648" y="476904"/>
                  <a:pt x="632797" y="477494"/>
                  <a:pt x="631883" y="477951"/>
                </a:cubicBezTo>
                <a:cubicBezTo>
                  <a:pt x="631081" y="478352"/>
                  <a:pt x="629331" y="478801"/>
                  <a:pt x="629331" y="478801"/>
                </a:cubicBezTo>
                <a:lnTo>
                  <a:pt x="595313" y="464344"/>
                </a:lnTo>
                <a:lnTo>
                  <a:pt x="529829" y="464344"/>
                </a:lnTo>
                <a:lnTo>
                  <a:pt x="476251" y="478801"/>
                </a:lnTo>
                <a:lnTo>
                  <a:pt x="474087" y="478719"/>
                </a:lnTo>
                <a:lnTo>
                  <a:pt x="512820" y="489007"/>
                </a:lnTo>
                <a:lnTo>
                  <a:pt x="602967" y="496661"/>
                </a:lnTo>
                <a:lnTo>
                  <a:pt x="585958" y="543435"/>
                </a:lnTo>
                <a:lnTo>
                  <a:pt x="605518" y="569800"/>
                </a:lnTo>
                <a:lnTo>
                  <a:pt x="577454" y="613172"/>
                </a:lnTo>
                <a:lnTo>
                  <a:pt x="483054" y="665900"/>
                </a:lnTo>
                <a:lnTo>
                  <a:pt x="458391" y="662498"/>
                </a:lnTo>
                <a:lnTo>
                  <a:pt x="430326" y="619125"/>
                </a:lnTo>
                <a:lnTo>
                  <a:pt x="425224" y="647190"/>
                </a:lnTo>
                <a:lnTo>
                  <a:pt x="343581" y="674404"/>
                </a:lnTo>
                <a:lnTo>
                  <a:pt x="250883" y="618275"/>
                </a:lnTo>
                <a:lnTo>
                  <a:pt x="265340" y="575752"/>
                </a:lnTo>
                <a:lnTo>
                  <a:pt x="246630" y="569800"/>
                </a:lnTo>
                <a:lnTo>
                  <a:pt x="290853" y="462643"/>
                </a:lnTo>
                <a:lnTo>
                  <a:pt x="298347" y="463176"/>
                </a:lnTo>
                <a:lnTo>
                  <a:pt x="228771" y="358038"/>
                </a:lnTo>
                <a:lnTo>
                  <a:pt x="48476" y="388654"/>
                </a:lnTo>
                <a:lnTo>
                  <a:pt x="53579" y="331674"/>
                </a:lnTo>
                <a:lnTo>
                  <a:pt x="105456" y="217714"/>
                </a:lnTo>
                <a:lnTo>
                  <a:pt x="61232" y="209210"/>
                </a:lnTo>
                <a:lnTo>
                  <a:pt x="55280" y="215163"/>
                </a:lnTo>
                <a:lnTo>
                  <a:pt x="39121" y="238125"/>
                </a:lnTo>
                <a:lnTo>
                  <a:pt x="0" y="174341"/>
                </a:lnTo>
                <a:lnTo>
                  <a:pt x="40822" y="159033"/>
                </a:lnTo>
                <a:lnTo>
                  <a:pt x="55280" y="189649"/>
                </a:lnTo>
                <a:lnTo>
                  <a:pt x="100353" y="171790"/>
                </a:lnTo>
                <a:lnTo>
                  <a:pt x="59532" y="96100"/>
                </a:lnTo>
                <a:lnTo>
                  <a:pt x="9355" y="35719"/>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49" name="Freeform: Shape 48">
            <a:extLst>
              <a:ext uri="{FF2B5EF4-FFF2-40B4-BE49-F238E27FC236}">
                <a16:creationId xmlns:a16="http://schemas.microsoft.com/office/drawing/2014/main" id="{36BDB328-D9C5-452E-8F50-D25D4C3D3850}"/>
              </a:ext>
            </a:extLst>
          </p:cNvPr>
          <p:cNvSpPr/>
          <p:nvPr/>
        </p:nvSpPr>
        <p:spPr>
          <a:xfrm>
            <a:off x="6854959" y="2896460"/>
            <a:ext cx="388248" cy="496689"/>
          </a:xfrm>
          <a:custGeom>
            <a:avLst/>
            <a:gdLst>
              <a:gd name="connsiteX0" fmla="*/ 299359 w 493260"/>
              <a:gd name="connsiteY0" fmla="*/ 0 h 631031"/>
              <a:gd name="connsiteX1" fmla="*/ 375899 w 493260"/>
              <a:gd name="connsiteY1" fmla="*/ 102054 h 631031"/>
              <a:gd name="connsiteX2" fmla="*/ 322321 w 493260"/>
              <a:gd name="connsiteY2" fmla="*/ 211761 h 631031"/>
              <a:gd name="connsiteX3" fmla="*/ 346984 w 493260"/>
              <a:gd name="connsiteY3" fmla="*/ 223667 h 631031"/>
              <a:gd name="connsiteX4" fmla="*/ 329975 w 493260"/>
              <a:gd name="connsiteY4" fmla="*/ 270442 h 631031"/>
              <a:gd name="connsiteX5" fmla="*/ 429477 w 493260"/>
              <a:gd name="connsiteY5" fmla="*/ 324871 h 631031"/>
              <a:gd name="connsiteX6" fmla="*/ 295107 w 493260"/>
              <a:gd name="connsiteY6" fmla="*/ 352935 h 631031"/>
              <a:gd name="connsiteX7" fmla="*/ 361441 w 493260"/>
              <a:gd name="connsiteY7" fmla="*/ 374197 h 631031"/>
              <a:gd name="connsiteX8" fmla="*/ 420973 w 493260"/>
              <a:gd name="connsiteY8" fmla="*/ 374197 h 631031"/>
              <a:gd name="connsiteX9" fmla="*/ 459242 w 493260"/>
              <a:gd name="connsiteY9" fmla="*/ 335926 h 631031"/>
              <a:gd name="connsiteX10" fmla="*/ 469448 w 493260"/>
              <a:gd name="connsiteY10" fmla="*/ 338478 h 631031"/>
              <a:gd name="connsiteX11" fmla="*/ 468598 w 493260"/>
              <a:gd name="connsiteY11" fmla="*/ 451587 h 631031"/>
              <a:gd name="connsiteX12" fmla="*/ 493260 w 493260"/>
              <a:gd name="connsiteY12" fmla="*/ 460942 h 631031"/>
              <a:gd name="connsiteX13" fmla="*/ 423524 w 493260"/>
              <a:gd name="connsiteY13" fmla="*/ 520473 h 631031"/>
              <a:gd name="connsiteX14" fmla="*/ 396150 w 493260"/>
              <a:gd name="connsiteY14" fmla="*/ 504197 h 631031"/>
              <a:gd name="connsiteX15" fmla="*/ 386954 w 493260"/>
              <a:gd name="connsiteY15" fmla="*/ 512818 h 631031"/>
              <a:gd name="connsiteX16" fmla="*/ 401411 w 493260"/>
              <a:gd name="connsiteY16" fmla="*/ 528977 h 631031"/>
              <a:gd name="connsiteX17" fmla="*/ 392907 w 493260"/>
              <a:gd name="connsiteY17" fmla="*/ 550238 h 631031"/>
              <a:gd name="connsiteX18" fmla="*/ 385827 w 493260"/>
              <a:gd name="connsiteY18" fmla="*/ 545463 h 631031"/>
              <a:gd name="connsiteX19" fmla="*/ 388655 w 493260"/>
              <a:gd name="connsiteY19" fmla="*/ 548538 h 631031"/>
              <a:gd name="connsiteX20" fmla="*/ 379300 w 493260"/>
              <a:gd name="connsiteY20" fmla="*/ 566397 h 631031"/>
              <a:gd name="connsiteX21" fmla="*/ 278947 w 493260"/>
              <a:gd name="connsiteY21" fmla="*/ 555341 h 631031"/>
              <a:gd name="connsiteX22" fmla="*/ 279126 w 493260"/>
              <a:gd name="connsiteY22" fmla="*/ 545491 h 631031"/>
              <a:gd name="connsiteX23" fmla="*/ 247481 w 493260"/>
              <a:gd name="connsiteY23" fmla="*/ 550238 h 631031"/>
              <a:gd name="connsiteX24" fmla="*/ 260237 w 493260"/>
              <a:gd name="connsiteY24" fmla="*/ 571499 h 631031"/>
              <a:gd name="connsiteX25" fmla="*/ 247481 w 493260"/>
              <a:gd name="connsiteY25" fmla="*/ 579153 h 631031"/>
              <a:gd name="connsiteX26" fmla="*/ 220917 w 493260"/>
              <a:gd name="connsiteY26" fmla="*/ 560061 h 631031"/>
              <a:gd name="connsiteX27" fmla="*/ 205808 w 493260"/>
              <a:gd name="connsiteY27" fmla="*/ 557022 h 631031"/>
              <a:gd name="connsiteX28" fmla="*/ 205808 w 493260"/>
              <a:gd name="connsiteY28" fmla="*/ 583406 h 631031"/>
              <a:gd name="connsiteX29" fmla="*/ 165838 w 493260"/>
              <a:gd name="connsiteY29" fmla="*/ 586808 h 631031"/>
              <a:gd name="connsiteX30" fmla="*/ 159884 w 493260"/>
              <a:gd name="connsiteY30" fmla="*/ 621676 h 631031"/>
              <a:gd name="connsiteX31" fmla="*/ 114811 w 493260"/>
              <a:gd name="connsiteY31" fmla="*/ 631031 h 631031"/>
              <a:gd name="connsiteX32" fmla="*/ 97802 w 493260"/>
              <a:gd name="connsiteY32" fmla="*/ 610621 h 631031"/>
              <a:gd name="connsiteX33" fmla="*/ 73138 w 493260"/>
              <a:gd name="connsiteY33" fmla="*/ 623377 h 631031"/>
              <a:gd name="connsiteX34" fmla="*/ 22112 w 493260"/>
              <a:gd name="connsiteY34" fmla="*/ 598714 h 631031"/>
              <a:gd name="connsiteX35" fmla="*/ 91849 w 493260"/>
              <a:gd name="connsiteY35" fmla="*/ 556192 h 631031"/>
              <a:gd name="connsiteX36" fmla="*/ 86855 w 493260"/>
              <a:gd name="connsiteY36" fmla="*/ 533095 h 631031"/>
              <a:gd name="connsiteX37" fmla="*/ 74839 w 493260"/>
              <a:gd name="connsiteY37" fmla="*/ 530678 h 631031"/>
              <a:gd name="connsiteX38" fmla="*/ 35719 w 493260"/>
              <a:gd name="connsiteY38" fmla="*/ 463493 h 631031"/>
              <a:gd name="connsiteX39" fmla="*/ 10205 w 493260"/>
              <a:gd name="connsiteY39" fmla="*/ 473698 h 631031"/>
              <a:gd name="connsiteX40" fmla="*/ 0 w 493260"/>
              <a:gd name="connsiteY40" fmla="*/ 448185 h 631031"/>
              <a:gd name="connsiteX41" fmla="*/ 87070 w 493260"/>
              <a:gd name="connsiteY41" fmla="*/ 377738 h 631031"/>
              <a:gd name="connsiteX42" fmla="*/ 83345 w 493260"/>
              <a:gd name="connsiteY42" fmla="*/ 375047 h 631031"/>
              <a:gd name="connsiteX43" fmla="*/ 85046 w 493260"/>
              <a:gd name="connsiteY43" fmla="*/ 289152 h 631031"/>
              <a:gd name="connsiteX44" fmla="*/ 198156 w 493260"/>
              <a:gd name="connsiteY44" fmla="*/ 241527 h 631031"/>
              <a:gd name="connsiteX45" fmla="*/ 126718 w 493260"/>
              <a:gd name="connsiteY45" fmla="*/ 58681 h 631031"/>
              <a:gd name="connsiteX46" fmla="*/ 108859 w 493260"/>
              <a:gd name="connsiteY46" fmla="*/ 34868 h 631031"/>
              <a:gd name="connsiteX0" fmla="*/ 299359 w 493260"/>
              <a:gd name="connsiteY0" fmla="*/ 0 h 631031"/>
              <a:gd name="connsiteX1" fmla="*/ 375899 w 493260"/>
              <a:gd name="connsiteY1" fmla="*/ 102054 h 631031"/>
              <a:gd name="connsiteX2" fmla="*/ 322321 w 493260"/>
              <a:gd name="connsiteY2" fmla="*/ 211761 h 631031"/>
              <a:gd name="connsiteX3" fmla="*/ 346984 w 493260"/>
              <a:gd name="connsiteY3" fmla="*/ 223667 h 631031"/>
              <a:gd name="connsiteX4" fmla="*/ 329975 w 493260"/>
              <a:gd name="connsiteY4" fmla="*/ 270442 h 631031"/>
              <a:gd name="connsiteX5" fmla="*/ 429477 w 493260"/>
              <a:gd name="connsiteY5" fmla="*/ 324871 h 631031"/>
              <a:gd name="connsiteX6" fmla="*/ 295107 w 493260"/>
              <a:gd name="connsiteY6" fmla="*/ 352935 h 631031"/>
              <a:gd name="connsiteX7" fmla="*/ 361441 w 493260"/>
              <a:gd name="connsiteY7" fmla="*/ 374197 h 631031"/>
              <a:gd name="connsiteX8" fmla="*/ 420973 w 493260"/>
              <a:gd name="connsiteY8" fmla="*/ 374197 h 631031"/>
              <a:gd name="connsiteX9" fmla="*/ 459242 w 493260"/>
              <a:gd name="connsiteY9" fmla="*/ 335926 h 631031"/>
              <a:gd name="connsiteX10" fmla="*/ 469448 w 493260"/>
              <a:gd name="connsiteY10" fmla="*/ 338478 h 631031"/>
              <a:gd name="connsiteX11" fmla="*/ 468598 w 493260"/>
              <a:gd name="connsiteY11" fmla="*/ 451587 h 631031"/>
              <a:gd name="connsiteX12" fmla="*/ 493260 w 493260"/>
              <a:gd name="connsiteY12" fmla="*/ 460942 h 631031"/>
              <a:gd name="connsiteX13" fmla="*/ 423524 w 493260"/>
              <a:gd name="connsiteY13" fmla="*/ 520473 h 631031"/>
              <a:gd name="connsiteX14" fmla="*/ 396150 w 493260"/>
              <a:gd name="connsiteY14" fmla="*/ 504197 h 631031"/>
              <a:gd name="connsiteX15" fmla="*/ 401411 w 493260"/>
              <a:gd name="connsiteY15" fmla="*/ 528977 h 631031"/>
              <a:gd name="connsiteX16" fmla="*/ 392907 w 493260"/>
              <a:gd name="connsiteY16" fmla="*/ 550238 h 631031"/>
              <a:gd name="connsiteX17" fmla="*/ 385827 w 493260"/>
              <a:gd name="connsiteY17" fmla="*/ 545463 h 631031"/>
              <a:gd name="connsiteX18" fmla="*/ 388655 w 493260"/>
              <a:gd name="connsiteY18" fmla="*/ 548538 h 631031"/>
              <a:gd name="connsiteX19" fmla="*/ 379300 w 493260"/>
              <a:gd name="connsiteY19" fmla="*/ 566397 h 631031"/>
              <a:gd name="connsiteX20" fmla="*/ 278947 w 493260"/>
              <a:gd name="connsiteY20" fmla="*/ 555341 h 631031"/>
              <a:gd name="connsiteX21" fmla="*/ 279126 w 493260"/>
              <a:gd name="connsiteY21" fmla="*/ 545491 h 631031"/>
              <a:gd name="connsiteX22" fmla="*/ 247481 w 493260"/>
              <a:gd name="connsiteY22" fmla="*/ 550238 h 631031"/>
              <a:gd name="connsiteX23" fmla="*/ 260237 w 493260"/>
              <a:gd name="connsiteY23" fmla="*/ 571499 h 631031"/>
              <a:gd name="connsiteX24" fmla="*/ 247481 w 493260"/>
              <a:gd name="connsiteY24" fmla="*/ 579153 h 631031"/>
              <a:gd name="connsiteX25" fmla="*/ 220917 w 493260"/>
              <a:gd name="connsiteY25" fmla="*/ 560061 h 631031"/>
              <a:gd name="connsiteX26" fmla="*/ 205808 w 493260"/>
              <a:gd name="connsiteY26" fmla="*/ 557022 h 631031"/>
              <a:gd name="connsiteX27" fmla="*/ 205808 w 493260"/>
              <a:gd name="connsiteY27" fmla="*/ 583406 h 631031"/>
              <a:gd name="connsiteX28" fmla="*/ 165838 w 493260"/>
              <a:gd name="connsiteY28" fmla="*/ 586808 h 631031"/>
              <a:gd name="connsiteX29" fmla="*/ 159884 w 493260"/>
              <a:gd name="connsiteY29" fmla="*/ 621676 h 631031"/>
              <a:gd name="connsiteX30" fmla="*/ 114811 w 493260"/>
              <a:gd name="connsiteY30" fmla="*/ 631031 h 631031"/>
              <a:gd name="connsiteX31" fmla="*/ 97802 w 493260"/>
              <a:gd name="connsiteY31" fmla="*/ 610621 h 631031"/>
              <a:gd name="connsiteX32" fmla="*/ 73138 w 493260"/>
              <a:gd name="connsiteY32" fmla="*/ 623377 h 631031"/>
              <a:gd name="connsiteX33" fmla="*/ 22112 w 493260"/>
              <a:gd name="connsiteY33" fmla="*/ 598714 h 631031"/>
              <a:gd name="connsiteX34" fmla="*/ 91849 w 493260"/>
              <a:gd name="connsiteY34" fmla="*/ 556192 h 631031"/>
              <a:gd name="connsiteX35" fmla="*/ 86855 w 493260"/>
              <a:gd name="connsiteY35" fmla="*/ 533095 h 631031"/>
              <a:gd name="connsiteX36" fmla="*/ 74839 w 493260"/>
              <a:gd name="connsiteY36" fmla="*/ 530678 h 631031"/>
              <a:gd name="connsiteX37" fmla="*/ 35719 w 493260"/>
              <a:gd name="connsiteY37" fmla="*/ 463493 h 631031"/>
              <a:gd name="connsiteX38" fmla="*/ 10205 w 493260"/>
              <a:gd name="connsiteY38" fmla="*/ 473698 h 631031"/>
              <a:gd name="connsiteX39" fmla="*/ 0 w 493260"/>
              <a:gd name="connsiteY39" fmla="*/ 448185 h 631031"/>
              <a:gd name="connsiteX40" fmla="*/ 87070 w 493260"/>
              <a:gd name="connsiteY40" fmla="*/ 377738 h 631031"/>
              <a:gd name="connsiteX41" fmla="*/ 83345 w 493260"/>
              <a:gd name="connsiteY41" fmla="*/ 375047 h 631031"/>
              <a:gd name="connsiteX42" fmla="*/ 85046 w 493260"/>
              <a:gd name="connsiteY42" fmla="*/ 289152 h 631031"/>
              <a:gd name="connsiteX43" fmla="*/ 198156 w 493260"/>
              <a:gd name="connsiteY43" fmla="*/ 241527 h 631031"/>
              <a:gd name="connsiteX44" fmla="*/ 126718 w 493260"/>
              <a:gd name="connsiteY44" fmla="*/ 58681 h 631031"/>
              <a:gd name="connsiteX45" fmla="*/ 108859 w 493260"/>
              <a:gd name="connsiteY45" fmla="*/ 34868 h 631031"/>
              <a:gd name="connsiteX46" fmla="*/ 299359 w 493260"/>
              <a:gd name="connsiteY46" fmla="*/ 0 h 631031"/>
              <a:gd name="connsiteX0" fmla="*/ 299359 w 493260"/>
              <a:gd name="connsiteY0" fmla="*/ 0 h 631031"/>
              <a:gd name="connsiteX1" fmla="*/ 375899 w 493260"/>
              <a:gd name="connsiteY1" fmla="*/ 102054 h 631031"/>
              <a:gd name="connsiteX2" fmla="*/ 322321 w 493260"/>
              <a:gd name="connsiteY2" fmla="*/ 211761 h 631031"/>
              <a:gd name="connsiteX3" fmla="*/ 346984 w 493260"/>
              <a:gd name="connsiteY3" fmla="*/ 223667 h 631031"/>
              <a:gd name="connsiteX4" fmla="*/ 329975 w 493260"/>
              <a:gd name="connsiteY4" fmla="*/ 270442 h 631031"/>
              <a:gd name="connsiteX5" fmla="*/ 429477 w 493260"/>
              <a:gd name="connsiteY5" fmla="*/ 324871 h 631031"/>
              <a:gd name="connsiteX6" fmla="*/ 295107 w 493260"/>
              <a:gd name="connsiteY6" fmla="*/ 352935 h 631031"/>
              <a:gd name="connsiteX7" fmla="*/ 361441 w 493260"/>
              <a:gd name="connsiteY7" fmla="*/ 374197 h 631031"/>
              <a:gd name="connsiteX8" fmla="*/ 420973 w 493260"/>
              <a:gd name="connsiteY8" fmla="*/ 374197 h 631031"/>
              <a:gd name="connsiteX9" fmla="*/ 459242 w 493260"/>
              <a:gd name="connsiteY9" fmla="*/ 335926 h 631031"/>
              <a:gd name="connsiteX10" fmla="*/ 469448 w 493260"/>
              <a:gd name="connsiteY10" fmla="*/ 338478 h 631031"/>
              <a:gd name="connsiteX11" fmla="*/ 468598 w 493260"/>
              <a:gd name="connsiteY11" fmla="*/ 451587 h 631031"/>
              <a:gd name="connsiteX12" fmla="*/ 493260 w 493260"/>
              <a:gd name="connsiteY12" fmla="*/ 460942 h 631031"/>
              <a:gd name="connsiteX13" fmla="*/ 423524 w 493260"/>
              <a:gd name="connsiteY13" fmla="*/ 520473 h 631031"/>
              <a:gd name="connsiteX14" fmla="*/ 396150 w 493260"/>
              <a:gd name="connsiteY14" fmla="*/ 504197 h 631031"/>
              <a:gd name="connsiteX15" fmla="*/ 401411 w 493260"/>
              <a:gd name="connsiteY15" fmla="*/ 528977 h 631031"/>
              <a:gd name="connsiteX16" fmla="*/ 392907 w 493260"/>
              <a:gd name="connsiteY16" fmla="*/ 550238 h 631031"/>
              <a:gd name="connsiteX17" fmla="*/ 385827 w 493260"/>
              <a:gd name="connsiteY17" fmla="*/ 545463 h 631031"/>
              <a:gd name="connsiteX18" fmla="*/ 379300 w 493260"/>
              <a:gd name="connsiteY18" fmla="*/ 566397 h 631031"/>
              <a:gd name="connsiteX19" fmla="*/ 278947 w 493260"/>
              <a:gd name="connsiteY19" fmla="*/ 555341 h 631031"/>
              <a:gd name="connsiteX20" fmla="*/ 279126 w 493260"/>
              <a:gd name="connsiteY20" fmla="*/ 545491 h 631031"/>
              <a:gd name="connsiteX21" fmla="*/ 247481 w 493260"/>
              <a:gd name="connsiteY21" fmla="*/ 550238 h 631031"/>
              <a:gd name="connsiteX22" fmla="*/ 260237 w 493260"/>
              <a:gd name="connsiteY22" fmla="*/ 571499 h 631031"/>
              <a:gd name="connsiteX23" fmla="*/ 247481 w 493260"/>
              <a:gd name="connsiteY23" fmla="*/ 579153 h 631031"/>
              <a:gd name="connsiteX24" fmla="*/ 220917 w 493260"/>
              <a:gd name="connsiteY24" fmla="*/ 560061 h 631031"/>
              <a:gd name="connsiteX25" fmla="*/ 205808 w 493260"/>
              <a:gd name="connsiteY25" fmla="*/ 557022 h 631031"/>
              <a:gd name="connsiteX26" fmla="*/ 205808 w 493260"/>
              <a:gd name="connsiteY26" fmla="*/ 583406 h 631031"/>
              <a:gd name="connsiteX27" fmla="*/ 165838 w 493260"/>
              <a:gd name="connsiteY27" fmla="*/ 586808 h 631031"/>
              <a:gd name="connsiteX28" fmla="*/ 159884 w 493260"/>
              <a:gd name="connsiteY28" fmla="*/ 621676 h 631031"/>
              <a:gd name="connsiteX29" fmla="*/ 114811 w 493260"/>
              <a:gd name="connsiteY29" fmla="*/ 631031 h 631031"/>
              <a:gd name="connsiteX30" fmla="*/ 97802 w 493260"/>
              <a:gd name="connsiteY30" fmla="*/ 610621 h 631031"/>
              <a:gd name="connsiteX31" fmla="*/ 73138 w 493260"/>
              <a:gd name="connsiteY31" fmla="*/ 623377 h 631031"/>
              <a:gd name="connsiteX32" fmla="*/ 22112 w 493260"/>
              <a:gd name="connsiteY32" fmla="*/ 598714 h 631031"/>
              <a:gd name="connsiteX33" fmla="*/ 91849 w 493260"/>
              <a:gd name="connsiteY33" fmla="*/ 556192 h 631031"/>
              <a:gd name="connsiteX34" fmla="*/ 86855 w 493260"/>
              <a:gd name="connsiteY34" fmla="*/ 533095 h 631031"/>
              <a:gd name="connsiteX35" fmla="*/ 74839 w 493260"/>
              <a:gd name="connsiteY35" fmla="*/ 530678 h 631031"/>
              <a:gd name="connsiteX36" fmla="*/ 35719 w 493260"/>
              <a:gd name="connsiteY36" fmla="*/ 463493 h 631031"/>
              <a:gd name="connsiteX37" fmla="*/ 10205 w 493260"/>
              <a:gd name="connsiteY37" fmla="*/ 473698 h 631031"/>
              <a:gd name="connsiteX38" fmla="*/ 0 w 493260"/>
              <a:gd name="connsiteY38" fmla="*/ 448185 h 631031"/>
              <a:gd name="connsiteX39" fmla="*/ 87070 w 493260"/>
              <a:gd name="connsiteY39" fmla="*/ 377738 h 631031"/>
              <a:gd name="connsiteX40" fmla="*/ 83345 w 493260"/>
              <a:gd name="connsiteY40" fmla="*/ 375047 h 631031"/>
              <a:gd name="connsiteX41" fmla="*/ 85046 w 493260"/>
              <a:gd name="connsiteY41" fmla="*/ 289152 h 631031"/>
              <a:gd name="connsiteX42" fmla="*/ 198156 w 493260"/>
              <a:gd name="connsiteY42" fmla="*/ 241527 h 631031"/>
              <a:gd name="connsiteX43" fmla="*/ 126718 w 493260"/>
              <a:gd name="connsiteY43" fmla="*/ 58681 h 631031"/>
              <a:gd name="connsiteX44" fmla="*/ 108859 w 493260"/>
              <a:gd name="connsiteY44" fmla="*/ 34868 h 631031"/>
              <a:gd name="connsiteX45" fmla="*/ 299359 w 493260"/>
              <a:gd name="connsiteY45" fmla="*/ 0 h 6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3260" h="631031">
                <a:moveTo>
                  <a:pt x="299359" y="0"/>
                </a:moveTo>
                <a:lnTo>
                  <a:pt x="375899" y="102054"/>
                </a:lnTo>
                <a:lnTo>
                  <a:pt x="322321" y="211761"/>
                </a:lnTo>
                <a:lnTo>
                  <a:pt x="346984" y="223667"/>
                </a:lnTo>
                <a:lnTo>
                  <a:pt x="329975" y="270442"/>
                </a:lnTo>
                <a:lnTo>
                  <a:pt x="429477" y="324871"/>
                </a:lnTo>
                <a:lnTo>
                  <a:pt x="295107" y="352935"/>
                </a:lnTo>
                <a:lnTo>
                  <a:pt x="361441" y="374197"/>
                </a:lnTo>
                <a:lnTo>
                  <a:pt x="420973" y="374197"/>
                </a:lnTo>
                <a:lnTo>
                  <a:pt x="459242" y="335926"/>
                </a:lnTo>
                <a:lnTo>
                  <a:pt x="469448" y="338478"/>
                </a:lnTo>
                <a:cubicBezTo>
                  <a:pt x="469165" y="376181"/>
                  <a:pt x="468881" y="413884"/>
                  <a:pt x="468598" y="451587"/>
                </a:cubicBezTo>
                <a:lnTo>
                  <a:pt x="493260" y="460942"/>
                </a:lnTo>
                <a:lnTo>
                  <a:pt x="423524" y="520473"/>
                </a:lnTo>
                <a:lnTo>
                  <a:pt x="396150" y="504197"/>
                </a:lnTo>
                <a:lnTo>
                  <a:pt x="401411" y="528977"/>
                </a:lnTo>
                <a:lnTo>
                  <a:pt x="392907" y="550238"/>
                </a:lnTo>
                <a:lnTo>
                  <a:pt x="385827" y="545463"/>
                </a:lnTo>
                <a:lnTo>
                  <a:pt x="379300" y="566397"/>
                </a:lnTo>
                <a:lnTo>
                  <a:pt x="278947" y="555341"/>
                </a:lnTo>
                <a:cubicBezTo>
                  <a:pt x="279007" y="552058"/>
                  <a:pt x="279066" y="548774"/>
                  <a:pt x="279126" y="545491"/>
                </a:cubicBezTo>
                <a:lnTo>
                  <a:pt x="247481" y="550238"/>
                </a:lnTo>
                <a:lnTo>
                  <a:pt x="260237" y="571499"/>
                </a:lnTo>
                <a:lnTo>
                  <a:pt x="247481" y="579153"/>
                </a:lnTo>
                <a:lnTo>
                  <a:pt x="220917" y="560061"/>
                </a:lnTo>
                <a:lnTo>
                  <a:pt x="205808" y="557022"/>
                </a:lnTo>
                <a:lnTo>
                  <a:pt x="205808" y="583406"/>
                </a:lnTo>
                <a:lnTo>
                  <a:pt x="165838" y="586808"/>
                </a:lnTo>
                <a:lnTo>
                  <a:pt x="159884" y="621676"/>
                </a:lnTo>
                <a:lnTo>
                  <a:pt x="114811" y="631031"/>
                </a:lnTo>
                <a:lnTo>
                  <a:pt x="97802" y="610621"/>
                </a:lnTo>
                <a:lnTo>
                  <a:pt x="73138" y="623377"/>
                </a:lnTo>
                <a:lnTo>
                  <a:pt x="22112" y="598714"/>
                </a:lnTo>
                <a:lnTo>
                  <a:pt x="91849" y="556192"/>
                </a:lnTo>
                <a:lnTo>
                  <a:pt x="86855" y="533095"/>
                </a:lnTo>
                <a:lnTo>
                  <a:pt x="74839" y="530678"/>
                </a:lnTo>
                <a:lnTo>
                  <a:pt x="35719" y="463493"/>
                </a:lnTo>
                <a:lnTo>
                  <a:pt x="10205" y="473698"/>
                </a:lnTo>
                <a:lnTo>
                  <a:pt x="0" y="448185"/>
                </a:lnTo>
                <a:lnTo>
                  <a:pt x="87070" y="377738"/>
                </a:lnTo>
                <a:lnTo>
                  <a:pt x="83345" y="375047"/>
                </a:lnTo>
                <a:lnTo>
                  <a:pt x="85046" y="289152"/>
                </a:lnTo>
                <a:lnTo>
                  <a:pt x="198156" y="241527"/>
                </a:lnTo>
                <a:lnTo>
                  <a:pt x="126718" y="58681"/>
                </a:lnTo>
                <a:lnTo>
                  <a:pt x="108859" y="34868"/>
                </a:lnTo>
                <a:lnTo>
                  <a:pt x="299359"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0" name="Freeform: Shape 49">
            <a:extLst>
              <a:ext uri="{FF2B5EF4-FFF2-40B4-BE49-F238E27FC236}">
                <a16:creationId xmlns:a16="http://schemas.microsoft.com/office/drawing/2014/main" id="{6DC53891-CC7F-A429-73A7-82A1F59C9DA0}"/>
              </a:ext>
            </a:extLst>
          </p:cNvPr>
          <p:cNvSpPr/>
          <p:nvPr/>
        </p:nvSpPr>
        <p:spPr>
          <a:xfrm>
            <a:off x="6523132" y="3253663"/>
            <a:ext cx="176824" cy="151966"/>
          </a:xfrm>
          <a:custGeom>
            <a:avLst/>
            <a:gdLst>
              <a:gd name="connsiteX0" fmla="*/ 175076 w 224651"/>
              <a:gd name="connsiteY0" fmla="*/ 108185 h 193069"/>
              <a:gd name="connsiteX1" fmla="*/ 171654 w 224651"/>
              <a:gd name="connsiteY1" fmla="*/ 109444 h 193069"/>
              <a:gd name="connsiteX2" fmla="*/ 175135 w 224651"/>
              <a:gd name="connsiteY2" fmla="*/ 108385 h 193069"/>
              <a:gd name="connsiteX3" fmla="*/ 126876 w 224651"/>
              <a:gd name="connsiteY3" fmla="*/ 0 h 193069"/>
              <a:gd name="connsiteX4" fmla="*/ 154273 w 224651"/>
              <a:gd name="connsiteY4" fmla="*/ 40488 h 193069"/>
              <a:gd name="connsiteX5" fmla="*/ 156525 w 224651"/>
              <a:gd name="connsiteY5" fmla="*/ 38613 h 193069"/>
              <a:gd name="connsiteX6" fmla="*/ 204793 w 224651"/>
              <a:gd name="connsiteY6" fmla="*/ 97250 h 193069"/>
              <a:gd name="connsiteX7" fmla="*/ 195585 w 224651"/>
              <a:gd name="connsiteY7" fmla="*/ 100638 h 193069"/>
              <a:gd name="connsiteX8" fmla="*/ 199621 w 224651"/>
              <a:gd name="connsiteY8" fmla="*/ 106331 h 193069"/>
              <a:gd name="connsiteX9" fmla="*/ 196518 w 224651"/>
              <a:gd name="connsiteY9" fmla="*/ 113196 h 193069"/>
              <a:gd name="connsiteX10" fmla="*/ 200449 w 224651"/>
              <a:gd name="connsiteY10" fmla="*/ 121133 h 193069"/>
              <a:gd name="connsiteX11" fmla="*/ 213688 w 224651"/>
              <a:gd name="connsiteY11" fmla="*/ 124137 h 193069"/>
              <a:gd name="connsiteX12" fmla="*/ 211826 w 224651"/>
              <a:gd name="connsiteY12" fmla="*/ 132932 h 193069"/>
              <a:gd name="connsiteX13" fmla="*/ 202931 w 224651"/>
              <a:gd name="connsiteY13" fmla="*/ 134219 h 193069"/>
              <a:gd name="connsiteX14" fmla="*/ 208930 w 224651"/>
              <a:gd name="connsiteY14" fmla="*/ 147091 h 193069"/>
              <a:gd name="connsiteX15" fmla="*/ 219687 w 224651"/>
              <a:gd name="connsiteY15" fmla="*/ 140655 h 193069"/>
              <a:gd name="connsiteX16" fmla="*/ 224651 w 224651"/>
              <a:gd name="connsiteY16" fmla="*/ 157173 h 193069"/>
              <a:gd name="connsiteX17" fmla="*/ 206502 w 224651"/>
              <a:gd name="connsiteY17" fmla="*/ 164538 h 193069"/>
              <a:gd name="connsiteX18" fmla="*/ 207275 w 224651"/>
              <a:gd name="connsiteY18" fmla="*/ 165324 h 193069"/>
              <a:gd name="connsiteX19" fmla="*/ 205207 w 224651"/>
              <a:gd name="connsiteY19" fmla="*/ 179054 h 193069"/>
              <a:gd name="connsiteX20" fmla="*/ 199001 w 224651"/>
              <a:gd name="connsiteY20" fmla="*/ 180126 h 193069"/>
              <a:gd name="connsiteX21" fmla="*/ 181418 w 224651"/>
              <a:gd name="connsiteY21" fmla="*/ 172618 h 193069"/>
              <a:gd name="connsiteX22" fmla="*/ 177694 w 224651"/>
              <a:gd name="connsiteY22" fmla="*/ 157387 h 193069"/>
              <a:gd name="connsiteX23" fmla="*/ 170247 w 224651"/>
              <a:gd name="connsiteY23" fmla="*/ 153097 h 193069"/>
              <a:gd name="connsiteX24" fmla="*/ 155767 w 224651"/>
              <a:gd name="connsiteY24" fmla="*/ 166611 h 193069"/>
              <a:gd name="connsiteX25" fmla="*/ 157379 w 224651"/>
              <a:gd name="connsiteY25" fmla="*/ 149133 h 193069"/>
              <a:gd name="connsiteX26" fmla="*/ 67575 w 224651"/>
              <a:gd name="connsiteY26" fmla="*/ 143015 h 193069"/>
              <a:gd name="connsiteX27" fmla="*/ 68444 w 224651"/>
              <a:gd name="connsiteY27" fmla="*/ 141439 h 193069"/>
              <a:gd name="connsiteX28" fmla="*/ 34477 w 224651"/>
              <a:gd name="connsiteY28" fmla="*/ 193069 h 193069"/>
              <a:gd name="connsiteX29" fmla="*/ 0 w 224651"/>
              <a:gd name="connsiteY29" fmla="*/ 176623 h 193069"/>
              <a:gd name="connsiteX30" fmla="*/ 5517 w 224651"/>
              <a:gd name="connsiteY30" fmla="*/ 714 h 193069"/>
              <a:gd name="connsiteX31" fmla="*/ 67575 w 224651"/>
              <a:gd name="connsiteY31" fmla="*/ 22166 h 193069"/>
              <a:gd name="connsiteX32" fmla="*/ 68180 w 224651"/>
              <a:gd name="connsiteY32" fmla="*/ 25480 h 193069"/>
              <a:gd name="connsiteX0" fmla="*/ 175076 w 224651"/>
              <a:gd name="connsiteY0" fmla="*/ 108185 h 193069"/>
              <a:gd name="connsiteX1" fmla="*/ 171654 w 224651"/>
              <a:gd name="connsiteY1" fmla="*/ 109444 h 193069"/>
              <a:gd name="connsiteX2" fmla="*/ 175135 w 224651"/>
              <a:gd name="connsiteY2" fmla="*/ 108385 h 193069"/>
              <a:gd name="connsiteX3" fmla="*/ 175076 w 224651"/>
              <a:gd name="connsiteY3" fmla="*/ 108185 h 193069"/>
              <a:gd name="connsiteX4" fmla="*/ 126876 w 224651"/>
              <a:gd name="connsiteY4" fmla="*/ 0 h 193069"/>
              <a:gd name="connsiteX5" fmla="*/ 154273 w 224651"/>
              <a:gd name="connsiteY5" fmla="*/ 40488 h 193069"/>
              <a:gd name="connsiteX6" fmla="*/ 156525 w 224651"/>
              <a:gd name="connsiteY6" fmla="*/ 38613 h 193069"/>
              <a:gd name="connsiteX7" fmla="*/ 204793 w 224651"/>
              <a:gd name="connsiteY7" fmla="*/ 97250 h 193069"/>
              <a:gd name="connsiteX8" fmla="*/ 195585 w 224651"/>
              <a:gd name="connsiteY8" fmla="*/ 100638 h 193069"/>
              <a:gd name="connsiteX9" fmla="*/ 199621 w 224651"/>
              <a:gd name="connsiteY9" fmla="*/ 106331 h 193069"/>
              <a:gd name="connsiteX10" fmla="*/ 196518 w 224651"/>
              <a:gd name="connsiteY10" fmla="*/ 113196 h 193069"/>
              <a:gd name="connsiteX11" fmla="*/ 200449 w 224651"/>
              <a:gd name="connsiteY11" fmla="*/ 121133 h 193069"/>
              <a:gd name="connsiteX12" fmla="*/ 213688 w 224651"/>
              <a:gd name="connsiteY12" fmla="*/ 124137 h 193069"/>
              <a:gd name="connsiteX13" fmla="*/ 211826 w 224651"/>
              <a:gd name="connsiteY13" fmla="*/ 132932 h 193069"/>
              <a:gd name="connsiteX14" fmla="*/ 202931 w 224651"/>
              <a:gd name="connsiteY14" fmla="*/ 134219 h 193069"/>
              <a:gd name="connsiteX15" fmla="*/ 208930 w 224651"/>
              <a:gd name="connsiteY15" fmla="*/ 147091 h 193069"/>
              <a:gd name="connsiteX16" fmla="*/ 219687 w 224651"/>
              <a:gd name="connsiteY16" fmla="*/ 140655 h 193069"/>
              <a:gd name="connsiteX17" fmla="*/ 224651 w 224651"/>
              <a:gd name="connsiteY17" fmla="*/ 157173 h 193069"/>
              <a:gd name="connsiteX18" fmla="*/ 206502 w 224651"/>
              <a:gd name="connsiteY18" fmla="*/ 164538 h 193069"/>
              <a:gd name="connsiteX19" fmla="*/ 207275 w 224651"/>
              <a:gd name="connsiteY19" fmla="*/ 165324 h 193069"/>
              <a:gd name="connsiteX20" fmla="*/ 205207 w 224651"/>
              <a:gd name="connsiteY20" fmla="*/ 179054 h 193069"/>
              <a:gd name="connsiteX21" fmla="*/ 199001 w 224651"/>
              <a:gd name="connsiteY21" fmla="*/ 180126 h 193069"/>
              <a:gd name="connsiteX22" fmla="*/ 181418 w 224651"/>
              <a:gd name="connsiteY22" fmla="*/ 172618 h 193069"/>
              <a:gd name="connsiteX23" fmla="*/ 177694 w 224651"/>
              <a:gd name="connsiteY23" fmla="*/ 157387 h 193069"/>
              <a:gd name="connsiteX24" fmla="*/ 170247 w 224651"/>
              <a:gd name="connsiteY24" fmla="*/ 153097 h 193069"/>
              <a:gd name="connsiteX25" fmla="*/ 155767 w 224651"/>
              <a:gd name="connsiteY25" fmla="*/ 166611 h 193069"/>
              <a:gd name="connsiteX26" fmla="*/ 157379 w 224651"/>
              <a:gd name="connsiteY26" fmla="*/ 149133 h 193069"/>
              <a:gd name="connsiteX27" fmla="*/ 67575 w 224651"/>
              <a:gd name="connsiteY27" fmla="*/ 143015 h 193069"/>
              <a:gd name="connsiteX28" fmla="*/ 34477 w 224651"/>
              <a:gd name="connsiteY28" fmla="*/ 193069 h 193069"/>
              <a:gd name="connsiteX29" fmla="*/ 0 w 224651"/>
              <a:gd name="connsiteY29" fmla="*/ 176623 h 193069"/>
              <a:gd name="connsiteX30" fmla="*/ 5517 w 224651"/>
              <a:gd name="connsiteY30" fmla="*/ 714 h 193069"/>
              <a:gd name="connsiteX31" fmla="*/ 67575 w 224651"/>
              <a:gd name="connsiteY31" fmla="*/ 22166 h 193069"/>
              <a:gd name="connsiteX32" fmla="*/ 68180 w 224651"/>
              <a:gd name="connsiteY32" fmla="*/ 25480 h 193069"/>
              <a:gd name="connsiteX33" fmla="*/ 126876 w 224651"/>
              <a:gd name="connsiteY33" fmla="*/ 0 h 19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4651" h="193069">
                <a:moveTo>
                  <a:pt x="175076" y="108185"/>
                </a:moveTo>
                <a:lnTo>
                  <a:pt x="171654" y="109444"/>
                </a:lnTo>
                <a:lnTo>
                  <a:pt x="175135" y="108385"/>
                </a:lnTo>
                <a:cubicBezTo>
                  <a:pt x="175115" y="108318"/>
                  <a:pt x="175096" y="108252"/>
                  <a:pt x="175076" y="108185"/>
                </a:cubicBezTo>
                <a:close/>
                <a:moveTo>
                  <a:pt x="126876" y="0"/>
                </a:moveTo>
                <a:lnTo>
                  <a:pt x="154273" y="40488"/>
                </a:lnTo>
                <a:lnTo>
                  <a:pt x="156525" y="38613"/>
                </a:lnTo>
                <a:lnTo>
                  <a:pt x="204793" y="97250"/>
                </a:lnTo>
                <a:lnTo>
                  <a:pt x="195585" y="100638"/>
                </a:lnTo>
                <a:lnTo>
                  <a:pt x="199621" y="106331"/>
                </a:lnTo>
                <a:lnTo>
                  <a:pt x="196518" y="113196"/>
                </a:lnTo>
                <a:lnTo>
                  <a:pt x="200449" y="121133"/>
                </a:lnTo>
                <a:lnTo>
                  <a:pt x="213688" y="124137"/>
                </a:lnTo>
                <a:lnTo>
                  <a:pt x="211826" y="132932"/>
                </a:lnTo>
                <a:lnTo>
                  <a:pt x="202931" y="134219"/>
                </a:lnTo>
                <a:lnTo>
                  <a:pt x="208930" y="147091"/>
                </a:lnTo>
                <a:lnTo>
                  <a:pt x="219687" y="140655"/>
                </a:lnTo>
                <a:lnTo>
                  <a:pt x="224651" y="157173"/>
                </a:lnTo>
                <a:lnTo>
                  <a:pt x="206502" y="164538"/>
                </a:lnTo>
                <a:lnTo>
                  <a:pt x="207275" y="165324"/>
                </a:lnTo>
                <a:lnTo>
                  <a:pt x="205207" y="179054"/>
                </a:lnTo>
                <a:lnTo>
                  <a:pt x="199001" y="180126"/>
                </a:lnTo>
                <a:lnTo>
                  <a:pt x="181418" y="172618"/>
                </a:lnTo>
                <a:lnTo>
                  <a:pt x="177694" y="157387"/>
                </a:lnTo>
                <a:lnTo>
                  <a:pt x="170247" y="153097"/>
                </a:lnTo>
                <a:lnTo>
                  <a:pt x="155767" y="166611"/>
                </a:lnTo>
                <a:lnTo>
                  <a:pt x="157379" y="149133"/>
                </a:lnTo>
                <a:lnTo>
                  <a:pt x="67575" y="143015"/>
                </a:lnTo>
                <a:lnTo>
                  <a:pt x="34477" y="193069"/>
                </a:lnTo>
                <a:lnTo>
                  <a:pt x="0" y="176623"/>
                </a:lnTo>
                <a:lnTo>
                  <a:pt x="5517" y="714"/>
                </a:lnTo>
                <a:lnTo>
                  <a:pt x="67575" y="22166"/>
                </a:lnTo>
                <a:lnTo>
                  <a:pt x="68180" y="25480"/>
                </a:lnTo>
                <a:lnTo>
                  <a:pt x="126876"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1" name="Freeform: Shape 50">
            <a:extLst>
              <a:ext uri="{FF2B5EF4-FFF2-40B4-BE49-F238E27FC236}">
                <a16:creationId xmlns:a16="http://schemas.microsoft.com/office/drawing/2014/main" id="{DA0AEC91-CA4A-6D8D-24E6-2E692FE1B144}"/>
              </a:ext>
            </a:extLst>
          </p:cNvPr>
          <p:cNvSpPr/>
          <p:nvPr/>
        </p:nvSpPr>
        <p:spPr>
          <a:xfrm>
            <a:off x="6625708" y="3209198"/>
            <a:ext cx="160652" cy="168345"/>
          </a:xfrm>
          <a:custGeom>
            <a:avLst/>
            <a:gdLst>
              <a:gd name="connsiteX0" fmla="*/ 133082 w 204104"/>
              <a:gd name="connsiteY0" fmla="*/ 0 h 213878"/>
              <a:gd name="connsiteX1" fmla="*/ 180660 w 204104"/>
              <a:gd name="connsiteY1" fmla="*/ 12156 h 213878"/>
              <a:gd name="connsiteX2" fmla="*/ 180660 w 204104"/>
              <a:gd name="connsiteY2" fmla="*/ 45050 h 213878"/>
              <a:gd name="connsiteX3" fmla="*/ 180529 w 204104"/>
              <a:gd name="connsiteY3" fmla="*/ 45338 h 213878"/>
              <a:gd name="connsiteX4" fmla="*/ 204104 w 204104"/>
              <a:gd name="connsiteY4" fmla="*/ 54345 h 213878"/>
              <a:gd name="connsiteX5" fmla="*/ 201346 w 204104"/>
              <a:gd name="connsiteY5" fmla="*/ 130143 h 213878"/>
              <a:gd name="connsiteX6" fmla="*/ 182728 w 204104"/>
              <a:gd name="connsiteY6" fmla="*/ 153025 h 213878"/>
              <a:gd name="connsiteX7" fmla="*/ 179453 w 204104"/>
              <a:gd name="connsiteY7" fmla="*/ 149912 h 213878"/>
              <a:gd name="connsiteX8" fmla="*/ 167560 w 204104"/>
              <a:gd name="connsiteY8" fmla="*/ 154456 h 213878"/>
              <a:gd name="connsiteX9" fmla="*/ 163251 w 204104"/>
              <a:gd name="connsiteY9" fmla="*/ 157559 h 213878"/>
              <a:gd name="connsiteX10" fmla="*/ 175144 w 204104"/>
              <a:gd name="connsiteY10" fmla="*/ 152310 h 213878"/>
              <a:gd name="connsiteX11" fmla="*/ 196519 w 204104"/>
              <a:gd name="connsiteY11" fmla="*/ 192354 h 213878"/>
              <a:gd name="connsiteX12" fmla="*/ 187555 w 204104"/>
              <a:gd name="connsiteY12" fmla="*/ 195215 h 213878"/>
              <a:gd name="connsiteX13" fmla="*/ 186866 w 204104"/>
              <a:gd name="connsiteY13" fmla="*/ 210946 h 213878"/>
              <a:gd name="connsiteX14" fmla="*/ 178591 w 204104"/>
              <a:gd name="connsiteY14" fmla="*/ 212376 h 213878"/>
              <a:gd name="connsiteX15" fmla="*/ 168938 w 204104"/>
              <a:gd name="connsiteY15" fmla="*/ 188779 h 213878"/>
              <a:gd name="connsiteX16" fmla="*/ 161353 w 204104"/>
              <a:gd name="connsiteY16" fmla="*/ 188779 h 213878"/>
              <a:gd name="connsiteX17" fmla="*/ 157216 w 204104"/>
              <a:gd name="connsiteY17" fmla="*/ 195215 h 213878"/>
              <a:gd name="connsiteX18" fmla="*/ 143341 w 204104"/>
              <a:gd name="connsiteY18" fmla="*/ 188021 h 213878"/>
              <a:gd name="connsiteX19" fmla="*/ 143426 w 204104"/>
              <a:gd name="connsiteY19" fmla="*/ 190209 h 213878"/>
              <a:gd name="connsiteX20" fmla="*/ 142246 w 204104"/>
              <a:gd name="connsiteY20" fmla="*/ 189887 h 213878"/>
              <a:gd name="connsiteX21" fmla="*/ 141356 w 204104"/>
              <a:gd name="connsiteY21" fmla="*/ 194499 h 213878"/>
              <a:gd name="connsiteX22" fmla="*/ 141813 w 204104"/>
              <a:gd name="connsiteY22" fmla="*/ 189769 h 213878"/>
              <a:gd name="connsiteX23" fmla="*/ 122166 w 204104"/>
              <a:gd name="connsiteY23" fmla="*/ 184408 h 213878"/>
              <a:gd name="connsiteX24" fmla="*/ 119981 w 204104"/>
              <a:gd name="connsiteY24" fmla="*/ 185918 h 213878"/>
              <a:gd name="connsiteX25" fmla="*/ 119067 w 204104"/>
              <a:gd name="connsiteY25" fmla="*/ 183562 h 213878"/>
              <a:gd name="connsiteX26" fmla="*/ 117223 w 204104"/>
              <a:gd name="connsiteY26" fmla="*/ 183059 h 213878"/>
              <a:gd name="connsiteX27" fmla="*/ 118543 w 204104"/>
              <a:gd name="connsiteY27" fmla="*/ 182212 h 213878"/>
              <a:gd name="connsiteX28" fmla="*/ 117805 w 204104"/>
              <a:gd name="connsiteY28" fmla="*/ 180310 h 213878"/>
              <a:gd name="connsiteX29" fmla="*/ 114404 w 204104"/>
              <a:gd name="connsiteY29" fmla="*/ 183836 h 213878"/>
              <a:gd name="connsiteX30" fmla="*/ 116670 w 204104"/>
              <a:gd name="connsiteY30" fmla="*/ 186205 h 213878"/>
              <a:gd name="connsiteX31" fmla="*/ 106948 w 204104"/>
              <a:gd name="connsiteY31" fmla="*/ 213449 h 213878"/>
              <a:gd name="connsiteX32" fmla="*/ 94122 w 204104"/>
              <a:gd name="connsiteY32" fmla="*/ 213878 h 213878"/>
              <a:gd name="connsiteX33" fmla="*/ 93088 w 204104"/>
              <a:gd name="connsiteY33" fmla="*/ 210660 h 213878"/>
              <a:gd name="connsiteX34" fmla="*/ 92881 w 204104"/>
              <a:gd name="connsiteY34" fmla="*/ 209802 h 213878"/>
              <a:gd name="connsiteX35" fmla="*/ 89778 w 204104"/>
              <a:gd name="connsiteY35" fmla="*/ 198647 h 213878"/>
              <a:gd name="connsiteX36" fmla="*/ 77987 w 204104"/>
              <a:gd name="connsiteY36" fmla="*/ 203796 h 213878"/>
              <a:gd name="connsiteX37" fmla="*/ 70333 w 204104"/>
              <a:gd name="connsiteY37" fmla="*/ 189637 h 213878"/>
              <a:gd name="connsiteX38" fmla="*/ 81504 w 204104"/>
              <a:gd name="connsiteY38" fmla="*/ 189423 h 213878"/>
              <a:gd name="connsiteX39" fmla="*/ 83159 w 204104"/>
              <a:gd name="connsiteY39" fmla="*/ 181271 h 213878"/>
              <a:gd name="connsiteX40" fmla="*/ 71161 w 204104"/>
              <a:gd name="connsiteY40" fmla="*/ 179769 h 213878"/>
              <a:gd name="connsiteX41" fmla="*/ 64127 w 204104"/>
              <a:gd name="connsiteY41" fmla="*/ 169901 h 213878"/>
              <a:gd name="connsiteX42" fmla="*/ 68952 w 204104"/>
              <a:gd name="connsiteY42" fmla="*/ 161563 h 213878"/>
              <a:gd name="connsiteX43" fmla="*/ 68266 w 204104"/>
              <a:gd name="connsiteY43" fmla="*/ 161606 h 213878"/>
              <a:gd name="connsiteX44" fmla="*/ 53096 w 204104"/>
              <a:gd name="connsiteY44" fmla="*/ 145159 h 213878"/>
              <a:gd name="connsiteX45" fmla="*/ 60178 w 204104"/>
              <a:gd name="connsiteY45" fmla="*/ 139248 h 213878"/>
              <a:gd name="connsiteX46" fmla="*/ 0 w 204104"/>
              <a:gd name="connsiteY46" fmla="*/ 60066 h 213878"/>
              <a:gd name="connsiteX47" fmla="*/ 70333 w 204104"/>
              <a:gd name="connsiteY47" fmla="*/ 24312 h 213878"/>
              <a:gd name="connsiteX48" fmla="*/ 80219 w 204104"/>
              <a:gd name="connsiteY48" fmla="*/ 35944 h 213878"/>
              <a:gd name="connsiteX49" fmla="*/ 80961 w 204104"/>
              <a:gd name="connsiteY49" fmla="*/ 35536 h 213878"/>
              <a:gd name="connsiteX50" fmla="*/ 74471 w 204104"/>
              <a:gd name="connsiteY50" fmla="*/ 27888 h 213878"/>
              <a:gd name="connsiteX0" fmla="*/ 133082 w 204104"/>
              <a:gd name="connsiteY0" fmla="*/ 0 h 213878"/>
              <a:gd name="connsiteX1" fmla="*/ 180660 w 204104"/>
              <a:gd name="connsiteY1" fmla="*/ 12156 h 213878"/>
              <a:gd name="connsiteX2" fmla="*/ 180660 w 204104"/>
              <a:gd name="connsiteY2" fmla="*/ 45050 h 213878"/>
              <a:gd name="connsiteX3" fmla="*/ 180529 w 204104"/>
              <a:gd name="connsiteY3" fmla="*/ 45338 h 213878"/>
              <a:gd name="connsiteX4" fmla="*/ 204104 w 204104"/>
              <a:gd name="connsiteY4" fmla="*/ 54345 h 213878"/>
              <a:gd name="connsiteX5" fmla="*/ 201346 w 204104"/>
              <a:gd name="connsiteY5" fmla="*/ 130143 h 213878"/>
              <a:gd name="connsiteX6" fmla="*/ 182728 w 204104"/>
              <a:gd name="connsiteY6" fmla="*/ 153025 h 213878"/>
              <a:gd name="connsiteX7" fmla="*/ 179453 w 204104"/>
              <a:gd name="connsiteY7" fmla="*/ 149912 h 213878"/>
              <a:gd name="connsiteX8" fmla="*/ 167560 w 204104"/>
              <a:gd name="connsiteY8" fmla="*/ 154456 h 213878"/>
              <a:gd name="connsiteX9" fmla="*/ 163251 w 204104"/>
              <a:gd name="connsiteY9" fmla="*/ 157559 h 213878"/>
              <a:gd name="connsiteX10" fmla="*/ 175144 w 204104"/>
              <a:gd name="connsiteY10" fmla="*/ 152310 h 213878"/>
              <a:gd name="connsiteX11" fmla="*/ 196519 w 204104"/>
              <a:gd name="connsiteY11" fmla="*/ 192354 h 213878"/>
              <a:gd name="connsiteX12" fmla="*/ 187555 w 204104"/>
              <a:gd name="connsiteY12" fmla="*/ 195215 h 213878"/>
              <a:gd name="connsiteX13" fmla="*/ 186866 w 204104"/>
              <a:gd name="connsiteY13" fmla="*/ 210946 h 213878"/>
              <a:gd name="connsiteX14" fmla="*/ 178591 w 204104"/>
              <a:gd name="connsiteY14" fmla="*/ 212376 h 213878"/>
              <a:gd name="connsiteX15" fmla="*/ 168938 w 204104"/>
              <a:gd name="connsiteY15" fmla="*/ 188779 h 213878"/>
              <a:gd name="connsiteX16" fmla="*/ 161353 w 204104"/>
              <a:gd name="connsiteY16" fmla="*/ 188779 h 213878"/>
              <a:gd name="connsiteX17" fmla="*/ 157216 w 204104"/>
              <a:gd name="connsiteY17" fmla="*/ 195215 h 213878"/>
              <a:gd name="connsiteX18" fmla="*/ 143341 w 204104"/>
              <a:gd name="connsiteY18" fmla="*/ 188021 h 213878"/>
              <a:gd name="connsiteX19" fmla="*/ 143426 w 204104"/>
              <a:gd name="connsiteY19" fmla="*/ 190209 h 213878"/>
              <a:gd name="connsiteX20" fmla="*/ 142246 w 204104"/>
              <a:gd name="connsiteY20" fmla="*/ 189887 h 213878"/>
              <a:gd name="connsiteX21" fmla="*/ 141356 w 204104"/>
              <a:gd name="connsiteY21" fmla="*/ 194499 h 213878"/>
              <a:gd name="connsiteX22" fmla="*/ 141813 w 204104"/>
              <a:gd name="connsiteY22" fmla="*/ 189769 h 213878"/>
              <a:gd name="connsiteX23" fmla="*/ 122166 w 204104"/>
              <a:gd name="connsiteY23" fmla="*/ 184408 h 213878"/>
              <a:gd name="connsiteX24" fmla="*/ 119981 w 204104"/>
              <a:gd name="connsiteY24" fmla="*/ 185918 h 213878"/>
              <a:gd name="connsiteX25" fmla="*/ 119067 w 204104"/>
              <a:gd name="connsiteY25" fmla="*/ 183562 h 213878"/>
              <a:gd name="connsiteX26" fmla="*/ 117223 w 204104"/>
              <a:gd name="connsiteY26" fmla="*/ 183059 h 213878"/>
              <a:gd name="connsiteX27" fmla="*/ 118543 w 204104"/>
              <a:gd name="connsiteY27" fmla="*/ 182212 h 213878"/>
              <a:gd name="connsiteX28" fmla="*/ 117805 w 204104"/>
              <a:gd name="connsiteY28" fmla="*/ 180310 h 213878"/>
              <a:gd name="connsiteX29" fmla="*/ 114404 w 204104"/>
              <a:gd name="connsiteY29" fmla="*/ 183836 h 213878"/>
              <a:gd name="connsiteX30" fmla="*/ 116670 w 204104"/>
              <a:gd name="connsiteY30" fmla="*/ 186205 h 213878"/>
              <a:gd name="connsiteX31" fmla="*/ 106948 w 204104"/>
              <a:gd name="connsiteY31" fmla="*/ 213449 h 213878"/>
              <a:gd name="connsiteX32" fmla="*/ 94122 w 204104"/>
              <a:gd name="connsiteY32" fmla="*/ 213878 h 213878"/>
              <a:gd name="connsiteX33" fmla="*/ 93088 w 204104"/>
              <a:gd name="connsiteY33" fmla="*/ 210660 h 213878"/>
              <a:gd name="connsiteX34" fmla="*/ 92881 w 204104"/>
              <a:gd name="connsiteY34" fmla="*/ 209802 h 213878"/>
              <a:gd name="connsiteX35" fmla="*/ 89778 w 204104"/>
              <a:gd name="connsiteY35" fmla="*/ 198647 h 213878"/>
              <a:gd name="connsiteX36" fmla="*/ 77987 w 204104"/>
              <a:gd name="connsiteY36" fmla="*/ 203796 h 213878"/>
              <a:gd name="connsiteX37" fmla="*/ 70333 w 204104"/>
              <a:gd name="connsiteY37" fmla="*/ 189637 h 213878"/>
              <a:gd name="connsiteX38" fmla="*/ 81504 w 204104"/>
              <a:gd name="connsiteY38" fmla="*/ 189423 h 213878"/>
              <a:gd name="connsiteX39" fmla="*/ 83159 w 204104"/>
              <a:gd name="connsiteY39" fmla="*/ 181271 h 213878"/>
              <a:gd name="connsiteX40" fmla="*/ 71161 w 204104"/>
              <a:gd name="connsiteY40" fmla="*/ 179769 h 213878"/>
              <a:gd name="connsiteX41" fmla="*/ 64127 w 204104"/>
              <a:gd name="connsiteY41" fmla="*/ 169901 h 213878"/>
              <a:gd name="connsiteX42" fmla="*/ 68952 w 204104"/>
              <a:gd name="connsiteY42" fmla="*/ 161563 h 213878"/>
              <a:gd name="connsiteX43" fmla="*/ 68266 w 204104"/>
              <a:gd name="connsiteY43" fmla="*/ 161606 h 213878"/>
              <a:gd name="connsiteX44" fmla="*/ 53096 w 204104"/>
              <a:gd name="connsiteY44" fmla="*/ 145159 h 213878"/>
              <a:gd name="connsiteX45" fmla="*/ 60178 w 204104"/>
              <a:gd name="connsiteY45" fmla="*/ 139248 h 213878"/>
              <a:gd name="connsiteX46" fmla="*/ 0 w 204104"/>
              <a:gd name="connsiteY46" fmla="*/ 60066 h 213878"/>
              <a:gd name="connsiteX47" fmla="*/ 70333 w 204104"/>
              <a:gd name="connsiteY47" fmla="*/ 24312 h 213878"/>
              <a:gd name="connsiteX48" fmla="*/ 80219 w 204104"/>
              <a:gd name="connsiteY48" fmla="*/ 35944 h 213878"/>
              <a:gd name="connsiteX49" fmla="*/ 80961 w 204104"/>
              <a:gd name="connsiteY49" fmla="*/ 35536 h 213878"/>
              <a:gd name="connsiteX50" fmla="*/ 133082 w 204104"/>
              <a:gd name="connsiteY50" fmla="*/ 0 h 2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4104" h="213878">
                <a:moveTo>
                  <a:pt x="133082" y="0"/>
                </a:moveTo>
                <a:lnTo>
                  <a:pt x="180660" y="12156"/>
                </a:lnTo>
                <a:lnTo>
                  <a:pt x="180660" y="45050"/>
                </a:lnTo>
                <a:cubicBezTo>
                  <a:pt x="180616" y="45146"/>
                  <a:pt x="180573" y="45242"/>
                  <a:pt x="180529" y="45338"/>
                </a:cubicBezTo>
                <a:lnTo>
                  <a:pt x="204104" y="54345"/>
                </a:lnTo>
                <a:lnTo>
                  <a:pt x="201346" y="130143"/>
                </a:lnTo>
                <a:lnTo>
                  <a:pt x="182728" y="153025"/>
                </a:lnTo>
                <a:lnTo>
                  <a:pt x="179453" y="149912"/>
                </a:lnTo>
                <a:lnTo>
                  <a:pt x="167560" y="154456"/>
                </a:lnTo>
                <a:lnTo>
                  <a:pt x="163251" y="157559"/>
                </a:lnTo>
                <a:lnTo>
                  <a:pt x="175144" y="152310"/>
                </a:lnTo>
                <a:lnTo>
                  <a:pt x="196519" y="192354"/>
                </a:lnTo>
                <a:lnTo>
                  <a:pt x="187555" y="195215"/>
                </a:lnTo>
                <a:cubicBezTo>
                  <a:pt x="187325" y="200459"/>
                  <a:pt x="187096" y="205702"/>
                  <a:pt x="186866" y="210946"/>
                </a:cubicBezTo>
                <a:lnTo>
                  <a:pt x="178591" y="212376"/>
                </a:lnTo>
                <a:lnTo>
                  <a:pt x="168938" y="188779"/>
                </a:lnTo>
                <a:lnTo>
                  <a:pt x="161353" y="188779"/>
                </a:lnTo>
                <a:lnTo>
                  <a:pt x="157216" y="195215"/>
                </a:lnTo>
                <a:lnTo>
                  <a:pt x="143341" y="188021"/>
                </a:lnTo>
                <a:cubicBezTo>
                  <a:pt x="143369" y="188750"/>
                  <a:pt x="143398" y="189480"/>
                  <a:pt x="143426" y="190209"/>
                </a:cubicBezTo>
                <a:lnTo>
                  <a:pt x="142246" y="189887"/>
                </a:lnTo>
                <a:lnTo>
                  <a:pt x="141356" y="194499"/>
                </a:lnTo>
                <a:cubicBezTo>
                  <a:pt x="141508" y="192922"/>
                  <a:pt x="141661" y="191346"/>
                  <a:pt x="141813" y="189769"/>
                </a:cubicBezTo>
                <a:lnTo>
                  <a:pt x="122166" y="184408"/>
                </a:lnTo>
                <a:lnTo>
                  <a:pt x="119981" y="185918"/>
                </a:lnTo>
                <a:lnTo>
                  <a:pt x="119067" y="183562"/>
                </a:lnTo>
                <a:lnTo>
                  <a:pt x="117223" y="183059"/>
                </a:lnTo>
                <a:lnTo>
                  <a:pt x="118543" y="182212"/>
                </a:lnTo>
                <a:lnTo>
                  <a:pt x="117805" y="180310"/>
                </a:lnTo>
                <a:lnTo>
                  <a:pt x="114404" y="183836"/>
                </a:lnTo>
                <a:lnTo>
                  <a:pt x="116670" y="186205"/>
                </a:lnTo>
                <a:lnTo>
                  <a:pt x="106948" y="213449"/>
                </a:lnTo>
                <a:lnTo>
                  <a:pt x="94122" y="213878"/>
                </a:lnTo>
                <a:cubicBezTo>
                  <a:pt x="93438" y="211987"/>
                  <a:pt x="93567" y="212484"/>
                  <a:pt x="93088" y="210660"/>
                </a:cubicBezTo>
                <a:cubicBezTo>
                  <a:pt x="93013" y="210376"/>
                  <a:pt x="92881" y="209802"/>
                  <a:pt x="92881" y="209802"/>
                </a:cubicBezTo>
                <a:lnTo>
                  <a:pt x="89778" y="198647"/>
                </a:lnTo>
                <a:lnTo>
                  <a:pt x="77987" y="203796"/>
                </a:lnTo>
                <a:lnTo>
                  <a:pt x="70333" y="189637"/>
                </a:lnTo>
                <a:lnTo>
                  <a:pt x="81504" y="189423"/>
                </a:lnTo>
                <a:lnTo>
                  <a:pt x="83159" y="181271"/>
                </a:lnTo>
                <a:lnTo>
                  <a:pt x="71161" y="179769"/>
                </a:lnTo>
                <a:lnTo>
                  <a:pt x="64127" y="169901"/>
                </a:lnTo>
                <a:lnTo>
                  <a:pt x="68952" y="161563"/>
                </a:lnTo>
                <a:lnTo>
                  <a:pt x="68266" y="161606"/>
                </a:lnTo>
                <a:lnTo>
                  <a:pt x="53096" y="145159"/>
                </a:lnTo>
                <a:lnTo>
                  <a:pt x="60178" y="139248"/>
                </a:lnTo>
                <a:lnTo>
                  <a:pt x="0" y="60066"/>
                </a:lnTo>
                <a:lnTo>
                  <a:pt x="70333" y="24312"/>
                </a:lnTo>
                <a:lnTo>
                  <a:pt x="80219" y="35944"/>
                </a:lnTo>
                <a:lnTo>
                  <a:pt x="80961" y="35536"/>
                </a:lnTo>
                <a:lnTo>
                  <a:pt x="133082"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2" name="Freeform: Shape 51">
            <a:extLst>
              <a:ext uri="{FF2B5EF4-FFF2-40B4-BE49-F238E27FC236}">
                <a16:creationId xmlns:a16="http://schemas.microsoft.com/office/drawing/2014/main" id="{10F02146-BD41-D174-A311-0CA32E3148C7}"/>
              </a:ext>
            </a:extLst>
          </p:cNvPr>
          <p:cNvSpPr/>
          <p:nvPr/>
        </p:nvSpPr>
        <p:spPr>
          <a:xfrm>
            <a:off x="6758138" y="3261542"/>
            <a:ext cx="178019" cy="114819"/>
          </a:xfrm>
          <a:custGeom>
            <a:avLst/>
            <a:gdLst>
              <a:gd name="connsiteX0" fmla="*/ 159973 w 226169"/>
              <a:gd name="connsiteY0" fmla="*/ 0 h 145875"/>
              <a:gd name="connsiteX1" fmla="*/ 226169 w 226169"/>
              <a:gd name="connsiteY1" fmla="*/ 87954 h 145875"/>
              <a:gd name="connsiteX2" fmla="*/ 144114 w 226169"/>
              <a:gd name="connsiteY2" fmla="*/ 145875 h 145875"/>
              <a:gd name="connsiteX3" fmla="*/ 120057 w 226169"/>
              <a:gd name="connsiteY3" fmla="*/ 118155 h 145875"/>
              <a:gd name="connsiteX4" fmla="*/ 97915 w 226169"/>
              <a:gd name="connsiteY4" fmla="*/ 112267 h 145875"/>
              <a:gd name="connsiteX5" fmla="*/ 79297 w 226169"/>
              <a:gd name="connsiteY5" fmla="*/ 120848 h 145875"/>
              <a:gd name="connsiteX6" fmla="*/ 78371 w 226169"/>
              <a:gd name="connsiteY6" fmla="*/ 119099 h 145875"/>
              <a:gd name="connsiteX7" fmla="*/ 66196 w 226169"/>
              <a:gd name="connsiteY7" fmla="*/ 133719 h 145875"/>
              <a:gd name="connsiteX8" fmla="*/ 33788 w 226169"/>
              <a:gd name="connsiteY8" fmla="*/ 132289 h 145875"/>
              <a:gd name="connsiteX9" fmla="*/ 0 w 226169"/>
              <a:gd name="connsiteY9" fmla="*/ 80804 h 145875"/>
              <a:gd name="connsiteX10" fmla="*/ 27789 w 226169"/>
              <a:gd name="connsiteY10" fmla="*/ 69846 h 145875"/>
              <a:gd name="connsiteX11" fmla="*/ 33788 w 226169"/>
              <a:gd name="connsiteY11" fmla="*/ 716 h 145875"/>
              <a:gd name="connsiteX12" fmla="*/ 71023 w 226169"/>
              <a:gd name="connsiteY12" fmla="*/ 26459 h 145875"/>
              <a:gd name="connsiteX13" fmla="*/ 106879 w 226169"/>
              <a:gd name="connsiteY13" fmla="*/ 12872 h 145875"/>
              <a:gd name="connsiteX14" fmla="*/ 109683 w 226169"/>
              <a:gd name="connsiteY14" fmla="*/ 22688 h 145875"/>
              <a:gd name="connsiteX15" fmla="*/ 108947 w 226169"/>
              <a:gd name="connsiteY15" fmla="*/ 19307 h 145875"/>
              <a:gd name="connsiteX0" fmla="*/ 159973 w 226169"/>
              <a:gd name="connsiteY0" fmla="*/ 0 h 145875"/>
              <a:gd name="connsiteX1" fmla="*/ 226169 w 226169"/>
              <a:gd name="connsiteY1" fmla="*/ 87954 h 145875"/>
              <a:gd name="connsiteX2" fmla="*/ 144114 w 226169"/>
              <a:gd name="connsiteY2" fmla="*/ 145875 h 145875"/>
              <a:gd name="connsiteX3" fmla="*/ 97915 w 226169"/>
              <a:gd name="connsiteY3" fmla="*/ 112267 h 145875"/>
              <a:gd name="connsiteX4" fmla="*/ 79297 w 226169"/>
              <a:gd name="connsiteY4" fmla="*/ 120848 h 145875"/>
              <a:gd name="connsiteX5" fmla="*/ 78371 w 226169"/>
              <a:gd name="connsiteY5" fmla="*/ 119099 h 145875"/>
              <a:gd name="connsiteX6" fmla="*/ 66196 w 226169"/>
              <a:gd name="connsiteY6" fmla="*/ 133719 h 145875"/>
              <a:gd name="connsiteX7" fmla="*/ 33788 w 226169"/>
              <a:gd name="connsiteY7" fmla="*/ 132289 h 145875"/>
              <a:gd name="connsiteX8" fmla="*/ 0 w 226169"/>
              <a:gd name="connsiteY8" fmla="*/ 80804 h 145875"/>
              <a:gd name="connsiteX9" fmla="*/ 27789 w 226169"/>
              <a:gd name="connsiteY9" fmla="*/ 69846 h 145875"/>
              <a:gd name="connsiteX10" fmla="*/ 33788 w 226169"/>
              <a:gd name="connsiteY10" fmla="*/ 716 h 145875"/>
              <a:gd name="connsiteX11" fmla="*/ 71023 w 226169"/>
              <a:gd name="connsiteY11" fmla="*/ 26459 h 145875"/>
              <a:gd name="connsiteX12" fmla="*/ 106879 w 226169"/>
              <a:gd name="connsiteY12" fmla="*/ 12872 h 145875"/>
              <a:gd name="connsiteX13" fmla="*/ 109683 w 226169"/>
              <a:gd name="connsiteY13" fmla="*/ 22688 h 145875"/>
              <a:gd name="connsiteX14" fmla="*/ 108947 w 226169"/>
              <a:gd name="connsiteY14" fmla="*/ 19307 h 145875"/>
              <a:gd name="connsiteX15" fmla="*/ 159973 w 226169"/>
              <a:gd name="connsiteY15" fmla="*/ 0 h 145875"/>
              <a:gd name="connsiteX0" fmla="*/ 159973 w 226169"/>
              <a:gd name="connsiteY0" fmla="*/ 0 h 145875"/>
              <a:gd name="connsiteX1" fmla="*/ 226169 w 226169"/>
              <a:gd name="connsiteY1" fmla="*/ 87954 h 145875"/>
              <a:gd name="connsiteX2" fmla="*/ 144114 w 226169"/>
              <a:gd name="connsiteY2" fmla="*/ 145875 h 145875"/>
              <a:gd name="connsiteX3" fmla="*/ 97915 w 226169"/>
              <a:gd name="connsiteY3" fmla="*/ 112267 h 145875"/>
              <a:gd name="connsiteX4" fmla="*/ 79297 w 226169"/>
              <a:gd name="connsiteY4" fmla="*/ 120848 h 145875"/>
              <a:gd name="connsiteX5" fmla="*/ 78371 w 226169"/>
              <a:gd name="connsiteY5" fmla="*/ 119099 h 145875"/>
              <a:gd name="connsiteX6" fmla="*/ 66196 w 226169"/>
              <a:gd name="connsiteY6" fmla="*/ 133719 h 145875"/>
              <a:gd name="connsiteX7" fmla="*/ 33788 w 226169"/>
              <a:gd name="connsiteY7" fmla="*/ 132289 h 145875"/>
              <a:gd name="connsiteX8" fmla="*/ 0 w 226169"/>
              <a:gd name="connsiteY8" fmla="*/ 80804 h 145875"/>
              <a:gd name="connsiteX9" fmla="*/ 27789 w 226169"/>
              <a:gd name="connsiteY9" fmla="*/ 69846 h 145875"/>
              <a:gd name="connsiteX10" fmla="*/ 33788 w 226169"/>
              <a:gd name="connsiteY10" fmla="*/ 716 h 145875"/>
              <a:gd name="connsiteX11" fmla="*/ 71023 w 226169"/>
              <a:gd name="connsiteY11" fmla="*/ 26459 h 145875"/>
              <a:gd name="connsiteX12" fmla="*/ 106879 w 226169"/>
              <a:gd name="connsiteY12" fmla="*/ 12872 h 145875"/>
              <a:gd name="connsiteX13" fmla="*/ 109683 w 226169"/>
              <a:gd name="connsiteY13" fmla="*/ 22688 h 145875"/>
              <a:gd name="connsiteX14" fmla="*/ 159973 w 226169"/>
              <a:gd name="connsiteY14" fmla="*/ 0 h 14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169" h="145875">
                <a:moveTo>
                  <a:pt x="159973" y="0"/>
                </a:moveTo>
                <a:lnTo>
                  <a:pt x="226169" y="87954"/>
                </a:lnTo>
                <a:lnTo>
                  <a:pt x="144114" y="145875"/>
                </a:lnTo>
                <a:lnTo>
                  <a:pt x="97915" y="112267"/>
                </a:lnTo>
                <a:lnTo>
                  <a:pt x="79297" y="120848"/>
                </a:lnTo>
                <a:lnTo>
                  <a:pt x="78371" y="119099"/>
                </a:lnTo>
                <a:lnTo>
                  <a:pt x="66196" y="133719"/>
                </a:lnTo>
                <a:lnTo>
                  <a:pt x="33788" y="132289"/>
                </a:lnTo>
                <a:lnTo>
                  <a:pt x="0" y="80804"/>
                </a:lnTo>
                <a:lnTo>
                  <a:pt x="27789" y="69846"/>
                </a:lnTo>
                <a:lnTo>
                  <a:pt x="33788" y="716"/>
                </a:lnTo>
                <a:lnTo>
                  <a:pt x="71023" y="26459"/>
                </a:lnTo>
                <a:lnTo>
                  <a:pt x="106879" y="12872"/>
                </a:lnTo>
                <a:lnTo>
                  <a:pt x="109683" y="22688"/>
                </a:lnTo>
                <a:lnTo>
                  <a:pt x="159973"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3" name="Freeform: Shape 52">
            <a:extLst>
              <a:ext uri="{FF2B5EF4-FFF2-40B4-BE49-F238E27FC236}">
                <a16:creationId xmlns:a16="http://schemas.microsoft.com/office/drawing/2014/main" id="{AEBF4EAC-3AAD-EF6E-6142-62A11A4200FF}"/>
              </a:ext>
            </a:extLst>
          </p:cNvPr>
          <p:cNvSpPr/>
          <p:nvPr/>
        </p:nvSpPr>
        <p:spPr>
          <a:xfrm>
            <a:off x="6721774" y="3359477"/>
            <a:ext cx="155766" cy="178983"/>
          </a:xfrm>
          <a:custGeom>
            <a:avLst/>
            <a:gdLst>
              <a:gd name="connsiteX0" fmla="*/ 146872 w 197897"/>
              <a:gd name="connsiteY0" fmla="*/ 0 h 227393"/>
              <a:gd name="connsiteX1" fmla="*/ 145828 w 197897"/>
              <a:gd name="connsiteY1" fmla="*/ 3249 h 227393"/>
              <a:gd name="connsiteX2" fmla="*/ 166179 w 197897"/>
              <a:gd name="connsiteY2" fmla="*/ 7865 h 227393"/>
              <a:gd name="connsiteX3" fmla="*/ 197897 w 197897"/>
              <a:gd name="connsiteY3" fmla="*/ 37183 h 227393"/>
              <a:gd name="connsiteX4" fmla="*/ 160662 w 197897"/>
              <a:gd name="connsiteY4" fmla="*/ 106546 h 227393"/>
              <a:gd name="connsiteX5" fmla="*/ 153905 w 197897"/>
              <a:gd name="connsiteY5" fmla="*/ 102714 h 227393"/>
              <a:gd name="connsiteX6" fmla="*/ 152807 w 197897"/>
              <a:gd name="connsiteY6" fmla="*/ 105842 h 227393"/>
              <a:gd name="connsiteX7" fmla="*/ 159973 w 197897"/>
              <a:gd name="connsiteY7" fmla="*/ 110121 h 227393"/>
              <a:gd name="connsiteX8" fmla="*/ 137908 w 197897"/>
              <a:gd name="connsiteY8" fmla="*/ 191640 h 227393"/>
              <a:gd name="connsiteX9" fmla="*/ 81366 w 197897"/>
              <a:gd name="connsiteY9" fmla="*/ 227393 h 227393"/>
              <a:gd name="connsiteX10" fmla="*/ 29833 w 197897"/>
              <a:gd name="connsiteY10" fmla="*/ 115863 h 227393"/>
              <a:gd name="connsiteX11" fmla="*/ 27809 w 197897"/>
              <a:gd name="connsiteY11" fmla="*/ 115407 h 227393"/>
              <a:gd name="connsiteX12" fmla="*/ 26849 w 197897"/>
              <a:gd name="connsiteY12" fmla="*/ 109406 h 227393"/>
              <a:gd name="connsiteX13" fmla="*/ 17928 w 197897"/>
              <a:gd name="connsiteY13" fmla="*/ 90099 h 227393"/>
              <a:gd name="connsiteX14" fmla="*/ 19489 w 197897"/>
              <a:gd name="connsiteY14" fmla="*/ 89955 h 227393"/>
              <a:gd name="connsiteX15" fmla="*/ 1379 w 197897"/>
              <a:gd name="connsiteY15" fmla="*/ 59351 h 227393"/>
              <a:gd name="connsiteX16" fmla="*/ 13101 w 197897"/>
              <a:gd name="connsiteY16" fmla="*/ 47195 h 227393"/>
              <a:gd name="connsiteX17" fmla="*/ 0 w 197897"/>
              <a:gd name="connsiteY17" fmla="*/ 32178 h 227393"/>
              <a:gd name="connsiteX18" fmla="*/ 4137 w 197897"/>
              <a:gd name="connsiteY18" fmla="*/ 3575 h 227393"/>
              <a:gd name="connsiteX19" fmla="*/ 5517 w 197897"/>
              <a:gd name="connsiteY19" fmla="*/ 6436 h 227393"/>
              <a:gd name="connsiteX20" fmla="*/ 31719 w 197897"/>
              <a:gd name="connsiteY20" fmla="*/ 13586 h 227393"/>
              <a:gd name="connsiteX21" fmla="*/ 43441 w 197897"/>
              <a:gd name="connsiteY21" fmla="*/ 8581 h 227393"/>
              <a:gd name="connsiteX22" fmla="*/ 47578 w 197897"/>
              <a:gd name="connsiteY22" fmla="*/ 16447 h 227393"/>
              <a:gd name="connsiteX23" fmla="*/ 42409 w 197897"/>
              <a:gd name="connsiteY23" fmla="*/ 19395 h 227393"/>
              <a:gd name="connsiteX24" fmla="*/ 45509 w 197897"/>
              <a:gd name="connsiteY24" fmla="*/ 18591 h 227393"/>
              <a:gd name="connsiteX25" fmla="*/ 52953 w 197897"/>
              <a:gd name="connsiteY25" fmla="*/ 35574 h 227393"/>
              <a:gd name="connsiteX26" fmla="*/ 54993 w 197897"/>
              <a:gd name="connsiteY26" fmla="*/ 35007 h 227393"/>
              <a:gd name="connsiteX27" fmla="*/ 54474 w 197897"/>
              <a:gd name="connsiteY27" fmla="*/ 33608 h 227393"/>
              <a:gd name="connsiteX28" fmla="*/ 66196 w 197897"/>
              <a:gd name="connsiteY28" fmla="*/ 27888 h 227393"/>
              <a:gd name="connsiteX29" fmla="*/ 69644 w 197897"/>
              <a:gd name="connsiteY29" fmla="*/ 10011 h 227393"/>
              <a:gd name="connsiteX30" fmla="*/ 73781 w 197897"/>
              <a:gd name="connsiteY30" fmla="*/ 17162 h 227393"/>
              <a:gd name="connsiteX31" fmla="*/ 116533 w 197897"/>
              <a:gd name="connsiteY31" fmla="*/ 13586 h 227393"/>
              <a:gd name="connsiteX32" fmla="*/ 127565 w 197897"/>
              <a:gd name="connsiteY32" fmla="*/ 2860 h 22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7897" h="227393">
                <a:moveTo>
                  <a:pt x="146872" y="0"/>
                </a:moveTo>
                <a:lnTo>
                  <a:pt x="145828" y="3249"/>
                </a:lnTo>
                <a:lnTo>
                  <a:pt x="166179" y="7865"/>
                </a:lnTo>
                <a:lnTo>
                  <a:pt x="197897" y="37183"/>
                </a:lnTo>
                <a:lnTo>
                  <a:pt x="160662" y="106546"/>
                </a:lnTo>
                <a:lnTo>
                  <a:pt x="153905" y="102714"/>
                </a:lnTo>
                <a:lnTo>
                  <a:pt x="152807" y="105842"/>
                </a:lnTo>
                <a:lnTo>
                  <a:pt x="159973" y="110121"/>
                </a:lnTo>
                <a:lnTo>
                  <a:pt x="137908" y="191640"/>
                </a:lnTo>
                <a:lnTo>
                  <a:pt x="81366" y="227393"/>
                </a:lnTo>
                <a:lnTo>
                  <a:pt x="29833" y="115863"/>
                </a:lnTo>
                <a:lnTo>
                  <a:pt x="27809" y="115407"/>
                </a:lnTo>
                <a:lnTo>
                  <a:pt x="26849" y="109406"/>
                </a:lnTo>
                <a:lnTo>
                  <a:pt x="17928" y="90099"/>
                </a:lnTo>
                <a:lnTo>
                  <a:pt x="19489" y="89955"/>
                </a:lnTo>
                <a:lnTo>
                  <a:pt x="1379" y="59351"/>
                </a:lnTo>
                <a:lnTo>
                  <a:pt x="13101" y="47195"/>
                </a:lnTo>
                <a:lnTo>
                  <a:pt x="0" y="32178"/>
                </a:lnTo>
                <a:lnTo>
                  <a:pt x="4137" y="3575"/>
                </a:lnTo>
                <a:lnTo>
                  <a:pt x="5517" y="6436"/>
                </a:lnTo>
                <a:lnTo>
                  <a:pt x="31719" y="13586"/>
                </a:lnTo>
                <a:lnTo>
                  <a:pt x="43441" y="8581"/>
                </a:lnTo>
                <a:lnTo>
                  <a:pt x="47578" y="16447"/>
                </a:lnTo>
                <a:lnTo>
                  <a:pt x="42409" y="19395"/>
                </a:lnTo>
                <a:lnTo>
                  <a:pt x="45509" y="18591"/>
                </a:lnTo>
                <a:lnTo>
                  <a:pt x="52953" y="35574"/>
                </a:lnTo>
                <a:lnTo>
                  <a:pt x="54993" y="35007"/>
                </a:lnTo>
                <a:lnTo>
                  <a:pt x="54474" y="33608"/>
                </a:lnTo>
                <a:lnTo>
                  <a:pt x="66196" y="27888"/>
                </a:lnTo>
                <a:lnTo>
                  <a:pt x="69644" y="10011"/>
                </a:lnTo>
                <a:lnTo>
                  <a:pt x="73781" y="17162"/>
                </a:lnTo>
                <a:lnTo>
                  <a:pt x="116533" y="13586"/>
                </a:lnTo>
                <a:lnTo>
                  <a:pt x="127565" y="286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4" name="Freeform: Shape 53">
            <a:extLst>
              <a:ext uri="{FF2B5EF4-FFF2-40B4-BE49-F238E27FC236}">
                <a16:creationId xmlns:a16="http://schemas.microsoft.com/office/drawing/2014/main" id="{BCDE7754-6DEE-D75B-7A43-0125B80F180A}"/>
              </a:ext>
            </a:extLst>
          </p:cNvPr>
          <p:cNvSpPr/>
          <p:nvPr/>
        </p:nvSpPr>
        <p:spPr>
          <a:xfrm>
            <a:off x="6550811" y="3360995"/>
            <a:ext cx="215468" cy="182528"/>
          </a:xfrm>
          <a:custGeom>
            <a:avLst/>
            <a:gdLst>
              <a:gd name="connsiteX0" fmla="*/ 214515 w 273747"/>
              <a:gd name="connsiteY0" fmla="*/ 0 h 231898"/>
              <a:gd name="connsiteX1" fmla="*/ 221342 w 273747"/>
              <a:gd name="connsiteY1" fmla="*/ 4719 h 231898"/>
              <a:gd name="connsiteX2" fmla="*/ 216997 w 273747"/>
              <a:gd name="connsiteY2" fmla="*/ 29604 h 231898"/>
              <a:gd name="connsiteX3" fmla="*/ 230857 w 273747"/>
              <a:gd name="connsiteY3" fmla="*/ 45049 h 231898"/>
              <a:gd name="connsiteX4" fmla="*/ 220100 w 273747"/>
              <a:gd name="connsiteY4" fmla="*/ 57277 h 231898"/>
              <a:gd name="connsiteX5" fmla="*/ 238511 w 273747"/>
              <a:gd name="connsiteY5" fmla="*/ 88812 h 231898"/>
              <a:gd name="connsiteX6" fmla="*/ 236669 w 273747"/>
              <a:gd name="connsiteY6" fmla="*/ 92808 h 231898"/>
              <a:gd name="connsiteX7" fmla="*/ 244097 w 273747"/>
              <a:gd name="connsiteY7" fmla="*/ 96749 h 231898"/>
              <a:gd name="connsiteX8" fmla="*/ 273747 w 273747"/>
              <a:gd name="connsiteY8" fmla="*/ 174692 h 231898"/>
              <a:gd name="connsiteX9" fmla="*/ 210309 w 273747"/>
              <a:gd name="connsiteY9" fmla="*/ 231898 h 231898"/>
              <a:gd name="connsiteX10" fmla="*/ 184796 w 273747"/>
              <a:gd name="connsiteY10" fmla="*/ 194714 h 231898"/>
              <a:gd name="connsiteX11" fmla="*/ 185340 w 273747"/>
              <a:gd name="connsiteY11" fmla="*/ 194164 h 231898"/>
              <a:gd name="connsiteX12" fmla="*/ 158664 w 273747"/>
              <a:gd name="connsiteY12" fmla="*/ 170331 h 231898"/>
              <a:gd name="connsiteX13" fmla="*/ 145011 w 273747"/>
              <a:gd name="connsiteY13" fmla="*/ 185347 h 231898"/>
              <a:gd name="connsiteX14" fmla="*/ 145218 w 273747"/>
              <a:gd name="connsiteY14" fmla="*/ 183417 h 231898"/>
              <a:gd name="connsiteX15" fmla="*/ 141494 w 273747"/>
              <a:gd name="connsiteY15" fmla="*/ 174836 h 231898"/>
              <a:gd name="connsiteX16" fmla="*/ 149562 w 273747"/>
              <a:gd name="connsiteY16" fmla="*/ 166040 h 231898"/>
              <a:gd name="connsiteX17" fmla="*/ 129082 w 273747"/>
              <a:gd name="connsiteY17" fmla="*/ 136007 h 231898"/>
              <a:gd name="connsiteX18" fmla="*/ 130201 w 273747"/>
              <a:gd name="connsiteY18" fmla="*/ 130815 h 231898"/>
              <a:gd name="connsiteX19" fmla="*/ 122049 w 273747"/>
              <a:gd name="connsiteY19" fmla="*/ 128214 h 231898"/>
              <a:gd name="connsiteX20" fmla="*/ 97225 w 273747"/>
              <a:gd name="connsiteY20" fmla="*/ 177554 h 231898"/>
              <a:gd name="connsiteX21" fmla="*/ 84813 w 273747"/>
              <a:gd name="connsiteY21" fmla="*/ 187565 h 231898"/>
              <a:gd name="connsiteX22" fmla="*/ 75849 w 273747"/>
              <a:gd name="connsiteY22" fmla="*/ 180414 h 231898"/>
              <a:gd name="connsiteX23" fmla="*/ 88261 w 273747"/>
              <a:gd name="connsiteY23" fmla="*/ 132504 h 231898"/>
              <a:gd name="connsiteX24" fmla="*/ 82845 w 273747"/>
              <a:gd name="connsiteY24" fmla="*/ 121269 h 231898"/>
              <a:gd name="connsiteX25" fmla="*/ 46895 w 273747"/>
              <a:gd name="connsiteY25" fmla="*/ 90308 h 231898"/>
              <a:gd name="connsiteX26" fmla="*/ 46889 w 273747"/>
              <a:gd name="connsiteY26" fmla="*/ 90314 h 231898"/>
              <a:gd name="connsiteX27" fmla="*/ 0 w 273747"/>
              <a:gd name="connsiteY27" fmla="*/ 59566 h 231898"/>
              <a:gd name="connsiteX28" fmla="*/ 25513 w 273747"/>
              <a:gd name="connsiteY28" fmla="*/ 10941 h 231898"/>
              <a:gd name="connsiteX29" fmla="*/ 27581 w 273747"/>
              <a:gd name="connsiteY29" fmla="*/ 3075 h 231898"/>
              <a:gd name="connsiteX30" fmla="*/ 124806 w 273747"/>
              <a:gd name="connsiteY30" fmla="*/ 7366 h 231898"/>
              <a:gd name="connsiteX31" fmla="*/ 121873 w 273747"/>
              <a:gd name="connsiteY31" fmla="*/ 28662 h 231898"/>
              <a:gd name="connsiteX32" fmla="*/ 137908 w 273747"/>
              <a:gd name="connsiteY32" fmla="*/ 15231 h 231898"/>
              <a:gd name="connsiteX33" fmla="*/ 138516 w 273747"/>
              <a:gd name="connsiteY33" fmla="*/ 38582 h 231898"/>
              <a:gd name="connsiteX34" fmla="*/ 165076 w 273747"/>
              <a:gd name="connsiteY34" fmla="*/ 48911 h 231898"/>
              <a:gd name="connsiteX35" fmla="*/ 184728 w 273747"/>
              <a:gd name="connsiteY35" fmla="*/ 27673 h 231898"/>
              <a:gd name="connsiteX36" fmla="*/ 186383 w 273747"/>
              <a:gd name="connsiteY36" fmla="*/ 26815 h 231898"/>
              <a:gd name="connsiteX37" fmla="*/ 202087 w 273747"/>
              <a:gd name="connsiteY37" fmla="*/ 26107 h 231898"/>
              <a:gd name="connsiteX38" fmla="*/ 209137 w 273747"/>
              <a:gd name="connsiteY38" fmla="*/ 16732 h 23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3747" h="231898">
                <a:moveTo>
                  <a:pt x="214515" y="0"/>
                </a:moveTo>
                <a:lnTo>
                  <a:pt x="221342" y="4719"/>
                </a:lnTo>
                <a:lnTo>
                  <a:pt x="216997" y="29604"/>
                </a:lnTo>
                <a:lnTo>
                  <a:pt x="230857" y="45049"/>
                </a:lnTo>
                <a:lnTo>
                  <a:pt x="220100" y="57277"/>
                </a:lnTo>
                <a:lnTo>
                  <a:pt x="238511" y="88812"/>
                </a:lnTo>
                <a:lnTo>
                  <a:pt x="236669" y="92808"/>
                </a:lnTo>
                <a:lnTo>
                  <a:pt x="244097" y="96749"/>
                </a:lnTo>
                <a:lnTo>
                  <a:pt x="273747" y="174692"/>
                </a:lnTo>
                <a:lnTo>
                  <a:pt x="210309" y="231898"/>
                </a:lnTo>
                <a:lnTo>
                  <a:pt x="184796" y="194714"/>
                </a:lnTo>
                <a:lnTo>
                  <a:pt x="185340" y="194164"/>
                </a:lnTo>
                <a:lnTo>
                  <a:pt x="158664" y="170331"/>
                </a:lnTo>
                <a:lnTo>
                  <a:pt x="145011" y="185347"/>
                </a:lnTo>
                <a:lnTo>
                  <a:pt x="145218" y="183417"/>
                </a:lnTo>
                <a:lnTo>
                  <a:pt x="141494" y="174836"/>
                </a:lnTo>
                <a:lnTo>
                  <a:pt x="149562" y="166040"/>
                </a:lnTo>
                <a:lnTo>
                  <a:pt x="129082" y="136007"/>
                </a:lnTo>
                <a:lnTo>
                  <a:pt x="130201" y="130815"/>
                </a:lnTo>
                <a:lnTo>
                  <a:pt x="122049" y="128214"/>
                </a:lnTo>
                <a:lnTo>
                  <a:pt x="97225" y="177554"/>
                </a:lnTo>
                <a:lnTo>
                  <a:pt x="84813" y="187565"/>
                </a:lnTo>
                <a:lnTo>
                  <a:pt x="75849" y="180414"/>
                </a:lnTo>
                <a:lnTo>
                  <a:pt x="88261" y="132504"/>
                </a:lnTo>
                <a:lnTo>
                  <a:pt x="82845" y="121269"/>
                </a:lnTo>
                <a:lnTo>
                  <a:pt x="46895" y="90308"/>
                </a:lnTo>
                <a:lnTo>
                  <a:pt x="46889" y="90314"/>
                </a:lnTo>
                <a:lnTo>
                  <a:pt x="0" y="59566"/>
                </a:lnTo>
                <a:lnTo>
                  <a:pt x="25513" y="10941"/>
                </a:lnTo>
                <a:lnTo>
                  <a:pt x="27581" y="3075"/>
                </a:lnTo>
                <a:lnTo>
                  <a:pt x="124806" y="7366"/>
                </a:lnTo>
                <a:lnTo>
                  <a:pt x="121873" y="28662"/>
                </a:lnTo>
                <a:lnTo>
                  <a:pt x="137908" y="15231"/>
                </a:lnTo>
                <a:lnTo>
                  <a:pt x="138516" y="38582"/>
                </a:lnTo>
                <a:lnTo>
                  <a:pt x="165076" y="48911"/>
                </a:lnTo>
                <a:lnTo>
                  <a:pt x="184728" y="27673"/>
                </a:lnTo>
                <a:lnTo>
                  <a:pt x="186383" y="26815"/>
                </a:lnTo>
                <a:lnTo>
                  <a:pt x="202087" y="26107"/>
                </a:lnTo>
                <a:lnTo>
                  <a:pt x="209137" y="16732"/>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5" name="Freeform: Shape 54">
            <a:extLst>
              <a:ext uri="{FF2B5EF4-FFF2-40B4-BE49-F238E27FC236}">
                <a16:creationId xmlns:a16="http://schemas.microsoft.com/office/drawing/2014/main" id="{2D503B9F-A64F-721D-BBA9-21E1C8EE4245}"/>
              </a:ext>
            </a:extLst>
          </p:cNvPr>
          <p:cNvSpPr/>
          <p:nvPr/>
        </p:nvSpPr>
        <p:spPr>
          <a:xfrm>
            <a:off x="6109927" y="1987425"/>
            <a:ext cx="320638" cy="397620"/>
          </a:xfrm>
          <a:custGeom>
            <a:avLst/>
            <a:gdLst>
              <a:gd name="connsiteX0" fmla="*/ 394607 w 407363"/>
              <a:gd name="connsiteY0" fmla="*/ 0 h 505166"/>
              <a:gd name="connsiteX1" fmla="*/ 407363 w 407363"/>
              <a:gd name="connsiteY1" fmla="*/ 30616 h 505166"/>
              <a:gd name="connsiteX2" fmla="*/ 359738 w 407363"/>
              <a:gd name="connsiteY2" fmla="*/ 74839 h 505166"/>
              <a:gd name="connsiteX3" fmla="*/ 380149 w 407363"/>
              <a:gd name="connsiteY3" fmla="*/ 87596 h 505166"/>
              <a:gd name="connsiteX4" fmla="*/ 393756 w 407363"/>
              <a:gd name="connsiteY4" fmla="*/ 199855 h 505166"/>
              <a:gd name="connsiteX5" fmla="*/ 298516 w 407363"/>
              <a:gd name="connsiteY5" fmla="*/ 270031 h 505166"/>
              <a:gd name="connsiteX6" fmla="*/ 335926 w 407363"/>
              <a:gd name="connsiteY6" fmla="*/ 307012 h 505166"/>
              <a:gd name="connsiteX7" fmla="*/ 179444 w 407363"/>
              <a:gd name="connsiteY7" fmla="*/ 468597 h 505166"/>
              <a:gd name="connsiteX8" fmla="*/ 140323 w 407363"/>
              <a:gd name="connsiteY8" fmla="*/ 452438 h 505166"/>
              <a:gd name="connsiteX9" fmla="*/ 71437 w 407363"/>
              <a:gd name="connsiteY9" fmla="*/ 505166 h 505166"/>
              <a:gd name="connsiteX10" fmla="*/ 27214 w 407363"/>
              <a:gd name="connsiteY10" fmla="*/ 478802 h 505166"/>
              <a:gd name="connsiteX11" fmla="*/ 35719 w 407363"/>
              <a:gd name="connsiteY11" fmla="*/ 414168 h 505166"/>
              <a:gd name="connsiteX12" fmla="*/ 58878 w 407363"/>
              <a:gd name="connsiteY12" fmla="*/ 391994 h 505166"/>
              <a:gd name="connsiteX13" fmla="*/ 58680 w 407363"/>
              <a:gd name="connsiteY13" fmla="*/ 392056 h 505166"/>
              <a:gd name="connsiteX14" fmla="*/ 34018 w 407363"/>
              <a:gd name="connsiteY14" fmla="*/ 371645 h 505166"/>
              <a:gd name="connsiteX15" fmla="*/ 8505 w 407363"/>
              <a:gd name="connsiteY15" fmla="*/ 279797 h 505166"/>
              <a:gd name="connsiteX16" fmla="*/ 0 w 407363"/>
              <a:gd name="connsiteY16" fmla="*/ 212612 h 505166"/>
              <a:gd name="connsiteX17" fmla="*/ 3924 w 407363"/>
              <a:gd name="connsiteY17" fmla="*/ 212661 h 505166"/>
              <a:gd name="connsiteX18" fmla="*/ 9355 w 407363"/>
              <a:gd name="connsiteY18" fmla="*/ 177743 h 505166"/>
              <a:gd name="connsiteX19" fmla="*/ 24663 w 407363"/>
              <a:gd name="connsiteY19" fmla="*/ 175192 h 505166"/>
              <a:gd name="connsiteX20" fmla="*/ 1701 w 407363"/>
              <a:gd name="connsiteY20" fmla="*/ 117362 h 505166"/>
              <a:gd name="connsiteX21" fmla="*/ 9355 w 407363"/>
              <a:gd name="connsiteY21" fmla="*/ 106306 h 505166"/>
              <a:gd name="connsiteX22" fmla="*/ 85045 w 407363"/>
              <a:gd name="connsiteY22" fmla="*/ 82493 h 505166"/>
              <a:gd name="connsiteX23" fmla="*/ 84194 w 407363"/>
              <a:gd name="connsiteY23" fmla="*/ 45924 h 505166"/>
              <a:gd name="connsiteX24" fmla="*/ 144009 w 407363"/>
              <a:gd name="connsiteY24" fmla="*/ 37489 h 505166"/>
              <a:gd name="connsiteX25" fmla="*/ 145426 w 407363"/>
              <a:gd name="connsiteY25" fmla="*/ 32317 h 505166"/>
              <a:gd name="connsiteX26" fmla="*/ 189649 w 407363"/>
              <a:gd name="connsiteY26" fmla="*/ 2551 h 505166"/>
              <a:gd name="connsiteX27" fmla="*/ 338477 w 407363"/>
              <a:gd name="connsiteY27" fmla="*/ 66335 h 505166"/>
              <a:gd name="connsiteX28" fmla="*/ 346131 w 407363"/>
              <a:gd name="connsiteY28" fmla="*/ 12756 h 50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7363" h="505166">
                <a:moveTo>
                  <a:pt x="394607" y="0"/>
                </a:moveTo>
                <a:lnTo>
                  <a:pt x="407363" y="30616"/>
                </a:lnTo>
                <a:lnTo>
                  <a:pt x="359738" y="74839"/>
                </a:lnTo>
                <a:lnTo>
                  <a:pt x="380149" y="87596"/>
                </a:lnTo>
                <a:lnTo>
                  <a:pt x="393756" y="199855"/>
                </a:lnTo>
                <a:lnTo>
                  <a:pt x="298516" y="270031"/>
                </a:lnTo>
                <a:lnTo>
                  <a:pt x="335926" y="307012"/>
                </a:lnTo>
                <a:lnTo>
                  <a:pt x="179444" y="468597"/>
                </a:lnTo>
                <a:lnTo>
                  <a:pt x="140323" y="452438"/>
                </a:lnTo>
                <a:lnTo>
                  <a:pt x="71437" y="505166"/>
                </a:lnTo>
                <a:lnTo>
                  <a:pt x="27214" y="478802"/>
                </a:lnTo>
                <a:lnTo>
                  <a:pt x="35719" y="414168"/>
                </a:lnTo>
                <a:lnTo>
                  <a:pt x="58878" y="391994"/>
                </a:lnTo>
                <a:lnTo>
                  <a:pt x="58680" y="392056"/>
                </a:lnTo>
                <a:lnTo>
                  <a:pt x="34018" y="371645"/>
                </a:lnTo>
                <a:lnTo>
                  <a:pt x="8505" y="279797"/>
                </a:lnTo>
                <a:lnTo>
                  <a:pt x="0" y="212612"/>
                </a:lnTo>
                <a:lnTo>
                  <a:pt x="3924" y="212661"/>
                </a:lnTo>
                <a:lnTo>
                  <a:pt x="9355" y="177743"/>
                </a:lnTo>
                <a:lnTo>
                  <a:pt x="24663" y="175192"/>
                </a:lnTo>
                <a:lnTo>
                  <a:pt x="1701" y="117362"/>
                </a:lnTo>
                <a:lnTo>
                  <a:pt x="9355" y="106306"/>
                </a:lnTo>
                <a:lnTo>
                  <a:pt x="85045" y="82493"/>
                </a:lnTo>
                <a:cubicBezTo>
                  <a:pt x="84762" y="70304"/>
                  <a:pt x="84478" y="58114"/>
                  <a:pt x="84194" y="45924"/>
                </a:cubicBezTo>
                <a:lnTo>
                  <a:pt x="144009" y="37489"/>
                </a:lnTo>
                <a:lnTo>
                  <a:pt x="145426" y="32317"/>
                </a:lnTo>
                <a:lnTo>
                  <a:pt x="189649" y="2551"/>
                </a:lnTo>
                <a:lnTo>
                  <a:pt x="338477" y="66335"/>
                </a:lnTo>
                <a:lnTo>
                  <a:pt x="346131" y="12756"/>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6" name="TextBox 55">
            <a:extLst>
              <a:ext uri="{FF2B5EF4-FFF2-40B4-BE49-F238E27FC236}">
                <a16:creationId xmlns:a16="http://schemas.microsoft.com/office/drawing/2014/main" id="{BB4413C6-8AE8-1B7C-3A03-9593416FF23C}"/>
              </a:ext>
            </a:extLst>
          </p:cNvPr>
          <p:cNvSpPr txBox="1"/>
          <p:nvPr/>
        </p:nvSpPr>
        <p:spPr>
          <a:xfrm>
            <a:off x="6403758" y="2163884"/>
            <a:ext cx="65" cy="61555"/>
          </a:xfrm>
          <a:prstGeom prst="rect">
            <a:avLst/>
          </a:prstGeom>
          <a:solidFill>
            <a:schemeClr val="accent6">
              <a:lumMod val="40000"/>
              <a:lumOff val="60000"/>
            </a:schemeClr>
          </a:solidFill>
          <a:ln w="3175">
            <a:noFill/>
          </a:ln>
          <a:effectLst/>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9" name="Freeform: Shape 58">
            <a:extLst>
              <a:ext uri="{FF2B5EF4-FFF2-40B4-BE49-F238E27FC236}">
                <a16:creationId xmlns:a16="http://schemas.microsoft.com/office/drawing/2014/main" id="{4418087E-58BB-0F2F-2B85-E5D7E3A3CF55}"/>
              </a:ext>
            </a:extLst>
          </p:cNvPr>
          <p:cNvSpPr/>
          <p:nvPr/>
        </p:nvSpPr>
        <p:spPr>
          <a:xfrm>
            <a:off x="5145333" y="1004088"/>
            <a:ext cx="631906" cy="817328"/>
          </a:xfrm>
          <a:custGeom>
            <a:avLst/>
            <a:gdLst>
              <a:gd name="connsiteX0" fmla="*/ 503633 w 802821"/>
              <a:gd name="connsiteY0" fmla="*/ 774590 h 1038395"/>
              <a:gd name="connsiteX1" fmla="*/ 503582 w 802821"/>
              <a:gd name="connsiteY1" fmla="*/ 774611 h 1038395"/>
              <a:gd name="connsiteX2" fmla="*/ 503802 w 802821"/>
              <a:gd name="connsiteY2" fmla="*/ 775349 h 1038395"/>
              <a:gd name="connsiteX3" fmla="*/ 370547 w 802821"/>
              <a:gd name="connsiteY3" fmla="*/ 735286 h 1038395"/>
              <a:gd name="connsiteX4" fmla="*/ 369661 w 802821"/>
              <a:gd name="connsiteY4" fmla="*/ 737327 h 1038395"/>
              <a:gd name="connsiteX5" fmla="*/ 370796 w 802821"/>
              <a:gd name="connsiteY5" fmla="*/ 735637 h 1038395"/>
              <a:gd name="connsiteX6" fmla="*/ 309563 w 802821"/>
              <a:gd name="connsiteY6" fmla="*/ 0 h 1038395"/>
              <a:gd name="connsiteX7" fmla="*/ 617424 w 802821"/>
              <a:gd name="connsiteY7" fmla="*/ 146277 h 1038395"/>
              <a:gd name="connsiteX8" fmla="*/ 663348 w 802821"/>
              <a:gd name="connsiteY8" fmla="*/ 260237 h 1038395"/>
              <a:gd name="connsiteX9" fmla="*/ 561201 w 802821"/>
              <a:gd name="connsiteY9" fmla="*/ 452998 h 1038395"/>
              <a:gd name="connsiteX10" fmla="*/ 651442 w 802821"/>
              <a:gd name="connsiteY10" fmla="*/ 493260 h 1038395"/>
              <a:gd name="connsiteX11" fmla="*/ 734786 w 802821"/>
              <a:gd name="connsiteY11" fmla="*/ 559595 h 1038395"/>
              <a:gd name="connsiteX12" fmla="*/ 802821 w 802821"/>
              <a:gd name="connsiteY12" fmla="*/ 692264 h 1038395"/>
              <a:gd name="connsiteX13" fmla="*/ 758598 w 802821"/>
              <a:gd name="connsiteY13" fmla="*/ 719479 h 1038395"/>
              <a:gd name="connsiteX14" fmla="*/ 756897 w 802821"/>
              <a:gd name="connsiteY14" fmla="*/ 770505 h 1038395"/>
              <a:gd name="connsiteX15" fmla="*/ 736487 w 802821"/>
              <a:gd name="connsiteY15" fmla="*/ 794318 h 1038395"/>
              <a:gd name="connsiteX16" fmla="*/ 760299 w 802821"/>
              <a:gd name="connsiteY16" fmla="*/ 840242 h 1038395"/>
              <a:gd name="connsiteX17" fmla="*/ 721178 w 802821"/>
              <a:gd name="connsiteY17" fmla="*/ 881063 h 1038395"/>
              <a:gd name="connsiteX18" fmla="*/ 695665 w 802821"/>
              <a:gd name="connsiteY18" fmla="*/ 855550 h 1038395"/>
              <a:gd name="connsiteX19" fmla="*/ 668451 w 802821"/>
              <a:gd name="connsiteY19" fmla="*/ 898072 h 1038395"/>
              <a:gd name="connsiteX20" fmla="*/ 658246 w 802821"/>
              <a:gd name="connsiteY20" fmla="*/ 855550 h 1038395"/>
              <a:gd name="connsiteX21" fmla="*/ 622368 w 802821"/>
              <a:gd name="connsiteY21" fmla="*/ 851065 h 1038395"/>
              <a:gd name="connsiteX22" fmla="*/ 608920 w 802821"/>
              <a:gd name="connsiteY22" fmla="*/ 903174 h 1038395"/>
              <a:gd name="connsiteX23" fmla="*/ 537778 w 802821"/>
              <a:gd name="connsiteY23" fmla="*/ 899178 h 1038395"/>
              <a:gd name="connsiteX24" fmla="*/ 501764 w 802821"/>
              <a:gd name="connsiteY24" fmla="*/ 930389 h 1038395"/>
              <a:gd name="connsiteX25" fmla="*/ 478802 w 802821"/>
              <a:gd name="connsiteY25" fmla="*/ 909978 h 1038395"/>
              <a:gd name="connsiteX26" fmla="*/ 471148 w 802821"/>
              <a:gd name="connsiteY26" fmla="*/ 918483 h 1038395"/>
              <a:gd name="connsiteX27" fmla="*/ 456690 w 802821"/>
              <a:gd name="connsiteY27" fmla="*/ 905726 h 1038395"/>
              <a:gd name="connsiteX28" fmla="*/ 421863 w 802821"/>
              <a:gd name="connsiteY28" fmla="*/ 905726 h 1038395"/>
              <a:gd name="connsiteX29" fmla="*/ 406515 w 802821"/>
              <a:gd name="connsiteY29" fmla="*/ 999275 h 1038395"/>
              <a:gd name="connsiteX30" fmla="*/ 363142 w 802821"/>
              <a:gd name="connsiteY30" fmla="*/ 993321 h 1038395"/>
              <a:gd name="connsiteX31" fmla="*/ 339330 w 802821"/>
              <a:gd name="connsiteY31" fmla="*/ 1038395 h 1038395"/>
              <a:gd name="connsiteX32" fmla="*/ 300209 w 802821"/>
              <a:gd name="connsiteY32" fmla="*/ 1017984 h 1038395"/>
              <a:gd name="connsiteX33" fmla="*/ 303611 w 802821"/>
              <a:gd name="connsiteY33" fmla="*/ 995022 h 1038395"/>
              <a:gd name="connsiteX34" fmla="*/ 264490 w 802821"/>
              <a:gd name="connsiteY34" fmla="*/ 975462 h 1038395"/>
              <a:gd name="connsiteX35" fmla="*/ 254285 w 802821"/>
              <a:gd name="connsiteY35" fmla="*/ 978013 h 1038395"/>
              <a:gd name="connsiteX36" fmla="*/ 242379 w 802821"/>
              <a:gd name="connsiteY36" fmla="*/ 995022 h 1038395"/>
              <a:gd name="connsiteX37" fmla="*/ 215164 w 802821"/>
              <a:gd name="connsiteY37" fmla="*/ 964406 h 1038395"/>
              <a:gd name="connsiteX38" fmla="*/ 278097 w 802821"/>
              <a:gd name="connsiteY38" fmla="*/ 861503 h 1038395"/>
              <a:gd name="connsiteX39" fmla="*/ 274696 w 802821"/>
              <a:gd name="connsiteY39" fmla="*/ 824933 h 1038395"/>
              <a:gd name="connsiteX40" fmla="*/ 278948 w 802821"/>
              <a:gd name="connsiteY40" fmla="*/ 793467 h 1038395"/>
              <a:gd name="connsiteX41" fmla="*/ 332975 w 802821"/>
              <a:gd name="connsiteY41" fmla="*/ 791966 h 1038395"/>
              <a:gd name="connsiteX42" fmla="*/ 345277 w 802821"/>
              <a:gd name="connsiteY42" fmla="*/ 773644 h 1038395"/>
              <a:gd name="connsiteX43" fmla="*/ 271293 w 802821"/>
              <a:gd name="connsiteY43" fmla="*/ 771356 h 1038395"/>
              <a:gd name="connsiteX44" fmla="*/ 237275 w 802821"/>
              <a:gd name="connsiteY44" fmla="*/ 771356 h 1038395"/>
              <a:gd name="connsiteX45" fmla="*/ 212612 w 802821"/>
              <a:gd name="connsiteY45" fmla="*/ 742441 h 1038395"/>
              <a:gd name="connsiteX46" fmla="*/ 214268 w 802821"/>
              <a:gd name="connsiteY46" fmla="*/ 742055 h 1038395"/>
              <a:gd name="connsiteX47" fmla="*/ 211762 w 802821"/>
              <a:gd name="connsiteY47" fmla="*/ 674404 h 1038395"/>
              <a:gd name="connsiteX48" fmla="*/ 218315 w 802821"/>
              <a:gd name="connsiteY48" fmla="*/ 638005 h 1038395"/>
              <a:gd name="connsiteX49" fmla="*/ 215164 w 802821"/>
              <a:gd name="connsiteY49" fmla="*/ 636986 h 1038395"/>
              <a:gd name="connsiteX50" fmla="*/ 212612 w 802821"/>
              <a:gd name="connsiteY50" fmla="*/ 591061 h 1038395"/>
              <a:gd name="connsiteX51" fmla="*/ 303434 w 802821"/>
              <a:gd name="connsiteY51" fmla="*/ 560527 h 1038395"/>
              <a:gd name="connsiteX52" fmla="*/ 280647 w 802821"/>
              <a:gd name="connsiteY52" fmla="*/ 483054 h 1038395"/>
              <a:gd name="connsiteX53" fmla="*/ 363991 w 802821"/>
              <a:gd name="connsiteY53" fmla="*/ 396308 h 1038395"/>
              <a:gd name="connsiteX54" fmla="*/ 324871 w 802821"/>
              <a:gd name="connsiteY54" fmla="*/ 319768 h 1038395"/>
              <a:gd name="connsiteX55" fmla="*/ 250031 w 802821"/>
              <a:gd name="connsiteY55" fmla="*/ 375897 h 1038395"/>
              <a:gd name="connsiteX56" fmla="*/ 216014 w 802821"/>
              <a:gd name="connsiteY56" fmla="*/ 306161 h 1038395"/>
              <a:gd name="connsiteX57" fmla="*/ 127567 w 802821"/>
              <a:gd name="connsiteY57" fmla="*/ 452438 h 1038395"/>
              <a:gd name="connsiteX58" fmla="*/ 95250 w 802821"/>
              <a:gd name="connsiteY58" fmla="*/ 386103 h 1038395"/>
              <a:gd name="connsiteX59" fmla="*/ 137773 w 802821"/>
              <a:gd name="connsiteY59" fmla="*/ 272143 h 1038395"/>
              <a:gd name="connsiteX60" fmla="*/ 127567 w 802821"/>
              <a:gd name="connsiteY60" fmla="*/ 263638 h 1038395"/>
              <a:gd name="connsiteX61" fmla="*/ 64634 w 802821"/>
              <a:gd name="connsiteY61" fmla="*/ 328272 h 1038395"/>
              <a:gd name="connsiteX62" fmla="*/ 0 w 802821"/>
              <a:gd name="connsiteY62" fmla="*/ 212612 h 1038395"/>
              <a:gd name="connsiteX63" fmla="*/ 183697 w 802821"/>
              <a:gd name="connsiteY63" fmla="*/ 22112 h 1038395"/>
              <a:gd name="connsiteX0" fmla="*/ 503802 w 802821"/>
              <a:gd name="connsiteY0" fmla="*/ 775349 h 1038395"/>
              <a:gd name="connsiteX1" fmla="*/ 503582 w 802821"/>
              <a:gd name="connsiteY1" fmla="*/ 774611 h 1038395"/>
              <a:gd name="connsiteX2" fmla="*/ 503802 w 802821"/>
              <a:gd name="connsiteY2" fmla="*/ 775349 h 1038395"/>
              <a:gd name="connsiteX3" fmla="*/ 370547 w 802821"/>
              <a:gd name="connsiteY3" fmla="*/ 735286 h 1038395"/>
              <a:gd name="connsiteX4" fmla="*/ 369661 w 802821"/>
              <a:gd name="connsiteY4" fmla="*/ 737327 h 1038395"/>
              <a:gd name="connsiteX5" fmla="*/ 370796 w 802821"/>
              <a:gd name="connsiteY5" fmla="*/ 735637 h 1038395"/>
              <a:gd name="connsiteX6" fmla="*/ 370547 w 802821"/>
              <a:gd name="connsiteY6" fmla="*/ 735286 h 1038395"/>
              <a:gd name="connsiteX7" fmla="*/ 309563 w 802821"/>
              <a:gd name="connsiteY7" fmla="*/ 0 h 1038395"/>
              <a:gd name="connsiteX8" fmla="*/ 617424 w 802821"/>
              <a:gd name="connsiteY8" fmla="*/ 146277 h 1038395"/>
              <a:gd name="connsiteX9" fmla="*/ 663348 w 802821"/>
              <a:gd name="connsiteY9" fmla="*/ 260237 h 1038395"/>
              <a:gd name="connsiteX10" fmla="*/ 561201 w 802821"/>
              <a:gd name="connsiteY10" fmla="*/ 452998 h 1038395"/>
              <a:gd name="connsiteX11" fmla="*/ 651442 w 802821"/>
              <a:gd name="connsiteY11" fmla="*/ 493260 h 1038395"/>
              <a:gd name="connsiteX12" fmla="*/ 734786 w 802821"/>
              <a:gd name="connsiteY12" fmla="*/ 559595 h 1038395"/>
              <a:gd name="connsiteX13" fmla="*/ 802821 w 802821"/>
              <a:gd name="connsiteY13" fmla="*/ 692264 h 1038395"/>
              <a:gd name="connsiteX14" fmla="*/ 758598 w 802821"/>
              <a:gd name="connsiteY14" fmla="*/ 719479 h 1038395"/>
              <a:gd name="connsiteX15" fmla="*/ 756897 w 802821"/>
              <a:gd name="connsiteY15" fmla="*/ 770505 h 1038395"/>
              <a:gd name="connsiteX16" fmla="*/ 736487 w 802821"/>
              <a:gd name="connsiteY16" fmla="*/ 794318 h 1038395"/>
              <a:gd name="connsiteX17" fmla="*/ 760299 w 802821"/>
              <a:gd name="connsiteY17" fmla="*/ 840242 h 1038395"/>
              <a:gd name="connsiteX18" fmla="*/ 721178 w 802821"/>
              <a:gd name="connsiteY18" fmla="*/ 881063 h 1038395"/>
              <a:gd name="connsiteX19" fmla="*/ 695665 w 802821"/>
              <a:gd name="connsiteY19" fmla="*/ 855550 h 1038395"/>
              <a:gd name="connsiteX20" fmla="*/ 668451 w 802821"/>
              <a:gd name="connsiteY20" fmla="*/ 898072 h 1038395"/>
              <a:gd name="connsiteX21" fmla="*/ 658246 w 802821"/>
              <a:gd name="connsiteY21" fmla="*/ 855550 h 1038395"/>
              <a:gd name="connsiteX22" fmla="*/ 622368 w 802821"/>
              <a:gd name="connsiteY22" fmla="*/ 851065 h 1038395"/>
              <a:gd name="connsiteX23" fmla="*/ 608920 w 802821"/>
              <a:gd name="connsiteY23" fmla="*/ 903174 h 1038395"/>
              <a:gd name="connsiteX24" fmla="*/ 537778 w 802821"/>
              <a:gd name="connsiteY24" fmla="*/ 899178 h 1038395"/>
              <a:gd name="connsiteX25" fmla="*/ 501764 w 802821"/>
              <a:gd name="connsiteY25" fmla="*/ 930389 h 1038395"/>
              <a:gd name="connsiteX26" fmla="*/ 478802 w 802821"/>
              <a:gd name="connsiteY26" fmla="*/ 909978 h 1038395"/>
              <a:gd name="connsiteX27" fmla="*/ 471148 w 802821"/>
              <a:gd name="connsiteY27" fmla="*/ 918483 h 1038395"/>
              <a:gd name="connsiteX28" fmla="*/ 456690 w 802821"/>
              <a:gd name="connsiteY28" fmla="*/ 905726 h 1038395"/>
              <a:gd name="connsiteX29" fmla="*/ 421863 w 802821"/>
              <a:gd name="connsiteY29" fmla="*/ 905726 h 1038395"/>
              <a:gd name="connsiteX30" fmla="*/ 406515 w 802821"/>
              <a:gd name="connsiteY30" fmla="*/ 999275 h 1038395"/>
              <a:gd name="connsiteX31" fmla="*/ 363142 w 802821"/>
              <a:gd name="connsiteY31" fmla="*/ 993321 h 1038395"/>
              <a:gd name="connsiteX32" fmla="*/ 339330 w 802821"/>
              <a:gd name="connsiteY32" fmla="*/ 1038395 h 1038395"/>
              <a:gd name="connsiteX33" fmla="*/ 300209 w 802821"/>
              <a:gd name="connsiteY33" fmla="*/ 1017984 h 1038395"/>
              <a:gd name="connsiteX34" fmla="*/ 303611 w 802821"/>
              <a:gd name="connsiteY34" fmla="*/ 995022 h 1038395"/>
              <a:gd name="connsiteX35" fmla="*/ 264490 w 802821"/>
              <a:gd name="connsiteY35" fmla="*/ 975462 h 1038395"/>
              <a:gd name="connsiteX36" fmla="*/ 254285 w 802821"/>
              <a:gd name="connsiteY36" fmla="*/ 978013 h 1038395"/>
              <a:gd name="connsiteX37" fmla="*/ 242379 w 802821"/>
              <a:gd name="connsiteY37" fmla="*/ 995022 h 1038395"/>
              <a:gd name="connsiteX38" fmla="*/ 215164 w 802821"/>
              <a:gd name="connsiteY38" fmla="*/ 964406 h 1038395"/>
              <a:gd name="connsiteX39" fmla="*/ 278097 w 802821"/>
              <a:gd name="connsiteY39" fmla="*/ 861503 h 1038395"/>
              <a:gd name="connsiteX40" fmla="*/ 274696 w 802821"/>
              <a:gd name="connsiteY40" fmla="*/ 824933 h 1038395"/>
              <a:gd name="connsiteX41" fmla="*/ 278948 w 802821"/>
              <a:gd name="connsiteY41" fmla="*/ 793467 h 1038395"/>
              <a:gd name="connsiteX42" fmla="*/ 332975 w 802821"/>
              <a:gd name="connsiteY42" fmla="*/ 791966 h 1038395"/>
              <a:gd name="connsiteX43" fmla="*/ 345277 w 802821"/>
              <a:gd name="connsiteY43" fmla="*/ 773644 h 1038395"/>
              <a:gd name="connsiteX44" fmla="*/ 271293 w 802821"/>
              <a:gd name="connsiteY44" fmla="*/ 771356 h 1038395"/>
              <a:gd name="connsiteX45" fmla="*/ 237275 w 802821"/>
              <a:gd name="connsiteY45" fmla="*/ 771356 h 1038395"/>
              <a:gd name="connsiteX46" fmla="*/ 212612 w 802821"/>
              <a:gd name="connsiteY46" fmla="*/ 742441 h 1038395"/>
              <a:gd name="connsiteX47" fmla="*/ 214268 w 802821"/>
              <a:gd name="connsiteY47" fmla="*/ 742055 h 1038395"/>
              <a:gd name="connsiteX48" fmla="*/ 211762 w 802821"/>
              <a:gd name="connsiteY48" fmla="*/ 674404 h 1038395"/>
              <a:gd name="connsiteX49" fmla="*/ 218315 w 802821"/>
              <a:gd name="connsiteY49" fmla="*/ 638005 h 1038395"/>
              <a:gd name="connsiteX50" fmla="*/ 215164 w 802821"/>
              <a:gd name="connsiteY50" fmla="*/ 636986 h 1038395"/>
              <a:gd name="connsiteX51" fmla="*/ 212612 w 802821"/>
              <a:gd name="connsiteY51" fmla="*/ 591061 h 1038395"/>
              <a:gd name="connsiteX52" fmla="*/ 303434 w 802821"/>
              <a:gd name="connsiteY52" fmla="*/ 560527 h 1038395"/>
              <a:gd name="connsiteX53" fmla="*/ 280647 w 802821"/>
              <a:gd name="connsiteY53" fmla="*/ 483054 h 1038395"/>
              <a:gd name="connsiteX54" fmla="*/ 363991 w 802821"/>
              <a:gd name="connsiteY54" fmla="*/ 396308 h 1038395"/>
              <a:gd name="connsiteX55" fmla="*/ 324871 w 802821"/>
              <a:gd name="connsiteY55" fmla="*/ 319768 h 1038395"/>
              <a:gd name="connsiteX56" fmla="*/ 250031 w 802821"/>
              <a:gd name="connsiteY56" fmla="*/ 375897 h 1038395"/>
              <a:gd name="connsiteX57" fmla="*/ 216014 w 802821"/>
              <a:gd name="connsiteY57" fmla="*/ 306161 h 1038395"/>
              <a:gd name="connsiteX58" fmla="*/ 127567 w 802821"/>
              <a:gd name="connsiteY58" fmla="*/ 452438 h 1038395"/>
              <a:gd name="connsiteX59" fmla="*/ 95250 w 802821"/>
              <a:gd name="connsiteY59" fmla="*/ 386103 h 1038395"/>
              <a:gd name="connsiteX60" fmla="*/ 137773 w 802821"/>
              <a:gd name="connsiteY60" fmla="*/ 272143 h 1038395"/>
              <a:gd name="connsiteX61" fmla="*/ 127567 w 802821"/>
              <a:gd name="connsiteY61" fmla="*/ 263638 h 1038395"/>
              <a:gd name="connsiteX62" fmla="*/ 64634 w 802821"/>
              <a:gd name="connsiteY62" fmla="*/ 328272 h 1038395"/>
              <a:gd name="connsiteX63" fmla="*/ 0 w 802821"/>
              <a:gd name="connsiteY63" fmla="*/ 212612 h 1038395"/>
              <a:gd name="connsiteX64" fmla="*/ 183697 w 802821"/>
              <a:gd name="connsiteY64" fmla="*/ 22112 h 1038395"/>
              <a:gd name="connsiteX65" fmla="*/ 309563 w 802821"/>
              <a:gd name="connsiteY65" fmla="*/ 0 h 1038395"/>
              <a:gd name="connsiteX0" fmla="*/ 370547 w 802821"/>
              <a:gd name="connsiteY0" fmla="*/ 735286 h 1038395"/>
              <a:gd name="connsiteX1" fmla="*/ 369661 w 802821"/>
              <a:gd name="connsiteY1" fmla="*/ 737327 h 1038395"/>
              <a:gd name="connsiteX2" fmla="*/ 370796 w 802821"/>
              <a:gd name="connsiteY2" fmla="*/ 735637 h 1038395"/>
              <a:gd name="connsiteX3" fmla="*/ 370547 w 802821"/>
              <a:gd name="connsiteY3" fmla="*/ 735286 h 1038395"/>
              <a:gd name="connsiteX4" fmla="*/ 309563 w 802821"/>
              <a:gd name="connsiteY4" fmla="*/ 0 h 1038395"/>
              <a:gd name="connsiteX5" fmla="*/ 617424 w 802821"/>
              <a:gd name="connsiteY5" fmla="*/ 146277 h 1038395"/>
              <a:gd name="connsiteX6" fmla="*/ 663348 w 802821"/>
              <a:gd name="connsiteY6" fmla="*/ 260237 h 1038395"/>
              <a:gd name="connsiteX7" fmla="*/ 561201 w 802821"/>
              <a:gd name="connsiteY7" fmla="*/ 452998 h 1038395"/>
              <a:gd name="connsiteX8" fmla="*/ 651442 w 802821"/>
              <a:gd name="connsiteY8" fmla="*/ 493260 h 1038395"/>
              <a:gd name="connsiteX9" fmla="*/ 734786 w 802821"/>
              <a:gd name="connsiteY9" fmla="*/ 559595 h 1038395"/>
              <a:gd name="connsiteX10" fmla="*/ 802821 w 802821"/>
              <a:gd name="connsiteY10" fmla="*/ 692264 h 1038395"/>
              <a:gd name="connsiteX11" fmla="*/ 758598 w 802821"/>
              <a:gd name="connsiteY11" fmla="*/ 719479 h 1038395"/>
              <a:gd name="connsiteX12" fmla="*/ 756897 w 802821"/>
              <a:gd name="connsiteY12" fmla="*/ 770505 h 1038395"/>
              <a:gd name="connsiteX13" fmla="*/ 736487 w 802821"/>
              <a:gd name="connsiteY13" fmla="*/ 794318 h 1038395"/>
              <a:gd name="connsiteX14" fmla="*/ 760299 w 802821"/>
              <a:gd name="connsiteY14" fmla="*/ 840242 h 1038395"/>
              <a:gd name="connsiteX15" fmla="*/ 721178 w 802821"/>
              <a:gd name="connsiteY15" fmla="*/ 881063 h 1038395"/>
              <a:gd name="connsiteX16" fmla="*/ 695665 w 802821"/>
              <a:gd name="connsiteY16" fmla="*/ 855550 h 1038395"/>
              <a:gd name="connsiteX17" fmla="*/ 668451 w 802821"/>
              <a:gd name="connsiteY17" fmla="*/ 898072 h 1038395"/>
              <a:gd name="connsiteX18" fmla="*/ 658246 w 802821"/>
              <a:gd name="connsiteY18" fmla="*/ 855550 h 1038395"/>
              <a:gd name="connsiteX19" fmla="*/ 622368 w 802821"/>
              <a:gd name="connsiteY19" fmla="*/ 851065 h 1038395"/>
              <a:gd name="connsiteX20" fmla="*/ 608920 w 802821"/>
              <a:gd name="connsiteY20" fmla="*/ 903174 h 1038395"/>
              <a:gd name="connsiteX21" fmla="*/ 537778 w 802821"/>
              <a:gd name="connsiteY21" fmla="*/ 899178 h 1038395"/>
              <a:gd name="connsiteX22" fmla="*/ 501764 w 802821"/>
              <a:gd name="connsiteY22" fmla="*/ 930389 h 1038395"/>
              <a:gd name="connsiteX23" fmla="*/ 478802 w 802821"/>
              <a:gd name="connsiteY23" fmla="*/ 909978 h 1038395"/>
              <a:gd name="connsiteX24" fmla="*/ 471148 w 802821"/>
              <a:gd name="connsiteY24" fmla="*/ 918483 h 1038395"/>
              <a:gd name="connsiteX25" fmla="*/ 456690 w 802821"/>
              <a:gd name="connsiteY25" fmla="*/ 905726 h 1038395"/>
              <a:gd name="connsiteX26" fmla="*/ 421863 w 802821"/>
              <a:gd name="connsiteY26" fmla="*/ 905726 h 1038395"/>
              <a:gd name="connsiteX27" fmla="*/ 406515 w 802821"/>
              <a:gd name="connsiteY27" fmla="*/ 999275 h 1038395"/>
              <a:gd name="connsiteX28" fmla="*/ 363142 w 802821"/>
              <a:gd name="connsiteY28" fmla="*/ 993321 h 1038395"/>
              <a:gd name="connsiteX29" fmla="*/ 339330 w 802821"/>
              <a:gd name="connsiteY29" fmla="*/ 1038395 h 1038395"/>
              <a:gd name="connsiteX30" fmla="*/ 300209 w 802821"/>
              <a:gd name="connsiteY30" fmla="*/ 1017984 h 1038395"/>
              <a:gd name="connsiteX31" fmla="*/ 303611 w 802821"/>
              <a:gd name="connsiteY31" fmla="*/ 995022 h 1038395"/>
              <a:gd name="connsiteX32" fmla="*/ 264490 w 802821"/>
              <a:gd name="connsiteY32" fmla="*/ 975462 h 1038395"/>
              <a:gd name="connsiteX33" fmla="*/ 254285 w 802821"/>
              <a:gd name="connsiteY33" fmla="*/ 978013 h 1038395"/>
              <a:gd name="connsiteX34" fmla="*/ 242379 w 802821"/>
              <a:gd name="connsiteY34" fmla="*/ 995022 h 1038395"/>
              <a:gd name="connsiteX35" fmla="*/ 215164 w 802821"/>
              <a:gd name="connsiteY35" fmla="*/ 964406 h 1038395"/>
              <a:gd name="connsiteX36" fmla="*/ 278097 w 802821"/>
              <a:gd name="connsiteY36" fmla="*/ 861503 h 1038395"/>
              <a:gd name="connsiteX37" fmla="*/ 274696 w 802821"/>
              <a:gd name="connsiteY37" fmla="*/ 824933 h 1038395"/>
              <a:gd name="connsiteX38" fmla="*/ 278948 w 802821"/>
              <a:gd name="connsiteY38" fmla="*/ 793467 h 1038395"/>
              <a:gd name="connsiteX39" fmla="*/ 332975 w 802821"/>
              <a:gd name="connsiteY39" fmla="*/ 791966 h 1038395"/>
              <a:gd name="connsiteX40" fmla="*/ 345277 w 802821"/>
              <a:gd name="connsiteY40" fmla="*/ 773644 h 1038395"/>
              <a:gd name="connsiteX41" fmla="*/ 271293 w 802821"/>
              <a:gd name="connsiteY41" fmla="*/ 771356 h 1038395"/>
              <a:gd name="connsiteX42" fmla="*/ 237275 w 802821"/>
              <a:gd name="connsiteY42" fmla="*/ 771356 h 1038395"/>
              <a:gd name="connsiteX43" fmla="*/ 212612 w 802821"/>
              <a:gd name="connsiteY43" fmla="*/ 742441 h 1038395"/>
              <a:gd name="connsiteX44" fmla="*/ 214268 w 802821"/>
              <a:gd name="connsiteY44" fmla="*/ 742055 h 1038395"/>
              <a:gd name="connsiteX45" fmla="*/ 211762 w 802821"/>
              <a:gd name="connsiteY45" fmla="*/ 674404 h 1038395"/>
              <a:gd name="connsiteX46" fmla="*/ 218315 w 802821"/>
              <a:gd name="connsiteY46" fmla="*/ 638005 h 1038395"/>
              <a:gd name="connsiteX47" fmla="*/ 215164 w 802821"/>
              <a:gd name="connsiteY47" fmla="*/ 636986 h 1038395"/>
              <a:gd name="connsiteX48" fmla="*/ 212612 w 802821"/>
              <a:gd name="connsiteY48" fmla="*/ 591061 h 1038395"/>
              <a:gd name="connsiteX49" fmla="*/ 303434 w 802821"/>
              <a:gd name="connsiteY49" fmla="*/ 560527 h 1038395"/>
              <a:gd name="connsiteX50" fmla="*/ 280647 w 802821"/>
              <a:gd name="connsiteY50" fmla="*/ 483054 h 1038395"/>
              <a:gd name="connsiteX51" fmla="*/ 363991 w 802821"/>
              <a:gd name="connsiteY51" fmla="*/ 396308 h 1038395"/>
              <a:gd name="connsiteX52" fmla="*/ 324871 w 802821"/>
              <a:gd name="connsiteY52" fmla="*/ 319768 h 1038395"/>
              <a:gd name="connsiteX53" fmla="*/ 250031 w 802821"/>
              <a:gd name="connsiteY53" fmla="*/ 375897 h 1038395"/>
              <a:gd name="connsiteX54" fmla="*/ 216014 w 802821"/>
              <a:gd name="connsiteY54" fmla="*/ 306161 h 1038395"/>
              <a:gd name="connsiteX55" fmla="*/ 127567 w 802821"/>
              <a:gd name="connsiteY55" fmla="*/ 452438 h 1038395"/>
              <a:gd name="connsiteX56" fmla="*/ 95250 w 802821"/>
              <a:gd name="connsiteY56" fmla="*/ 386103 h 1038395"/>
              <a:gd name="connsiteX57" fmla="*/ 137773 w 802821"/>
              <a:gd name="connsiteY57" fmla="*/ 272143 h 1038395"/>
              <a:gd name="connsiteX58" fmla="*/ 127567 w 802821"/>
              <a:gd name="connsiteY58" fmla="*/ 263638 h 1038395"/>
              <a:gd name="connsiteX59" fmla="*/ 64634 w 802821"/>
              <a:gd name="connsiteY59" fmla="*/ 328272 h 1038395"/>
              <a:gd name="connsiteX60" fmla="*/ 0 w 802821"/>
              <a:gd name="connsiteY60" fmla="*/ 212612 h 1038395"/>
              <a:gd name="connsiteX61" fmla="*/ 183697 w 802821"/>
              <a:gd name="connsiteY61" fmla="*/ 22112 h 1038395"/>
              <a:gd name="connsiteX62" fmla="*/ 309563 w 802821"/>
              <a:gd name="connsiteY62" fmla="*/ 0 h 1038395"/>
              <a:gd name="connsiteX0" fmla="*/ 370796 w 802821"/>
              <a:gd name="connsiteY0" fmla="*/ 735637 h 1038395"/>
              <a:gd name="connsiteX1" fmla="*/ 369661 w 802821"/>
              <a:gd name="connsiteY1" fmla="*/ 737327 h 1038395"/>
              <a:gd name="connsiteX2" fmla="*/ 370796 w 802821"/>
              <a:gd name="connsiteY2" fmla="*/ 735637 h 1038395"/>
              <a:gd name="connsiteX3" fmla="*/ 309563 w 802821"/>
              <a:gd name="connsiteY3" fmla="*/ 0 h 1038395"/>
              <a:gd name="connsiteX4" fmla="*/ 617424 w 802821"/>
              <a:gd name="connsiteY4" fmla="*/ 146277 h 1038395"/>
              <a:gd name="connsiteX5" fmla="*/ 663348 w 802821"/>
              <a:gd name="connsiteY5" fmla="*/ 260237 h 1038395"/>
              <a:gd name="connsiteX6" fmla="*/ 561201 w 802821"/>
              <a:gd name="connsiteY6" fmla="*/ 452998 h 1038395"/>
              <a:gd name="connsiteX7" fmla="*/ 651442 w 802821"/>
              <a:gd name="connsiteY7" fmla="*/ 493260 h 1038395"/>
              <a:gd name="connsiteX8" fmla="*/ 734786 w 802821"/>
              <a:gd name="connsiteY8" fmla="*/ 559595 h 1038395"/>
              <a:gd name="connsiteX9" fmla="*/ 802821 w 802821"/>
              <a:gd name="connsiteY9" fmla="*/ 692264 h 1038395"/>
              <a:gd name="connsiteX10" fmla="*/ 758598 w 802821"/>
              <a:gd name="connsiteY10" fmla="*/ 719479 h 1038395"/>
              <a:gd name="connsiteX11" fmla="*/ 756897 w 802821"/>
              <a:gd name="connsiteY11" fmla="*/ 770505 h 1038395"/>
              <a:gd name="connsiteX12" fmla="*/ 736487 w 802821"/>
              <a:gd name="connsiteY12" fmla="*/ 794318 h 1038395"/>
              <a:gd name="connsiteX13" fmla="*/ 760299 w 802821"/>
              <a:gd name="connsiteY13" fmla="*/ 840242 h 1038395"/>
              <a:gd name="connsiteX14" fmla="*/ 721178 w 802821"/>
              <a:gd name="connsiteY14" fmla="*/ 881063 h 1038395"/>
              <a:gd name="connsiteX15" fmla="*/ 695665 w 802821"/>
              <a:gd name="connsiteY15" fmla="*/ 855550 h 1038395"/>
              <a:gd name="connsiteX16" fmla="*/ 668451 w 802821"/>
              <a:gd name="connsiteY16" fmla="*/ 898072 h 1038395"/>
              <a:gd name="connsiteX17" fmla="*/ 658246 w 802821"/>
              <a:gd name="connsiteY17" fmla="*/ 855550 h 1038395"/>
              <a:gd name="connsiteX18" fmla="*/ 622368 w 802821"/>
              <a:gd name="connsiteY18" fmla="*/ 851065 h 1038395"/>
              <a:gd name="connsiteX19" fmla="*/ 608920 w 802821"/>
              <a:gd name="connsiteY19" fmla="*/ 903174 h 1038395"/>
              <a:gd name="connsiteX20" fmla="*/ 537778 w 802821"/>
              <a:gd name="connsiteY20" fmla="*/ 899178 h 1038395"/>
              <a:gd name="connsiteX21" fmla="*/ 501764 w 802821"/>
              <a:gd name="connsiteY21" fmla="*/ 930389 h 1038395"/>
              <a:gd name="connsiteX22" fmla="*/ 478802 w 802821"/>
              <a:gd name="connsiteY22" fmla="*/ 909978 h 1038395"/>
              <a:gd name="connsiteX23" fmla="*/ 471148 w 802821"/>
              <a:gd name="connsiteY23" fmla="*/ 918483 h 1038395"/>
              <a:gd name="connsiteX24" fmla="*/ 456690 w 802821"/>
              <a:gd name="connsiteY24" fmla="*/ 905726 h 1038395"/>
              <a:gd name="connsiteX25" fmla="*/ 421863 w 802821"/>
              <a:gd name="connsiteY25" fmla="*/ 905726 h 1038395"/>
              <a:gd name="connsiteX26" fmla="*/ 406515 w 802821"/>
              <a:gd name="connsiteY26" fmla="*/ 999275 h 1038395"/>
              <a:gd name="connsiteX27" fmla="*/ 363142 w 802821"/>
              <a:gd name="connsiteY27" fmla="*/ 993321 h 1038395"/>
              <a:gd name="connsiteX28" fmla="*/ 339330 w 802821"/>
              <a:gd name="connsiteY28" fmla="*/ 1038395 h 1038395"/>
              <a:gd name="connsiteX29" fmla="*/ 300209 w 802821"/>
              <a:gd name="connsiteY29" fmla="*/ 1017984 h 1038395"/>
              <a:gd name="connsiteX30" fmla="*/ 303611 w 802821"/>
              <a:gd name="connsiteY30" fmla="*/ 995022 h 1038395"/>
              <a:gd name="connsiteX31" fmla="*/ 264490 w 802821"/>
              <a:gd name="connsiteY31" fmla="*/ 975462 h 1038395"/>
              <a:gd name="connsiteX32" fmla="*/ 254285 w 802821"/>
              <a:gd name="connsiteY32" fmla="*/ 978013 h 1038395"/>
              <a:gd name="connsiteX33" fmla="*/ 242379 w 802821"/>
              <a:gd name="connsiteY33" fmla="*/ 995022 h 1038395"/>
              <a:gd name="connsiteX34" fmla="*/ 215164 w 802821"/>
              <a:gd name="connsiteY34" fmla="*/ 964406 h 1038395"/>
              <a:gd name="connsiteX35" fmla="*/ 278097 w 802821"/>
              <a:gd name="connsiteY35" fmla="*/ 861503 h 1038395"/>
              <a:gd name="connsiteX36" fmla="*/ 274696 w 802821"/>
              <a:gd name="connsiteY36" fmla="*/ 824933 h 1038395"/>
              <a:gd name="connsiteX37" fmla="*/ 278948 w 802821"/>
              <a:gd name="connsiteY37" fmla="*/ 793467 h 1038395"/>
              <a:gd name="connsiteX38" fmla="*/ 332975 w 802821"/>
              <a:gd name="connsiteY38" fmla="*/ 791966 h 1038395"/>
              <a:gd name="connsiteX39" fmla="*/ 345277 w 802821"/>
              <a:gd name="connsiteY39" fmla="*/ 773644 h 1038395"/>
              <a:gd name="connsiteX40" fmla="*/ 271293 w 802821"/>
              <a:gd name="connsiteY40" fmla="*/ 771356 h 1038395"/>
              <a:gd name="connsiteX41" fmla="*/ 237275 w 802821"/>
              <a:gd name="connsiteY41" fmla="*/ 771356 h 1038395"/>
              <a:gd name="connsiteX42" fmla="*/ 212612 w 802821"/>
              <a:gd name="connsiteY42" fmla="*/ 742441 h 1038395"/>
              <a:gd name="connsiteX43" fmla="*/ 214268 w 802821"/>
              <a:gd name="connsiteY43" fmla="*/ 742055 h 1038395"/>
              <a:gd name="connsiteX44" fmla="*/ 211762 w 802821"/>
              <a:gd name="connsiteY44" fmla="*/ 674404 h 1038395"/>
              <a:gd name="connsiteX45" fmla="*/ 218315 w 802821"/>
              <a:gd name="connsiteY45" fmla="*/ 638005 h 1038395"/>
              <a:gd name="connsiteX46" fmla="*/ 215164 w 802821"/>
              <a:gd name="connsiteY46" fmla="*/ 636986 h 1038395"/>
              <a:gd name="connsiteX47" fmla="*/ 212612 w 802821"/>
              <a:gd name="connsiteY47" fmla="*/ 591061 h 1038395"/>
              <a:gd name="connsiteX48" fmla="*/ 303434 w 802821"/>
              <a:gd name="connsiteY48" fmla="*/ 560527 h 1038395"/>
              <a:gd name="connsiteX49" fmla="*/ 280647 w 802821"/>
              <a:gd name="connsiteY49" fmla="*/ 483054 h 1038395"/>
              <a:gd name="connsiteX50" fmla="*/ 363991 w 802821"/>
              <a:gd name="connsiteY50" fmla="*/ 396308 h 1038395"/>
              <a:gd name="connsiteX51" fmla="*/ 324871 w 802821"/>
              <a:gd name="connsiteY51" fmla="*/ 319768 h 1038395"/>
              <a:gd name="connsiteX52" fmla="*/ 250031 w 802821"/>
              <a:gd name="connsiteY52" fmla="*/ 375897 h 1038395"/>
              <a:gd name="connsiteX53" fmla="*/ 216014 w 802821"/>
              <a:gd name="connsiteY53" fmla="*/ 306161 h 1038395"/>
              <a:gd name="connsiteX54" fmla="*/ 127567 w 802821"/>
              <a:gd name="connsiteY54" fmla="*/ 452438 h 1038395"/>
              <a:gd name="connsiteX55" fmla="*/ 95250 w 802821"/>
              <a:gd name="connsiteY55" fmla="*/ 386103 h 1038395"/>
              <a:gd name="connsiteX56" fmla="*/ 137773 w 802821"/>
              <a:gd name="connsiteY56" fmla="*/ 272143 h 1038395"/>
              <a:gd name="connsiteX57" fmla="*/ 127567 w 802821"/>
              <a:gd name="connsiteY57" fmla="*/ 263638 h 1038395"/>
              <a:gd name="connsiteX58" fmla="*/ 64634 w 802821"/>
              <a:gd name="connsiteY58" fmla="*/ 328272 h 1038395"/>
              <a:gd name="connsiteX59" fmla="*/ 0 w 802821"/>
              <a:gd name="connsiteY59" fmla="*/ 212612 h 1038395"/>
              <a:gd name="connsiteX60" fmla="*/ 183697 w 802821"/>
              <a:gd name="connsiteY60" fmla="*/ 22112 h 1038395"/>
              <a:gd name="connsiteX61" fmla="*/ 309563 w 802821"/>
              <a:gd name="connsiteY61" fmla="*/ 0 h 1038395"/>
              <a:gd name="connsiteX0" fmla="*/ 309563 w 802821"/>
              <a:gd name="connsiteY0" fmla="*/ 0 h 1038395"/>
              <a:gd name="connsiteX1" fmla="*/ 617424 w 802821"/>
              <a:gd name="connsiteY1" fmla="*/ 146277 h 1038395"/>
              <a:gd name="connsiteX2" fmla="*/ 663348 w 802821"/>
              <a:gd name="connsiteY2" fmla="*/ 260237 h 1038395"/>
              <a:gd name="connsiteX3" fmla="*/ 561201 w 802821"/>
              <a:gd name="connsiteY3" fmla="*/ 452998 h 1038395"/>
              <a:gd name="connsiteX4" fmla="*/ 651442 w 802821"/>
              <a:gd name="connsiteY4" fmla="*/ 493260 h 1038395"/>
              <a:gd name="connsiteX5" fmla="*/ 734786 w 802821"/>
              <a:gd name="connsiteY5" fmla="*/ 559595 h 1038395"/>
              <a:gd name="connsiteX6" fmla="*/ 802821 w 802821"/>
              <a:gd name="connsiteY6" fmla="*/ 692264 h 1038395"/>
              <a:gd name="connsiteX7" fmla="*/ 758598 w 802821"/>
              <a:gd name="connsiteY7" fmla="*/ 719479 h 1038395"/>
              <a:gd name="connsiteX8" fmla="*/ 756897 w 802821"/>
              <a:gd name="connsiteY8" fmla="*/ 770505 h 1038395"/>
              <a:gd name="connsiteX9" fmla="*/ 736487 w 802821"/>
              <a:gd name="connsiteY9" fmla="*/ 794318 h 1038395"/>
              <a:gd name="connsiteX10" fmla="*/ 760299 w 802821"/>
              <a:gd name="connsiteY10" fmla="*/ 840242 h 1038395"/>
              <a:gd name="connsiteX11" fmla="*/ 721178 w 802821"/>
              <a:gd name="connsiteY11" fmla="*/ 881063 h 1038395"/>
              <a:gd name="connsiteX12" fmla="*/ 695665 w 802821"/>
              <a:gd name="connsiteY12" fmla="*/ 855550 h 1038395"/>
              <a:gd name="connsiteX13" fmla="*/ 668451 w 802821"/>
              <a:gd name="connsiteY13" fmla="*/ 898072 h 1038395"/>
              <a:gd name="connsiteX14" fmla="*/ 658246 w 802821"/>
              <a:gd name="connsiteY14" fmla="*/ 855550 h 1038395"/>
              <a:gd name="connsiteX15" fmla="*/ 622368 w 802821"/>
              <a:gd name="connsiteY15" fmla="*/ 851065 h 1038395"/>
              <a:gd name="connsiteX16" fmla="*/ 608920 w 802821"/>
              <a:gd name="connsiteY16" fmla="*/ 903174 h 1038395"/>
              <a:gd name="connsiteX17" fmla="*/ 537778 w 802821"/>
              <a:gd name="connsiteY17" fmla="*/ 899178 h 1038395"/>
              <a:gd name="connsiteX18" fmla="*/ 501764 w 802821"/>
              <a:gd name="connsiteY18" fmla="*/ 930389 h 1038395"/>
              <a:gd name="connsiteX19" fmla="*/ 478802 w 802821"/>
              <a:gd name="connsiteY19" fmla="*/ 909978 h 1038395"/>
              <a:gd name="connsiteX20" fmla="*/ 471148 w 802821"/>
              <a:gd name="connsiteY20" fmla="*/ 918483 h 1038395"/>
              <a:gd name="connsiteX21" fmla="*/ 456690 w 802821"/>
              <a:gd name="connsiteY21" fmla="*/ 905726 h 1038395"/>
              <a:gd name="connsiteX22" fmla="*/ 421863 w 802821"/>
              <a:gd name="connsiteY22" fmla="*/ 905726 h 1038395"/>
              <a:gd name="connsiteX23" fmla="*/ 406515 w 802821"/>
              <a:gd name="connsiteY23" fmla="*/ 999275 h 1038395"/>
              <a:gd name="connsiteX24" fmla="*/ 363142 w 802821"/>
              <a:gd name="connsiteY24" fmla="*/ 993321 h 1038395"/>
              <a:gd name="connsiteX25" fmla="*/ 339330 w 802821"/>
              <a:gd name="connsiteY25" fmla="*/ 1038395 h 1038395"/>
              <a:gd name="connsiteX26" fmla="*/ 300209 w 802821"/>
              <a:gd name="connsiteY26" fmla="*/ 1017984 h 1038395"/>
              <a:gd name="connsiteX27" fmla="*/ 303611 w 802821"/>
              <a:gd name="connsiteY27" fmla="*/ 995022 h 1038395"/>
              <a:gd name="connsiteX28" fmla="*/ 264490 w 802821"/>
              <a:gd name="connsiteY28" fmla="*/ 975462 h 1038395"/>
              <a:gd name="connsiteX29" fmla="*/ 254285 w 802821"/>
              <a:gd name="connsiteY29" fmla="*/ 978013 h 1038395"/>
              <a:gd name="connsiteX30" fmla="*/ 242379 w 802821"/>
              <a:gd name="connsiteY30" fmla="*/ 995022 h 1038395"/>
              <a:gd name="connsiteX31" fmla="*/ 215164 w 802821"/>
              <a:gd name="connsiteY31" fmla="*/ 964406 h 1038395"/>
              <a:gd name="connsiteX32" fmla="*/ 278097 w 802821"/>
              <a:gd name="connsiteY32" fmla="*/ 861503 h 1038395"/>
              <a:gd name="connsiteX33" fmla="*/ 274696 w 802821"/>
              <a:gd name="connsiteY33" fmla="*/ 824933 h 1038395"/>
              <a:gd name="connsiteX34" fmla="*/ 278948 w 802821"/>
              <a:gd name="connsiteY34" fmla="*/ 793467 h 1038395"/>
              <a:gd name="connsiteX35" fmla="*/ 332975 w 802821"/>
              <a:gd name="connsiteY35" fmla="*/ 791966 h 1038395"/>
              <a:gd name="connsiteX36" fmla="*/ 345277 w 802821"/>
              <a:gd name="connsiteY36" fmla="*/ 773644 h 1038395"/>
              <a:gd name="connsiteX37" fmla="*/ 271293 w 802821"/>
              <a:gd name="connsiteY37" fmla="*/ 771356 h 1038395"/>
              <a:gd name="connsiteX38" fmla="*/ 237275 w 802821"/>
              <a:gd name="connsiteY38" fmla="*/ 771356 h 1038395"/>
              <a:gd name="connsiteX39" fmla="*/ 212612 w 802821"/>
              <a:gd name="connsiteY39" fmla="*/ 742441 h 1038395"/>
              <a:gd name="connsiteX40" fmla="*/ 214268 w 802821"/>
              <a:gd name="connsiteY40" fmla="*/ 742055 h 1038395"/>
              <a:gd name="connsiteX41" fmla="*/ 211762 w 802821"/>
              <a:gd name="connsiteY41" fmla="*/ 674404 h 1038395"/>
              <a:gd name="connsiteX42" fmla="*/ 218315 w 802821"/>
              <a:gd name="connsiteY42" fmla="*/ 638005 h 1038395"/>
              <a:gd name="connsiteX43" fmla="*/ 215164 w 802821"/>
              <a:gd name="connsiteY43" fmla="*/ 636986 h 1038395"/>
              <a:gd name="connsiteX44" fmla="*/ 212612 w 802821"/>
              <a:gd name="connsiteY44" fmla="*/ 591061 h 1038395"/>
              <a:gd name="connsiteX45" fmla="*/ 303434 w 802821"/>
              <a:gd name="connsiteY45" fmla="*/ 560527 h 1038395"/>
              <a:gd name="connsiteX46" fmla="*/ 280647 w 802821"/>
              <a:gd name="connsiteY46" fmla="*/ 483054 h 1038395"/>
              <a:gd name="connsiteX47" fmla="*/ 363991 w 802821"/>
              <a:gd name="connsiteY47" fmla="*/ 396308 h 1038395"/>
              <a:gd name="connsiteX48" fmla="*/ 324871 w 802821"/>
              <a:gd name="connsiteY48" fmla="*/ 319768 h 1038395"/>
              <a:gd name="connsiteX49" fmla="*/ 250031 w 802821"/>
              <a:gd name="connsiteY49" fmla="*/ 375897 h 1038395"/>
              <a:gd name="connsiteX50" fmla="*/ 216014 w 802821"/>
              <a:gd name="connsiteY50" fmla="*/ 306161 h 1038395"/>
              <a:gd name="connsiteX51" fmla="*/ 127567 w 802821"/>
              <a:gd name="connsiteY51" fmla="*/ 452438 h 1038395"/>
              <a:gd name="connsiteX52" fmla="*/ 95250 w 802821"/>
              <a:gd name="connsiteY52" fmla="*/ 386103 h 1038395"/>
              <a:gd name="connsiteX53" fmla="*/ 137773 w 802821"/>
              <a:gd name="connsiteY53" fmla="*/ 272143 h 1038395"/>
              <a:gd name="connsiteX54" fmla="*/ 127567 w 802821"/>
              <a:gd name="connsiteY54" fmla="*/ 263638 h 1038395"/>
              <a:gd name="connsiteX55" fmla="*/ 64634 w 802821"/>
              <a:gd name="connsiteY55" fmla="*/ 328272 h 1038395"/>
              <a:gd name="connsiteX56" fmla="*/ 0 w 802821"/>
              <a:gd name="connsiteY56" fmla="*/ 212612 h 1038395"/>
              <a:gd name="connsiteX57" fmla="*/ 183697 w 802821"/>
              <a:gd name="connsiteY57" fmla="*/ 22112 h 1038395"/>
              <a:gd name="connsiteX58" fmla="*/ 309563 w 802821"/>
              <a:gd name="connsiteY58" fmla="*/ 0 h 103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02821" h="1038395">
                <a:moveTo>
                  <a:pt x="309563" y="0"/>
                </a:moveTo>
                <a:lnTo>
                  <a:pt x="617424" y="146277"/>
                </a:lnTo>
                <a:lnTo>
                  <a:pt x="663348" y="260237"/>
                </a:lnTo>
                <a:lnTo>
                  <a:pt x="561201" y="452998"/>
                </a:lnTo>
                <a:lnTo>
                  <a:pt x="651442" y="493260"/>
                </a:lnTo>
                <a:lnTo>
                  <a:pt x="734786" y="559595"/>
                </a:lnTo>
                <a:lnTo>
                  <a:pt x="802821" y="692264"/>
                </a:lnTo>
                <a:lnTo>
                  <a:pt x="758598" y="719479"/>
                </a:lnTo>
                <a:lnTo>
                  <a:pt x="756897" y="770505"/>
                </a:lnTo>
                <a:lnTo>
                  <a:pt x="736487" y="794318"/>
                </a:lnTo>
                <a:lnTo>
                  <a:pt x="760299" y="840242"/>
                </a:lnTo>
                <a:lnTo>
                  <a:pt x="721178" y="881063"/>
                </a:lnTo>
                <a:lnTo>
                  <a:pt x="695665" y="855550"/>
                </a:lnTo>
                <a:lnTo>
                  <a:pt x="668451" y="898072"/>
                </a:lnTo>
                <a:lnTo>
                  <a:pt x="658246" y="855550"/>
                </a:lnTo>
                <a:lnTo>
                  <a:pt x="622368" y="851065"/>
                </a:lnTo>
                <a:lnTo>
                  <a:pt x="608920" y="903174"/>
                </a:lnTo>
                <a:lnTo>
                  <a:pt x="537778" y="899178"/>
                </a:lnTo>
                <a:lnTo>
                  <a:pt x="501764" y="930389"/>
                </a:lnTo>
                <a:lnTo>
                  <a:pt x="478802" y="909978"/>
                </a:lnTo>
                <a:lnTo>
                  <a:pt x="471148" y="918483"/>
                </a:lnTo>
                <a:lnTo>
                  <a:pt x="456690" y="905726"/>
                </a:lnTo>
                <a:lnTo>
                  <a:pt x="421863" y="905726"/>
                </a:lnTo>
                <a:lnTo>
                  <a:pt x="406515" y="999275"/>
                </a:lnTo>
                <a:lnTo>
                  <a:pt x="363142" y="993321"/>
                </a:lnTo>
                <a:lnTo>
                  <a:pt x="339330" y="1038395"/>
                </a:lnTo>
                <a:lnTo>
                  <a:pt x="300209" y="1017984"/>
                </a:lnTo>
                <a:lnTo>
                  <a:pt x="303611" y="995022"/>
                </a:lnTo>
                <a:lnTo>
                  <a:pt x="264490" y="975462"/>
                </a:lnTo>
                <a:lnTo>
                  <a:pt x="254285" y="978013"/>
                </a:lnTo>
                <a:lnTo>
                  <a:pt x="242379" y="995022"/>
                </a:lnTo>
                <a:lnTo>
                  <a:pt x="215164" y="964406"/>
                </a:lnTo>
                <a:lnTo>
                  <a:pt x="278097" y="861503"/>
                </a:lnTo>
                <a:lnTo>
                  <a:pt x="274696" y="824933"/>
                </a:lnTo>
                <a:lnTo>
                  <a:pt x="278948" y="793467"/>
                </a:lnTo>
                <a:lnTo>
                  <a:pt x="332975" y="791966"/>
                </a:lnTo>
                <a:lnTo>
                  <a:pt x="345277" y="773644"/>
                </a:lnTo>
                <a:lnTo>
                  <a:pt x="271293" y="771356"/>
                </a:lnTo>
                <a:lnTo>
                  <a:pt x="237275" y="771356"/>
                </a:lnTo>
                <a:lnTo>
                  <a:pt x="212612" y="742441"/>
                </a:lnTo>
                <a:lnTo>
                  <a:pt x="214268" y="742055"/>
                </a:lnTo>
                <a:cubicBezTo>
                  <a:pt x="213433" y="719505"/>
                  <a:pt x="212597" y="696954"/>
                  <a:pt x="211762" y="674404"/>
                </a:cubicBezTo>
                <a:lnTo>
                  <a:pt x="218315" y="638005"/>
                </a:lnTo>
                <a:lnTo>
                  <a:pt x="215164" y="636986"/>
                </a:lnTo>
                <a:lnTo>
                  <a:pt x="212612" y="591061"/>
                </a:lnTo>
                <a:lnTo>
                  <a:pt x="303434" y="560527"/>
                </a:lnTo>
                <a:lnTo>
                  <a:pt x="280647" y="483054"/>
                </a:lnTo>
                <a:lnTo>
                  <a:pt x="363991" y="396308"/>
                </a:lnTo>
                <a:lnTo>
                  <a:pt x="324871" y="319768"/>
                </a:lnTo>
                <a:lnTo>
                  <a:pt x="250031" y="375897"/>
                </a:lnTo>
                <a:lnTo>
                  <a:pt x="216014" y="306161"/>
                </a:lnTo>
                <a:lnTo>
                  <a:pt x="127567" y="452438"/>
                </a:lnTo>
                <a:lnTo>
                  <a:pt x="95250" y="386103"/>
                </a:lnTo>
                <a:lnTo>
                  <a:pt x="137773" y="272143"/>
                </a:lnTo>
                <a:lnTo>
                  <a:pt x="127567" y="263638"/>
                </a:lnTo>
                <a:lnTo>
                  <a:pt x="64634" y="328272"/>
                </a:lnTo>
                <a:lnTo>
                  <a:pt x="0" y="212612"/>
                </a:lnTo>
                <a:lnTo>
                  <a:pt x="183697" y="22112"/>
                </a:lnTo>
                <a:lnTo>
                  <a:pt x="309563" y="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7" name="Freeform: Shape 56">
            <a:extLst>
              <a:ext uri="{FF2B5EF4-FFF2-40B4-BE49-F238E27FC236}">
                <a16:creationId xmlns:a16="http://schemas.microsoft.com/office/drawing/2014/main" id="{7C85A317-829A-DCDD-6BB4-E58077EE27FE}"/>
              </a:ext>
            </a:extLst>
          </p:cNvPr>
          <p:cNvSpPr/>
          <p:nvPr/>
        </p:nvSpPr>
        <p:spPr>
          <a:xfrm>
            <a:off x="6334337" y="1715134"/>
            <a:ext cx="584501" cy="763316"/>
          </a:xfrm>
          <a:custGeom>
            <a:avLst/>
            <a:gdLst>
              <a:gd name="connsiteX0" fmla="*/ 340769 w 742594"/>
              <a:gd name="connsiteY0" fmla="*/ 0 h 969775"/>
              <a:gd name="connsiteX1" fmla="*/ 396144 w 742594"/>
              <a:gd name="connsiteY1" fmla="*/ 36916 h 969775"/>
              <a:gd name="connsiteX2" fmla="*/ 394724 w 742594"/>
              <a:gd name="connsiteY2" fmla="*/ 110751 h 969775"/>
              <a:gd name="connsiteX3" fmla="*/ 451520 w 742594"/>
              <a:gd name="connsiteY3" fmla="*/ 168966 h 969775"/>
              <a:gd name="connsiteX4" fmla="*/ 471398 w 742594"/>
              <a:gd name="connsiteY4" fmla="*/ 150507 h 969775"/>
              <a:gd name="connsiteX5" fmla="*/ 479917 w 742594"/>
              <a:gd name="connsiteY5" fmla="*/ 76673 h 969775"/>
              <a:gd name="connsiteX6" fmla="*/ 525353 w 742594"/>
              <a:gd name="connsiteY6" fmla="*/ 75253 h 969775"/>
              <a:gd name="connsiteX7" fmla="*/ 621905 w 742594"/>
              <a:gd name="connsiteY7" fmla="*/ 116430 h 969775"/>
              <a:gd name="connsiteX8" fmla="*/ 742594 w 742594"/>
              <a:gd name="connsiteY8" fmla="*/ 390466 h 969775"/>
              <a:gd name="connsiteX9" fmla="*/ 742594 w 742594"/>
              <a:gd name="connsiteY9" fmla="*/ 410345 h 969775"/>
              <a:gd name="connsiteX10" fmla="*/ 724136 w 742594"/>
              <a:gd name="connsiteY10" fmla="*/ 499797 h 969775"/>
              <a:gd name="connsiteX11" fmla="*/ 543811 w 742594"/>
              <a:gd name="connsiteY11" fmla="*/ 707098 h 969775"/>
              <a:gd name="connsiteX12" fmla="*/ 609459 w 742594"/>
              <a:gd name="connsiteY12" fmla="*/ 737912 h 969775"/>
              <a:gd name="connsiteX13" fmla="*/ 610546 w 742594"/>
              <a:gd name="connsiteY13" fmla="*/ 736916 h 969775"/>
              <a:gd name="connsiteX14" fmla="*/ 685800 w 742594"/>
              <a:gd name="connsiteY14" fmla="*/ 803650 h 969775"/>
              <a:gd name="connsiteX15" fmla="*/ 626165 w 742594"/>
              <a:gd name="connsiteY15" fmla="*/ 890262 h 969775"/>
              <a:gd name="connsiteX16" fmla="*/ 559431 w 742594"/>
              <a:gd name="connsiteY16" fmla="*/ 893102 h 969775"/>
              <a:gd name="connsiteX17" fmla="*/ 531033 w 742594"/>
              <a:gd name="connsiteY17" fmla="*/ 956996 h 969775"/>
              <a:gd name="connsiteX18" fmla="*/ 224340 w 742594"/>
              <a:gd name="connsiteY18" fmla="*/ 969775 h 969775"/>
              <a:gd name="connsiteX19" fmla="*/ 259837 w 742594"/>
              <a:gd name="connsiteY19" fmla="*/ 924339 h 969775"/>
              <a:gd name="connsiteX20" fmla="*/ 192720 w 742594"/>
              <a:gd name="connsiteY20" fmla="*/ 893466 h 969775"/>
              <a:gd name="connsiteX21" fmla="*/ 191683 w 742594"/>
              <a:gd name="connsiteY21" fmla="*/ 898781 h 969775"/>
              <a:gd name="connsiteX22" fmla="*/ 113590 w 742594"/>
              <a:gd name="connsiteY22" fmla="*/ 866124 h 969775"/>
              <a:gd name="connsiteX23" fmla="*/ 44016 w 742594"/>
              <a:gd name="connsiteY23" fmla="*/ 658822 h 969775"/>
              <a:gd name="connsiteX24" fmla="*/ 0 w 742594"/>
              <a:gd name="connsiteY24" fmla="*/ 617646 h 969775"/>
              <a:gd name="connsiteX25" fmla="*/ 102231 w 742594"/>
              <a:gd name="connsiteY25" fmla="*/ 542392 h 969775"/>
              <a:gd name="connsiteX26" fmla="*/ 105300 w 742594"/>
              <a:gd name="connsiteY26" fmla="*/ 542929 h 969775"/>
              <a:gd name="connsiteX27" fmla="*/ 92292 w 742594"/>
              <a:gd name="connsiteY27" fmla="*/ 440161 h 969775"/>
              <a:gd name="connsiteX28" fmla="*/ 78093 w 742594"/>
              <a:gd name="connsiteY28" fmla="*/ 434482 h 969775"/>
              <a:gd name="connsiteX29" fmla="*/ 63894 w 742594"/>
              <a:gd name="connsiteY29" fmla="*/ 420283 h 969775"/>
              <a:gd name="connsiteX30" fmla="*/ 115010 w 742594"/>
              <a:gd name="connsiteY30" fmla="*/ 376267 h 969775"/>
              <a:gd name="connsiteX31" fmla="*/ 105071 w 742594"/>
              <a:gd name="connsiteY31" fmla="*/ 354969 h 969775"/>
              <a:gd name="connsiteX32" fmla="*/ 53955 w 742594"/>
              <a:gd name="connsiteY32" fmla="*/ 366328 h 969775"/>
              <a:gd name="connsiteX33" fmla="*/ 25557 w 742594"/>
              <a:gd name="connsiteY33" fmla="*/ 168965 h 969775"/>
              <a:gd name="connsiteX34" fmla="*/ 86612 w 742594"/>
              <a:gd name="connsiteY34" fmla="*/ 85192 h 969775"/>
              <a:gd name="connsiteX35" fmla="*/ 141987 w 742594"/>
              <a:gd name="connsiteY35" fmla="*/ 99391 h 969775"/>
              <a:gd name="connsiteX36" fmla="*/ 139147 w 742594"/>
              <a:gd name="connsiteY36" fmla="*/ 147667 h 969775"/>
              <a:gd name="connsiteX37" fmla="*/ 221600 w 742594"/>
              <a:gd name="connsiteY37" fmla="*/ 145049 h 969775"/>
              <a:gd name="connsiteX38" fmla="*/ 221499 w 742594"/>
              <a:gd name="connsiteY38" fmla="*/ 144827 h 96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2594" h="969775">
                <a:moveTo>
                  <a:pt x="340769" y="0"/>
                </a:moveTo>
                <a:lnTo>
                  <a:pt x="396144" y="36916"/>
                </a:lnTo>
                <a:cubicBezTo>
                  <a:pt x="395671" y="61528"/>
                  <a:pt x="395198" y="86139"/>
                  <a:pt x="394724" y="110751"/>
                </a:cubicBezTo>
                <a:lnTo>
                  <a:pt x="451520" y="168966"/>
                </a:lnTo>
                <a:lnTo>
                  <a:pt x="471398" y="150507"/>
                </a:lnTo>
                <a:lnTo>
                  <a:pt x="479917" y="76673"/>
                </a:lnTo>
                <a:lnTo>
                  <a:pt x="525353" y="75253"/>
                </a:lnTo>
                <a:lnTo>
                  <a:pt x="621905" y="116430"/>
                </a:lnTo>
                <a:lnTo>
                  <a:pt x="742594" y="390466"/>
                </a:lnTo>
                <a:lnTo>
                  <a:pt x="742594" y="410345"/>
                </a:lnTo>
                <a:lnTo>
                  <a:pt x="724136" y="499797"/>
                </a:lnTo>
                <a:lnTo>
                  <a:pt x="543811" y="707098"/>
                </a:lnTo>
                <a:lnTo>
                  <a:pt x="609459" y="737912"/>
                </a:lnTo>
                <a:lnTo>
                  <a:pt x="610546" y="736916"/>
                </a:lnTo>
                <a:lnTo>
                  <a:pt x="685800" y="803650"/>
                </a:lnTo>
                <a:lnTo>
                  <a:pt x="626165" y="890262"/>
                </a:lnTo>
                <a:lnTo>
                  <a:pt x="559431" y="893102"/>
                </a:lnTo>
                <a:lnTo>
                  <a:pt x="531033" y="956996"/>
                </a:lnTo>
                <a:lnTo>
                  <a:pt x="224340" y="969775"/>
                </a:lnTo>
                <a:lnTo>
                  <a:pt x="259837" y="924339"/>
                </a:lnTo>
                <a:lnTo>
                  <a:pt x="192720" y="893466"/>
                </a:lnTo>
                <a:lnTo>
                  <a:pt x="191683" y="898781"/>
                </a:lnTo>
                <a:lnTo>
                  <a:pt x="113590" y="866124"/>
                </a:lnTo>
                <a:lnTo>
                  <a:pt x="44016" y="658822"/>
                </a:lnTo>
                <a:lnTo>
                  <a:pt x="0" y="617646"/>
                </a:lnTo>
                <a:lnTo>
                  <a:pt x="102231" y="542392"/>
                </a:lnTo>
                <a:lnTo>
                  <a:pt x="105300" y="542929"/>
                </a:lnTo>
                <a:lnTo>
                  <a:pt x="92292" y="440161"/>
                </a:lnTo>
                <a:lnTo>
                  <a:pt x="78093" y="434482"/>
                </a:lnTo>
                <a:lnTo>
                  <a:pt x="63894" y="420283"/>
                </a:lnTo>
                <a:lnTo>
                  <a:pt x="115010" y="376267"/>
                </a:lnTo>
                <a:lnTo>
                  <a:pt x="105071" y="354969"/>
                </a:lnTo>
                <a:lnTo>
                  <a:pt x="53955" y="366328"/>
                </a:lnTo>
                <a:lnTo>
                  <a:pt x="25557" y="168965"/>
                </a:lnTo>
                <a:lnTo>
                  <a:pt x="86612" y="85192"/>
                </a:lnTo>
                <a:lnTo>
                  <a:pt x="141987" y="99391"/>
                </a:lnTo>
                <a:lnTo>
                  <a:pt x="139147" y="147667"/>
                </a:lnTo>
                <a:lnTo>
                  <a:pt x="221600" y="145049"/>
                </a:lnTo>
                <a:lnTo>
                  <a:pt x="221499" y="144827"/>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58" name="Freeform: Shape 57">
            <a:extLst>
              <a:ext uri="{FF2B5EF4-FFF2-40B4-BE49-F238E27FC236}">
                <a16:creationId xmlns:a16="http://schemas.microsoft.com/office/drawing/2014/main" id="{65EC174D-EBE4-819D-E857-CDE342A7DAE2}"/>
              </a:ext>
            </a:extLst>
          </p:cNvPr>
          <p:cNvSpPr/>
          <p:nvPr/>
        </p:nvSpPr>
        <p:spPr>
          <a:xfrm>
            <a:off x="6101224" y="1062995"/>
            <a:ext cx="713901" cy="791838"/>
          </a:xfrm>
          <a:custGeom>
            <a:avLst/>
            <a:gdLst>
              <a:gd name="connsiteX0" fmla="*/ 433727 w 906994"/>
              <a:gd name="connsiteY0" fmla="*/ 0 h 1006011"/>
              <a:gd name="connsiteX1" fmla="*/ 462642 w 906994"/>
              <a:gd name="connsiteY1" fmla="*/ 18710 h 1006011"/>
              <a:gd name="connsiteX2" fmla="*/ 556192 w 906994"/>
              <a:gd name="connsiteY2" fmla="*/ 175192 h 1006011"/>
              <a:gd name="connsiteX3" fmla="*/ 671659 w 906994"/>
              <a:gd name="connsiteY3" fmla="*/ 278945 h 1006011"/>
              <a:gd name="connsiteX4" fmla="*/ 740362 w 906994"/>
              <a:gd name="connsiteY4" fmla="*/ 310900 h 1006011"/>
              <a:gd name="connsiteX5" fmla="*/ 700210 w 906994"/>
              <a:gd name="connsiteY5" fmla="*/ 334992 h 1006011"/>
              <a:gd name="connsiteX6" fmla="*/ 684149 w 906994"/>
              <a:gd name="connsiteY6" fmla="*/ 371129 h 1006011"/>
              <a:gd name="connsiteX7" fmla="*/ 686157 w 906994"/>
              <a:gd name="connsiteY7" fmla="*/ 447418 h 1006011"/>
              <a:gd name="connsiteX8" fmla="*/ 906994 w 906994"/>
              <a:gd name="connsiteY8" fmla="*/ 824849 h 1006011"/>
              <a:gd name="connsiteX9" fmla="*/ 832713 w 906994"/>
              <a:gd name="connsiteY9" fmla="*/ 778674 h 1006011"/>
              <a:gd name="connsiteX10" fmla="*/ 754416 w 906994"/>
              <a:gd name="connsiteY10" fmla="*/ 802765 h 1006011"/>
              <a:gd name="connsiteX11" fmla="*/ 671341 w 906994"/>
              <a:gd name="connsiteY11" fmla="*/ 709085 h 1006011"/>
              <a:gd name="connsiteX12" fmla="*/ 634989 w 906994"/>
              <a:gd name="connsiteY12" fmla="*/ 693387 h 1006011"/>
              <a:gd name="connsiteX13" fmla="*/ 558029 w 906994"/>
              <a:gd name="connsiteY13" fmla="*/ 709421 h 1006011"/>
              <a:gd name="connsiteX14" fmla="*/ 557670 w 906994"/>
              <a:gd name="connsiteY14" fmla="*/ 710415 h 1006011"/>
              <a:gd name="connsiteX15" fmla="*/ 546634 w 906994"/>
              <a:gd name="connsiteY15" fmla="*/ 711795 h 1006011"/>
              <a:gd name="connsiteX16" fmla="*/ 543617 w 906994"/>
              <a:gd name="connsiteY16" fmla="*/ 712423 h 1006011"/>
              <a:gd name="connsiteX17" fmla="*/ 543731 w 906994"/>
              <a:gd name="connsiteY17" fmla="*/ 712157 h 1006011"/>
              <a:gd name="connsiteX18" fmla="*/ 477365 w 906994"/>
              <a:gd name="connsiteY18" fmla="*/ 720453 h 1006011"/>
              <a:gd name="connsiteX19" fmla="*/ 465320 w 906994"/>
              <a:gd name="connsiteY19" fmla="*/ 702385 h 1006011"/>
              <a:gd name="connsiteX20" fmla="*/ 419144 w 906994"/>
              <a:gd name="connsiteY20" fmla="*/ 716438 h 1006011"/>
              <a:gd name="connsiteX21" fmla="*/ 408648 w 906994"/>
              <a:gd name="connsiteY21" fmla="*/ 746428 h 1006011"/>
              <a:gd name="connsiteX22" fmla="*/ 443829 w 906994"/>
              <a:gd name="connsiteY22" fmla="*/ 729135 h 1006011"/>
              <a:gd name="connsiteX23" fmla="*/ 502044 w 906994"/>
              <a:gd name="connsiteY23" fmla="*/ 764632 h 1006011"/>
              <a:gd name="connsiteX24" fmla="*/ 634093 w 906994"/>
              <a:gd name="connsiteY24" fmla="*/ 720616 h 1006011"/>
              <a:gd name="connsiteX25" fmla="*/ 696567 w 906994"/>
              <a:gd name="connsiteY25" fmla="*/ 793030 h 1006011"/>
              <a:gd name="connsiteX26" fmla="*/ 691686 w 906994"/>
              <a:gd name="connsiteY26" fmla="*/ 798354 h 1006011"/>
              <a:gd name="connsiteX27" fmla="*/ 835715 w 906994"/>
              <a:gd name="connsiteY27" fmla="*/ 896681 h 1006011"/>
              <a:gd name="connsiteX28" fmla="*/ 778920 w 906994"/>
              <a:gd name="connsiteY28" fmla="*/ 917979 h 1006011"/>
              <a:gd name="connsiteX29" fmla="*/ 783180 w 906994"/>
              <a:gd name="connsiteY29" fmla="*/ 976194 h 1006011"/>
              <a:gd name="connsiteX30" fmla="*/ 750523 w 906994"/>
              <a:gd name="connsiteY30" fmla="*/ 1006011 h 1006011"/>
              <a:gd name="connsiteX31" fmla="*/ 690887 w 906994"/>
              <a:gd name="connsiteY31" fmla="*/ 946377 h 1006011"/>
              <a:gd name="connsiteX32" fmla="*/ 686628 w 906994"/>
              <a:gd name="connsiteY32" fmla="*/ 872543 h 1006011"/>
              <a:gd name="connsiteX33" fmla="*/ 648342 w 906994"/>
              <a:gd name="connsiteY33" fmla="*/ 845639 h 1006011"/>
              <a:gd name="connsiteX34" fmla="*/ 524762 w 906994"/>
              <a:gd name="connsiteY34" fmla="*/ 980453 h 1006011"/>
              <a:gd name="connsiteX35" fmla="*/ 436730 w 906994"/>
              <a:gd name="connsiteY35" fmla="*/ 981873 h 1006011"/>
              <a:gd name="connsiteX36" fmla="*/ 435310 w 906994"/>
              <a:gd name="connsiteY36" fmla="*/ 925078 h 1006011"/>
              <a:gd name="connsiteX37" fmla="*/ 375675 w 906994"/>
              <a:gd name="connsiteY37" fmla="*/ 923658 h 1006011"/>
              <a:gd name="connsiteX38" fmla="*/ 334499 w 906994"/>
              <a:gd name="connsiteY38" fmla="*/ 997492 h 1006011"/>
              <a:gd name="connsiteX39" fmla="*/ 259245 w 906994"/>
              <a:gd name="connsiteY39" fmla="*/ 983293 h 1006011"/>
              <a:gd name="connsiteX40" fmla="*/ 246466 w 906994"/>
              <a:gd name="connsiteY40" fmla="*/ 942117 h 1006011"/>
              <a:gd name="connsiteX41" fmla="*/ 276284 w 906994"/>
              <a:gd name="connsiteY41" fmla="*/ 811488 h 1006011"/>
              <a:gd name="connsiteX42" fmla="*/ 286854 w 906994"/>
              <a:gd name="connsiteY42" fmla="*/ 806293 h 1006011"/>
              <a:gd name="connsiteX43" fmla="*/ 248497 w 906994"/>
              <a:gd name="connsiteY43" fmla="*/ 782689 h 1006011"/>
              <a:gd name="connsiteX44" fmla="*/ 191847 w 906994"/>
              <a:gd name="connsiteY44" fmla="*/ 781273 h 1006011"/>
              <a:gd name="connsiteX45" fmla="*/ 178594 w 906994"/>
              <a:gd name="connsiteY45" fmla="*/ 802821 h 1006011"/>
              <a:gd name="connsiteX46" fmla="*/ 86746 w 906994"/>
              <a:gd name="connsiteY46" fmla="*/ 831736 h 1006011"/>
              <a:gd name="connsiteX47" fmla="*/ 17009 w 906994"/>
              <a:gd name="connsiteY47" fmla="*/ 709272 h 1006011"/>
              <a:gd name="connsiteX48" fmla="*/ 37420 w 906994"/>
              <a:gd name="connsiteY48" fmla="*/ 522174 h 1006011"/>
              <a:gd name="connsiteX49" fmla="*/ 81643 w 906994"/>
              <a:gd name="connsiteY49" fmla="*/ 515370 h 1006011"/>
              <a:gd name="connsiteX50" fmla="*/ 95250 w 906994"/>
              <a:gd name="connsiteY50" fmla="*/ 447334 h 1006011"/>
              <a:gd name="connsiteX51" fmla="*/ 0 w 906994"/>
              <a:gd name="connsiteY51" fmla="*/ 365691 h 1006011"/>
              <a:gd name="connsiteX52" fmla="*/ 3402 w 906994"/>
              <a:gd name="connsiteY52" fmla="*/ 263638 h 1006011"/>
              <a:gd name="connsiteX53" fmla="*/ 107157 w 906994"/>
              <a:gd name="connsiteY53" fmla="*/ 263638 h 1006011"/>
              <a:gd name="connsiteX54" fmla="*/ 18710 w 906994"/>
              <a:gd name="connsiteY54" fmla="*/ 83343 h 1006011"/>
              <a:gd name="connsiteX55" fmla="*/ 56130 w 906994"/>
              <a:gd name="connsiteY55" fmla="*/ 37419 h 1006011"/>
              <a:gd name="connsiteX56" fmla="*/ 112259 w 906994"/>
              <a:gd name="connsiteY56" fmla="*/ 71437 h 1006011"/>
              <a:gd name="connsiteX57" fmla="*/ 127567 w 906994"/>
              <a:gd name="connsiteY57" fmla="*/ 5102 h 1006011"/>
              <a:gd name="connsiteX58" fmla="*/ 301058 w 906994"/>
              <a:gd name="connsiteY58" fmla="*/ 59531 h 1006011"/>
              <a:gd name="connsiteX59" fmla="*/ 334000 w 906994"/>
              <a:gd name="connsiteY59" fmla="*/ 62276 h 1006011"/>
              <a:gd name="connsiteX60" fmla="*/ 432026 w 906994"/>
              <a:gd name="connsiteY60" fmla="*/ 51027 h 10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06994" h="1006011">
                <a:moveTo>
                  <a:pt x="433727" y="0"/>
                </a:moveTo>
                <a:lnTo>
                  <a:pt x="462642" y="18710"/>
                </a:lnTo>
                <a:lnTo>
                  <a:pt x="556192" y="175192"/>
                </a:lnTo>
                <a:lnTo>
                  <a:pt x="671659" y="278945"/>
                </a:lnTo>
                <a:lnTo>
                  <a:pt x="740362" y="310900"/>
                </a:lnTo>
                <a:lnTo>
                  <a:pt x="700210" y="334992"/>
                </a:lnTo>
                <a:lnTo>
                  <a:pt x="684149" y="371129"/>
                </a:lnTo>
                <a:lnTo>
                  <a:pt x="686157" y="447418"/>
                </a:lnTo>
                <a:lnTo>
                  <a:pt x="906994" y="824849"/>
                </a:lnTo>
                <a:lnTo>
                  <a:pt x="832713" y="778674"/>
                </a:lnTo>
                <a:lnTo>
                  <a:pt x="754416" y="802765"/>
                </a:lnTo>
                <a:lnTo>
                  <a:pt x="671341" y="709085"/>
                </a:lnTo>
                <a:lnTo>
                  <a:pt x="634989" y="693387"/>
                </a:lnTo>
                <a:lnTo>
                  <a:pt x="558029" y="709421"/>
                </a:lnTo>
                <a:lnTo>
                  <a:pt x="557670" y="710415"/>
                </a:lnTo>
                <a:lnTo>
                  <a:pt x="546634" y="711795"/>
                </a:lnTo>
                <a:lnTo>
                  <a:pt x="543617" y="712423"/>
                </a:lnTo>
                <a:lnTo>
                  <a:pt x="543731" y="712157"/>
                </a:lnTo>
                <a:lnTo>
                  <a:pt x="477365" y="720453"/>
                </a:lnTo>
                <a:lnTo>
                  <a:pt x="465320" y="702385"/>
                </a:lnTo>
                <a:lnTo>
                  <a:pt x="419144" y="716438"/>
                </a:lnTo>
                <a:lnTo>
                  <a:pt x="408648" y="746428"/>
                </a:lnTo>
                <a:lnTo>
                  <a:pt x="443829" y="729135"/>
                </a:lnTo>
                <a:lnTo>
                  <a:pt x="502044" y="764632"/>
                </a:lnTo>
                <a:lnTo>
                  <a:pt x="634093" y="720616"/>
                </a:lnTo>
                <a:lnTo>
                  <a:pt x="696567" y="793030"/>
                </a:lnTo>
                <a:lnTo>
                  <a:pt x="691686" y="798354"/>
                </a:lnTo>
                <a:lnTo>
                  <a:pt x="835715" y="896681"/>
                </a:lnTo>
                <a:lnTo>
                  <a:pt x="778920" y="917979"/>
                </a:lnTo>
                <a:lnTo>
                  <a:pt x="783180" y="976194"/>
                </a:lnTo>
                <a:lnTo>
                  <a:pt x="750523" y="1006011"/>
                </a:lnTo>
                <a:lnTo>
                  <a:pt x="690887" y="946377"/>
                </a:lnTo>
                <a:lnTo>
                  <a:pt x="686628" y="872543"/>
                </a:lnTo>
                <a:lnTo>
                  <a:pt x="648342" y="845639"/>
                </a:lnTo>
                <a:lnTo>
                  <a:pt x="524762" y="980453"/>
                </a:lnTo>
                <a:lnTo>
                  <a:pt x="436730" y="981873"/>
                </a:lnTo>
                <a:cubicBezTo>
                  <a:pt x="436257" y="962942"/>
                  <a:pt x="435784" y="944010"/>
                  <a:pt x="435310" y="925078"/>
                </a:cubicBezTo>
                <a:lnTo>
                  <a:pt x="375675" y="923658"/>
                </a:lnTo>
                <a:lnTo>
                  <a:pt x="334499" y="997492"/>
                </a:lnTo>
                <a:lnTo>
                  <a:pt x="259245" y="983293"/>
                </a:lnTo>
                <a:lnTo>
                  <a:pt x="246466" y="942117"/>
                </a:lnTo>
                <a:lnTo>
                  <a:pt x="276284" y="811488"/>
                </a:lnTo>
                <a:lnTo>
                  <a:pt x="286854" y="806293"/>
                </a:lnTo>
                <a:lnTo>
                  <a:pt x="248497" y="782689"/>
                </a:lnTo>
                <a:lnTo>
                  <a:pt x="191847" y="781273"/>
                </a:lnTo>
                <a:lnTo>
                  <a:pt x="178594" y="802821"/>
                </a:lnTo>
                <a:lnTo>
                  <a:pt x="86746" y="831736"/>
                </a:lnTo>
                <a:lnTo>
                  <a:pt x="17009" y="709272"/>
                </a:lnTo>
                <a:lnTo>
                  <a:pt x="37420" y="522174"/>
                </a:lnTo>
                <a:lnTo>
                  <a:pt x="81643" y="515370"/>
                </a:lnTo>
                <a:lnTo>
                  <a:pt x="95250" y="447334"/>
                </a:lnTo>
                <a:lnTo>
                  <a:pt x="0" y="365691"/>
                </a:lnTo>
                <a:lnTo>
                  <a:pt x="3402" y="263638"/>
                </a:lnTo>
                <a:lnTo>
                  <a:pt x="107157" y="263638"/>
                </a:lnTo>
                <a:lnTo>
                  <a:pt x="18710" y="83343"/>
                </a:lnTo>
                <a:lnTo>
                  <a:pt x="56130" y="37419"/>
                </a:lnTo>
                <a:lnTo>
                  <a:pt x="112259" y="71437"/>
                </a:lnTo>
                <a:lnTo>
                  <a:pt x="127567" y="5102"/>
                </a:lnTo>
                <a:lnTo>
                  <a:pt x="301058" y="59531"/>
                </a:lnTo>
                <a:lnTo>
                  <a:pt x="334000" y="62276"/>
                </a:lnTo>
                <a:lnTo>
                  <a:pt x="432026" y="51027"/>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60" name="Freeform: Shape 59">
            <a:extLst>
              <a:ext uri="{FF2B5EF4-FFF2-40B4-BE49-F238E27FC236}">
                <a16:creationId xmlns:a16="http://schemas.microsoft.com/office/drawing/2014/main" id="{AC4F868C-7B3C-C652-8D86-21C85CD2A0B1}"/>
              </a:ext>
            </a:extLst>
          </p:cNvPr>
          <p:cNvSpPr/>
          <p:nvPr/>
        </p:nvSpPr>
        <p:spPr>
          <a:xfrm>
            <a:off x="5576422" y="1205575"/>
            <a:ext cx="610485" cy="584379"/>
          </a:xfrm>
          <a:custGeom>
            <a:avLst/>
            <a:gdLst>
              <a:gd name="connsiteX0" fmla="*/ 471147 w 775607"/>
              <a:gd name="connsiteY0" fmla="*/ 0 h 742439"/>
              <a:gd name="connsiteX1" fmla="*/ 533230 w 775607"/>
              <a:gd name="connsiteY1" fmla="*/ 81643 h 742439"/>
              <a:gd name="connsiteX2" fmla="*/ 611471 w 775607"/>
              <a:gd name="connsiteY2" fmla="*/ 51877 h 742439"/>
              <a:gd name="connsiteX3" fmla="*/ 674404 w 775607"/>
              <a:gd name="connsiteY3" fmla="*/ 113960 h 742439"/>
              <a:gd name="connsiteX4" fmla="*/ 674404 w 775607"/>
              <a:gd name="connsiteY4" fmla="*/ 178594 h 742439"/>
              <a:gd name="connsiteX5" fmla="*/ 775607 w 775607"/>
              <a:gd name="connsiteY5" fmla="*/ 258536 h 742439"/>
              <a:gd name="connsiteX6" fmla="*/ 763701 w 775607"/>
              <a:gd name="connsiteY6" fmla="*/ 337627 h 742439"/>
              <a:gd name="connsiteX7" fmla="*/ 711425 w 775607"/>
              <a:gd name="connsiteY7" fmla="*/ 357133 h 742439"/>
              <a:gd name="connsiteX8" fmla="*/ 699067 w 775607"/>
              <a:gd name="connsiteY8" fmla="*/ 533229 h 742439"/>
              <a:gd name="connsiteX9" fmla="*/ 698417 w 775607"/>
              <a:gd name="connsiteY9" fmla="*/ 533280 h 742439"/>
              <a:gd name="connsiteX10" fmla="*/ 763701 w 775607"/>
              <a:gd name="connsiteY10" fmla="*/ 642087 h 742439"/>
              <a:gd name="connsiteX11" fmla="*/ 675255 w 775607"/>
              <a:gd name="connsiteY11" fmla="*/ 696516 h 742439"/>
              <a:gd name="connsiteX12" fmla="*/ 653143 w 775607"/>
              <a:gd name="connsiteY12" fmla="*/ 660797 h 742439"/>
              <a:gd name="connsiteX13" fmla="*/ 542538 w 775607"/>
              <a:gd name="connsiteY13" fmla="*/ 652665 h 742439"/>
              <a:gd name="connsiteX14" fmla="*/ 525576 w 775607"/>
              <a:gd name="connsiteY14" fmla="*/ 693964 h 742439"/>
              <a:gd name="connsiteX15" fmla="*/ 388654 w 775607"/>
              <a:gd name="connsiteY15" fmla="*/ 742439 h 742439"/>
              <a:gd name="connsiteX16" fmla="*/ 339329 w 775607"/>
              <a:gd name="connsiteY16" fmla="*/ 724580 h 742439"/>
              <a:gd name="connsiteX17" fmla="*/ 288507 w 775607"/>
              <a:gd name="connsiteY17" fmla="*/ 646105 h 742439"/>
              <a:gd name="connsiteX18" fmla="*/ 280647 w 775607"/>
              <a:gd name="connsiteY18" fmla="*/ 649741 h 742439"/>
              <a:gd name="connsiteX19" fmla="*/ 261087 w 775607"/>
              <a:gd name="connsiteY19" fmla="*/ 586808 h 742439"/>
              <a:gd name="connsiteX20" fmla="*/ 206658 w 775607"/>
              <a:gd name="connsiteY20" fmla="*/ 586808 h 742439"/>
              <a:gd name="connsiteX21" fmla="*/ 180294 w 775607"/>
              <a:gd name="connsiteY21" fmla="*/ 533230 h 742439"/>
              <a:gd name="connsiteX22" fmla="*/ 205808 w 775607"/>
              <a:gd name="connsiteY22" fmla="*/ 511118 h 742439"/>
              <a:gd name="connsiteX23" fmla="*/ 202406 w 775607"/>
              <a:gd name="connsiteY23" fmla="*/ 454989 h 742439"/>
              <a:gd name="connsiteX24" fmla="*/ 257298 w 775607"/>
              <a:gd name="connsiteY24" fmla="*/ 433173 h 742439"/>
              <a:gd name="connsiteX25" fmla="*/ 256835 w 775607"/>
              <a:gd name="connsiteY25" fmla="*/ 432877 h 742439"/>
              <a:gd name="connsiteX26" fmla="*/ 193902 w 775607"/>
              <a:gd name="connsiteY26" fmla="*/ 322319 h 742439"/>
              <a:gd name="connsiteX27" fmla="*/ 62933 w 775607"/>
              <a:gd name="connsiteY27" fmla="*/ 220266 h 742439"/>
              <a:gd name="connsiteX28" fmla="*/ 0 w 775607"/>
              <a:gd name="connsiteY28" fmla="*/ 196453 h 742439"/>
              <a:gd name="connsiteX29" fmla="*/ 93549 w 775607"/>
              <a:gd name="connsiteY29" fmla="*/ 21261 h 742439"/>
              <a:gd name="connsiteX30" fmla="*/ 176893 w 775607"/>
              <a:gd name="connsiteY30" fmla="*/ 2551 h 742439"/>
              <a:gd name="connsiteX31" fmla="*/ 305184 w 775607"/>
              <a:gd name="connsiteY31" fmla="*/ 84911 h 74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5607" h="742439">
                <a:moveTo>
                  <a:pt x="471147" y="0"/>
                </a:moveTo>
                <a:lnTo>
                  <a:pt x="533230" y="81643"/>
                </a:lnTo>
                <a:lnTo>
                  <a:pt x="611471" y="51877"/>
                </a:lnTo>
                <a:lnTo>
                  <a:pt x="674404" y="113960"/>
                </a:lnTo>
                <a:lnTo>
                  <a:pt x="674404" y="178594"/>
                </a:lnTo>
                <a:lnTo>
                  <a:pt x="775607" y="258536"/>
                </a:lnTo>
                <a:lnTo>
                  <a:pt x="763701" y="337627"/>
                </a:lnTo>
                <a:lnTo>
                  <a:pt x="711425" y="357133"/>
                </a:lnTo>
                <a:lnTo>
                  <a:pt x="699067" y="533229"/>
                </a:lnTo>
                <a:lnTo>
                  <a:pt x="698417" y="533280"/>
                </a:lnTo>
                <a:lnTo>
                  <a:pt x="763701" y="642087"/>
                </a:lnTo>
                <a:lnTo>
                  <a:pt x="675255" y="696516"/>
                </a:lnTo>
                <a:lnTo>
                  <a:pt x="653143" y="660797"/>
                </a:lnTo>
                <a:lnTo>
                  <a:pt x="542538" y="652665"/>
                </a:lnTo>
                <a:lnTo>
                  <a:pt x="525576" y="693964"/>
                </a:lnTo>
                <a:lnTo>
                  <a:pt x="388654" y="742439"/>
                </a:lnTo>
                <a:lnTo>
                  <a:pt x="339329" y="724580"/>
                </a:lnTo>
                <a:lnTo>
                  <a:pt x="288507" y="646105"/>
                </a:lnTo>
                <a:lnTo>
                  <a:pt x="280647" y="649741"/>
                </a:lnTo>
                <a:lnTo>
                  <a:pt x="261087" y="586808"/>
                </a:lnTo>
                <a:lnTo>
                  <a:pt x="206658" y="586808"/>
                </a:lnTo>
                <a:lnTo>
                  <a:pt x="180294" y="533230"/>
                </a:lnTo>
                <a:lnTo>
                  <a:pt x="205808" y="511118"/>
                </a:lnTo>
                <a:lnTo>
                  <a:pt x="202406" y="454989"/>
                </a:lnTo>
                <a:lnTo>
                  <a:pt x="257298" y="433173"/>
                </a:lnTo>
                <a:lnTo>
                  <a:pt x="256835" y="432877"/>
                </a:lnTo>
                <a:lnTo>
                  <a:pt x="193902" y="322319"/>
                </a:lnTo>
                <a:lnTo>
                  <a:pt x="62933" y="220266"/>
                </a:lnTo>
                <a:lnTo>
                  <a:pt x="0" y="196453"/>
                </a:lnTo>
                <a:lnTo>
                  <a:pt x="93549" y="21261"/>
                </a:lnTo>
                <a:lnTo>
                  <a:pt x="176893" y="2551"/>
                </a:lnTo>
                <a:lnTo>
                  <a:pt x="305184" y="84911"/>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61" name="Freeform: Shape 60">
            <a:extLst>
              <a:ext uri="{FF2B5EF4-FFF2-40B4-BE49-F238E27FC236}">
                <a16:creationId xmlns:a16="http://schemas.microsoft.com/office/drawing/2014/main" id="{89E56B1C-AE74-B6E4-ED09-C2BBDAD8DEDF}"/>
              </a:ext>
            </a:extLst>
          </p:cNvPr>
          <p:cNvSpPr/>
          <p:nvPr/>
        </p:nvSpPr>
        <p:spPr>
          <a:xfrm>
            <a:off x="5460617" y="1662101"/>
            <a:ext cx="437113" cy="283821"/>
          </a:xfrm>
          <a:custGeom>
            <a:avLst/>
            <a:gdLst>
              <a:gd name="connsiteX0" fmla="*/ 352935 w 555341"/>
              <a:gd name="connsiteY0" fmla="*/ 0 h 360588"/>
              <a:gd name="connsiteX1" fmla="*/ 410766 w 555341"/>
              <a:gd name="connsiteY1" fmla="*/ 2551 h 360588"/>
              <a:gd name="connsiteX2" fmla="*/ 434578 w 555341"/>
              <a:gd name="connsiteY2" fmla="*/ 61232 h 360588"/>
              <a:gd name="connsiteX3" fmla="*/ 433107 w 555341"/>
              <a:gd name="connsiteY3" fmla="*/ 63083 h 360588"/>
              <a:gd name="connsiteX4" fmla="*/ 489698 w 555341"/>
              <a:gd name="connsiteY4" fmla="*/ 142311 h 360588"/>
              <a:gd name="connsiteX5" fmla="*/ 489857 w 555341"/>
              <a:gd name="connsiteY5" fmla="*/ 142023 h 360588"/>
              <a:gd name="connsiteX6" fmla="*/ 540033 w 555341"/>
              <a:gd name="connsiteY6" fmla="*/ 161584 h 360588"/>
              <a:gd name="connsiteX7" fmla="*/ 555341 w 555341"/>
              <a:gd name="connsiteY7" fmla="*/ 200704 h 360588"/>
              <a:gd name="connsiteX8" fmla="*/ 518772 w 555341"/>
              <a:gd name="connsiteY8" fmla="*/ 268740 h 360588"/>
              <a:gd name="connsiteX9" fmla="*/ 465194 w 555341"/>
              <a:gd name="connsiteY9" fmla="*/ 282347 h 360588"/>
              <a:gd name="connsiteX10" fmla="*/ 450570 w 555341"/>
              <a:gd name="connsiteY10" fmla="*/ 276497 h 360588"/>
              <a:gd name="connsiteX11" fmla="*/ 432027 w 555341"/>
              <a:gd name="connsiteY11" fmla="*/ 324869 h 360588"/>
              <a:gd name="connsiteX12" fmla="*/ 356337 w 555341"/>
              <a:gd name="connsiteY12" fmla="*/ 324019 h 360588"/>
              <a:gd name="connsiteX13" fmla="*/ 345281 w 555341"/>
              <a:gd name="connsiteY13" fmla="*/ 360588 h 360588"/>
              <a:gd name="connsiteX14" fmla="*/ 318917 w 555341"/>
              <a:gd name="connsiteY14" fmla="*/ 340177 h 360588"/>
              <a:gd name="connsiteX15" fmla="*/ 286600 w 555341"/>
              <a:gd name="connsiteY15" fmla="*/ 327420 h 360588"/>
              <a:gd name="connsiteX16" fmla="*/ 286600 w 555341"/>
              <a:gd name="connsiteY16" fmla="*/ 323240 h 360588"/>
              <a:gd name="connsiteX17" fmla="*/ 258536 w 555341"/>
              <a:gd name="connsiteY17" fmla="*/ 342729 h 360588"/>
              <a:gd name="connsiteX18" fmla="*/ 244601 w 555341"/>
              <a:gd name="connsiteY18" fmla="*/ 333195 h 360588"/>
              <a:gd name="connsiteX19" fmla="*/ 240676 w 555341"/>
              <a:gd name="connsiteY19" fmla="*/ 337626 h 360588"/>
              <a:gd name="connsiteX20" fmla="*/ 152229 w 555341"/>
              <a:gd name="connsiteY20" fmla="*/ 278095 h 360588"/>
              <a:gd name="connsiteX21" fmla="*/ 163285 w 555341"/>
              <a:gd name="connsiteY21" fmla="*/ 258535 h 360588"/>
              <a:gd name="connsiteX22" fmla="*/ 164313 w 555341"/>
              <a:gd name="connsiteY22" fmla="*/ 258307 h 360588"/>
              <a:gd name="connsiteX23" fmla="*/ 139473 w 555341"/>
              <a:gd name="connsiteY23" fmla="*/ 218564 h 360588"/>
              <a:gd name="connsiteX24" fmla="*/ 148673 w 555341"/>
              <a:gd name="connsiteY24" fmla="*/ 218308 h 360588"/>
              <a:gd name="connsiteX25" fmla="*/ 134371 w 555341"/>
              <a:gd name="connsiteY25" fmla="*/ 208359 h 360588"/>
              <a:gd name="connsiteX26" fmla="*/ 90148 w 555341"/>
              <a:gd name="connsiteY26" fmla="*/ 238975 h 360588"/>
              <a:gd name="connsiteX27" fmla="*/ 60382 w 555341"/>
              <a:gd name="connsiteY27" fmla="*/ 211761 h 360588"/>
              <a:gd name="connsiteX28" fmla="*/ 59532 w 555341"/>
              <a:gd name="connsiteY28" fmla="*/ 205808 h 360588"/>
              <a:gd name="connsiteX29" fmla="*/ 49326 w 555341"/>
              <a:gd name="connsiteY29" fmla="*/ 204107 h 360588"/>
              <a:gd name="connsiteX30" fmla="*/ 0 w 555341"/>
              <a:gd name="connsiteY30" fmla="*/ 167538 h 360588"/>
              <a:gd name="connsiteX31" fmla="*/ 17009 w 555341"/>
              <a:gd name="connsiteY31" fmla="*/ 67185 h 360588"/>
              <a:gd name="connsiteX32" fmla="*/ 60382 w 555341"/>
              <a:gd name="connsiteY32" fmla="*/ 72288 h 360588"/>
              <a:gd name="connsiteX33" fmla="*/ 70368 w 555341"/>
              <a:gd name="connsiteY33" fmla="*/ 80999 h 360588"/>
              <a:gd name="connsiteX34" fmla="*/ 79942 w 555341"/>
              <a:gd name="connsiteY34" fmla="*/ 69736 h 360588"/>
              <a:gd name="connsiteX35" fmla="*/ 96100 w 555341"/>
              <a:gd name="connsiteY35" fmla="*/ 85044 h 360588"/>
              <a:gd name="connsiteX36" fmla="*/ 132670 w 555341"/>
              <a:gd name="connsiteY36" fmla="*/ 58680 h 360588"/>
              <a:gd name="connsiteX37" fmla="*/ 210389 w 555341"/>
              <a:gd name="connsiteY37" fmla="*/ 54794 h 360588"/>
              <a:gd name="connsiteX38" fmla="*/ 209210 w 555341"/>
              <a:gd name="connsiteY38" fmla="*/ 49325 h 360588"/>
              <a:gd name="connsiteX39" fmla="*/ 219416 w 555341"/>
              <a:gd name="connsiteY39" fmla="*/ 7653 h 360588"/>
              <a:gd name="connsiteX40" fmla="*/ 256835 w 555341"/>
              <a:gd name="connsiteY40" fmla="*/ 18709 h 360588"/>
              <a:gd name="connsiteX41" fmla="*/ 272438 w 555341"/>
              <a:gd name="connsiteY41" fmla="*/ 48496 h 360588"/>
              <a:gd name="connsiteX42" fmla="*/ 296806 w 555341"/>
              <a:gd name="connsiteY42" fmla="*/ 12756 h 360588"/>
              <a:gd name="connsiteX43" fmla="*/ 320618 w 555341"/>
              <a:gd name="connsiteY43" fmla="*/ 37419 h 36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5341" h="360588">
                <a:moveTo>
                  <a:pt x="352935" y="0"/>
                </a:moveTo>
                <a:lnTo>
                  <a:pt x="410766" y="2551"/>
                </a:lnTo>
                <a:lnTo>
                  <a:pt x="434578" y="61232"/>
                </a:lnTo>
                <a:lnTo>
                  <a:pt x="433107" y="63083"/>
                </a:lnTo>
                <a:lnTo>
                  <a:pt x="489698" y="142311"/>
                </a:lnTo>
                <a:lnTo>
                  <a:pt x="489857" y="142023"/>
                </a:lnTo>
                <a:lnTo>
                  <a:pt x="540033" y="161584"/>
                </a:lnTo>
                <a:lnTo>
                  <a:pt x="555341" y="200704"/>
                </a:lnTo>
                <a:lnTo>
                  <a:pt x="518772" y="268740"/>
                </a:lnTo>
                <a:lnTo>
                  <a:pt x="465194" y="282347"/>
                </a:lnTo>
                <a:lnTo>
                  <a:pt x="450570" y="276497"/>
                </a:lnTo>
                <a:lnTo>
                  <a:pt x="432027" y="324869"/>
                </a:lnTo>
                <a:lnTo>
                  <a:pt x="356337" y="324019"/>
                </a:lnTo>
                <a:lnTo>
                  <a:pt x="345281" y="360588"/>
                </a:lnTo>
                <a:lnTo>
                  <a:pt x="318917" y="340177"/>
                </a:lnTo>
                <a:lnTo>
                  <a:pt x="286600" y="327420"/>
                </a:lnTo>
                <a:lnTo>
                  <a:pt x="286600" y="323240"/>
                </a:lnTo>
                <a:lnTo>
                  <a:pt x="258536" y="342729"/>
                </a:lnTo>
                <a:lnTo>
                  <a:pt x="244601" y="333195"/>
                </a:lnTo>
                <a:lnTo>
                  <a:pt x="240676" y="337626"/>
                </a:lnTo>
                <a:lnTo>
                  <a:pt x="152229" y="278095"/>
                </a:lnTo>
                <a:lnTo>
                  <a:pt x="163285" y="258535"/>
                </a:lnTo>
                <a:lnTo>
                  <a:pt x="164313" y="258307"/>
                </a:lnTo>
                <a:lnTo>
                  <a:pt x="139473" y="218564"/>
                </a:lnTo>
                <a:lnTo>
                  <a:pt x="148673" y="218308"/>
                </a:lnTo>
                <a:lnTo>
                  <a:pt x="134371" y="208359"/>
                </a:lnTo>
                <a:lnTo>
                  <a:pt x="90148" y="238975"/>
                </a:lnTo>
                <a:lnTo>
                  <a:pt x="60382" y="211761"/>
                </a:lnTo>
                <a:lnTo>
                  <a:pt x="59532" y="205808"/>
                </a:lnTo>
                <a:lnTo>
                  <a:pt x="49326" y="204107"/>
                </a:lnTo>
                <a:lnTo>
                  <a:pt x="0" y="167538"/>
                </a:lnTo>
                <a:lnTo>
                  <a:pt x="17009" y="67185"/>
                </a:lnTo>
                <a:lnTo>
                  <a:pt x="60382" y="72288"/>
                </a:lnTo>
                <a:lnTo>
                  <a:pt x="70368" y="80999"/>
                </a:lnTo>
                <a:lnTo>
                  <a:pt x="79942" y="69736"/>
                </a:lnTo>
                <a:lnTo>
                  <a:pt x="96100" y="85044"/>
                </a:lnTo>
                <a:lnTo>
                  <a:pt x="132670" y="58680"/>
                </a:lnTo>
                <a:lnTo>
                  <a:pt x="210389" y="54794"/>
                </a:lnTo>
                <a:lnTo>
                  <a:pt x="209210" y="49325"/>
                </a:lnTo>
                <a:lnTo>
                  <a:pt x="219416" y="7653"/>
                </a:lnTo>
                <a:lnTo>
                  <a:pt x="256835" y="18709"/>
                </a:lnTo>
                <a:lnTo>
                  <a:pt x="272438" y="48496"/>
                </a:lnTo>
                <a:lnTo>
                  <a:pt x="296806" y="12756"/>
                </a:lnTo>
                <a:lnTo>
                  <a:pt x="320618" y="37419"/>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62" name="TextBox 61">
            <a:extLst>
              <a:ext uri="{FF2B5EF4-FFF2-40B4-BE49-F238E27FC236}">
                <a16:creationId xmlns:a16="http://schemas.microsoft.com/office/drawing/2014/main" id="{9A4E4BC5-83A6-0398-61BD-FC6D35222F84}"/>
              </a:ext>
            </a:extLst>
          </p:cNvPr>
          <p:cNvSpPr txBox="1"/>
          <p:nvPr/>
        </p:nvSpPr>
        <p:spPr>
          <a:xfrm rot="18904463">
            <a:off x="4206952" y="4199991"/>
            <a:ext cx="218008" cy="69250"/>
          </a:xfrm>
          <a:prstGeom prst="rect">
            <a:avLst/>
          </a:prstGeom>
          <a:noFill/>
          <a:ln w="3175">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KERNOW</a:t>
            </a:r>
          </a:p>
        </p:txBody>
      </p:sp>
      <p:sp>
        <p:nvSpPr>
          <p:cNvPr id="63" name="TextBox 62">
            <a:extLst>
              <a:ext uri="{FF2B5EF4-FFF2-40B4-BE49-F238E27FC236}">
                <a16:creationId xmlns:a16="http://schemas.microsoft.com/office/drawing/2014/main" id="{85702075-BAE5-D408-A532-C1A153A99046}"/>
              </a:ext>
            </a:extLst>
          </p:cNvPr>
          <p:cNvSpPr txBox="1"/>
          <p:nvPr/>
        </p:nvSpPr>
        <p:spPr>
          <a:xfrm>
            <a:off x="4725788" y="3853339"/>
            <a:ext cx="263940" cy="207749"/>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TOGETHER FOR DEVON</a:t>
            </a:r>
          </a:p>
        </p:txBody>
      </p:sp>
      <p:sp>
        <p:nvSpPr>
          <p:cNvPr id="64" name="TextBox 63">
            <a:extLst>
              <a:ext uri="{FF2B5EF4-FFF2-40B4-BE49-F238E27FC236}">
                <a16:creationId xmlns:a16="http://schemas.microsoft.com/office/drawing/2014/main" id="{F563AC48-A789-DD28-1A5C-A925DB5F9FBF}"/>
              </a:ext>
            </a:extLst>
          </p:cNvPr>
          <p:cNvSpPr txBox="1"/>
          <p:nvPr/>
        </p:nvSpPr>
        <p:spPr>
          <a:xfrm>
            <a:off x="5527741" y="3890969"/>
            <a:ext cx="190758" cy="69250"/>
          </a:xfrm>
          <a:prstGeom prst="rect">
            <a:avLst/>
          </a:prstGeom>
          <a:noFill/>
          <a:ln w="3175">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DORSET</a:t>
            </a:r>
          </a:p>
        </p:txBody>
      </p:sp>
      <p:sp>
        <p:nvSpPr>
          <p:cNvPr id="65" name="TextBox 64">
            <a:extLst>
              <a:ext uri="{FF2B5EF4-FFF2-40B4-BE49-F238E27FC236}">
                <a16:creationId xmlns:a16="http://schemas.microsoft.com/office/drawing/2014/main" id="{1ADC3330-AA26-5E94-68DE-325F7862A5F6}"/>
              </a:ext>
            </a:extLst>
          </p:cNvPr>
          <p:cNvSpPr txBox="1"/>
          <p:nvPr/>
        </p:nvSpPr>
        <p:spPr>
          <a:xfrm>
            <a:off x="5169491" y="3683186"/>
            <a:ext cx="261290" cy="69250"/>
          </a:xfrm>
          <a:prstGeom prst="rect">
            <a:avLst/>
          </a:prstGeom>
          <a:noFill/>
          <a:ln w="3175">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SOMERSET</a:t>
            </a:r>
          </a:p>
        </p:txBody>
      </p:sp>
      <p:sp>
        <p:nvSpPr>
          <p:cNvPr id="66" name="TextBox 65">
            <a:extLst>
              <a:ext uri="{FF2B5EF4-FFF2-40B4-BE49-F238E27FC236}">
                <a16:creationId xmlns:a16="http://schemas.microsoft.com/office/drawing/2014/main" id="{EE034747-1F89-36A6-032D-ED0767497AA3}"/>
              </a:ext>
            </a:extLst>
          </p:cNvPr>
          <p:cNvSpPr txBox="1"/>
          <p:nvPr/>
        </p:nvSpPr>
        <p:spPr>
          <a:xfrm>
            <a:off x="5476012" y="3348298"/>
            <a:ext cx="174728" cy="69250"/>
          </a:xfrm>
          <a:prstGeom prst="rect">
            <a:avLst/>
          </a:prstGeom>
          <a:noFill/>
          <a:ln w="3175">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BNSSG</a:t>
            </a:r>
          </a:p>
        </p:txBody>
      </p:sp>
      <p:sp>
        <p:nvSpPr>
          <p:cNvPr id="67" name="TextBox 66">
            <a:extLst>
              <a:ext uri="{FF2B5EF4-FFF2-40B4-BE49-F238E27FC236}">
                <a16:creationId xmlns:a16="http://schemas.microsoft.com/office/drawing/2014/main" id="{8F3B9DF3-472E-CEEB-5D3E-EB1AE6807F53}"/>
              </a:ext>
            </a:extLst>
          </p:cNvPr>
          <p:cNvSpPr txBox="1"/>
          <p:nvPr/>
        </p:nvSpPr>
        <p:spPr>
          <a:xfrm>
            <a:off x="5694986" y="3396119"/>
            <a:ext cx="255023" cy="307777"/>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BATH &amp; NE SOMERSET, SWINDON &amp; WILTS ICS</a:t>
            </a:r>
            <a:endPar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endParaRPr>
          </a:p>
        </p:txBody>
      </p:sp>
      <p:sp>
        <p:nvSpPr>
          <p:cNvPr id="68" name="TextBox 67">
            <a:extLst>
              <a:ext uri="{FF2B5EF4-FFF2-40B4-BE49-F238E27FC236}">
                <a16:creationId xmlns:a16="http://schemas.microsoft.com/office/drawing/2014/main" id="{70EFDAB2-312A-296F-A6FC-C00A140F276B}"/>
              </a:ext>
            </a:extLst>
          </p:cNvPr>
          <p:cNvSpPr txBox="1"/>
          <p:nvPr/>
        </p:nvSpPr>
        <p:spPr>
          <a:xfrm>
            <a:off x="5964219" y="3662913"/>
            <a:ext cx="327013" cy="130805"/>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HAMPSHIRE</a:t>
            </a: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ISLE OF WIGHT</a:t>
            </a:r>
          </a:p>
        </p:txBody>
      </p:sp>
      <p:sp>
        <p:nvSpPr>
          <p:cNvPr id="69" name="TextBox 68">
            <a:extLst>
              <a:ext uri="{FF2B5EF4-FFF2-40B4-BE49-F238E27FC236}">
                <a16:creationId xmlns:a16="http://schemas.microsoft.com/office/drawing/2014/main" id="{4D2CEB83-A8F1-651B-2BF9-18EFB3BFB889}"/>
              </a:ext>
            </a:extLst>
          </p:cNvPr>
          <p:cNvSpPr txBox="1"/>
          <p:nvPr/>
        </p:nvSpPr>
        <p:spPr>
          <a:xfrm>
            <a:off x="5580438" y="3109995"/>
            <a:ext cx="432811" cy="61555"/>
          </a:xfrm>
          <a:prstGeom prst="rect">
            <a:avLst/>
          </a:prstGeom>
          <a:noFill/>
          <a:ln w="3175">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GLOUCESTERSHIRE</a:t>
            </a:r>
          </a:p>
        </p:txBody>
      </p:sp>
      <p:sp>
        <p:nvSpPr>
          <p:cNvPr id="70" name="TextBox 69">
            <a:extLst>
              <a:ext uri="{FF2B5EF4-FFF2-40B4-BE49-F238E27FC236}">
                <a16:creationId xmlns:a16="http://schemas.microsoft.com/office/drawing/2014/main" id="{B2022DAE-D304-448D-91EC-EEFB57768CA1}"/>
              </a:ext>
            </a:extLst>
          </p:cNvPr>
          <p:cNvSpPr txBox="1"/>
          <p:nvPr/>
        </p:nvSpPr>
        <p:spPr>
          <a:xfrm>
            <a:off x="5990107" y="3120705"/>
            <a:ext cx="364347" cy="184666"/>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BUCKS, OXFORDSHIRE &amp; BERKS WEST</a:t>
            </a:r>
          </a:p>
        </p:txBody>
      </p:sp>
      <p:sp>
        <p:nvSpPr>
          <p:cNvPr id="71" name="TextBox 70">
            <a:extLst>
              <a:ext uri="{FF2B5EF4-FFF2-40B4-BE49-F238E27FC236}">
                <a16:creationId xmlns:a16="http://schemas.microsoft.com/office/drawing/2014/main" id="{8D17621B-21C3-F534-4DA3-F179CBE7DD62}"/>
              </a:ext>
            </a:extLst>
          </p:cNvPr>
          <p:cNvSpPr txBox="1"/>
          <p:nvPr/>
        </p:nvSpPr>
        <p:spPr>
          <a:xfrm>
            <a:off x="6496168" y="3730160"/>
            <a:ext cx="374302" cy="130805"/>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SUSSEX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H&amp;C P</a:t>
            </a:r>
          </a:p>
        </p:txBody>
      </p:sp>
      <p:sp>
        <p:nvSpPr>
          <p:cNvPr id="79" name="TextBox 78">
            <a:extLst>
              <a:ext uri="{FF2B5EF4-FFF2-40B4-BE49-F238E27FC236}">
                <a16:creationId xmlns:a16="http://schemas.microsoft.com/office/drawing/2014/main" id="{3B1F162A-A045-164D-23F0-C400AD43EB64}"/>
              </a:ext>
            </a:extLst>
          </p:cNvPr>
          <p:cNvSpPr txBox="1"/>
          <p:nvPr/>
        </p:nvSpPr>
        <p:spPr>
          <a:xfrm>
            <a:off x="5344683" y="2820274"/>
            <a:ext cx="383118" cy="123111"/>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HEREFORDSHIRE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WORCS</a:t>
            </a:r>
          </a:p>
        </p:txBody>
      </p:sp>
      <p:sp>
        <p:nvSpPr>
          <p:cNvPr id="80" name="TextBox 79">
            <a:extLst>
              <a:ext uri="{FF2B5EF4-FFF2-40B4-BE49-F238E27FC236}">
                <a16:creationId xmlns:a16="http://schemas.microsoft.com/office/drawing/2014/main" id="{202D8A3B-1920-6AF8-C4B7-4AAA01726A1C}"/>
              </a:ext>
            </a:extLst>
          </p:cNvPr>
          <p:cNvSpPr txBox="1"/>
          <p:nvPr/>
        </p:nvSpPr>
        <p:spPr>
          <a:xfrm>
            <a:off x="5304315" y="2438553"/>
            <a:ext cx="291747" cy="184666"/>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SHROPSHIRE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TELFORD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WREKIN</a:t>
            </a:r>
          </a:p>
        </p:txBody>
      </p:sp>
      <p:sp>
        <p:nvSpPr>
          <p:cNvPr id="81" name="TextBox 80">
            <a:extLst>
              <a:ext uri="{FF2B5EF4-FFF2-40B4-BE49-F238E27FC236}">
                <a16:creationId xmlns:a16="http://schemas.microsoft.com/office/drawing/2014/main" id="{55F22CF3-878E-2960-17E5-6D6609FA2485}"/>
              </a:ext>
            </a:extLst>
          </p:cNvPr>
          <p:cNvSpPr txBox="1"/>
          <p:nvPr/>
        </p:nvSpPr>
        <p:spPr>
          <a:xfrm>
            <a:off x="6235103" y="2694571"/>
            <a:ext cx="272510" cy="61555"/>
          </a:xfrm>
          <a:prstGeom prst="rect">
            <a:avLst/>
          </a:prstGeom>
          <a:noFill/>
          <a:ln w="3175">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NORTHANTS</a:t>
            </a:r>
          </a:p>
        </p:txBody>
      </p:sp>
      <p:sp>
        <p:nvSpPr>
          <p:cNvPr id="82" name="TextBox 81">
            <a:extLst>
              <a:ext uri="{FF2B5EF4-FFF2-40B4-BE49-F238E27FC236}">
                <a16:creationId xmlns:a16="http://schemas.microsoft.com/office/drawing/2014/main" id="{5A495261-75BD-110F-FD49-25E417C63A37}"/>
              </a:ext>
            </a:extLst>
          </p:cNvPr>
          <p:cNvSpPr txBox="1"/>
          <p:nvPr/>
        </p:nvSpPr>
        <p:spPr>
          <a:xfrm>
            <a:off x="6636220" y="3030243"/>
            <a:ext cx="197170" cy="123111"/>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HERTS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W ESSEX</a:t>
            </a:r>
          </a:p>
        </p:txBody>
      </p:sp>
      <p:sp>
        <p:nvSpPr>
          <p:cNvPr id="83" name="TextBox 82">
            <a:extLst>
              <a:ext uri="{FF2B5EF4-FFF2-40B4-BE49-F238E27FC236}">
                <a16:creationId xmlns:a16="http://schemas.microsoft.com/office/drawing/2014/main" id="{865D57A9-7EE4-1C7C-D38F-E710CEC2701C}"/>
              </a:ext>
            </a:extLst>
          </p:cNvPr>
          <p:cNvSpPr txBox="1"/>
          <p:nvPr/>
        </p:nvSpPr>
        <p:spPr>
          <a:xfrm>
            <a:off x="6418756" y="3513088"/>
            <a:ext cx="296556" cy="184666"/>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SURREY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HEARTLANDS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H&amp;C P</a:t>
            </a:r>
          </a:p>
        </p:txBody>
      </p:sp>
      <p:sp>
        <p:nvSpPr>
          <p:cNvPr id="84" name="TextBox 83">
            <a:extLst>
              <a:ext uri="{FF2B5EF4-FFF2-40B4-BE49-F238E27FC236}">
                <a16:creationId xmlns:a16="http://schemas.microsoft.com/office/drawing/2014/main" id="{1921BC0D-2FF8-4FDC-30B2-D75183F527D4}"/>
              </a:ext>
            </a:extLst>
          </p:cNvPr>
          <p:cNvSpPr txBox="1"/>
          <p:nvPr/>
        </p:nvSpPr>
        <p:spPr>
          <a:xfrm>
            <a:off x="6037293" y="2405774"/>
            <a:ext cx="378309" cy="192360"/>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LEICESTER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LEICESTERSHIRE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RUTLAND</a:t>
            </a:r>
          </a:p>
        </p:txBody>
      </p:sp>
      <p:sp>
        <p:nvSpPr>
          <p:cNvPr id="85" name="TextBox 84">
            <a:extLst>
              <a:ext uri="{FF2B5EF4-FFF2-40B4-BE49-F238E27FC236}">
                <a16:creationId xmlns:a16="http://schemas.microsoft.com/office/drawing/2014/main" id="{AC63DB77-0182-6F94-84BC-AAF99AD4F5AE}"/>
              </a:ext>
            </a:extLst>
          </p:cNvPr>
          <p:cNvSpPr txBox="1"/>
          <p:nvPr/>
        </p:nvSpPr>
        <p:spPr>
          <a:xfrm>
            <a:off x="5449911" y="1775828"/>
            <a:ext cx="1369990" cy="130805"/>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S YORKS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BASSETLAW</a:t>
            </a:r>
          </a:p>
        </p:txBody>
      </p:sp>
      <p:sp>
        <p:nvSpPr>
          <p:cNvPr id="86" name="TextBox 85">
            <a:extLst>
              <a:ext uri="{FF2B5EF4-FFF2-40B4-BE49-F238E27FC236}">
                <a16:creationId xmlns:a16="http://schemas.microsoft.com/office/drawing/2014/main" id="{F3D5B38E-9F06-C6A7-EC2F-803A38D050FE}"/>
              </a:ext>
            </a:extLst>
          </p:cNvPr>
          <p:cNvSpPr txBox="1"/>
          <p:nvPr/>
        </p:nvSpPr>
        <p:spPr>
          <a:xfrm>
            <a:off x="5573903" y="2297813"/>
            <a:ext cx="384721" cy="123111"/>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STAFFS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STOKE ON TRENT</a:t>
            </a:r>
          </a:p>
        </p:txBody>
      </p:sp>
      <p:sp>
        <p:nvSpPr>
          <p:cNvPr id="87" name="TextBox 86">
            <a:extLst>
              <a:ext uri="{FF2B5EF4-FFF2-40B4-BE49-F238E27FC236}">
                <a16:creationId xmlns:a16="http://schemas.microsoft.com/office/drawing/2014/main" id="{855FFBEB-000E-D3E2-24CF-255790677916}"/>
              </a:ext>
            </a:extLst>
          </p:cNvPr>
          <p:cNvSpPr txBox="1"/>
          <p:nvPr/>
        </p:nvSpPr>
        <p:spPr>
          <a:xfrm>
            <a:off x="5832207" y="2622703"/>
            <a:ext cx="136450" cy="69250"/>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B&amp;S</a:t>
            </a:r>
          </a:p>
        </p:txBody>
      </p:sp>
      <p:sp>
        <p:nvSpPr>
          <p:cNvPr id="88" name="TextBox 87">
            <a:extLst>
              <a:ext uri="{FF2B5EF4-FFF2-40B4-BE49-F238E27FC236}">
                <a16:creationId xmlns:a16="http://schemas.microsoft.com/office/drawing/2014/main" id="{D8FAA481-B078-DD20-8C17-45A86AE17800}"/>
              </a:ext>
            </a:extLst>
          </p:cNvPr>
          <p:cNvSpPr txBox="1"/>
          <p:nvPr/>
        </p:nvSpPr>
        <p:spPr>
          <a:xfrm>
            <a:off x="7003007" y="3529418"/>
            <a:ext cx="198772" cy="123111"/>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KENT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MEDWAY</a:t>
            </a:r>
          </a:p>
        </p:txBody>
      </p:sp>
      <p:sp>
        <p:nvSpPr>
          <p:cNvPr id="89" name="TextBox 88">
            <a:extLst>
              <a:ext uri="{FF2B5EF4-FFF2-40B4-BE49-F238E27FC236}">
                <a16:creationId xmlns:a16="http://schemas.microsoft.com/office/drawing/2014/main" id="{451DD876-0940-A515-FD5E-BD405F226FC7}"/>
              </a:ext>
            </a:extLst>
          </p:cNvPr>
          <p:cNvSpPr txBox="1"/>
          <p:nvPr/>
        </p:nvSpPr>
        <p:spPr>
          <a:xfrm>
            <a:off x="6530487" y="2612302"/>
            <a:ext cx="407163" cy="123111"/>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CAMBRIDGESHIRE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PETERBOROUGH</a:t>
            </a:r>
          </a:p>
        </p:txBody>
      </p:sp>
      <p:sp>
        <p:nvSpPr>
          <p:cNvPr id="90" name="TextBox 89">
            <a:extLst>
              <a:ext uri="{FF2B5EF4-FFF2-40B4-BE49-F238E27FC236}">
                <a16:creationId xmlns:a16="http://schemas.microsoft.com/office/drawing/2014/main" id="{0649BCCE-8371-9A9F-DC15-A53BDDAF382C}"/>
              </a:ext>
            </a:extLst>
          </p:cNvPr>
          <p:cNvSpPr txBox="1"/>
          <p:nvPr/>
        </p:nvSpPr>
        <p:spPr>
          <a:xfrm>
            <a:off x="7029401" y="2363081"/>
            <a:ext cx="355868" cy="138499"/>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NORFOLK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WAVENEY HCP</a:t>
            </a:r>
          </a:p>
        </p:txBody>
      </p:sp>
      <p:sp>
        <p:nvSpPr>
          <p:cNvPr id="91" name="TextBox 90">
            <a:extLst>
              <a:ext uri="{FF2B5EF4-FFF2-40B4-BE49-F238E27FC236}">
                <a16:creationId xmlns:a16="http://schemas.microsoft.com/office/drawing/2014/main" id="{9B3DFB5E-1DFD-DE28-3EBB-FFF533142650}"/>
              </a:ext>
            </a:extLst>
          </p:cNvPr>
          <p:cNvSpPr txBox="1"/>
          <p:nvPr/>
        </p:nvSpPr>
        <p:spPr>
          <a:xfrm>
            <a:off x="7147191" y="2781835"/>
            <a:ext cx="243657" cy="138499"/>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SUFFOLK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NE ESSEX</a:t>
            </a:r>
          </a:p>
        </p:txBody>
      </p:sp>
      <p:sp>
        <p:nvSpPr>
          <p:cNvPr id="92" name="TextBox 91">
            <a:extLst>
              <a:ext uri="{FF2B5EF4-FFF2-40B4-BE49-F238E27FC236}">
                <a16:creationId xmlns:a16="http://schemas.microsoft.com/office/drawing/2014/main" id="{20186819-719D-5D04-C3C9-418F731ABB80}"/>
              </a:ext>
            </a:extLst>
          </p:cNvPr>
          <p:cNvSpPr txBox="1"/>
          <p:nvPr/>
        </p:nvSpPr>
        <p:spPr>
          <a:xfrm>
            <a:off x="6895260" y="3190378"/>
            <a:ext cx="298160" cy="123111"/>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MID &amp; SOUTH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ESSEX</a:t>
            </a:r>
          </a:p>
        </p:txBody>
      </p:sp>
      <p:sp>
        <p:nvSpPr>
          <p:cNvPr id="93" name="TextBox 92">
            <a:extLst>
              <a:ext uri="{FF2B5EF4-FFF2-40B4-BE49-F238E27FC236}">
                <a16:creationId xmlns:a16="http://schemas.microsoft.com/office/drawing/2014/main" id="{EF2C18DE-0359-16C3-F01D-A17A9E3E7499}"/>
              </a:ext>
            </a:extLst>
          </p:cNvPr>
          <p:cNvSpPr txBox="1"/>
          <p:nvPr/>
        </p:nvSpPr>
        <p:spPr>
          <a:xfrm>
            <a:off x="6485528" y="2057575"/>
            <a:ext cx="370294" cy="69250"/>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LINCOLNSHIRE</a:t>
            </a:r>
          </a:p>
        </p:txBody>
      </p:sp>
      <p:sp>
        <p:nvSpPr>
          <p:cNvPr id="94" name="TextBox 93">
            <a:extLst>
              <a:ext uri="{FF2B5EF4-FFF2-40B4-BE49-F238E27FC236}">
                <a16:creationId xmlns:a16="http://schemas.microsoft.com/office/drawing/2014/main" id="{574E646F-D91C-B344-DF02-1A431FAF5EF6}"/>
              </a:ext>
            </a:extLst>
          </p:cNvPr>
          <p:cNvSpPr txBox="1"/>
          <p:nvPr/>
        </p:nvSpPr>
        <p:spPr>
          <a:xfrm>
            <a:off x="6243675" y="1272516"/>
            <a:ext cx="307136" cy="215444"/>
          </a:xfrm>
          <a:prstGeom prst="rect">
            <a:avLst/>
          </a:prstGeom>
          <a:noFill/>
          <a:ln w="3175">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HUMBER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COAST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VALE</a:t>
            </a:r>
          </a:p>
        </p:txBody>
      </p:sp>
      <p:sp>
        <p:nvSpPr>
          <p:cNvPr id="95" name="TextBox 94">
            <a:extLst>
              <a:ext uri="{FF2B5EF4-FFF2-40B4-BE49-F238E27FC236}">
                <a16:creationId xmlns:a16="http://schemas.microsoft.com/office/drawing/2014/main" id="{315865A5-FB4B-5F12-8C27-62C1941C373C}"/>
              </a:ext>
            </a:extLst>
          </p:cNvPr>
          <p:cNvSpPr txBox="1"/>
          <p:nvPr/>
        </p:nvSpPr>
        <p:spPr>
          <a:xfrm>
            <a:off x="5364652" y="1433716"/>
            <a:ext cx="314475" cy="192360"/>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HEALTHIER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LANCS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S CUMBS</a:t>
            </a:r>
          </a:p>
        </p:txBody>
      </p:sp>
      <p:sp>
        <p:nvSpPr>
          <p:cNvPr id="96" name="TextBox 95">
            <a:extLst>
              <a:ext uri="{FF2B5EF4-FFF2-40B4-BE49-F238E27FC236}">
                <a16:creationId xmlns:a16="http://schemas.microsoft.com/office/drawing/2014/main" id="{2D2CD698-6056-1F05-5542-7DD3B862DAFD}"/>
              </a:ext>
            </a:extLst>
          </p:cNvPr>
          <p:cNvSpPr txBox="1"/>
          <p:nvPr/>
        </p:nvSpPr>
        <p:spPr>
          <a:xfrm>
            <a:off x="5802539" y="1454183"/>
            <a:ext cx="301365" cy="138499"/>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W YORKS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HARROGATE</a:t>
            </a:r>
          </a:p>
        </p:txBody>
      </p:sp>
      <p:sp>
        <p:nvSpPr>
          <p:cNvPr id="97" name="TextBox 96">
            <a:extLst>
              <a:ext uri="{FF2B5EF4-FFF2-40B4-BE49-F238E27FC236}">
                <a16:creationId xmlns:a16="http://schemas.microsoft.com/office/drawing/2014/main" id="{4BC8BA34-A957-AD76-311D-EC391C851941}"/>
              </a:ext>
            </a:extLst>
          </p:cNvPr>
          <p:cNvSpPr txBox="1"/>
          <p:nvPr/>
        </p:nvSpPr>
        <p:spPr>
          <a:xfrm>
            <a:off x="5466660" y="743703"/>
            <a:ext cx="461708" cy="138499"/>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NORTHEAST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NORTH CUMBS</a:t>
            </a:r>
          </a:p>
        </p:txBody>
      </p:sp>
      <p:sp>
        <p:nvSpPr>
          <p:cNvPr id="103" name="Freeform 8">
            <a:extLst>
              <a:ext uri="{FF2B5EF4-FFF2-40B4-BE49-F238E27FC236}">
                <a16:creationId xmlns:a16="http://schemas.microsoft.com/office/drawing/2014/main" id="{9C2A7432-9D8A-5564-A187-A8935889BA38}"/>
              </a:ext>
            </a:extLst>
          </p:cNvPr>
          <p:cNvSpPr/>
          <p:nvPr/>
        </p:nvSpPr>
        <p:spPr>
          <a:xfrm>
            <a:off x="4519452" y="1324057"/>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31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06" name="Freeform 11">
            <a:extLst>
              <a:ext uri="{FF2B5EF4-FFF2-40B4-BE49-F238E27FC236}">
                <a16:creationId xmlns:a16="http://schemas.microsoft.com/office/drawing/2014/main" id="{29A72D71-0136-A596-3AC8-BA3FCF2F98AB}"/>
              </a:ext>
            </a:extLst>
          </p:cNvPr>
          <p:cNvSpPr/>
          <p:nvPr/>
        </p:nvSpPr>
        <p:spPr>
          <a:xfrm>
            <a:off x="5793304" y="1822085"/>
            <a:ext cx="404313" cy="623873"/>
          </a:xfrm>
          <a:custGeom>
            <a:avLst/>
            <a:gdLst>
              <a:gd name="connsiteX0" fmla="*/ 463550 w 958850"/>
              <a:gd name="connsiteY0" fmla="*/ 1479550 h 1479550"/>
              <a:gd name="connsiteX1" fmla="*/ 349250 w 958850"/>
              <a:gd name="connsiteY1" fmla="*/ 1416050 h 1479550"/>
              <a:gd name="connsiteX2" fmla="*/ 469900 w 958850"/>
              <a:gd name="connsiteY2" fmla="*/ 1241425 h 1479550"/>
              <a:gd name="connsiteX3" fmla="*/ 165100 w 958850"/>
              <a:gd name="connsiteY3" fmla="*/ 1073150 h 1479550"/>
              <a:gd name="connsiteX4" fmla="*/ 279400 w 958850"/>
              <a:gd name="connsiteY4" fmla="*/ 809625 h 1479550"/>
              <a:gd name="connsiteX5" fmla="*/ 266700 w 958850"/>
              <a:gd name="connsiteY5" fmla="*/ 736600 h 1479550"/>
              <a:gd name="connsiteX6" fmla="*/ 228600 w 958850"/>
              <a:gd name="connsiteY6" fmla="*/ 660400 h 1479550"/>
              <a:gd name="connsiteX7" fmla="*/ 53975 w 958850"/>
              <a:gd name="connsiteY7" fmla="*/ 454025 h 1479550"/>
              <a:gd name="connsiteX8" fmla="*/ 0 w 958850"/>
              <a:gd name="connsiteY8" fmla="*/ 400050 h 1479550"/>
              <a:gd name="connsiteX9" fmla="*/ 3175 w 958850"/>
              <a:gd name="connsiteY9" fmla="*/ 180975 h 1479550"/>
              <a:gd name="connsiteX10" fmla="*/ 60325 w 958850"/>
              <a:gd name="connsiteY10" fmla="*/ 127000 h 1479550"/>
              <a:gd name="connsiteX11" fmla="*/ 177800 w 958850"/>
              <a:gd name="connsiteY11" fmla="*/ 117475 h 1479550"/>
              <a:gd name="connsiteX12" fmla="*/ 228600 w 958850"/>
              <a:gd name="connsiteY12" fmla="*/ 0 h 1479550"/>
              <a:gd name="connsiteX13" fmla="*/ 311150 w 958850"/>
              <a:gd name="connsiteY13" fmla="*/ 28575 h 1479550"/>
              <a:gd name="connsiteX14" fmla="*/ 311150 w 958850"/>
              <a:gd name="connsiteY14" fmla="*/ 98425 h 1479550"/>
              <a:gd name="connsiteX15" fmla="*/ 365125 w 958850"/>
              <a:gd name="connsiteY15" fmla="*/ 149225 h 1479550"/>
              <a:gd name="connsiteX16" fmla="*/ 460375 w 958850"/>
              <a:gd name="connsiteY16" fmla="*/ 292100 h 1479550"/>
              <a:gd name="connsiteX17" fmla="*/ 819150 w 958850"/>
              <a:gd name="connsiteY17" fmla="*/ 285750 h 1479550"/>
              <a:gd name="connsiteX18" fmla="*/ 860425 w 958850"/>
              <a:gd name="connsiteY18" fmla="*/ 323850 h 1479550"/>
              <a:gd name="connsiteX19" fmla="*/ 958850 w 958850"/>
              <a:gd name="connsiteY19" fmla="*/ 301625 h 1479550"/>
              <a:gd name="connsiteX20" fmla="*/ 955675 w 958850"/>
              <a:gd name="connsiteY20" fmla="*/ 403225 h 1479550"/>
              <a:gd name="connsiteX21" fmla="*/ 920750 w 958850"/>
              <a:gd name="connsiteY21" fmla="*/ 415925 h 1479550"/>
              <a:gd name="connsiteX22" fmla="*/ 923925 w 958850"/>
              <a:gd name="connsiteY22" fmla="*/ 546100 h 1479550"/>
              <a:gd name="connsiteX23" fmla="*/ 768350 w 958850"/>
              <a:gd name="connsiteY23" fmla="*/ 609600 h 1479550"/>
              <a:gd name="connsiteX24" fmla="*/ 809625 w 958850"/>
              <a:gd name="connsiteY24" fmla="*/ 723900 h 1479550"/>
              <a:gd name="connsiteX25" fmla="*/ 768350 w 958850"/>
              <a:gd name="connsiteY25" fmla="*/ 749300 h 1479550"/>
              <a:gd name="connsiteX26" fmla="*/ 765175 w 958850"/>
              <a:gd name="connsiteY26" fmla="*/ 869950 h 1479550"/>
              <a:gd name="connsiteX27" fmla="*/ 831850 w 958850"/>
              <a:gd name="connsiteY27" fmla="*/ 1104900 h 1479550"/>
              <a:gd name="connsiteX28" fmla="*/ 889000 w 958850"/>
              <a:gd name="connsiteY28" fmla="*/ 1143000 h 1479550"/>
              <a:gd name="connsiteX29" fmla="*/ 815975 w 958850"/>
              <a:gd name="connsiteY29" fmla="*/ 1187450 h 1479550"/>
              <a:gd name="connsiteX30" fmla="*/ 755650 w 958850"/>
              <a:gd name="connsiteY30" fmla="*/ 1177925 h 1479550"/>
              <a:gd name="connsiteX31" fmla="*/ 463550 w 958850"/>
              <a:gd name="connsiteY31" fmla="*/ 1479550 h 14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8850" h="1479550">
                <a:moveTo>
                  <a:pt x="463550" y="1479550"/>
                </a:moveTo>
                <a:lnTo>
                  <a:pt x="349250" y="1416050"/>
                </a:lnTo>
                <a:lnTo>
                  <a:pt x="469900" y="1241425"/>
                </a:lnTo>
                <a:lnTo>
                  <a:pt x="165100" y="1073150"/>
                </a:lnTo>
                <a:lnTo>
                  <a:pt x="279400" y="809625"/>
                </a:lnTo>
                <a:lnTo>
                  <a:pt x="266700" y="736600"/>
                </a:lnTo>
                <a:lnTo>
                  <a:pt x="228600" y="660400"/>
                </a:lnTo>
                <a:lnTo>
                  <a:pt x="53975" y="454025"/>
                </a:lnTo>
                <a:lnTo>
                  <a:pt x="0" y="400050"/>
                </a:lnTo>
                <a:cubicBezTo>
                  <a:pt x="1058" y="327025"/>
                  <a:pt x="2117" y="254000"/>
                  <a:pt x="3175" y="180975"/>
                </a:cubicBezTo>
                <a:lnTo>
                  <a:pt x="60325" y="127000"/>
                </a:lnTo>
                <a:lnTo>
                  <a:pt x="177800" y="117475"/>
                </a:lnTo>
                <a:lnTo>
                  <a:pt x="228600" y="0"/>
                </a:lnTo>
                <a:lnTo>
                  <a:pt x="311150" y="28575"/>
                </a:lnTo>
                <a:lnTo>
                  <a:pt x="311150" y="98425"/>
                </a:lnTo>
                <a:lnTo>
                  <a:pt x="365125" y="149225"/>
                </a:lnTo>
                <a:lnTo>
                  <a:pt x="460375" y="292100"/>
                </a:lnTo>
                <a:lnTo>
                  <a:pt x="819150" y="285750"/>
                </a:lnTo>
                <a:lnTo>
                  <a:pt x="860425" y="323850"/>
                </a:lnTo>
                <a:lnTo>
                  <a:pt x="958850" y="301625"/>
                </a:lnTo>
                <a:cubicBezTo>
                  <a:pt x="957792" y="335492"/>
                  <a:pt x="956733" y="369358"/>
                  <a:pt x="955675" y="403225"/>
                </a:cubicBezTo>
                <a:lnTo>
                  <a:pt x="920750" y="415925"/>
                </a:lnTo>
                <a:cubicBezTo>
                  <a:pt x="921808" y="459317"/>
                  <a:pt x="922867" y="502708"/>
                  <a:pt x="923925" y="546100"/>
                </a:cubicBezTo>
                <a:lnTo>
                  <a:pt x="768350" y="609600"/>
                </a:lnTo>
                <a:lnTo>
                  <a:pt x="809625" y="723900"/>
                </a:lnTo>
                <a:lnTo>
                  <a:pt x="768350" y="749300"/>
                </a:lnTo>
                <a:cubicBezTo>
                  <a:pt x="767292" y="789517"/>
                  <a:pt x="766233" y="829733"/>
                  <a:pt x="765175" y="869950"/>
                </a:cubicBezTo>
                <a:lnTo>
                  <a:pt x="831850" y="1104900"/>
                </a:lnTo>
                <a:lnTo>
                  <a:pt x="889000" y="1143000"/>
                </a:lnTo>
                <a:lnTo>
                  <a:pt x="815975" y="1187450"/>
                </a:lnTo>
                <a:lnTo>
                  <a:pt x="755650" y="1177925"/>
                </a:lnTo>
                <a:lnTo>
                  <a:pt x="463550" y="1479550"/>
                </a:lnTo>
                <a:close/>
              </a:path>
            </a:pathLst>
          </a:custGeom>
          <a:solidFill>
            <a:schemeClr val="accent6">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07" name="TextBox 106">
            <a:extLst>
              <a:ext uri="{FF2B5EF4-FFF2-40B4-BE49-F238E27FC236}">
                <a16:creationId xmlns:a16="http://schemas.microsoft.com/office/drawing/2014/main" id="{750B6062-204E-7A67-B020-B94C75A8FABF}"/>
              </a:ext>
            </a:extLst>
          </p:cNvPr>
          <p:cNvSpPr txBox="1"/>
          <p:nvPr/>
        </p:nvSpPr>
        <p:spPr>
          <a:xfrm>
            <a:off x="5850306" y="1980200"/>
            <a:ext cx="318998" cy="69250"/>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DERBYSHIRE</a:t>
            </a:r>
          </a:p>
        </p:txBody>
      </p:sp>
      <p:sp>
        <p:nvSpPr>
          <p:cNvPr id="108" name="TextBox 107">
            <a:extLst>
              <a:ext uri="{FF2B5EF4-FFF2-40B4-BE49-F238E27FC236}">
                <a16:creationId xmlns:a16="http://schemas.microsoft.com/office/drawing/2014/main" id="{76B2F4F8-C68B-8401-457C-EC6F392057E4}"/>
              </a:ext>
            </a:extLst>
          </p:cNvPr>
          <p:cNvSpPr txBox="1"/>
          <p:nvPr/>
        </p:nvSpPr>
        <p:spPr>
          <a:xfrm>
            <a:off x="6361119" y="2879678"/>
            <a:ext cx="279295" cy="246221"/>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BEDS LUTON &amp; MILTON KEYNES</a:t>
            </a:r>
          </a:p>
        </p:txBody>
      </p:sp>
      <p:sp>
        <p:nvSpPr>
          <p:cNvPr id="110" name="TextBox 109">
            <a:extLst>
              <a:ext uri="{FF2B5EF4-FFF2-40B4-BE49-F238E27FC236}">
                <a16:creationId xmlns:a16="http://schemas.microsoft.com/office/drawing/2014/main" id="{F1BEFA09-8D4E-2BCA-0A71-08F3F4D2D3F6}"/>
              </a:ext>
            </a:extLst>
          </p:cNvPr>
          <p:cNvSpPr txBox="1"/>
          <p:nvPr/>
        </p:nvSpPr>
        <p:spPr>
          <a:xfrm>
            <a:off x="5870410" y="2725789"/>
            <a:ext cx="256480" cy="130805"/>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a:ea typeface="+mn-ea"/>
                <a:cs typeface="+mn-cs"/>
              </a:rPr>
              <a:t>COVENTRY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WARKS</a:t>
            </a:r>
          </a:p>
        </p:txBody>
      </p:sp>
      <p:sp>
        <p:nvSpPr>
          <p:cNvPr id="111" name="TextBox 110">
            <a:extLst>
              <a:ext uri="{FF2B5EF4-FFF2-40B4-BE49-F238E27FC236}">
                <a16:creationId xmlns:a16="http://schemas.microsoft.com/office/drawing/2014/main" id="{A43F64DB-36DC-1624-CCA3-96EBE2B8A62A}"/>
              </a:ext>
            </a:extLst>
          </p:cNvPr>
          <p:cNvSpPr txBox="1"/>
          <p:nvPr/>
        </p:nvSpPr>
        <p:spPr>
          <a:xfrm rot="17667751">
            <a:off x="6259356" y="3438103"/>
            <a:ext cx="302968" cy="61555"/>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FRIMLEY H&amp;C</a:t>
            </a:r>
          </a:p>
        </p:txBody>
      </p:sp>
      <p:sp>
        <p:nvSpPr>
          <p:cNvPr id="112" name="TextBox 111">
            <a:extLst>
              <a:ext uri="{FF2B5EF4-FFF2-40B4-BE49-F238E27FC236}">
                <a16:creationId xmlns:a16="http://schemas.microsoft.com/office/drawing/2014/main" id="{3F2A5851-196C-D81F-8029-659E4A69D274}"/>
              </a:ext>
            </a:extLst>
          </p:cNvPr>
          <p:cNvSpPr txBox="1"/>
          <p:nvPr/>
        </p:nvSpPr>
        <p:spPr>
          <a:xfrm>
            <a:off x="5481157" y="1759017"/>
            <a:ext cx="389530" cy="61555"/>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GR MANCHESTER</a:t>
            </a:r>
          </a:p>
        </p:txBody>
      </p:sp>
      <p:sp>
        <p:nvSpPr>
          <p:cNvPr id="114" name="TextBox 113">
            <a:extLst>
              <a:ext uri="{FF2B5EF4-FFF2-40B4-BE49-F238E27FC236}">
                <a16:creationId xmlns:a16="http://schemas.microsoft.com/office/drawing/2014/main" id="{D6D4A331-FF51-0EEB-E663-4EDAB8C252DD}"/>
              </a:ext>
            </a:extLst>
          </p:cNvPr>
          <p:cNvSpPr txBox="1"/>
          <p:nvPr/>
        </p:nvSpPr>
        <p:spPr>
          <a:xfrm>
            <a:off x="6083403" y="2112188"/>
            <a:ext cx="333425" cy="138499"/>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NOTTINGHAM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5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NOTTS</a:t>
            </a:r>
          </a:p>
        </p:txBody>
      </p:sp>
      <p:sp>
        <p:nvSpPr>
          <p:cNvPr id="116" name="TextBox 115">
            <a:extLst>
              <a:ext uri="{FF2B5EF4-FFF2-40B4-BE49-F238E27FC236}">
                <a16:creationId xmlns:a16="http://schemas.microsoft.com/office/drawing/2014/main" id="{93BFFA4A-D466-CB5E-E85D-83D31745C99F}"/>
              </a:ext>
            </a:extLst>
          </p:cNvPr>
          <p:cNvSpPr txBox="1"/>
          <p:nvPr/>
        </p:nvSpPr>
        <p:spPr>
          <a:xfrm>
            <a:off x="5694584" y="2523325"/>
            <a:ext cx="166713" cy="61555"/>
          </a:xfrm>
          <a:prstGeom prst="rect">
            <a:avLst/>
          </a:prstGeom>
          <a:noFill/>
          <a:ln w="3175">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BC&amp;WB</a:t>
            </a:r>
          </a:p>
        </p:txBody>
      </p:sp>
      <p:pic>
        <p:nvPicPr>
          <p:cNvPr id="119" name="Picture 118">
            <a:extLst>
              <a:ext uri="{FF2B5EF4-FFF2-40B4-BE49-F238E27FC236}">
                <a16:creationId xmlns:a16="http://schemas.microsoft.com/office/drawing/2014/main" id="{87586DAE-AFFB-1E49-2998-4381DF4E77C8}"/>
              </a:ext>
            </a:extLst>
          </p:cNvPr>
          <p:cNvPicPr>
            <a:picLocks noChangeAspect="1"/>
          </p:cNvPicPr>
          <p:nvPr/>
        </p:nvPicPr>
        <p:blipFill rotWithShape="1">
          <a:blip r:embed="rId5"/>
          <a:srcRect l="16972" t="41856" r="23847" b="4362"/>
          <a:stretch/>
        </p:blipFill>
        <p:spPr>
          <a:xfrm>
            <a:off x="3736418" y="2820425"/>
            <a:ext cx="871477" cy="792000"/>
          </a:xfrm>
          <a:prstGeom prst="rect">
            <a:avLst/>
          </a:prstGeom>
        </p:spPr>
      </p:pic>
      <p:sp>
        <p:nvSpPr>
          <p:cNvPr id="121" name="Rectangle 120">
            <a:extLst>
              <a:ext uri="{FF2B5EF4-FFF2-40B4-BE49-F238E27FC236}">
                <a16:creationId xmlns:a16="http://schemas.microsoft.com/office/drawing/2014/main" id="{51DE4B97-6B8F-AEBE-2252-EC43BD2E284B}"/>
              </a:ext>
            </a:extLst>
          </p:cNvPr>
          <p:cNvSpPr/>
          <p:nvPr/>
        </p:nvSpPr>
        <p:spPr>
          <a:xfrm>
            <a:off x="3537550" y="2615865"/>
            <a:ext cx="1234007" cy="1231512"/>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Franklin Gothic Book" panose="020B0503020102020204"/>
                <a:ea typeface="+mn-ea"/>
                <a:cs typeface="+mn-cs"/>
              </a:rPr>
              <a:t>17 million</a:t>
            </a:r>
          </a:p>
        </p:txBody>
      </p:sp>
      <p:sp>
        <p:nvSpPr>
          <p:cNvPr id="122" name="Freeform: Shape 121">
            <a:extLst>
              <a:ext uri="{FF2B5EF4-FFF2-40B4-BE49-F238E27FC236}">
                <a16:creationId xmlns:a16="http://schemas.microsoft.com/office/drawing/2014/main" id="{3BCF4E6F-39DB-A19D-6541-70D27A905008}"/>
              </a:ext>
            </a:extLst>
          </p:cNvPr>
          <p:cNvSpPr/>
          <p:nvPr/>
        </p:nvSpPr>
        <p:spPr>
          <a:xfrm>
            <a:off x="2445744" y="2721166"/>
            <a:ext cx="1249255" cy="429658"/>
          </a:xfrm>
          <a:custGeom>
            <a:avLst/>
            <a:gdLst>
              <a:gd name="connsiteX0" fmla="*/ 0 w 1311007"/>
              <a:gd name="connsiteY0" fmla="*/ 0 h 429658"/>
              <a:gd name="connsiteX1" fmla="*/ 0 w 1311007"/>
              <a:gd name="connsiteY1" fmla="*/ 407624 h 429658"/>
              <a:gd name="connsiteX2" fmla="*/ 1311007 w 1311007"/>
              <a:gd name="connsiteY2" fmla="*/ 407624 h 429658"/>
              <a:gd name="connsiteX3" fmla="*/ 1311007 w 1311007"/>
              <a:gd name="connsiteY3" fmla="*/ 429658 h 429658"/>
            </a:gdLst>
            <a:ahLst/>
            <a:cxnLst>
              <a:cxn ang="0">
                <a:pos x="connsiteX0" y="connsiteY0"/>
              </a:cxn>
              <a:cxn ang="0">
                <a:pos x="connsiteX1" y="connsiteY1"/>
              </a:cxn>
              <a:cxn ang="0">
                <a:pos x="connsiteX2" y="connsiteY2"/>
              </a:cxn>
              <a:cxn ang="0">
                <a:pos x="connsiteX3" y="connsiteY3"/>
              </a:cxn>
            </a:cxnLst>
            <a:rect l="l" t="t" r="r" b="b"/>
            <a:pathLst>
              <a:path w="1311007" h="429658">
                <a:moveTo>
                  <a:pt x="0" y="0"/>
                </a:moveTo>
                <a:lnTo>
                  <a:pt x="0" y="407624"/>
                </a:lnTo>
                <a:lnTo>
                  <a:pt x="1311007" y="407624"/>
                </a:lnTo>
                <a:lnTo>
                  <a:pt x="1311007" y="429658"/>
                </a:lnTo>
              </a:path>
            </a:pathLst>
          </a:custGeom>
          <a:noFill/>
          <a:ln w="28575">
            <a:solidFill>
              <a:srgbClr val="17A7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028" name="Picture 4" descr="Example Closed-loop Marketing Design Principles &gt; Revenue Architects Blog">
            <a:extLst>
              <a:ext uri="{FF2B5EF4-FFF2-40B4-BE49-F238E27FC236}">
                <a16:creationId xmlns:a16="http://schemas.microsoft.com/office/drawing/2014/main" id="{9BBBE2A9-DAB6-2DF8-2B0D-B3814D2CD6C6}"/>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46" t="4246" r="4478" b="4478"/>
          <a:stretch/>
        </p:blipFill>
        <p:spPr bwMode="auto">
          <a:xfrm>
            <a:off x="374573" y="4385818"/>
            <a:ext cx="2456761" cy="2079368"/>
          </a:xfrm>
          <a:prstGeom prst="rect">
            <a:avLst/>
          </a:prstGeom>
          <a:noFill/>
          <a:extLst>
            <a:ext uri="{909E8E84-426E-40DD-AFC4-6F175D3DCCD1}">
              <a14:hiddenFill xmlns:a14="http://schemas.microsoft.com/office/drawing/2010/main">
                <a:solidFill>
                  <a:srgbClr val="FFFFFF"/>
                </a:solidFill>
              </a14:hiddenFill>
            </a:ext>
          </a:extLst>
        </p:spPr>
      </p:pic>
      <p:sp>
        <p:nvSpPr>
          <p:cNvPr id="124" name="Oval 123">
            <a:extLst>
              <a:ext uri="{FF2B5EF4-FFF2-40B4-BE49-F238E27FC236}">
                <a16:creationId xmlns:a16="http://schemas.microsoft.com/office/drawing/2014/main" id="{9B96B6CD-96F0-02EC-17FC-DEB8EB562320}"/>
              </a:ext>
            </a:extLst>
          </p:cNvPr>
          <p:cNvSpPr/>
          <p:nvPr/>
        </p:nvSpPr>
        <p:spPr>
          <a:xfrm>
            <a:off x="1298155" y="5297280"/>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3</a:t>
            </a:r>
          </a:p>
        </p:txBody>
      </p:sp>
      <p:pic>
        <p:nvPicPr>
          <p:cNvPr id="126" name="Picture 125">
            <a:extLst>
              <a:ext uri="{FF2B5EF4-FFF2-40B4-BE49-F238E27FC236}">
                <a16:creationId xmlns:a16="http://schemas.microsoft.com/office/drawing/2014/main" id="{A88EC68B-6795-E8FB-CCCE-F5521E72C88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07569" y="1209094"/>
            <a:ext cx="864000" cy="1080000"/>
          </a:xfrm>
          <a:prstGeom prst="rect">
            <a:avLst/>
          </a:prstGeom>
          <a:noFill/>
        </p:spPr>
      </p:pic>
      <p:pic>
        <p:nvPicPr>
          <p:cNvPr id="127" name="Picture 126">
            <a:extLst>
              <a:ext uri="{FF2B5EF4-FFF2-40B4-BE49-F238E27FC236}">
                <a16:creationId xmlns:a16="http://schemas.microsoft.com/office/drawing/2014/main" id="{DC43E2D1-A3E1-0083-BE29-4EA4F1BC8F9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318437" y="1108108"/>
            <a:ext cx="864000" cy="1080000"/>
          </a:xfrm>
          <a:prstGeom prst="rect">
            <a:avLst/>
          </a:prstGeom>
          <a:noFill/>
        </p:spPr>
      </p:pic>
      <p:pic>
        <p:nvPicPr>
          <p:cNvPr id="1024" name="Picture 1023">
            <a:extLst>
              <a:ext uri="{FF2B5EF4-FFF2-40B4-BE49-F238E27FC236}">
                <a16:creationId xmlns:a16="http://schemas.microsoft.com/office/drawing/2014/main" id="{912D0C3E-79DA-0285-0F91-0FCB0951E4A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087781" y="1381691"/>
            <a:ext cx="864000" cy="1080000"/>
          </a:xfrm>
          <a:prstGeom prst="rect">
            <a:avLst/>
          </a:prstGeom>
          <a:noFill/>
        </p:spPr>
      </p:pic>
      <p:pic>
        <p:nvPicPr>
          <p:cNvPr id="1025" name="Picture 1024">
            <a:extLst>
              <a:ext uri="{FF2B5EF4-FFF2-40B4-BE49-F238E27FC236}">
                <a16:creationId xmlns:a16="http://schemas.microsoft.com/office/drawing/2014/main" id="{5370A329-E86C-9955-C4BD-8AD497E38E2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71537" y="2294255"/>
            <a:ext cx="864000" cy="1080000"/>
          </a:xfrm>
          <a:prstGeom prst="rect">
            <a:avLst/>
          </a:prstGeom>
          <a:noFill/>
        </p:spPr>
      </p:pic>
      <p:pic>
        <p:nvPicPr>
          <p:cNvPr id="1029" name="Picture 1028">
            <a:extLst>
              <a:ext uri="{FF2B5EF4-FFF2-40B4-BE49-F238E27FC236}">
                <a16:creationId xmlns:a16="http://schemas.microsoft.com/office/drawing/2014/main" id="{1B4C396B-E513-41EB-6435-7305A53B02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46556" y="2773488"/>
            <a:ext cx="864000" cy="1080000"/>
          </a:xfrm>
          <a:prstGeom prst="rect">
            <a:avLst/>
          </a:prstGeom>
          <a:noFill/>
        </p:spPr>
      </p:pic>
      <p:sp>
        <p:nvSpPr>
          <p:cNvPr id="1030" name="Title 13">
            <a:extLst>
              <a:ext uri="{FF2B5EF4-FFF2-40B4-BE49-F238E27FC236}">
                <a16:creationId xmlns:a16="http://schemas.microsoft.com/office/drawing/2014/main" id="{6CEAF9C0-1395-48C6-16C5-DDEF97FF88C0}"/>
              </a:ext>
            </a:extLst>
          </p:cNvPr>
          <p:cNvSpPr txBox="1">
            <a:spLocks/>
          </p:cNvSpPr>
          <p:nvPr/>
        </p:nvSpPr>
        <p:spPr>
          <a:xfrm>
            <a:off x="8097399" y="1793906"/>
            <a:ext cx="2623853" cy="2623853"/>
          </a:xfrm>
          <a:prstGeom prst="ellipse">
            <a:avLst/>
          </a:prstGeom>
          <a:solidFill>
            <a:srgbClr val="00646C"/>
          </a:solidFill>
          <a:ln>
            <a:solidFill>
              <a:schemeClr val="bg1"/>
            </a:solidFill>
          </a:ln>
        </p:spPr>
        <p:txBody>
          <a:bodyPr spcFirstLastPara="1" wrap="square" lIns="36000" tIns="72000" rIns="36000" bIns="720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A7B5"/>
              </a:buClr>
              <a:buSzPts val="1400"/>
              <a:buFont typeface="Franklin Gothic"/>
              <a:buNone/>
              <a:defRPr sz="1867" b="1" i="0" u="none" strike="noStrike" cap="none">
                <a:solidFill>
                  <a:srgbClr val="00A7B5"/>
                </a:solidFill>
                <a:latin typeface="Franklin Gothic"/>
                <a:ea typeface="Franklin Gothic"/>
                <a:cs typeface="Franklin Gothic"/>
                <a:sym typeface="Franklin Gothic"/>
              </a:defRPr>
            </a:lvl1pPr>
            <a:lvl2pPr marR="0" lvl="1"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2pPr>
            <a:lvl3pPr marR="0" lvl="2"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3pPr>
            <a:lvl4pPr marR="0" lvl="3"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4pPr>
            <a:lvl5pPr marR="0" lvl="4"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5pPr>
            <a:lvl6pPr marR="0" lvl="5"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6pPr>
            <a:lvl7pPr marR="0" lvl="6"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7pPr>
            <a:lvl8pPr marR="0" lvl="7"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8pPr>
            <a:lvl9pPr marR="0" lvl="8"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9pPr>
          </a:lstStyle>
          <a:p>
            <a:pPr marL="0" marR="0" lvl="0" indent="0" algn="ctr" defTabSz="914400" rtl="0" eaLnBrk="1" fontAlgn="auto" latinLnBrk="0" hangingPunct="1">
              <a:lnSpc>
                <a:spcPct val="100000"/>
              </a:lnSpc>
              <a:spcBef>
                <a:spcPts val="0"/>
              </a:spcBef>
              <a:spcAft>
                <a:spcPts val="0"/>
              </a:spcAft>
              <a:buClrTx/>
              <a:buSzTx/>
              <a:buFont typeface="Franklin Gothic"/>
              <a:buNone/>
              <a:tabLst/>
              <a:defRPr/>
            </a:pPr>
            <a:r>
              <a:rPr kumimoji="0" lang="en-GB" sz="2000" b="0" i="0" u="none" strike="noStrike" kern="0" cap="none" spc="0" normalizeH="0" baseline="0" noProof="0" dirty="0">
                <a:ln>
                  <a:noFill/>
                </a:ln>
                <a:solidFill>
                  <a:srgbClr val="FFFFFF"/>
                </a:solidFill>
                <a:effectLst/>
                <a:uLnTx/>
                <a:uFillTx/>
                <a:latin typeface="Franklin Gothic"/>
                <a:sym typeface="Franklin Gothic"/>
              </a:rPr>
              <a:t>It is 7 data stores (some ICSs combine) holding 9.5 terabytes of data</a:t>
            </a:r>
          </a:p>
        </p:txBody>
      </p:sp>
      <p:sp>
        <p:nvSpPr>
          <p:cNvPr id="1031" name="Oval 1030">
            <a:extLst>
              <a:ext uri="{FF2B5EF4-FFF2-40B4-BE49-F238E27FC236}">
                <a16:creationId xmlns:a16="http://schemas.microsoft.com/office/drawing/2014/main" id="{55AABC8A-6FA6-DDB4-A09F-B589AC72E686}"/>
              </a:ext>
            </a:extLst>
          </p:cNvPr>
          <p:cNvSpPr/>
          <p:nvPr/>
        </p:nvSpPr>
        <p:spPr>
          <a:xfrm>
            <a:off x="9305598" y="1637833"/>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4</a:t>
            </a:r>
          </a:p>
        </p:txBody>
      </p:sp>
      <p:pic>
        <p:nvPicPr>
          <p:cNvPr id="1027" name="Picture 1026">
            <a:extLst>
              <a:ext uri="{FF2B5EF4-FFF2-40B4-BE49-F238E27FC236}">
                <a16:creationId xmlns:a16="http://schemas.microsoft.com/office/drawing/2014/main" id="{35A6FE5F-9EA5-2236-89F7-B36F0FE7B9A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132287" y="3711759"/>
            <a:ext cx="864000" cy="1080000"/>
          </a:xfrm>
          <a:prstGeom prst="rect">
            <a:avLst/>
          </a:prstGeom>
          <a:noFill/>
        </p:spPr>
      </p:pic>
      <p:pic>
        <p:nvPicPr>
          <p:cNvPr id="1026" name="Picture 1025">
            <a:extLst>
              <a:ext uri="{FF2B5EF4-FFF2-40B4-BE49-F238E27FC236}">
                <a16:creationId xmlns:a16="http://schemas.microsoft.com/office/drawing/2014/main" id="{8FEC17B7-01F8-3F16-F3F4-4FB717CFF8B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227328" y="3416145"/>
            <a:ext cx="864000" cy="1080000"/>
          </a:xfrm>
          <a:prstGeom prst="rect">
            <a:avLst/>
          </a:prstGeom>
          <a:noFill/>
        </p:spPr>
      </p:pic>
      <p:sp>
        <p:nvSpPr>
          <p:cNvPr id="1034" name="Rectangle: Rounded Corners 1033">
            <a:extLst>
              <a:ext uri="{FF2B5EF4-FFF2-40B4-BE49-F238E27FC236}">
                <a16:creationId xmlns:a16="http://schemas.microsoft.com/office/drawing/2014/main" id="{6885368C-9048-A949-AC11-E44BF6E6EC3E}"/>
              </a:ext>
            </a:extLst>
          </p:cNvPr>
          <p:cNvSpPr/>
          <p:nvPr/>
        </p:nvSpPr>
        <p:spPr>
          <a:xfrm>
            <a:off x="7632854" y="5330320"/>
            <a:ext cx="1299990" cy="793214"/>
          </a:xfrm>
          <a:prstGeom prst="roundRect">
            <a:avLst/>
          </a:prstGeom>
          <a:solidFill>
            <a:srgbClr val="28A78C"/>
          </a:solidFill>
          <a:ln>
            <a:solidFill>
              <a:schemeClr val="bg1"/>
            </a:solidFill>
          </a:ln>
        </p:spPr>
        <p:txBody>
          <a:bodyPr spcFirstLastPara="1" wrap="square" lIns="72000" tIns="72000" rIns="72000" bIns="72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Franklin Gothic"/>
                <a:ea typeface="+mn-ea"/>
                <a:cs typeface="+mn-cs"/>
              </a:rPr>
              <a:t>Analytics</a:t>
            </a:r>
          </a:p>
        </p:txBody>
      </p:sp>
      <p:sp>
        <p:nvSpPr>
          <p:cNvPr id="1035" name="Rectangle: Rounded Corners 1034">
            <a:extLst>
              <a:ext uri="{FF2B5EF4-FFF2-40B4-BE49-F238E27FC236}">
                <a16:creationId xmlns:a16="http://schemas.microsoft.com/office/drawing/2014/main" id="{270BFFF0-23B6-E6E7-C4DA-09A241220B93}"/>
              </a:ext>
            </a:extLst>
          </p:cNvPr>
          <p:cNvSpPr/>
          <p:nvPr/>
        </p:nvSpPr>
        <p:spPr>
          <a:xfrm>
            <a:off x="9393720" y="5449668"/>
            <a:ext cx="1413828" cy="793214"/>
          </a:xfrm>
          <a:prstGeom prst="roundRect">
            <a:avLst/>
          </a:prstGeom>
          <a:solidFill>
            <a:srgbClr val="3CA778"/>
          </a:solidFill>
          <a:ln>
            <a:solidFill>
              <a:schemeClr val="bg1"/>
            </a:solidFill>
          </a:ln>
        </p:spPr>
        <p:txBody>
          <a:bodyPr spcFirstLastPara="1" wrap="square" lIns="72000" tIns="72000" rIns="72000" bIns="72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Franklin Gothic"/>
                <a:ea typeface="+mn-ea"/>
                <a:cs typeface="+mn-cs"/>
              </a:rPr>
              <a:t>Shared Care Records</a:t>
            </a:r>
          </a:p>
        </p:txBody>
      </p:sp>
      <p:sp>
        <p:nvSpPr>
          <p:cNvPr id="1036" name="Rectangle: Rounded Corners 1035">
            <a:extLst>
              <a:ext uri="{FF2B5EF4-FFF2-40B4-BE49-F238E27FC236}">
                <a16:creationId xmlns:a16="http://schemas.microsoft.com/office/drawing/2014/main" id="{D869E37D-610E-6CE1-09C4-6A93C3667B85}"/>
              </a:ext>
            </a:extLst>
          </p:cNvPr>
          <p:cNvSpPr/>
          <p:nvPr/>
        </p:nvSpPr>
        <p:spPr>
          <a:xfrm>
            <a:off x="10493570" y="4434279"/>
            <a:ext cx="1415663" cy="793214"/>
          </a:xfrm>
          <a:prstGeom prst="roundRect">
            <a:avLst/>
          </a:prstGeom>
          <a:solidFill>
            <a:srgbClr val="00A764"/>
          </a:solidFill>
          <a:ln>
            <a:solidFill>
              <a:schemeClr val="bg1"/>
            </a:solidFill>
          </a:ln>
        </p:spPr>
        <p:txBody>
          <a:bodyPr spcFirstLastPara="1" wrap="square" lIns="72000" tIns="72000" rIns="72000" bIns="72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Franklin Gothic"/>
                <a:ea typeface="+mn-ea"/>
                <a:cs typeface="+mn-cs"/>
              </a:rPr>
              <a:t>Patient Engagement</a:t>
            </a:r>
          </a:p>
        </p:txBody>
      </p:sp>
      <p:cxnSp>
        <p:nvCxnSpPr>
          <p:cNvPr id="1038" name="Connector: Elbow 1037">
            <a:extLst>
              <a:ext uri="{FF2B5EF4-FFF2-40B4-BE49-F238E27FC236}">
                <a16:creationId xmlns:a16="http://schemas.microsoft.com/office/drawing/2014/main" id="{72F110F9-57D8-A243-EF1A-EF2B10C89321}"/>
              </a:ext>
            </a:extLst>
          </p:cNvPr>
          <p:cNvCxnSpPr>
            <a:cxnSpLocks/>
            <a:stCxn id="1032" idx="2"/>
            <a:endCxn id="1033" idx="3"/>
          </p:cNvCxnSpPr>
          <p:nvPr/>
        </p:nvCxnSpPr>
        <p:spPr>
          <a:xfrm rot="5400000" flipH="1">
            <a:off x="8750900" y="4083738"/>
            <a:ext cx="273004" cy="1646112"/>
          </a:xfrm>
          <a:prstGeom prst="bentConnector4">
            <a:avLst>
              <a:gd name="adj1" fmla="val -15133"/>
              <a:gd name="adj2" fmla="val 65533"/>
            </a:avLst>
          </a:prstGeom>
          <a:ln>
            <a:solidFill>
              <a:srgbClr val="17A7B4"/>
            </a:solidFill>
          </a:ln>
        </p:spPr>
        <p:style>
          <a:lnRef idx="1">
            <a:schemeClr val="accent1"/>
          </a:lnRef>
          <a:fillRef idx="0">
            <a:schemeClr val="accent1"/>
          </a:fillRef>
          <a:effectRef idx="0">
            <a:schemeClr val="accent1"/>
          </a:effectRef>
          <a:fontRef idx="minor">
            <a:schemeClr val="tx1"/>
          </a:fontRef>
        </p:style>
      </p:cxnSp>
      <p:cxnSp>
        <p:nvCxnSpPr>
          <p:cNvPr id="1039" name="Connector: Elbow 1038">
            <a:extLst>
              <a:ext uri="{FF2B5EF4-FFF2-40B4-BE49-F238E27FC236}">
                <a16:creationId xmlns:a16="http://schemas.microsoft.com/office/drawing/2014/main" id="{0781C8B9-85E3-AD2A-D688-141A96C59DCF}"/>
              </a:ext>
            </a:extLst>
          </p:cNvPr>
          <p:cNvCxnSpPr>
            <a:cxnSpLocks/>
            <a:stCxn id="1032" idx="2"/>
            <a:endCxn id="1034" idx="0"/>
          </p:cNvCxnSpPr>
          <p:nvPr/>
        </p:nvCxnSpPr>
        <p:spPr>
          <a:xfrm rot="5400000">
            <a:off x="8853142" y="4473004"/>
            <a:ext cx="287024" cy="1427609"/>
          </a:xfrm>
          <a:prstGeom prst="bentConnector3">
            <a:avLst>
              <a:gd name="adj1" fmla="val 50000"/>
            </a:avLst>
          </a:prstGeom>
          <a:ln>
            <a:solidFill>
              <a:srgbClr val="17A7B4"/>
            </a:solidFill>
          </a:ln>
        </p:spPr>
        <p:style>
          <a:lnRef idx="1">
            <a:schemeClr val="accent1"/>
          </a:lnRef>
          <a:fillRef idx="0">
            <a:schemeClr val="accent1"/>
          </a:fillRef>
          <a:effectRef idx="0">
            <a:schemeClr val="accent1"/>
          </a:effectRef>
          <a:fontRef idx="minor">
            <a:schemeClr val="tx1"/>
          </a:fontRef>
        </p:style>
      </p:cxnSp>
      <p:cxnSp>
        <p:nvCxnSpPr>
          <p:cNvPr id="1042" name="Connector: Elbow 1041">
            <a:extLst>
              <a:ext uri="{FF2B5EF4-FFF2-40B4-BE49-F238E27FC236}">
                <a16:creationId xmlns:a16="http://schemas.microsoft.com/office/drawing/2014/main" id="{59EB1B2C-33D3-3997-A994-6A74387B8541}"/>
              </a:ext>
            </a:extLst>
          </p:cNvPr>
          <p:cNvCxnSpPr>
            <a:cxnSpLocks/>
            <a:stCxn id="1032" idx="2"/>
            <a:endCxn id="1036" idx="1"/>
          </p:cNvCxnSpPr>
          <p:nvPr/>
        </p:nvCxnSpPr>
        <p:spPr>
          <a:xfrm rot="5400000" flipH="1" flipV="1">
            <a:off x="9995809" y="4545535"/>
            <a:ext cx="212410" cy="783112"/>
          </a:xfrm>
          <a:prstGeom prst="bentConnector4">
            <a:avLst>
              <a:gd name="adj1" fmla="val -24636"/>
              <a:gd name="adj2" fmla="val 77139"/>
            </a:avLst>
          </a:prstGeom>
          <a:ln>
            <a:solidFill>
              <a:srgbClr val="17A7B4"/>
            </a:solidFill>
          </a:ln>
        </p:spPr>
        <p:style>
          <a:lnRef idx="1">
            <a:schemeClr val="accent1"/>
          </a:lnRef>
          <a:fillRef idx="0">
            <a:schemeClr val="accent1"/>
          </a:fillRef>
          <a:effectRef idx="0">
            <a:schemeClr val="accent1"/>
          </a:effectRef>
          <a:fontRef idx="minor">
            <a:schemeClr val="tx1"/>
          </a:fontRef>
        </p:style>
      </p:cxnSp>
      <p:cxnSp>
        <p:nvCxnSpPr>
          <p:cNvPr id="1045" name="Connector: Elbow 1044">
            <a:extLst>
              <a:ext uri="{FF2B5EF4-FFF2-40B4-BE49-F238E27FC236}">
                <a16:creationId xmlns:a16="http://schemas.microsoft.com/office/drawing/2014/main" id="{47248C80-E6D1-0120-9FB0-70080F5E288D}"/>
              </a:ext>
            </a:extLst>
          </p:cNvPr>
          <p:cNvCxnSpPr>
            <a:cxnSpLocks/>
            <a:stCxn id="1032" idx="2"/>
            <a:endCxn id="1035" idx="0"/>
          </p:cNvCxnSpPr>
          <p:nvPr/>
        </p:nvCxnSpPr>
        <p:spPr>
          <a:xfrm rot="16200000" flipH="1">
            <a:off x="9702360" y="5051394"/>
            <a:ext cx="406372" cy="390176"/>
          </a:xfrm>
          <a:prstGeom prst="bentConnector3">
            <a:avLst>
              <a:gd name="adj1" fmla="val 50000"/>
            </a:avLst>
          </a:prstGeom>
          <a:ln>
            <a:solidFill>
              <a:srgbClr val="17A7B4"/>
            </a:solidFill>
          </a:ln>
        </p:spPr>
        <p:style>
          <a:lnRef idx="1">
            <a:schemeClr val="accent1"/>
          </a:lnRef>
          <a:fillRef idx="0">
            <a:schemeClr val="accent1"/>
          </a:fillRef>
          <a:effectRef idx="0">
            <a:schemeClr val="accent1"/>
          </a:effectRef>
          <a:fontRef idx="minor">
            <a:schemeClr val="tx1"/>
          </a:fontRef>
        </p:style>
      </p:cxnSp>
      <p:pic>
        <p:nvPicPr>
          <p:cNvPr id="1066" name="Picture 1065">
            <a:extLst>
              <a:ext uri="{FF2B5EF4-FFF2-40B4-BE49-F238E27FC236}">
                <a16:creationId xmlns:a16="http://schemas.microsoft.com/office/drawing/2014/main" id="{2EC8ED55-2E70-2D20-EEC4-1E036DE358B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593584" y="5188939"/>
            <a:ext cx="710486" cy="1096178"/>
          </a:xfrm>
          <a:prstGeom prst="rect">
            <a:avLst/>
          </a:prstGeom>
        </p:spPr>
      </p:pic>
      <p:sp>
        <p:nvSpPr>
          <p:cNvPr id="35" name="Freeform: Shape 34">
            <a:extLst>
              <a:ext uri="{FF2B5EF4-FFF2-40B4-BE49-F238E27FC236}">
                <a16:creationId xmlns:a16="http://schemas.microsoft.com/office/drawing/2014/main" id="{D04C297C-461C-B623-DBBC-ED1CAA2445DB}"/>
              </a:ext>
            </a:extLst>
          </p:cNvPr>
          <p:cNvSpPr/>
          <p:nvPr/>
        </p:nvSpPr>
        <p:spPr>
          <a:xfrm>
            <a:off x="5237040" y="1629970"/>
            <a:ext cx="587727" cy="613446"/>
          </a:xfrm>
          <a:custGeom>
            <a:avLst/>
            <a:gdLst>
              <a:gd name="connsiteX0" fmla="*/ 215701 w 746693"/>
              <a:gd name="connsiteY0" fmla="*/ 371558 h 779368"/>
              <a:gd name="connsiteX1" fmla="*/ 218564 w 746693"/>
              <a:gd name="connsiteY1" fmla="*/ 380150 h 779368"/>
              <a:gd name="connsiteX2" fmla="*/ 221680 w 746693"/>
              <a:gd name="connsiteY2" fmla="*/ 384303 h 779368"/>
              <a:gd name="connsiteX3" fmla="*/ 160734 w 746693"/>
              <a:gd name="connsiteY3" fmla="*/ 0 h 779368"/>
              <a:gd name="connsiteX4" fmla="*/ 161585 w 746693"/>
              <a:gd name="connsiteY4" fmla="*/ 31466 h 779368"/>
              <a:gd name="connsiteX5" fmla="*/ 166688 w 746693"/>
              <a:gd name="connsiteY5" fmla="*/ 61232 h 779368"/>
              <a:gd name="connsiteX6" fmla="*/ 103755 w 746693"/>
              <a:gd name="connsiteY6" fmla="*/ 169239 h 779368"/>
              <a:gd name="connsiteX7" fmla="*/ 125420 w 746693"/>
              <a:gd name="connsiteY7" fmla="*/ 190904 h 779368"/>
              <a:gd name="connsiteX8" fmla="*/ 134371 w 746693"/>
              <a:gd name="connsiteY8" fmla="*/ 180295 h 779368"/>
              <a:gd name="connsiteX9" fmla="*/ 162436 w 746693"/>
              <a:gd name="connsiteY9" fmla="*/ 181145 h 779368"/>
              <a:gd name="connsiteX10" fmla="*/ 189650 w 746693"/>
              <a:gd name="connsiteY10" fmla="*/ 199005 h 779368"/>
              <a:gd name="connsiteX11" fmla="*/ 189650 w 746693"/>
              <a:gd name="connsiteY11" fmla="*/ 221933 h 779368"/>
              <a:gd name="connsiteX12" fmla="*/ 223906 w 746693"/>
              <a:gd name="connsiteY12" fmla="*/ 238402 h 779368"/>
              <a:gd name="connsiteX13" fmla="*/ 242378 w 746693"/>
              <a:gd name="connsiteY13" fmla="*/ 193902 h 779368"/>
              <a:gd name="connsiteX14" fmla="*/ 284050 w 746693"/>
              <a:gd name="connsiteY14" fmla="*/ 204107 h 779368"/>
              <a:gd name="connsiteX15" fmla="*/ 338479 w 746693"/>
              <a:gd name="connsiteY15" fmla="*/ 244929 h 779368"/>
              <a:gd name="connsiteX16" fmla="*/ 353787 w 746693"/>
              <a:gd name="connsiteY16" fmla="*/ 239826 h 779368"/>
              <a:gd name="connsiteX17" fmla="*/ 354637 w 746693"/>
              <a:gd name="connsiteY17" fmla="*/ 255134 h 779368"/>
              <a:gd name="connsiteX18" fmla="*/ 382722 w 746693"/>
              <a:gd name="connsiteY18" fmla="*/ 275417 h 779368"/>
              <a:gd name="connsiteX19" fmla="*/ 390355 w 746693"/>
              <a:gd name="connsiteY19" fmla="*/ 259386 h 779368"/>
              <a:gd name="connsiteX20" fmla="*/ 422672 w 746693"/>
              <a:gd name="connsiteY20" fmla="*/ 247480 h 779368"/>
              <a:gd name="connsiteX21" fmla="*/ 450737 w 746693"/>
              <a:gd name="connsiteY21" fmla="*/ 303609 h 779368"/>
              <a:gd name="connsiteX22" fmla="*/ 439681 w 746693"/>
              <a:gd name="connsiteY22" fmla="*/ 321469 h 779368"/>
              <a:gd name="connsiteX23" fmla="*/ 468596 w 746693"/>
              <a:gd name="connsiteY23" fmla="*/ 335076 h 779368"/>
              <a:gd name="connsiteX24" fmla="*/ 466842 w 746693"/>
              <a:gd name="connsiteY24" fmla="*/ 338955 h 779368"/>
              <a:gd name="connsiteX25" fmla="*/ 544287 w 746693"/>
              <a:gd name="connsiteY25" fmla="*/ 380149 h 779368"/>
              <a:gd name="connsiteX26" fmla="*/ 551091 w 746693"/>
              <a:gd name="connsiteY26" fmla="*/ 373346 h 779368"/>
              <a:gd name="connsiteX27" fmla="*/ 555342 w 746693"/>
              <a:gd name="connsiteY27" fmla="*/ 371645 h 779368"/>
              <a:gd name="connsiteX28" fmla="*/ 558744 w 746693"/>
              <a:gd name="connsiteY28" fmla="*/ 369944 h 779368"/>
              <a:gd name="connsiteX29" fmla="*/ 570651 w 746693"/>
              <a:gd name="connsiteY29" fmla="*/ 366542 h 779368"/>
              <a:gd name="connsiteX30" fmla="*/ 608070 w 746693"/>
              <a:gd name="connsiteY30" fmla="*/ 375897 h 779368"/>
              <a:gd name="connsiteX31" fmla="*/ 625079 w 746693"/>
              <a:gd name="connsiteY31" fmla="*/ 396308 h 779368"/>
              <a:gd name="connsiteX32" fmla="*/ 634434 w 746693"/>
              <a:gd name="connsiteY32" fmla="*/ 363991 h 779368"/>
              <a:gd name="connsiteX33" fmla="*/ 723731 w 746693"/>
              <a:gd name="connsiteY33" fmla="*/ 355487 h 779368"/>
              <a:gd name="connsiteX34" fmla="*/ 716077 w 746693"/>
              <a:gd name="connsiteY34" fmla="*/ 463493 h 779368"/>
              <a:gd name="connsiteX35" fmla="*/ 746693 w 746693"/>
              <a:gd name="connsiteY35" fmla="*/ 500913 h 779368"/>
              <a:gd name="connsiteX36" fmla="*/ 589360 w 746693"/>
              <a:gd name="connsiteY36" fmla="*/ 609770 h 779368"/>
              <a:gd name="connsiteX37" fmla="*/ 587483 w 746693"/>
              <a:gd name="connsiteY37" fmla="*/ 608240 h 779368"/>
              <a:gd name="connsiteX38" fmla="*/ 496688 w 746693"/>
              <a:gd name="connsiteY38" fmla="*/ 677104 h 779368"/>
              <a:gd name="connsiteX39" fmla="*/ 477750 w 746693"/>
              <a:gd name="connsiteY39" fmla="*/ 751592 h 779368"/>
              <a:gd name="connsiteX40" fmla="*/ 388111 w 746693"/>
              <a:gd name="connsiteY40" fmla="*/ 779368 h 779368"/>
              <a:gd name="connsiteX41" fmla="*/ 333823 w 746693"/>
              <a:gd name="connsiteY41" fmla="*/ 731392 h 779368"/>
              <a:gd name="connsiteX42" fmla="*/ 296258 w 746693"/>
              <a:gd name="connsiteY42" fmla="*/ 747044 h 779368"/>
              <a:gd name="connsiteX43" fmla="*/ 295948 w 746693"/>
              <a:gd name="connsiteY43" fmla="*/ 747805 h 779368"/>
              <a:gd name="connsiteX44" fmla="*/ 277010 w 746693"/>
              <a:gd name="connsiteY44" fmla="*/ 756643 h 779368"/>
              <a:gd name="connsiteX45" fmla="*/ 210096 w 746693"/>
              <a:gd name="connsiteY45" fmla="*/ 741493 h 779368"/>
              <a:gd name="connsiteX46" fmla="*/ 131820 w 746693"/>
              <a:gd name="connsiteY46" fmla="*/ 560952 h 779368"/>
              <a:gd name="connsiteX47" fmla="*/ 163383 w 746693"/>
              <a:gd name="connsiteY47" fmla="*/ 534440 h 779368"/>
              <a:gd name="connsiteX48" fmla="*/ 62381 w 746693"/>
              <a:gd name="connsiteY48" fmla="*/ 417025 h 779368"/>
              <a:gd name="connsiteX49" fmla="*/ 64749 w 746693"/>
              <a:gd name="connsiteY49" fmla="*/ 416996 h 779368"/>
              <a:gd name="connsiteX50" fmla="*/ 0 w 746693"/>
              <a:gd name="connsiteY50" fmla="*/ 329122 h 779368"/>
              <a:gd name="connsiteX51" fmla="*/ 33167 w 746693"/>
              <a:gd name="connsiteY51" fmla="*/ 307861 h 779368"/>
              <a:gd name="connsiteX52" fmla="*/ 99502 w 746693"/>
              <a:gd name="connsiteY52" fmla="*/ 277245 h 779368"/>
              <a:gd name="connsiteX53" fmla="*/ 119913 w 746693"/>
              <a:gd name="connsiteY53" fmla="*/ 355486 h 779368"/>
              <a:gd name="connsiteX54" fmla="*/ 164724 w 746693"/>
              <a:gd name="connsiteY54" fmla="*/ 415777 h 779368"/>
              <a:gd name="connsiteX55" fmla="*/ 165908 w 746693"/>
              <a:gd name="connsiteY55" fmla="*/ 415763 h 779368"/>
              <a:gd name="connsiteX56" fmla="*/ 198733 w 746693"/>
              <a:gd name="connsiteY56" fmla="*/ 429650 h 779368"/>
              <a:gd name="connsiteX57" fmla="*/ 268367 w 746693"/>
              <a:gd name="connsiteY57" fmla="*/ 416444 h 779368"/>
              <a:gd name="connsiteX58" fmla="*/ 264489 w 746693"/>
              <a:gd name="connsiteY58" fmla="*/ 388654 h 779368"/>
              <a:gd name="connsiteX59" fmla="*/ 269592 w 746693"/>
              <a:gd name="connsiteY59" fmla="*/ 375897 h 779368"/>
              <a:gd name="connsiteX60" fmla="*/ 261938 w 746693"/>
              <a:gd name="connsiteY60" fmla="*/ 371645 h 779368"/>
              <a:gd name="connsiteX61" fmla="*/ 248331 w 746693"/>
              <a:gd name="connsiteY61" fmla="*/ 398009 h 779368"/>
              <a:gd name="connsiteX62" fmla="*/ 228334 w 746693"/>
              <a:gd name="connsiteY62" fmla="*/ 385752 h 779368"/>
              <a:gd name="connsiteX63" fmla="*/ 225411 w 746693"/>
              <a:gd name="connsiteY63" fmla="*/ 389278 h 779368"/>
              <a:gd name="connsiteX64" fmla="*/ 226219 w 746693"/>
              <a:gd name="connsiteY64" fmla="*/ 390355 h 779368"/>
              <a:gd name="connsiteX65" fmla="*/ 224839 w 746693"/>
              <a:gd name="connsiteY65" fmla="*/ 389969 h 779368"/>
              <a:gd name="connsiteX66" fmla="*/ 224519 w 746693"/>
              <a:gd name="connsiteY66" fmla="*/ 390355 h 779368"/>
              <a:gd name="connsiteX67" fmla="*/ 224262 w 746693"/>
              <a:gd name="connsiteY67" fmla="*/ 389807 h 779368"/>
              <a:gd name="connsiteX68" fmla="*/ 183697 w 746693"/>
              <a:gd name="connsiteY68" fmla="*/ 378449 h 779368"/>
              <a:gd name="connsiteX69" fmla="*/ 135221 w 746693"/>
              <a:gd name="connsiteY69" fmla="*/ 338478 h 779368"/>
              <a:gd name="connsiteX70" fmla="*/ 120764 w 746693"/>
              <a:gd name="connsiteY70" fmla="*/ 281498 h 779368"/>
              <a:gd name="connsiteX71" fmla="*/ 120779 w 746693"/>
              <a:gd name="connsiteY71" fmla="*/ 281473 h 779368"/>
              <a:gd name="connsiteX72" fmla="*/ 91849 w 746693"/>
              <a:gd name="connsiteY72" fmla="*/ 237274 h 779368"/>
              <a:gd name="connsiteX73" fmla="*/ 84195 w 746693"/>
              <a:gd name="connsiteY73" fmla="*/ 187949 h 779368"/>
              <a:gd name="connsiteX74" fmla="*/ 87162 w 746693"/>
              <a:gd name="connsiteY74" fmla="*/ 190081 h 779368"/>
              <a:gd name="connsiteX75" fmla="*/ 86746 w 746693"/>
              <a:gd name="connsiteY75" fmla="*/ 189650 h 779368"/>
              <a:gd name="connsiteX76" fmla="*/ 62934 w 746693"/>
              <a:gd name="connsiteY76" fmla="*/ 166688 h 779368"/>
              <a:gd name="connsiteX77" fmla="*/ 63784 w 746693"/>
              <a:gd name="connsiteY77" fmla="*/ 136922 h 779368"/>
              <a:gd name="connsiteX78" fmla="*/ 92699 w 746693"/>
              <a:gd name="connsiteY78" fmla="*/ 80792 h 779368"/>
              <a:gd name="connsiteX79" fmla="*/ 132670 w 746693"/>
              <a:gd name="connsiteY79" fmla="*/ 25513 h 779368"/>
              <a:gd name="connsiteX0" fmla="*/ 221680 w 746693"/>
              <a:gd name="connsiteY0" fmla="*/ 384303 h 779368"/>
              <a:gd name="connsiteX1" fmla="*/ 218564 w 746693"/>
              <a:gd name="connsiteY1" fmla="*/ 380150 h 779368"/>
              <a:gd name="connsiteX2" fmla="*/ 221680 w 746693"/>
              <a:gd name="connsiteY2" fmla="*/ 384303 h 779368"/>
              <a:gd name="connsiteX3" fmla="*/ 160734 w 746693"/>
              <a:gd name="connsiteY3" fmla="*/ 0 h 779368"/>
              <a:gd name="connsiteX4" fmla="*/ 161585 w 746693"/>
              <a:gd name="connsiteY4" fmla="*/ 31466 h 779368"/>
              <a:gd name="connsiteX5" fmla="*/ 166688 w 746693"/>
              <a:gd name="connsiteY5" fmla="*/ 61232 h 779368"/>
              <a:gd name="connsiteX6" fmla="*/ 103755 w 746693"/>
              <a:gd name="connsiteY6" fmla="*/ 169239 h 779368"/>
              <a:gd name="connsiteX7" fmla="*/ 125420 w 746693"/>
              <a:gd name="connsiteY7" fmla="*/ 190904 h 779368"/>
              <a:gd name="connsiteX8" fmla="*/ 134371 w 746693"/>
              <a:gd name="connsiteY8" fmla="*/ 180295 h 779368"/>
              <a:gd name="connsiteX9" fmla="*/ 162436 w 746693"/>
              <a:gd name="connsiteY9" fmla="*/ 181145 h 779368"/>
              <a:gd name="connsiteX10" fmla="*/ 189650 w 746693"/>
              <a:gd name="connsiteY10" fmla="*/ 199005 h 779368"/>
              <a:gd name="connsiteX11" fmla="*/ 189650 w 746693"/>
              <a:gd name="connsiteY11" fmla="*/ 221933 h 779368"/>
              <a:gd name="connsiteX12" fmla="*/ 223906 w 746693"/>
              <a:gd name="connsiteY12" fmla="*/ 238402 h 779368"/>
              <a:gd name="connsiteX13" fmla="*/ 242378 w 746693"/>
              <a:gd name="connsiteY13" fmla="*/ 193902 h 779368"/>
              <a:gd name="connsiteX14" fmla="*/ 284050 w 746693"/>
              <a:gd name="connsiteY14" fmla="*/ 204107 h 779368"/>
              <a:gd name="connsiteX15" fmla="*/ 338479 w 746693"/>
              <a:gd name="connsiteY15" fmla="*/ 244929 h 779368"/>
              <a:gd name="connsiteX16" fmla="*/ 353787 w 746693"/>
              <a:gd name="connsiteY16" fmla="*/ 239826 h 779368"/>
              <a:gd name="connsiteX17" fmla="*/ 354637 w 746693"/>
              <a:gd name="connsiteY17" fmla="*/ 255134 h 779368"/>
              <a:gd name="connsiteX18" fmla="*/ 382722 w 746693"/>
              <a:gd name="connsiteY18" fmla="*/ 275417 h 779368"/>
              <a:gd name="connsiteX19" fmla="*/ 390355 w 746693"/>
              <a:gd name="connsiteY19" fmla="*/ 259386 h 779368"/>
              <a:gd name="connsiteX20" fmla="*/ 422672 w 746693"/>
              <a:gd name="connsiteY20" fmla="*/ 247480 h 779368"/>
              <a:gd name="connsiteX21" fmla="*/ 450737 w 746693"/>
              <a:gd name="connsiteY21" fmla="*/ 303609 h 779368"/>
              <a:gd name="connsiteX22" fmla="*/ 439681 w 746693"/>
              <a:gd name="connsiteY22" fmla="*/ 321469 h 779368"/>
              <a:gd name="connsiteX23" fmla="*/ 468596 w 746693"/>
              <a:gd name="connsiteY23" fmla="*/ 335076 h 779368"/>
              <a:gd name="connsiteX24" fmla="*/ 466842 w 746693"/>
              <a:gd name="connsiteY24" fmla="*/ 338955 h 779368"/>
              <a:gd name="connsiteX25" fmla="*/ 544287 w 746693"/>
              <a:gd name="connsiteY25" fmla="*/ 380149 h 779368"/>
              <a:gd name="connsiteX26" fmla="*/ 551091 w 746693"/>
              <a:gd name="connsiteY26" fmla="*/ 373346 h 779368"/>
              <a:gd name="connsiteX27" fmla="*/ 555342 w 746693"/>
              <a:gd name="connsiteY27" fmla="*/ 371645 h 779368"/>
              <a:gd name="connsiteX28" fmla="*/ 558744 w 746693"/>
              <a:gd name="connsiteY28" fmla="*/ 369944 h 779368"/>
              <a:gd name="connsiteX29" fmla="*/ 570651 w 746693"/>
              <a:gd name="connsiteY29" fmla="*/ 366542 h 779368"/>
              <a:gd name="connsiteX30" fmla="*/ 608070 w 746693"/>
              <a:gd name="connsiteY30" fmla="*/ 375897 h 779368"/>
              <a:gd name="connsiteX31" fmla="*/ 625079 w 746693"/>
              <a:gd name="connsiteY31" fmla="*/ 396308 h 779368"/>
              <a:gd name="connsiteX32" fmla="*/ 634434 w 746693"/>
              <a:gd name="connsiteY32" fmla="*/ 363991 h 779368"/>
              <a:gd name="connsiteX33" fmla="*/ 723731 w 746693"/>
              <a:gd name="connsiteY33" fmla="*/ 355487 h 779368"/>
              <a:gd name="connsiteX34" fmla="*/ 716077 w 746693"/>
              <a:gd name="connsiteY34" fmla="*/ 463493 h 779368"/>
              <a:gd name="connsiteX35" fmla="*/ 746693 w 746693"/>
              <a:gd name="connsiteY35" fmla="*/ 500913 h 779368"/>
              <a:gd name="connsiteX36" fmla="*/ 589360 w 746693"/>
              <a:gd name="connsiteY36" fmla="*/ 609770 h 779368"/>
              <a:gd name="connsiteX37" fmla="*/ 587483 w 746693"/>
              <a:gd name="connsiteY37" fmla="*/ 608240 h 779368"/>
              <a:gd name="connsiteX38" fmla="*/ 496688 w 746693"/>
              <a:gd name="connsiteY38" fmla="*/ 677104 h 779368"/>
              <a:gd name="connsiteX39" fmla="*/ 477750 w 746693"/>
              <a:gd name="connsiteY39" fmla="*/ 751592 h 779368"/>
              <a:gd name="connsiteX40" fmla="*/ 388111 w 746693"/>
              <a:gd name="connsiteY40" fmla="*/ 779368 h 779368"/>
              <a:gd name="connsiteX41" fmla="*/ 333823 w 746693"/>
              <a:gd name="connsiteY41" fmla="*/ 731392 h 779368"/>
              <a:gd name="connsiteX42" fmla="*/ 296258 w 746693"/>
              <a:gd name="connsiteY42" fmla="*/ 747044 h 779368"/>
              <a:gd name="connsiteX43" fmla="*/ 295948 w 746693"/>
              <a:gd name="connsiteY43" fmla="*/ 747805 h 779368"/>
              <a:gd name="connsiteX44" fmla="*/ 277010 w 746693"/>
              <a:gd name="connsiteY44" fmla="*/ 756643 h 779368"/>
              <a:gd name="connsiteX45" fmla="*/ 210096 w 746693"/>
              <a:gd name="connsiteY45" fmla="*/ 741493 h 779368"/>
              <a:gd name="connsiteX46" fmla="*/ 131820 w 746693"/>
              <a:gd name="connsiteY46" fmla="*/ 560952 h 779368"/>
              <a:gd name="connsiteX47" fmla="*/ 163383 w 746693"/>
              <a:gd name="connsiteY47" fmla="*/ 534440 h 779368"/>
              <a:gd name="connsiteX48" fmla="*/ 62381 w 746693"/>
              <a:gd name="connsiteY48" fmla="*/ 417025 h 779368"/>
              <a:gd name="connsiteX49" fmla="*/ 64749 w 746693"/>
              <a:gd name="connsiteY49" fmla="*/ 416996 h 779368"/>
              <a:gd name="connsiteX50" fmla="*/ 0 w 746693"/>
              <a:gd name="connsiteY50" fmla="*/ 329122 h 779368"/>
              <a:gd name="connsiteX51" fmla="*/ 33167 w 746693"/>
              <a:gd name="connsiteY51" fmla="*/ 307861 h 779368"/>
              <a:gd name="connsiteX52" fmla="*/ 99502 w 746693"/>
              <a:gd name="connsiteY52" fmla="*/ 277245 h 779368"/>
              <a:gd name="connsiteX53" fmla="*/ 119913 w 746693"/>
              <a:gd name="connsiteY53" fmla="*/ 355486 h 779368"/>
              <a:gd name="connsiteX54" fmla="*/ 164724 w 746693"/>
              <a:gd name="connsiteY54" fmla="*/ 415777 h 779368"/>
              <a:gd name="connsiteX55" fmla="*/ 165908 w 746693"/>
              <a:gd name="connsiteY55" fmla="*/ 415763 h 779368"/>
              <a:gd name="connsiteX56" fmla="*/ 198733 w 746693"/>
              <a:gd name="connsiteY56" fmla="*/ 429650 h 779368"/>
              <a:gd name="connsiteX57" fmla="*/ 268367 w 746693"/>
              <a:gd name="connsiteY57" fmla="*/ 416444 h 779368"/>
              <a:gd name="connsiteX58" fmla="*/ 264489 w 746693"/>
              <a:gd name="connsiteY58" fmla="*/ 388654 h 779368"/>
              <a:gd name="connsiteX59" fmla="*/ 269592 w 746693"/>
              <a:gd name="connsiteY59" fmla="*/ 375897 h 779368"/>
              <a:gd name="connsiteX60" fmla="*/ 261938 w 746693"/>
              <a:gd name="connsiteY60" fmla="*/ 371645 h 779368"/>
              <a:gd name="connsiteX61" fmla="*/ 248331 w 746693"/>
              <a:gd name="connsiteY61" fmla="*/ 398009 h 779368"/>
              <a:gd name="connsiteX62" fmla="*/ 228334 w 746693"/>
              <a:gd name="connsiteY62" fmla="*/ 385752 h 779368"/>
              <a:gd name="connsiteX63" fmla="*/ 225411 w 746693"/>
              <a:gd name="connsiteY63" fmla="*/ 389278 h 779368"/>
              <a:gd name="connsiteX64" fmla="*/ 226219 w 746693"/>
              <a:gd name="connsiteY64" fmla="*/ 390355 h 779368"/>
              <a:gd name="connsiteX65" fmla="*/ 224839 w 746693"/>
              <a:gd name="connsiteY65" fmla="*/ 389969 h 779368"/>
              <a:gd name="connsiteX66" fmla="*/ 224519 w 746693"/>
              <a:gd name="connsiteY66" fmla="*/ 390355 h 779368"/>
              <a:gd name="connsiteX67" fmla="*/ 224262 w 746693"/>
              <a:gd name="connsiteY67" fmla="*/ 389807 h 779368"/>
              <a:gd name="connsiteX68" fmla="*/ 183697 w 746693"/>
              <a:gd name="connsiteY68" fmla="*/ 378449 h 779368"/>
              <a:gd name="connsiteX69" fmla="*/ 135221 w 746693"/>
              <a:gd name="connsiteY69" fmla="*/ 338478 h 779368"/>
              <a:gd name="connsiteX70" fmla="*/ 120764 w 746693"/>
              <a:gd name="connsiteY70" fmla="*/ 281498 h 779368"/>
              <a:gd name="connsiteX71" fmla="*/ 120779 w 746693"/>
              <a:gd name="connsiteY71" fmla="*/ 281473 h 779368"/>
              <a:gd name="connsiteX72" fmla="*/ 91849 w 746693"/>
              <a:gd name="connsiteY72" fmla="*/ 237274 h 779368"/>
              <a:gd name="connsiteX73" fmla="*/ 84195 w 746693"/>
              <a:gd name="connsiteY73" fmla="*/ 187949 h 779368"/>
              <a:gd name="connsiteX74" fmla="*/ 87162 w 746693"/>
              <a:gd name="connsiteY74" fmla="*/ 190081 h 779368"/>
              <a:gd name="connsiteX75" fmla="*/ 86746 w 746693"/>
              <a:gd name="connsiteY75" fmla="*/ 189650 h 779368"/>
              <a:gd name="connsiteX76" fmla="*/ 62934 w 746693"/>
              <a:gd name="connsiteY76" fmla="*/ 166688 h 779368"/>
              <a:gd name="connsiteX77" fmla="*/ 63784 w 746693"/>
              <a:gd name="connsiteY77" fmla="*/ 136922 h 779368"/>
              <a:gd name="connsiteX78" fmla="*/ 92699 w 746693"/>
              <a:gd name="connsiteY78" fmla="*/ 80792 h 779368"/>
              <a:gd name="connsiteX79" fmla="*/ 132670 w 746693"/>
              <a:gd name="connsiteY79" fmla="*/ 25513 h 779368"/>
              <a:gd name="connsiteX80" fmla="*/ 160734 w 746693"/>
              <a:gd name="connsiteY80" fmla="*/ 0 h 779368"/>
              <a:gd name="connsiteX0" fmla="*/ 221680 w 746693"/>
              <a:gd name="connsiteY0" fmla="*/ 384303 h 779368"/>
              <a:gd name="connsiteX1" fmla="*/ 218564 w 746693"/>
              <a:gd name="connsiteY1" fmla="*/ 380150 h 779368"/>
              <a:gd name="connsiteX2" fmla="*/ 221680 w 746693"/>
              <a:gd name="connsiteY2" fmla="*/ 384303 h 779368"/>
              <a:gd name="connsiteX3" fmla="*/ 160734 w 746693"/>
              <a:gd name="connsiteY3" fmla="*/ 0 h 779368"/>
              <a:gd name="connsiteX4" fmla="*/ 161585 w 746693"/>
              <a:gd name="connsiteY4" fmla="*/ 31466 h 779368"/>
              <a:gd name="connsiteX5" fmla="*/ 166688 w 746693"/>
              <a:gd name="connsiteY5" fmla="*/ 61232 h 779368"/>
              <a:gd name="connsiteX6" fmla="*/ 103755 w 746693"/>
              <a:gd name="connsiteY6" fmla="*/ 169239 h 779368"/>
              <a:gd name="connsiteX7" fmla="*/ 125420 w 746693"/>
              <a:gd name="connsiteY7" fmla="*/ 190904 h 779368"/>
              <a:gd name="connsiteX8" fmla="*/ 134371 w 746693"/>
              <a:gd name="connsiteY8" fmla="*/ 180295 h 779368"/>
              <a:gd name="connsiteX9" fmla="*/ 162436 w 746693"/>
              <a:gd name="connsiteY9" fmla="*/ 181145 h 779368"/>
              <a:gd name="connsiteX10" fmla="*/ 189650 w 746693"/>
              <a:gd name="connsiteY10" fmla="*/ 199005 h 779368"/>
              <a:gd name="connsiteX11" fmla="*/ 189650 w 746693"/>
              <a:gd name="connsiteY11" fmla="*/ 221933 h 779368"/>
              <a:gd name="connsiteX12" fmla="*/ 223906 w 746693"/>
              <a:gd name="connsiteY12" fmla="*/ 238402 h 779368"/>
              <a:gd name="connsiteX13" fmla="*/ 242378 w 746693"/>
              <a:gd name="connsiteY13" fmla="*/ 193902 h 779368"/>
              <a:gd name="connsiteX14" fmla="*/ 284050 w 746693"/>
              <a:gd name="connsiteY14" fmla="*/ 204107 h 779368"/>
              <a:gd name="connsiteX15" fmla="*/ 338479 w 746693"/>
              <a:gd name="connsiteY15" fmla="*/ 244929 h 779368"/>
              <a:gd name="connsiteX16" fmla="*/ 353787 w 746693"/>
              <a:gd name="connsiteY16" fmla="*/ 239826 h 779368"/>
              <a:gd name="connsiteX17" fmla="*/ 354637 w 746693"/>
              <a:gd name="connsiteY17" fmla="*/ 255134 h 779368"/>
              <a:gd name="connsiteX18" fmla="*/ 382722 w 746693"/>
              <a:gd name="connsiteY18" fmla="*/ 275417 h 779368"/>
              <a:gd name="connsiteX19" fmla="*/ 390355 w 746693"/>
              <a:gd name="connsiteY19" fmla="*/ 259386 h 779368"/>
              <a:gd name="connsiteX20" fmla="*/ 422672 w 746693"/>
              <a:gd name="connsiteY20" fmla="*/ 247480 h 779368"/>
              <a:gd name="connsiteX21" fmla="*/ 450737 w 746693"/>
              <a:gd name="connsiteY21" fmla="*/ 303609 h 779368"/>
              <a:gd name="connsiteX22" fmla="*/ 439681 w 746693"/>
              <a:gd name="connsiteY22" fmla="*/ 321469 h 779368"/>
              <a:gd name="connsiteX23" fmla="*/ 468596 w 746693"/>
              <a:gd name="connsiteY23" fmla="*/ 335076 h 779368"/>
              <a:gd name="connsiteX24" fmla="*/ 466842 w 746693"/>
              <a:gd name="connsiteY24" fmla="*/ 338955 h 779368"/>
              <a:gd name="connsiteX25" fmla="*/ 544287 w 746693"/>
              <a:gd name="connsiteY25" fmla="*/ 380149 h 779368"/>
              <a:gd name="connsiteX26" fmla="*/ 551091 w 746693"/>
              <a:gd name="connsiteY26" fmla="*/ 373346 h 779368"/>
              <a:gd name="connsiteX27" fmla="*/ 555342 w 746693"/>
              <a:gd name="connsiteY27" fmla="*/ 371645 h 779368"/>
              <a:gd name="connsiteX28" fmla="*/ 558744 w 746693"/>
              <a:gd name="connsiteY28" fmla="*/ 369944 h 779368"/>
              <a:gd name="connsiteX29" fmla="*/ 570651 w 746693"/>
              <a:gd name="connsiteY29" fmla="*/ 366542 h 779368"/>
              <a:gd name="connsiteX30" fmla="*/ 608070 w 746693"/>
              <a:gd name="connsiteY30" fmla="*/ 375897 h 779368"/>
              <a:gd name="connsiteX31" fmla="*/ 625079 w 746693"/>
              <a:gd name="connsiteY31" fmla="*/ 396308 h 779368"/>
              <a:gd name="connsiteX32" fmla="*/ 634434 w 746693"/>
              <a:gd name="connsiteY32" fmla="*/ 363991 h 779368"/>
              <a:gd name="connsiteX33" fmla="*/ 723731 w 746693"/>
              <a:gd name="connsiteY33" fmla="*/ 355487 h 779368"/>
              <a:gd name="connsiteX34" fmla="*/ 716077 w 746693"/>
              <a:gd name="connsiteY34" fmla="*/ 463493 h 779368"/>
              <a:gd name="connsiteX35" fmla="*/ 746693 w 746693"/>
              <a:gd name="connsiteY35" fmla="*/ 500913 h 779368"/>
              <a:gd name="connsiteX36" fmla="*/ 589360 w 746693"/>
              <a:gd name="connsiteY36" fmla="*/ 609770 h 779368"/>
              <a:gd name="connsiteX37" fmla="*/ 587483 w 746693"/>
              <a:gd name="connsiteY37" fmla="*/ 608240 h 779368"/>
              <a:gd name="connsiteX38" fmla="*/ 496688 w 746693"/>
              <a:gd name="connsiteY38" fmla="*/ 677104 h 779368"/>
              <a:gd name="connsiteX39" fmla="*/ 477750 w 746693"/>
              <a:gd name="connsiteY39" fmla="*/ 751592 h 779368"/>
              <a:gd name="connsiteX40" fmla="*/ 388111 w 746693"/>
              <a:gd name="connsiteY40" fmla="*/ 779368 h 779368"/>
              <a:gd name="connsiteX41" fmla="*/ 333823 w 746693"/>
              <a:gd name="connsiteY41" fmla="*/ 731392 h 779368"/>
              <a:gd name="connsiteX42" fmla="*/ 296258 w 746693"/>
              <a:gd name="connsiteY42" fmla="*/ 747044 h 779368"/>
              <a:gd name="connsiteX43" fmla="*/ 295948 w 746693"/>
              <a:gd name="connsiteY43" fmla="*/ 747805 h 779368"/>
              <a:gd name="connsiteX44" fmla="*/ 277010 w 746693"/>
              <a:gd name="connsiteY44" fmla="*/ 756643 h 779368"/>
              <a:gd name="connsiteX45" fmla="*/ 210096 w 746693"/>
              <a:gd name="connsiteY45" fmla="*/ 741493 h 779368"/>
              <a:gd name="connsiteX46" fmla="*/ 131820 w 746693"/>
              <a:gd name="connsiteY46" fmla="*/ 560952 h 779368"/>
              <a:gd name="connsiteX47" fmla="*/ 163383 w 746693"/>
              <a:gd name="connsiteY47" fmla="*/ 534440 h 779368"/>
              <a:gd name="connsiteX48" fmla="*/ 62381 w 746693"/>
              <a:gd name="connsiteY48" fmla="*/ 417025 h 779368"/>
              <a:gd name="connsiteX49" fmla="*/ 64749 w 746693"/>
              <a:gd name="connsiteY49" fmla="*/ 416996 h 779368"/>
              <a:gd name="connsiteX50" fmla="*/ 0 w 746693"/>
              <a:gd name="connsiteY50" fmla="*/ 329122 h 779368"/>
              <a:gd name="connsiteX51" fmla="*/ 33167 w 746693"/>
              <a:gd name="connsiteY51" fmla="*/ 307861 h 779368"/>
              <a:gd name="connsiteX52" fmla="*/ 99502 w 746693"/>
              <a:gd name="connsiteY52" fmla="*/ 277245 h 779368"/>
              <a:gd name="connsiteX53" fmla="*/ 119913 w 746693"/>
              <a:gd name="connsiteY53" fmla="*/ 355486 h 779368"/>
              <a:gd name="connsiteX54" fmla="*/ 164724 w 746693"/>
              <a:gd name="connsiteY54" fmla="*/ 415777 h 779368"/>
              <a:gd name="connsiteX55" fmla="*/ 165908 w 746693"/>
              <a:gd name="connsiteY55" fmla="*/ 415763 h 779368"/>
              <a:gd name="connsiteX56" fmla="*/ 198733 w 746693"/>
              <a:gd name="connsiteY56" fmla="*/ 429650 h 779368"/>
              <a:gd name="connsiteX57" fmla="*/ 268367 w 746693"/>
              <a:gd name="connsiteY57" fmla="*/ 416444 h 779368"/>
              <a:gd name="connsiteX58" fmla="*/ 264489 w 746693"/>
              <a:gd name="connsiteY58" fmla="*/ 388654 h 779368"/>
              <a:gd name="connsiteX59" fmla="*/ 269592 w 746693"/>
              <a:gd name="connsiteY59" fmla="*/ 375897 h 779368"/>
              <a:gd name="connsiteX60" fmla="*/ 261938 w 746693"/>
              <a:gd name="connsiteY60" fmla="*/ 371645 h 779368"/>
              <a:gd name="connsiteX61" fmla="*/ 248331 w 746693"/>
              <a:gd name="connsiteY61" fmla="*/ 398009 h 779368"/>
              <a:gd name="connsiteX62" fmla="*/ 228334 w 746693"/>
              <a:gd name="connsiteY62" fmla="*/ 385752 h 779368"/>
              <a:gd name="connsiteX63" fmla="*/ 225411 w 746693"/>
              <a:gd name="connsiteY63" fmla="*/ 389278 h 779368"/>
              <a:gd name="connsiteX64" fmla="*/ 226219 w 746693"/>
              <a:gd name="connsiteY64" fmla="*/ 390355 h 779368"/>
              <a:gd name="connsiteX65" fmla="*/ 224839 w 746693"/>
              <a:gd name="connsiteY65" fmla="*/ 389969 h 779368"/>
              <a:gd name="connsiteX66" fmla="*/ 224519 w 746693"/>
              <a:gd name="connsiteY66" fmla="*/ 390355 h 779368"/>
              <a:gd name="connsiteX67" fmla="*/ 183697 w 746693"/>
              <a:gd name="connsiteY67" fmla="*/ 378449 h 779368"/>
              <a:gd name="connsiteX68" fmla="*/ 135221 w 746693"/>
              <a:gd name="connsiteY68" fmla="*/ 338478 h 779368"/>
              <a:gd name="connsiteX69" fmla="*/ 120764 w 746693"/>
              <a:gd name="connsiteY69" fmla="*/ 281498 h 779368"/>
              <a:gd name="connsiteX70" fmla="*/ 120779 w 746693"/>
              <a:gd name="connsiteY70" fmla="*/ 281473 h 779368"/>
              <a:gd name="connsiteX71" fmla="*/ 91849 w 746693"/>
              <a:gd name="connsiteY71" fmla="*/ 237274 h 779368"/>
              <a:gd name="connsiteX72" fmla="*/ 84195 w 746693"/>
              <a:gd name="connsiteY72" fmla="*/ 187949 h 779368"/>
              <a:gd name="connsiteX73" fmla="*/ 87162 w 746693"/>
              <a:gd name="connsiteY73" fmla="*/ 190081 h 779368"/>
              <a:gd name="connsiteX74" fmla="*/ 86746 w 746693"/>
              <a:gd name="connsiteY74" fmla="*/ 189650 h 779368"/>
              <a:gd name="connsiteX75" fmla="*/ 62934 w 746693"/>
              <a:gd name="connsiteY75" fmla="*/ 166688 h 779368"/>
              <a:gd name="connsiteX76" fmla="*/ 63784 w 746693"/>
              <a:gd name="connsiteY76" fmla="*/ 136922 h 779368"/>
              <a:gd name="connsiteX77" fmla="*/ 92699 w 746693"/>
              <a:gd name="connsiteY77" fmla="*/ 80792 h 779368"/>
              <a:gd name="connsiteX78" fmla="*/ 132670 w 746693"/>
              <a:gd name="connsiteY78" fmla="*/ 25513 h 779368"/>
              <a:gd name="connsiteX79" fmla="*/ 160734 w 746693"/>
              <a:gd name="connsiteY79" fmla="*/ 0 h 779368"/>
              <a:gd name="connsiteX0" fmla="*/ 221680 w 746693"/>
              <a:gd name="connsiteY0" fmla="*/ 384303 h 779368"/>
              <a:gd name="connsiteX1" fmla="*/ 218564 w 746693"/>
              <a:gd name="connsiteY1" fmla="*/ 380150 h 779368"/>
              <a:gd name="connsiteX2" fmla="*/ 221680 w 746693"/>
              <a:gd name="connsiteY2" fmla="*/ 384303 h 779368"/>
              <a:gd name="connsiteX3" fmla="*/ 160734 w 746693"/>
              <a:gd name="connsiteY3" fmla="*/ 0 h 779368"/>
              <a:gd name="connsiteX4" fmla="*/ 161585 w 746693"/>
              <a:gd name="connsiteY4" fmla="*/ 31466 h 779368"/>
              <a:gd name="connsiteX5" fmla="*/ 166688 w 746693"/>
              <a:gd name="connsiteY5" fmla="*/ 61232 h 779368"/>
              <a:gd name="connsiteX6" fmla="*/ 103755 w 746693"/>
              <a:gd name="connsiteY6" fmla="*/ 169239 h 779368"/>
              <a:gd name="connsiteX7" fmla="*/ 125420 w 746693"/>
              <a:gd name="connsiteY7" fmla="*/ 190904 h 779368"/>
              <a:gd name="connsiteX8" fmla="*/ 134371 w 746693"/>
              <a:gd name="connsiteY8" fmla="*/ 180295 h 779368"/>
              <a:gd name="connsiteX9" fmla="*/ 162436 w 746693"/>
              <a:gd name="connsiteY9" fmla="*/ 181145 h 779368"/>
              <a:gd name="connsiteX10" fmla="*/ 189650 w 746693"/>
              <a:gd name="connsiteY10" fmla="*/ 199005 h 779368"/>
              <a:gd name="connsiteX11" fmla="*/ 189650 w 746693"/>
              <a:gd name="connsiteY11" fmla="*/ 221933 h 779368"/>
              <a:gd name="connsiteX12" fmla="*/ 223906 w 746693"/>
              <a:gd name="connsiteY12" fmla="*/ 238402 h 779368"/>
              <a:gd name="connsiteX13" fmla="*/ 242378 w 746693"/>
              <a:gd name="connsiteY13" fmla="*/ 193902 h 779368"/>
              <a:gd name="connsiteX14" fmla="*/ 284050 w 746693"/>
              <a:gd name="connsiteY14" fmla="*/ 204107 h 779368"/>
              <a:gd name="connsiteX15" fmla="*/ 338479 w 746693"/>
              <a:gd name="connsiteY15" fmla="*/ 244929 h 779368"/>
              <a:gd name="connsiteX16" fmla="*/ 353787 w 746693"/>
              <a:gd name="connsiteY16" fmla="*/ 239826 h 779368"/>
              <a:gd name="connsiteX17" fmla="*/ 354637 w 746693"/>
              <a:gd name="connsiteY17" fmla="*/ 255134 h 779368"/>
              <a:gd name="connsiteX18" fmla="*/ 382722 w 746693"/>
              <a:gd name="connsiteY18" fmla="*/ 275417 h 779368"/>
              <a:gd name="connsiteX19" fmla="*/ 390355 w 746693"/>
              <a:gd name="connsiteY19" fmla="*/ 259386 h 779368"/>
              <a:gd name="connsiteX20" fmla="*/ 422672 w 746693"/>
              <a:gd name="connsiteY20" fmla="*/ 247480 h 779368"/>
              <a:gd name="connsiteX21" fmla="*/ 450737 w 746693"/>
              <a:gd name="connsiteY21" fmla="*/ 303609 h 779368"/>
              <a:gd name="connsiteX22" fmla="*/ 439681 w 746693"/>
              <a:gd name="connsiteY22" fmla="*/ 321469 h 779368"/>
              <a:gd name="connsiteX23" fmla="*/ 468596 w 746693"/>
              <a:gd name="connsiteY23" fmla="*/ 335076 h 779368"/>
              <a:gd name="connsiteX24" fmla="*/ 466842 w 746693"/>
              <a:gd name="connsiteY24" fmla="*/ 338955 h 779368"/>
              <a:gd name="connsiteX25" fmla="*/ 544287 w 746693"/>
              <a:gd name="connsiteY25" fmla="*/ 380149 h 779368"/>
              <a:gd name="connsiteX26" fmla="*/ 551091 w 746693"/>
              <a:gd name="connsiteY26" fmla="*/ 373346 h 779368"/>
              <a:gd name="connsiteX27" fmla="*/ 555342 w 746693"/>
              <a:gd name="connsiteY27" fmla="*/ 371645 h 779368"/>
              <a:gd name="connsiteX28" fmla="*/ 558744 w 746693"/>
              <a:gd name="connsiteY28" fmla="*/ 369944 h 779368"/>
              <a:gd name="connsiteX29" fmla="*/ 570651 w 746693"/>
              <a:gd name="connsiteY29" fmla="*/ 366542 h 779368"/>
              <a:gd name="connsiteX30" fmla="*/ 608070 w 746693"/>
              <a:gd name="connsiteY30" fmla="*/ 375897 h 779368"/>
              <a:gd name="connsiteX31" fmla="*/ 625079 w 746693"/>
              <a:gd name="connsiteY31" fmla="*/ 396308 h 779368"/>
              <a:gd name="connsiteX32" fmla="*/ 634434 w 746693"/>
              <a:gd name="connsiteY32" fmla="*/ 363991 h 779368"/>
              <a:gd name="connsiteX33" fmla="*/ 723731 w 746693"/>
              <a:gd name="connsiteY33" fmla="*/ 355487 h 779368"/>
              <a:gd name="connsiteX34" fmla="*/ 716077 w 746693"/>
              <a:gd name="connsiteY34" fmla="*/ 463493 h 779368"/>
              <a:gd name="connsiteX35" fmla="*/ 746693 w 746693"/>
              <a:gd name="connsiteY35" fmla="*/ 500913 h 779368"/>
              <a:gd name="connsiteX36" fmla="*/ 589360 w 746693"/>
              <a:gd name="connsiteY36" fmla="*/ 609770 h 779368"/>
              <a:gd name="connsiteX37" fmla="*/ 587483 w 746693"/>
              <a:gd name="connsiteY37" fmla="*/ 608240 h 779368"/>
              <a:gd name="connsiteX38" fmla="*/ 496688 w 746693"/>
              <a:gd name="connsiteY38" fmla="*/ 677104 h 779368"/>
              <a:gd name="connsiteX39" fmla="*/ 477750 w 746693"/>
              <a:gd name="connsiteY39" fmla="*/ 751592 h 779368"/>
              <a:gd name="connsiteX40" fmla="*/ 388111 w 746693"/>
              <a:gd name="connsiteY40" fmla="*/ 779368 h 779368"/>
              <a:gd name="connsiteX41" fmla="*/ 333823 w 746693"/>
              <a:gd name="connsiteY41" fmla="*/ 731392 h 779368"/>
              <a:gd name="connsiteX42" fmla="*/ 296258 w 746693"/>
              <a:gd name="connsiteY42" fmla="*/ 747044 h 779368"/>
              <a:gd name="connsiteX43" fmla="*/ 295948 w 746693"/>
              <a:gd name="connsiteY43" fmla="*/ 747805 h 779368"/>
              <a:gd name="connsiteX44" fmla="*/ 277010 w 746693"/>
              <a:gd name="connsiteY44" fmla="*/ 756643 h 779368"/>
              <a:gd name="connsiteX45" fmla="*/ 210096 w 746693"/>
              <a:gd name="connsiteY45" fmla="*/ 741493 h 779368"/>
              <a:gd name="connsiteX46" fmla="*/ 131820 w 746693"/>
              <a:gd name="connsiteY46" fmla="*/ 560952 h 779368"/>
              <a:gd name="connsiteX47" fmla="*/ 163383 w 746693"/>
              <a:gd name="connsiteY47" fmla="*/ 534440 h 779368"/>
              <a:gd name="connsiteX48" fmla="*/ 62381 w 746693"/>
              <a:gd name="connsiteY48" fmla="*/ 417025 h 779368"/>
              <a:gd name="connsiteX49" fmla="*/ 64749 w 746693"/>
              <a:gd name="connsiteY49" fmla="*/ 416996 h 779368"/>
              <a:gd name="connsiteX50" fmla="*/ 0 w 746693"/>
              <a:gd name="connsiteY50" fmla="*/ 329122 h 779368"/>
              <a:gd name="connsiteX51" fmla="*/ 33167 w 746693"/>
              <a:gd name="connsiteY51" fmla="*/ 307861 h 779368"/>
              <a:gd name="connsiteX52" fmla="*/ 99502 w 746693"/>
              <a:gd name="connsiteY52" fmla="*/ 277245 h 779368"/>
              <a:gd name="connsiteX53" fmla="*/ 119913 w 746693"/>
              <a:gd name="connsiteY53" fmla="*/ 355486 h 779368"/>
              <a:gd name="connsiteX54" fmla="*/ 164724 w 746693"/>
              <a:gd name="connsiteY54" fmla="*/ 415777 h 779368"/>
              <a:gd name="connsiteX55" fmla="*/ 165908 w 746693"/>
              <a:gd name="connsiteY55" fmla="*/ 415763 h 779368"/>
              <a:gd name="connsiteX56" fmla="*/ 198733 w 746693"/>
              <a:gd name="connsiteY56" fmla="*/ 429650 h 779368"/>
              <a:gd name="connsiteX57" fmla="*/ 268367 w 746693"/>
              <a:gd name="connsiteY57" fmla="*/ 416444 h 779368"/>
              <a:gd name="connsiteX58" fmla="*/ 264489 w 746693"/>
              <a:gd name="connsiteY58" fmla="*/ 388654 h 779368"/>
              <a:gd name="connsiteX59" fmla="*/ 269592 w 746693"/>
              <a:gd name="connsiteY59" fmla="*/ 375897 h 779368"/>
              <a:gd name="connsiteX60" fmla="*/ 261938 w 746693"/>
              <a:gd name="connsiteY60" fmla="*/ 371645 h 779368"/>
              <a:gd name="connsiteX61" fmla="*/ 248331 w 746693"/>
              <a:gd name="connsiteY61" fmla="*/ 398009 h 779368"/>
              <a:gd name="connsiteX62" fmla="*/ 228334 w 746693"/>
              <a:gd name="connsiteY62" fmla="*/ 385752 h 779368"/>
              <a:gd name="connsiteX63" fmla="*/ 225411 w 746693"/>
              <a:gd name="connsiteY63" fmla="*/ 389278 h 779368"/>
              <a:gd name="connsiteX64" fmla="*/ 226219 w 746693"/>
              <a:gd name="connsiteY64" fmla="*/ 390355 h 779368"/>
              <a:gd name="connsiteX65" fmla="*/ 224839 w 746693"/>
              <a:gd name="connsiteY65" fmla="*/ 389969 h 779368"/>
              <a:gd name="connsiteX66" fmla="*/ 183697 w 746693"/>
              <a:gd name="connsiteY66" fmla="*/ 378449 h 779368"/>
              <a:gd name="connsiteX67" fmla="*/ 135221 w 746693"/>
              <a:gd name="connsiteY67" fmla="*/ 338478 h 779368"/>
              <a:gd name="connsiteX68" fmla="*/ 120764 w 746693"/>
              <a:gd name="connsiteY68" fmla="*/ 281498 h 779368"/>
              <a:gd name="connsiteX69" fmla="*/ 120779 w 746693"/>
              <a:gd name="connsiteY69" fmla="*/ 281473 h 779368"/>
              <a:gd name="connsiteX70" fmla="*/ 91849 w 746693"/>
              <a:gd name="connsiteY70" fmla="*/ 237274 h 779368"/>
              <a:gd name="connsiteX71" fmla="*/ 84195 w 746693"/>
              <a:gd name="connsiteY71" fmla="*/ 187949 h 779368"/>
              <a:gd name="connsiteX72" fmla="*/ 87162 w 746693"/>
              <a:gd name="connsiteY72" fmla="*/ 190081 h 779368"/>
              <a:gd name="connsiteX73" fmla="*/ 86746 w 746693"/>
              <a:gd name="connsiteY73" fmla="*/ 189650 h 779368"/>
              <a:gd name="connsiteX74" fmla="*/ 62934 w 746693"/>
              <a:gd name="connsiteY74" fmla="*/ 166688 h 779368"/>
              <a:gd name="connsiteX75" fmla="*/ 63784 w 746693"/>
              <a:gd name="connsiteY75" fmla="*/ 136922 h 779368"/>
              <a:gd name="connsiteX76" fmla="*/ 92699 w 746693"/>
              <a:gd name="connsiteY76" fmla="*/ 80792 h 779368"/>
              <a:gd name="connsiteX77" fmla="*/ 132670 w 746693"/>
              <a:gd name="connsiteY77" fmla="*/ 25513 h 779368"/>
              <a:gd name="connsiteX78" fmla="*/ 160734 w 746693"/>
              <a:gd name="connsiteY78" fmla="*/ 0 h 779368"/>
              <a:gd name="connsiteX0" fmla="*/ 221680 w 746693"/>
              <a:gd name="connsiteY0" fmla="*/ 384303 h 779368"/>
              <a:gd name="connsiteX1" fmla="*/ 218564 w 746693"/>
              <a:gd name="connsiteY1" fmla="*/ 380150 h 779368"/>
              <a:gd name="connsiteX2" fmla="*/ 221680 w 746693"/>
              <a:gd name="connsiteY2" fmla="*/ 384303 h 779368"/>
              <a:gd name="connsiteX3" fmla="*/ 160734 w 746693"/>
              <a:gd name="connsiteY3" fmla="*/ 0 h 779368"/>
              <a:gd name="connsiteX4" fmla="*/ 161585 w 746693"/>
              <a:gd name="connsiteY4" fmla="*/ 31466 h 779368"/>
              <a:gd name="connsiteX5" fmla="*/ 166688 w 746693"/>
              <a:gd name="connsiteY5" fmla="*/ 61232 h 779368"/>
              <a:gd name="connsiteX6" fmla="*/ 103755 w 746693"/>
              <a:gd name="connsiteY6" fmla="*/ 169239 h 779368"/>
              <a:gd name="connsiteX7" fmla="*/ 125420 w 746693"/>
              <a:gd name="connsiteY7" fmla="*/ 190904 h 779368"/>
              <a:gd name="connsiteX8" fmla="*/ 134371 w 746693"/>
              <a:gd name="connsiteY8" fmla="*/ 180295 h 779368"/>
              <a:gd name="connsiteX9" fmla="*/ 162436 w 746693"/>
              <a:gd name="connsiteY9" fmla="*/ 181145 h 779368"/>
              <a:gd name="connsiteX10" fmla="*/ 189650 w 746693"/>
              <a:gd name="connsiteY10" fmla="*/ 199005 h 779368"/>
              <a:gd name="connsiteX11" fmla="*/ 189650 w 746693"/>
              <a:gd name="connsiteY11" fmla="*/ 221933 h 779368"/>
              <a:gd name="connsiteX12" fmla="*/ 223906 w 746693"/>
              <a:gd name="connsiteY12" fmla="*/ 238402 h 779368"/>
              <a:gd name="connsiteX13" fmla="*/ 242378 w 746693"/>
              <a:gd name="connsiteY13" fmla="*/ 193902 h 779368"/>
              <a:gd name="connsiteX14" fmla="*/ 284050 w 746693"/>
              <a:gd name="connsiteY14" fmla="*/ 204107 h 779368"/>
              <a:gd name="connsiteX15" fmla="*/ 338479 w 746693"/>
              <a:gd name="connsiteY15" fmla="*/ 244929 h 779368"/>
              <a:gd name="connsiteX16" fmla="*/ 353787 w 746693"/>
              <a:gd name="connsiteY16" fmla="*/ 239826 h 779368"/>
              <a:gd name="connsiteX17" fmla="*/ 354637 w 746693"/>
              <a:gd name="connsiteY17" fmla="*/ 255134 h 779368"/>
              <a:gd name="connsiteX18" fmla="*/ 382722 w 746693"/>
              <a:gd name="connsiteY18" fmla="*/ 275417 h 779368"/>
              <a:gd name="connsiteX19" fmla="*/ 390355 w 746693"/>
              <a:gd name="connsiteY19" fmla="*/ 259386 h 779368"/>
              <a:gd name="connsiteX20" fmla="*/ 422672 w 746693"/>
              <a:gd name="connsiteY20" fmla="*/ 247480 h 779368"/>
              <a:gd name="connsiteX21" fmla="*/ 450737 w 746693"/>
              <a:gd name="connsiteY21" fmla="*/ 303609 h 779368"/>
              <a:gd name="connsiteX22" fmla="*/ 439681 w 746693"/>
              <a:gd name="connsiteY22" fmla="*/ 321469 h 779368"/>
              <a:gd name="connsiteX23" fmla="*/ 468596 w 746693"/>
              <a:gd name="connsiteY23" fmla="*/ 335076 h 779368"/>
              <a:gd name="connsiteX24" fmla="*/ 466842 w 746693"/>
              <a:gd name="connsiteY24" fmla="*/ 338955 h 779368"/>
              <a:gd name="connsiteX25" fmla="*/ 544287 w 746693"/>
              <a:gd name="connsiteY25" fmla="*/ 380149 h 779368"/>
              <a:gd name="connsiteX26" fmla="*/ 551091 w 746693"/>
              <a:gd name="connsiteY26" fmla="*/ 373346 h 779368"/>
              <a:gd name="connsiteX27" fmla="*/ 555342 w 746693"/>
              <a:gd name="connsiteY27" fmla="*/ 371645 h 779368"/>
              <a:gd name="connsiteX28" fmla="*/ 558744 w 746693"/>
              <a:gd name="connsiteY28" fmla="*/ 369944 h 779368"/>
              <a:gd name="connsiteX29" fmla="*/ 570651 w 746693"/>
              <a:gd name="connsiteY29" fmla="*/ 366542 h 779368"/>
              <a:gd name="connsiteX30" fmla="*/ 608070 w 746693"/>
              <a:gd name="connsiteY30" fmla="*/ 375897 h 779368"/>
              <a:gd name="connsiteX31" fmla="*/ 625079 w 746693"/>
              <a:gd name="connsiteY31" fmla="*/ 396308 h 779368"/>
              <a:gd name="connsiteX32" fmla="*/ 634434 w 746693"/>
              <a:gd name="connsiteY32" fmla="*/ 363991 h 779368"/>
              <a:gd name="connsiteX33" fmla="*/ 723731 w 746693"/>
              <a:gd name="connsiteY33" fmla="*/ 355487 h 779368"/>
              <a:gd name="connsiteX34" fmla="*/ 716077 w 746693"/>
              <a:gd name="connsiteY34" fmla="*/ 463493 h 779368"/>
              <a:gd name="connsiteX35" fmla="*/ 746693 w 746693"/>
              <a:gd name="connsiteY35" fmla="*/ 500913 h 779368"/>
              <a:gd name="connsiteX36" fmla="*/ 589360 w 746693"/>
              <a:gd name="connsiteY36" fmla="*/ 609770 h 779368"/>
              <a:gd name="connsiteX37" fmla="*/ 587483 w 746693"/>
              <a:gd name="connsiteY37" fmla="*/ 608240 h 779368"/>
              <a:gd name="connsiteX38" fmla="*/ 496688 w 746693"/>
              <a:gd name="connsiteY38" fmla="*/ 677104 h 779368"/>
              <a:gd name="connsiteX39" fmla="*/ 477750 w 746693"/>
              <a:gd name="connsiteY39" fmla="*/ 751592 h 779368"/>
              <a:gd name="connsiteX40" fmla="*/ 388111 w 746693"/>
              <a:gd name="connsiteY40" fmla="*/ 779368 h 779368"/>
              <a:gd name="connsiteX41" fmla="*/ 333823 w 746693"/>
              <a:gd name="connsiteY41" fmla="*/ 731392 h 779368"/>
              <a:gd name="connsiteX42" fmla="*/ 296258 w 746693"/>
              <a:gd name="connsiteY42" fmla="*/ 747044 h 779368"/>
              <a:gd name="connsiteX43" fmla="*/ 295948 w 746693"/>
              <a:gd name="connsiteY43" fmla="*/ 747805 h 779368"/>
              <a:gd name="connsiteX44" fmla="*/ 277010 w 746693"/>
              <a:gd name="connsiteY44" fmla="*/ 756643 h 779368"/>
              <a:gd name="connsiteX45" fmla="*/ 210096 w 746693"/>
              <a:gd name="connsiteY45" fmla="*/ 741493 h 779368"/>
              <a:gd name="connsiteX46" fmla="*/ 131820 w 746693"/>
              <a:gd name="connsiteY46" fmla="*/ 560952 h 779368"/>
              <a:gd name="connsiteX47" fmla="*/ 163383 w 746693"/>
              <a:gd name="connsiteY47" fmla="*/ 534440 h 779368"/>
              <a:gd name="connsiteX48" fmla="*/ 62381 w 746693"/>
              <a:gd name="connsiteY48" fmla="*/ 417025 h 779368"/>
              <a:gd name="connsiteX49" fmla="*/ 64749 w 746693"/>
              <a:gd name="connsiteY49" fmla="*/ 416996 h 779368"/>
              <a:gd name="connsiteX50" fmla="*/ 0 w 746693"/>
              <a:gd name="connsiteY50" fmla="*/ 329122 h 779368"/>
              <a:gd name="connsiteX51" fmla="*/ 33167 w 746693"/>
              <a:gd name="connsiteY51" fmla="*/ 307861 h 779368"/>
              <a:gd name="connsiteX52" fmla="*/ 99502 w 746693"/>
              <a:gd name="connsiteY52" fmla="*/ 277245 h 779368"/>
              <a:gd name="connsiteX53" fmla="*/ 119913 w 746693"/>
              <a:gd name="connsiteY53" fmla="*/ 355486 h 779368"/>
              <a:gd name="connsiteX54" fmla="*/ 164724 w 746693"/>
              <a:gd name="connsiteY54" fmla="*/ 415777 h 779368"/>
              <a:gd name="connsiteX55" fmla="*/ 165908 w 746693"/>
              <a:gd name="connsiteY55" fmla="*/ 415763 h 779368"/>
              <a:gd name="connsiteX56" fmla="*/ 198733 w 746693"/>
              <a:gd name="connsiteY56" fmla="*/ 429650 h 779368"/>
              <a:gd name="connsiteX57" fmla="*/ 268367 w 746693"/>
              <a:gd name="connsiteY57" fmla="*/ 416444 h 779368"/>
              <a:gd name="connsiteX58" fmla="*/ 264489 w 746693"/>
              <a:gd name="connsiteY58" fmla="*/ 388654 h 779368"/>
              <a:gd name="connsiteX59" fmla="*/ 269592 w 746693"/>
              <a:gd name="connsiteY59" fmla="*/ 375897 h 779368"/>
              <a:gd name="connsiteX60" fmla="*/ 261938 w 746693"/>
              <a:gd name="connsiteY60" fmla="*/ 371645 h 779368"/>
              <a:gd name="connsiteX61" fmla="*/ 248331 w 746693"/>
              <a:gd name="connsiteY61" fmla="*/ 398009 h 779368"/>
              <a:gd name="connsiteX62" fmla="*/ 228334 w 746693"/>
              <a:gd name="connsiteY62" fmla="*/ 385752 h 779368"/>
              <a:gd name="connsiteX63" fmla="*/ 225411 w 746693"/>
              <a:gd name="connsiteY63" fmla="*/ 389278 h 779368"/>
              <a:gd name="connsiteX64" fmla="*/ 226219 w 746693"/>
              <a:gd name="connsiteY64" fmla="*/ 390355 h 779368"/>
              <a:gd name="connsiteX65" fmla="*/ 183697 w 746693"/>
              <a:gd name="connsiteY65" fmla="*/ 378449 h 779368"/>
              <a:gd name="connsiteX66" fmla="*/ 135221 w 746693"/>
              <a:gd name="connsiteY66" fmla="*/ 338478 h 779368"/>
              <a:gd name="connsiteX67" fmla="*/ 120764 w 746693"/>
              <a:gd name="connsiteY67" fmla="*/ 281498 h 779368"/>
              <a:gd name="connsiteX68" fmla="*/ 120779 w 746693"/>
              <a:gd name="connsiteY68" fmla="*/ 281473 h 779368"/>
              <a:gd name="connsiteX69" fmla="*/ 91849 w 746693"/>
              <a:gd name="connsiteY69" fmla="*/ 237274 h 779368"/>
              <a:gd name="connsiteX70" fmla="*/ 84195 w 746693"/>
              <a:gd name="connsiteY70" fmla="*/ 187949 h 779368"/>
              <a:gd name="connsiteX71" fmla="*/ 87162 w 746693"/>
              <a:gd name="connsiteY71" fmla="*/ 190081 h 779368"/>
              <a:gd name="connsiteX72" fmla="*/ 86746 w 746693"/>
              <a:gd name="connsiteY72" fmla="*/ 189650 h 779368"/>
              <a:gd name="connsiteX73" fmla="*/ 62934 w 746693"/>
              <a:gd name="connsiteY73" fmla="*/ 166688 h 779368"/>
              <a:gd name="connsiteX74" fmla="*/ 63784 w 746693"/>
              <a:gd name="connsiteY74" fmla="*/ 136922 h 779368"/>
              <a:gd name="connsiteX75" fmla="*/ 92699 w 746693"/>
              <a:gd name="connsiteY75" fmla="*/ 80792 h 779368"/>
              <a:gd name="connsiteX76" fmla="*/ 132670 w 746693"/>
              <a:gd name="connsiteY76" fmla="*/ 25513 h 779368"/>
              <a:gd name="connsiteX77" fmla="*/ 160734 w 746693"/>
              <a:gd name="connsiteY77" fmla="*/ 0 h 779368"/>
              <a:gd name="connsiteX0" fmla="*/ 160734 w 746693"/>
              <a:gd name="connsiteY0" fmla="*/ 0 h 779368"/>
              <a:gd name="connsiteX1" fmla="*/ 161585 w 746693"/>
              <a:gd name="connsiteY1" fmla="*/ 31466 h 779368"/>
              <a:gd name="connsiteX2" fmla="*/ 166688 w 746693"/>
              <a:gd name="connsiteY2" fmla="*/ 61232 h 779368"/>
              <a:gd name="connsiteX3" fmla="*/ 103755 w 746693"/>
              <a:gd name="connsiteY3" fmla="*/ 169239 h 779368"/>
              <a:gd name="connsiteX4" fmla="*/ 125420 w 746693"/>
              <a:gd name="connsiteY4" fmla="*/ 190904 h 779368"/>
              <a:gd name="connsiteX5" fmla="*/ 134371 w 746693"/>
              <a:gd name="connsiteY5" fmla="*/ 180295 h 779368"/>
              <a:gd name="connsiteX6" fmla="*/ 162436 w 746693"/>
              <a:gd name="connsiteY6" fmla="*/ 181145 h 779368"/>
              <a:gd name="connsiteX7" fmla="*/ 189650 w 746693"/>
              <a:gd name="connsiteY7" fmla="*/ 199005 h 779368"/>
              <a:gd name="connsiteX8" fmla="*/ 189650 w 746693"/>
              <a:gd name="connsiteY8" fmla="*/ 221933 h 779368"/>
              <a:gd name="connsiteX9" fmla="*/ 223906 w 746693"/>
              <a:gd name="connsiteY9" fmla="*/ 238402 h 779368"/>
              <a:gd name="connsiteX10" fmla="*/ 242378 w 746693"/>
              <a:gd name="connsiteY10" fmla="*/ 193902 h 779368"/>
              <a:gd name="connsiteX11" fmla="*/ 284050 w 746693"/>
              <a:gd name="connsiteY11" fmla="*/ 204107 h 779368"/>
              <a:gd name="connsiteX12" fmla="*/ 338479 w 746693"/>
              <a:gd name="connsiteY12" fmla="*/ 244929 h 779368"/>
              <a:gd name="connsiteX13" fmla="*/ 353787 w 746693"/>
              <a:gd name="connsiteY13" fmla="*/ 239826 h 779368"/>
              <a:gd name="connsiteX14" fmla="*/ 354637 w 746693"/>
              <a:gd name="connsiteY14" fmla="*/ 255134 h 779368"/>
              <a:gd name="connsiteX15" fmla="*/ 382722 w 746693"/>
              <a:gd name="connsiteY15" fmla="*/ 275417 h 779368"/>
              <a:gd name="connsiteX16" fmla="*/ 390355 w 746693"/>
              <a:gd name="connsiteY16" fmla="*/ 259386 h 779368"/>
              <a:gd name="connsiteX17" fmla="*/ 422672 w 746693"/>
              <a:gd name="connsiteY17" fmla="*/ 247480 h 779368"/>
              <a:gd name="connsiteX18" fmla="*/ 450737 w 746693"/>
              <a:gd name="connsiteY18" fmla="*/ 303609 h 779368"/>
              <a:gd name="connsiteX19" fmla="*/ 439681 w 746693"/>
              <a:gd name="connsiteY19" fmla="*/ 321469 h 779368"/>
              <a:gd name="connsiteX20" fmla="*/ 468596 w 746693"/>
              <a:gd name="connsiteY20" fmla="*/ 335076 h 779368"/>
              <a:gd name="connsiteX21" fmla="*/ 466842 w 746693"/>
              <a:gd name="connsiteY21" fmla="*/ 338955 h 779368"/>
              <a:gd name="connsiteX22" fmla="*/ 544287 w 746693"/>
              <a:gd name="connsiteY22" fmla="*/ 380149 h 779368"/>
              <a:gd name="connsiteX23" fmla="*/ 551091 w 746693"/>
              <a:gd name="connsiteY23" fmla="*/ 373346 h 779368"/>
              <a:gd name="connsiteX24" fmla="*/ 555342 w 746693"/>
              <a:gd name="connsiteY24" fmla="*/ 371645 h 779368"/>
              <a:gd name="connsiteX25" fmla="*/ 558744 w 746693"/>
              <a:gd name="connsiteY25" fmla="*/ 369944 h 779368"/>
              <a:gd name="connsiteX26" fmla="*/ 570651 w 746693"/>
              <a:gd name="connsiteY26" fmla="*/ 366542 h 779368"/>
              <a:gd name="connsiteX27" fmla="*/ 608070 w 746693"/>
              <a:gd name="connsiteY27" fmla="*/ 375897 h 779368"/>
              <a:gd name="connsiteX28" fmla="*/ 625079 w 746693"/>
              <a:gd name="connsiteY28" fmla="*/ 396308 h 779368"/>
              <a:gd name="connsiteX29" fmla="*/ 634434 w 746693"/>
              <a:gd name="connsiteY29" fmla="*/ 363991 h 779368"/>
              <a:gd name="connsiteX30" fmla="*/ 723731 w 746693"/>
              <a:gd name="connsiteY30" fmla="*/ 355487 h 779368"/>
              <a:gd name="connsiteX31" fmla="*/ 716077 w 746693"/>
              <a:gd name="connsiteY31" fmla="*/ 463493 h 779368"/>
              <a:gd name="connsiteX32" fmla="*/ 746693 w 746693"/>
              <a:gd name="connsiteY32" fmla="*/ 500913 h 779368"/>
              <a:gd name="connsiteX33" fmla="*/ 589360 w 746693"/>
              <a:gd name="connsiteY33" fmla="*/ 609770 h 779368"/>
              <a:gd name="connsiteX34" fmla="*/ 587483 w 746693"/>
              <a:gd name="connsiteY34" fmla="*/ 608240 h 779368"/>
              <a:gd name="connsiteX35" fmla="*/ 496688 w 746693"/>
              <a:gd name="connsiteY35" fmla="*/ 677104 h 779368"/>
              <a:gd name="connsiteX36" fmla="*/ 477750 w 746693"/>
              <a:gd name="connsiteY36" fmla="*/ 751592 h 779368"/>
              <a:gd name="connsiteX37" fmla="*/ 388111 w 746693"/>
              <a:gd name="connsiteY37" fmla="*/ 779368 h 779368"/>
              <a:gd name="connsiteX38" fmla="*/ 333823 w 746693"/>
              <a:gd name="connsiteY38" fmla="*/ 731392 h 779368"/>
              <a:gd name="connsiteX39" fmla="*/ 296258 w 746693"/>
              <a:gd name="connsiteY39" fmla="*/ 747044 h 779368"/>
              <a:gd name="connsiteX40" fmla="*/ 295948 w 746693"/>
              <a:gd name="connsiteY40" fmla="*/ 747805 h 779368"/>
              <a:gd name="connsiteX41" fmla="*/ 277010 w 746693"/>
              <a:gd name="connsiteY41" fmla="*/ 756643 h 779368"/>
              <a:gd name="connsiteX42" fmla="*/ 210096 w 746693"/>
              <a:gd name="connsiteY42" fmla="*/ 741493 h 779368"/>
              <a:gd name="connsiteX43" fmla="*/ 131820 w 746693"/>
              <a:gd name="connsiteY43" fmla="*/ 560952 h 779368"/>
              <a:gd name="connsiteX44" fmla="*/ 163383 w 746693"/>
              <a:gd name="connsiteY44" fmla="*/ 534440 h 779368"/>
              <a:gd name="connsiteX45" fmla="*/ 62381 w 746693"/>
              <a:gd name="connsiteY45" fmla="*/ 417025 h 779368"/>
              <a:gd name="connsiteX46" fmla="*/ 64749 w 746693"/>
              <a:gd name="connsiteY46" fmla="*/ 416996 h 779368"/>
              <a:gd name="connsiteX47" fmla="*/ 0 w 746693"/>
              <a:gd name="connsiteY47" fmla="*/ 329122 h 779368"/>
              <a:gd name="connsiteX48" fmla="*/ 33167 w 746693"/>
              <a:gd name="connsiteY48" fmla="*/ 307861 h 779368"/>
              <a:gd name="connsiteX49" fmla="*/ 99502 w 746693"/>
              <a:gd name="connsiteY49" fmla="*/ 277245 h 779368"/>
              <a:gd name="connsiteX50" fmla="*/ 119913 w 746693"/>
              <a:gd name="connsiteY50" fmla="*/ 355486 h 779368"/>
              <a:gd name="connsiteX51" fmla="*/ 164724 w 746693"/>
              <a:gd name="connsiteY51" fmla="*/ 415777 h 779368"/>
              <a:gd name="connsiteX52" fmla="*/ 165908 w 746693"/>
              <a:gd name="connsiteY52" fmla="*/ 415763 h 779368"/>
              <a:gd name="connsiteX53" fmla="*/ 198733 w 746693"/>
              <a:gd name="connsiteY53" fmla="*/ 429650 h 779368"/>
              <a:gd name="connsiteX54" fmla="*/ 268367 w 746693"/>
              <a:gd name="connsiteY54" fmla="*/ 416444 h 779368"/>
              <a:gd name="connsiteX55" fmla="*/ 264489 w 746693"/>
              <a:gd name="connsiteY55" fmla="*/ 388654 h 779368"/>
              <a:gd name="connsiteX56" fmla="*/ 269592 w 746693"/>
              <a:gd name="connsiteY56" fmla="*/ 375897 h 779368"/>
              <a:gd name="connsiteX57" fmla="*/ 261938 w 746693"/>
              <a:gd name="connsiteY57" fmla="*/ 371645 h 779368"/>
              <a:gd name="connsiteX58" fmla="*/ 248331 w 746693"/>
              <a:gd name="connsiteY58" fmla="*/ 398009 h 779368"/>
              <a:gd name="connsiteX59" fmla="*/ 228334 w 746693"/>
              <a:gd name="connsiteY59" fmla="*/ 385752 h 779368"/>
              <a:gd name="connsiteX60" fmla="*/ 225411 w 746693"/>
              <a:gd name="connsiteY60" fmla="*/ 389278 h 779368"/>
              <a:gd name="connsiteX61" fmla="*/ 226219 w 746693"/>
              <a:gd name="connsiteY61" fmla="*/ 390355 h 779368"/>
              <a:gd name="connsiteX62" fmla="*/ 183697 w 746693"/>
              <a:gd name="connsiteY62" fmla="*/ 378449 h 779368"/>
              <a:gd name="connsiteX63" fmla="*/ 135221 w 746693"/>
              <a:gd name="connsiteY63" fmla="*/ 338478 h 779368"/>
              <a:gd name="connsiteX64" fmla="*/ 120764 w 746693"/>
              <a:gd name="connsiteY64" fmla="*/ 281498 h 779368"/>
              <a:gd name="connsiteX65" fmla="*/ 120779 w 746693"/>
              <a:gd name="connsiteY65" fmla="*/ 281473 h 779368"/>
              <a:gd name="connsiteX66" fmla="*/ 91849 w 746693"/>
              <a:gd name="connsiteY66" fmla="*/ 237274 h 779368"/>
              <a:gd name="connsiteX67" fmla="*/ 84195 w 746693"/>
              <a:gd name="connsiteY67" fmla="*/ 187949 h 779368"/>
              <a:gd name="connsiteX68" fmla="*/ 87162 w 746693"/>
              <a:gd name="connsiteY68" fmla="*/ 190081 h 779368"/>
              <a:gd name="connsiteX69" fmla="*/ 86746 w 746693"/>
              <a:gd name="connsiteY69" fmla="*/ 189650 h 779368"/>
              <a:gd name="connsiteX70" fmla="*/ 62934 w 746693"/>
              <a:gd name="connsiteY70" fmla="*/ 166688 h 779368"/>
              <a:gd name="connsiteX71" fmla="*/ 63784 w 746693"/>
              <a:gd name="connsiteY71" fmla="*/ 136922 h 779368"/>
              <a:gd name="connsiteX72" fmla="*/ 92699 w 746693"/>
              <a:gd name="connsiteY72" fmla="*/ 80792 h 779368"/>
              <a:gd name="connsiteX73" fmla="*/ 132670 w 746693"/>
              <a:gd name="connsiteY73" fmla="*/ 25513 h 779368"/>
              <a:gd name="connsiteX74" fmla="*/ 160734 w 746693"/>
              <a:gd name="connsiteY74" fmla="*/ 0 h 779368"/>
              <a:gd name="connsiteX0" fmla="*/ 160734 w 746693"/>
              <a:gd name="connsiteY0" fmla="*/ 0 h 779368"/>
              <a:gd name="connsiteX1" fmla="*/ 161585 w 746693"/>
              <a:gd name="connsiteY1" fmla="*/ 31466 h 779368"/>
              <a:gd name="connsiteX2" fmla="*/ 166688 w 746693"/>
              <a:gd name="connsiteY2" fmla="*/ 61232 h 779368"/>
              <a:gd name="connsiteX3" fmla="*/ 103755 w 746693"/>
              <a:gd name="connsiteY3" fmla="*/ 169239 h 779368"/>
              <a:gd name="connsiteX4" fmla="*/ 125420 w 746693"/>
              <a:gd name="connsiteY4" fmla="*/ 190904 h 779368"/>
              <a:gd name="connsiteX5" fmla="*/ 134371 w 746693"/>
              <a:gd name="connsiteY5" fmla="*/ 180295 h 779368"/>
              <a:gd name="connsiteX6" fmla="*/ 162436 w 746693"/>
              <a:gd name="connsiteY6" fmla="*/ 181145 h 779368"/>
              <a:gd name="connsiteX7" fmla="*/ 189650 w 746693"/>
              <a:gd name="connsiteY7" fmla="*/ 199005 h 779368"/>
              <a:gd name="connsiteX8" fmla="*/ 189650 w 746693"/>
              <a:gd name="connsiteY8" fmla="*/ 221933 h 779368"/>
              <a:gd name="connsiteX9" fmla="*/ 223906 w 746693"/>
              <a:gd name="connsiteY9" fmla="*/ 238402 h 779368"/>
              <a:gd name="connsiteX10" fmla="*/ 242378 w 746693"/>
              <a:gd name="connsiteY10" fmla="*/ 193902 h 779368"/>
              <a:gd name="connsiteX11" fmla="*/ 284050 w 746693"/>
              <a:gd name="connsiteY11" fmla="*/ 204107 h 779368"/>
              <a:gd name="connsiteX12" fmla="*/ 338479 w 746693"/>
              <a:gd name="connsiteY12" fmla="*/ 244929 h 779368"/>
              <a:gd name="connsiteX13" fmla="*/ 353787 w 746693"/>
              <a:gd name="connsiteY13" fmla="*/ 239826 h 779368"/>
              <a:gd name="connsiteX14" fmla="*/ 354637 w 746693"/>
              <a:gd name="connsiteY14" fmla="*/ 255134 h 779368"/>
              <a:gd name="connsiteX15" fmla="*/ 382722 w 746693"/>
              <a:gd name="connsiteY15" fmla="*/ 275417 h 779368"/>
              <a:gd name="connsiteX16" fmla="*/ 390355 w 746693"/>
              <a:gd name="connsiteY16" fmla="*/ 259386 h 779368"/>
              <a:gd name="connsiteX17" fmla="*/ 422672 w 746693"/>
              <a:gd name="connsiteY17" fmla="*/ 247480 h 779368"/>
              <a:gd name="connsiteX18" fmla="*/ 450737 w 746693"/>
              <a:gd name="connsiteY18" fmla="*/ 303609 h 779368"/>
              <a:gd name="connsiteX19" fmla="*/ 439681 w 746693"/>
              <a:gd name="connsiteY19" fmla="*/ 321469 h 779368"/>
              <a:gd name="connsiteX20" fmla="*/ 468596 w 746693"/>
              <a:gd name="connsiteY20" fmla="*/ 335076 h 779368"/>
              <a:gd name="connsiteX21" fmla="*/ 466842 w 746693"/>
              <a:gd name="connsiteY21" fmla="*/ 338955 h 779368"/>
              <a:gd name="connsiteX22" fmla="*/ 544287 w 746693"/>
              <a:gd name="connsiteY22" fmla="*/ 380149 h 779368"/>
              <a:gd name="connsiteX23" fmla="*/ 551091 w 746693"/>
              <a:gd name="connsiteY23" fmla="*/ 373346 h 779368"/>
              <a:gd name="connsiteX24" fmla="*/ 555342 w 746693"/>
              <a:gd name="connsiteY24" fmla="*/ 371645 h 779368"/>
              <a:gd name="connsiteX25" fmla="*/ 558744 w 746693"/>
              <a:gd name="connsiteY25" fmla="*/ 369944 h 779368"/>
              <a:gd name="connsiteX26" fmla="*/ 570651 w 746693"/>
              <a:gd name="connsiteY26" fmla="*/ 366542 h 779368"/>
              <a:gd name="connsiteX27" fmla="*/ 608070 w 746693"/>
              <a:gd name="connsiteY27" fmla="*/ 375897 h 779368"/>
              <a:gd name="connsiteX28" fmla="*/ 625079 w 746693"/>
              <a:gd name="connsiteY28" fmla="*/ 396308 h 779368"/>
              <a:gd name="connsiteX29" fmla="*/ 634434 w 746693"/>
              <a:gd name="connsiteY29" fmla="*/ 363991 h 779368"/>
              <a:gd name="connsiteX30" fmla="*/ 723731 w 746693"/>
              <a:gd name="connsiteY30" fmla="*/ 355487 h 779368"/>
              <a:gd name="connsiteX31" fmla="*/ 716077 w 746693"/>
              <a:gd name="connsiteY31" fmla="*/ 463493 h 779368"/>
              <a:gd name="connsiteX32" fmla="*/ 746693 w 746693"/>
              <a:gd name="connsiteY32" fmla="*/ 500913 h 779368"/>
              <a:gd name="connsiteX33" fmla="*/ 589360 w 746693"/>
              <a:gd name="connsiteY33" fmla="*/ 609770 h 779368"/>
              <a:gd name="connsiteX34" fmla="*/ 587483 w 746693"/>
              <a:gd name="connsiteY34" fmla="*/ 608240 h 779368"/>
              <a:gd name="connsiteX35" fmla="*/ 496688 w 746693"/>
              <a:gd name="connsiteY35" fmla="*/ 677104 h 779368"/>
              <a:gd name="connsiteX36" fmla="*/ 477750 w 746693"/>
              <a:gd name="connsiteY36" fmla="*/ 751592 h 779368"/>
              <a:gd name="connsiteX37" fmla="*/ 388111 w 746693"/>
              <a:gd name="connsiteY37" fmla="*/ 779368 h 779368"/>
              <a:gd name="connsiteX38" fmla="*/ 333823 w 746693"/>
              <a:gd name="connsiteY38" fmla="*/ 731392 h 779368"/>
              <a:gd name="connsiteX39" fmla="*/ 296258 w 746693"/>
              <a:gd name="connsiteY39" fmla="*/ 747044 h 779368"/>
              <a:gd name="connsiteX40" fmla="*/ 295948 w 746693"/>
              <a:gd name="connsiteY40" fmla="*/ 747805 h 779368"/>
              <a:gd name="connsiteX41" fmla="*/ 277010 w 746693"/>
              <a:gd name="connsiteY41" fmla="*/ 756643 h 779368"/>
              <a:gd name="connsiteX42" fmla="*/ 210096 w 746693"/>
              <a:gd name="connsiteY42" fmla="*/ 741493 h 779368"/>
              <a:gd name="connsiteX43" fmla="*/ 131820 w 746693"/>
              <a:gd name="connsiteY43" fmla="*/ 560952 h 779368"/>
              <a:gd name="connsiteX44" fmla="*/ 163383 w 746693"/>
              <a:gd name="connsiteY44" fmla="*/ 534440 h 779368"/>
              <a:gd name="connsiteX45" fmla="*/ 62381 w 746693"/>
              <a:gd name="connsiteY45" fmla="*/ 417025 h 779368"/>
              <a:gd name="connsiteX46" fmla="*/ 64749 w 746693"/>
              <a:gd name="connsiteY46" fmla="*/ 416996 h 779368"/>
              <a:gd name="connsiteX47" fmla="*/ 0 w 746693"/>
              <a:gd name="connsiteY47" fmla="*/ 329122 h 779368"/>
              <a:gd name="connsiteX48" fmla="*/ 33167 w 746693"/>
              <a:gd name="connsiteY48" fmla="*/ 307861 h 779368"/>
              <a:gd name="connsiteX49" fmla="*/ 99502 w 746693"/>
              <a:gd name="connsiteY49" fmla="*/ 277245 h 779368"/>
              <a:gd name="connsiteX50" fmla="*/ 119913 w 746693"/>
              <a:gd name="connsiteY50" fmla="*/ 355486 h 779368"/>
              <a:gd name="connsiteX51" fmla="*/ 164724 w 746693"/>
              <a:gd name="connsiteY51" fmla="*/ 415777 h 779368"/>
              <a:gd name="connsiteX52" fmla="*/ 165908 w 746693"/>
              <a:gd name="connsiteY52" fmla="*/ 415763 h 779368"/>
              <a:gd name="connsiteX53" fmla="*/ 198733 w 746693"/>
              <a:gd name="connsiteY53" fmla="*/ 429650 h 779368"/>
              <a:gd name="connsiteX54" fmla="*/ 268367 w 746693"/>
              <a:gd name="connsiteY54" fmla="*/ 416444 h 779368"/>
              <a:gd name="connsiteX55" fmla="*/ 264489 w 746693"/>
              <a:gd name="connsiteY55" fmla="*/ 388654 h 779368"/>
              <a:gd name="connsiteX56" fmla="*/ 269592 w 746693"/>
              <a:gd name="connsiteY56" fmla="*/ 375897 h 779368"/>
              <a:gd name="connsiteX57" fmla="*/ 261938 w 746693"/>
              <a:gd name="connsiteY57" fmla="*/ 371645 h 779368"/>
              <a:gd name="connsiteX58" fmla="*/ 248331 w 746693"/>
              <a:gd name="connsiteY58" fmla="*/ 398009 h 779368"/>
              <a:gd name="connsiteX59" fmla="*/ 228334 w 746693"/>
              <a:gd name="connsiteY59" fmla="*/ 385752 h 779368"/>
              <a:gd name="connsiteX60" fmla="*/ 225411 w 746693"/>
              <a:gd name="connsiteY60" fmla="*/ 389278 h 779368"/>
              <a:gd name="connsiteX61" fmla="*/ 226219 w 746693"/>
              <a:gd name="connsiteY61" fmla="*/ 390355 h 779368"/>
              <a:gd name="connsiteX62" fmla="*/ 183697 w 746693"/>
              <a:gd name="connsiteY62" fmla="*/ 378449 h 779368"/>
              <a:gd name="connsiteX63" fmla="*/ 135221 w 746693"/>
              <a:gd name="connsiteY63" fmla="*/ 338478 h 779368"/>
              <a:gd name="connsiteX64" fmla="*/ 120764 w 746693"/>
              <a:gd name="connsiteY64" fmla="*/ 281498 h 779368"/>
              <a:gd name="connsiteX65" fmla="*/ 120779 w 746693"/>
              <a:gd name="connsiteY65" fmla="*/ 281473 h 779368"/>
              <a:gd name="connsiteX66" fmla="*/ 91849 w 746693"/>
              <a:gd name="connsiteY66" fmla="*/ 237274 h 779368"/>
              <a:gd name="connsiteX67" fmla="*/ 84195 w 746693"/>
              <a:gd name="connsiteY67" fmla="*/ 187949 h 779368"/>
              <a:gd name="connsiteX68" fmla="*/ 87162 w 746693"/>
              <a:gd name="connsiteY68" fmla="*/ 190081 h 779368"/>
              <a:gd name="connsiteX69" fmla="*/ 62934 w 746693"/>
              <a:gd name="connsiteY69" fmla="*/ 166688 h 779368"/>
              <a:gd name="connsiteX70" fmla="*/ 63784 w 746693"/>
              <a:gd name="connsiteY70" fmla="*/ 136922 h 779368"/>
              <a:gd name="connsiteX71" fmla="*/ 92699 w 746693"/>
              <a:gd name="connsiteY71" fmla="*/ 80792 h 779368"/>
              <a:gd name="connsiteX72" fmla="*/ 132670 w 746693"/>
              <a:gd name="connsiteY72" fmla="*/ 25513 h 779368"/>
              <a:gd name="connsiteX73" fmla="*/ 160734 w 746693"/>
              <a:gd name="connsiteY73" fmla="*/ 0 h 779368"/>
              <a:gd name="connsiteX0" fmla="*/ 160734 w 746693"/>
              <a:gd name="connsiteY0" fmla="*/ 0 h 779368"/>
              <a:gd name="connsiteX1" fmla="*/ 161585 w 746693"/>
              <a:gd name="connsiteY1" fmla="*/ 31466 h 779368"/>
              <a:gd name="connsiteX2" fmla="*/ 166688 w 746693"/>
              <a:gd name="connsiteY2" fmla="*/ 61232 h 779368"/>
              <a:gd name="connsiteX3" fmla="*/ 103755 w 746693"/>
              <a:gd name="connsiteY3" fmla="*/ 169239 h 779368"/>
              <a:gd name="connsiteX4" fmla="*/ 125420 w 746693"/>
              <a:gd name="connsiteY4" fmla="*/ 190904 h 779368"/>
              <a:gd name="connsiteX5" fmla="*/ 134371 w 746693"/>
              <a:gd name="connsiteY5" fmla="*/ 180295 h 779368"/>
              <a:gd name="connsiteX6" fmla="*/ 162436 w 746693"/>
              <a:gd name="connsiteY6" fmla="*/ 181145 h 779368"/>
              <a:gd name="connsiteX7" fmla="*/ 189650 w 746693"/>
              <a:gd name="connsiteY7" fmla="*/ 199005 h 779368"/>
              <a:gd name="connsiteX8" fmla="*/ 189650 w 746693"/>
              <a:gd name="connsiteY8" fmla="*/ 221933 h 779368"/>
              <a:gd name="connsiteX9" fmla="*/ 223906 w 746693"/>
              <a:gd name="connsiteY9" fmla="*/ 238402 h 779368"/>
              <a:gd name="connsiteX10" fmla="*/ 242378 w 746693"/>
              <a:gd name="connsiteY10" fmla="*/ 193902 h 779368"/>
              <a:gd name="connsiteX11" fmla="*/ 284050 w 746693"/>
              <a:gd name="connsiteY11" fmla="*/ 204107 h 779368"/>
              <a:gd name="connsiteX12" fmla="*/ 338479 w 746693"/>
              <a:gd name="connsiteY12" fmla="*/ 244929 h 779368"/>
              <a:gd name="connsiteX13" fmla="*/ 353787 w 746693"/>
              <a:gd name="connsiteY13" fmla="*/ 239826 h 779368"/>
              <a:gd name="connsiteX14" fmla="*/ 354637 w 746693"/>
              <a:gd name="connsiteY14" fmla="*/ 255134 h 779368"/>
              <a:gd name="connsiteX15" fmla="*/ 382722 w 746693"/>
              <a:gd name="connsiteY15" fmla="*/ 275417 h 779368"/>
              <a:gd name="connsiteX16" fmla="*/ 390355 w 746693"/>
              <a:gd name="connsiteY16" fmla="*/ 259386 h 779368"/>
              <a:gd name="connsiteX17" fmla="*/ 422672 w 746693"/>
              <a:gd name="connsiteY17" fmla="*/ 247480 h 779368"/>
              <a:gd name="connsiteX18" fmla="*/ 450737 w 746693"/>
              <a:gd name="connsiteY18" fmla="*/ 303609 h 779368"/>
              <a:gd name="connsiteX19" fmla="*/ 439681 w 746693"/>
              <a:gd name="connsiteY19" fmla="*/ 321469 h 779368"/>
              <a:gd name="connsiteX20" fmla="*/ 468596 w 746693"/>
              <a:gd name="connsiteY20" fmla="*/ 335076 h 779368"/>
              <a:gd name="connsiteX21" fmla="*/ 466842 w 746693"/>
              <a:gd name="connsiteY21" fmla="*/ 338955 h 779368"/>
              <a:gd name="connsiteX22" fmla="*/ 544287 w 746693"/>
              <a:gd name="connsiteY22" fmla="*/ 380149 h 779368"/>
              <a:gd name="connsiteX23" fmla="*/ 551091 w 746693"/>
              <a:gd name="connsiteY23" fmla="*/ 373346 h 779368"/>
              <a:gd name="connsiteX24" fmla="*/ 555342 w 746693"/>
              <a:gd name="connsiteY24" fmla="*/ 371645 h 779368"/>
              <a:gd name="connsiteX25" fmla="*/ 558744 w 746693"/>
              <a:gd name="connsiteY25" fmla="*/ 369944 h 779368"/>
              <a:gd name="connsiteX26" fmla="*/ 570651 w 746693"/>
              <a:gd name="connsiteY26" fmla="*/ 366542 h 779368"/>
              <a:gd name="connsiteX27" fmla="*/ 608070 w 746693"/>
              <a:gd name="connsiteY27" fmla="*/ 375897 h 779368"/>
              <a:gd name="connsiteX28" fmla="*/ 625079 w 746693"/>
              <a:gd name="connsiteY28" fmla="*/ 396308 h 779368"/>
              <a:gd name="connsiteX29" fmla="*/ 634434 w 746693"/>
              <a:gd name="connsiteY29" fmla="*/ 363991 h 779368"/>
              <a:gd name="connsiteX30" fmla="*/ 723731 w 746693"/>
              <a:gd name="connsiteY30" fmla="*/ 355487 h 779368"/>
              <a:gd name="connsiteX31" fmla="*/ 716077 w 746693"/>
              <a:gd name="connsiteY31" fmla="*/ 463493 h 779368"/>
              <a:gd name="connsiteX32" fmla="*/ 746693 w 746693"/>
              <a:gd name="connsiteY32" fmla="*/ 500913 h 779368"/>
              <a:gd name="connsiteX33" fmla="*/ 589360 w 746693"/>
              <a:gd name="connsiteY33" fmla="*/ 609770 h 779368"/>
              <a:gd name="connsiteX34" fmla="*/ 587483 w 746693"/>
              <a:gd name="connsiteY34" fmla="*/ 608240 h 779368"/>
              <a:gd name="connsiteX35" fmla="*/ 496688 w 746693"/>
              <a:gd name="connsiteY35" fmla="*/ 677104 h 779368"/>
              <a:gd name="connsiteX36" fmla="*/ 477750 w 746693"/>
              <a:gd name="connsiteY36" fmla="*/ 751592 h 779368"/>
              <a:gd name="connsiteX37" fmla="*/ 388111 w 746693"/>
              <a:gd name="connsiteY37" fmla="*/ 779368 h 779368"/>
              <a:gd name="connsiteX38" fmla="*/ 333823 w 746693"/>
              <a:gd name="connsiteY38" fmla="*/ 731392 h 779368"/>
              <a:gd name="connsiteX39" fmla="*/ 296258 w 746693"/>
              <a:gd name="connsiteY39" fmla="*/ 747044 h 779368"/>
              <a:gd name="connsiteX40" fmla="*/ 295948 w 746693"/>
              <a:gd name="connsiteY40" fmla="*/ 747805 h 779368"/>
              <a:gd name="connsiteX41" fmla="*/ 277010 w 746693"/>
              <a:gd name="connsiteY41" fmla="*/ 756643 h 779368"/>
              <a:gd name="connsiteX42" fmla="*/ 210096 w 746693"/>
              <a:gd name="connsiteY42" fmla="*/ 741493 h 779368"/>
              <a:gd name="connsiteX43" fmla="*/ 131820 w 746693"/>
              <a:gd name="connsiteY43" fmla="*/ 560952 h 779368"/>
              <a:gd name="connsiteX44" fmla="*/ 163383 w 746693"/>
              <a:gd name="connsiteY44" fmla="*/ 534440 h 779368"/>
              <a:gd name="connsiteX45" fmla="*/ 62381 w 746693"/>
              <a:gd name="connsiteY45" fmla="*/ 417025 h 779368"/>
              <a:gd name="connsiteX46" fmla="*/ 64749 w 746693"/>
              <a:gd name="connsiteY46" fmla="*/ 416996 h 779368"/>
              <a:gd name="connsiteX47" fmla="*/ 0 w 746693"/>
              <a:gd name="connsiteY47" fmla="*/ 329122 h 779368"/>
              <a:gd name="connsiteX48" fmla="*/ 33167 w 746693"/>
              <a:gd name="connsiteY48" fmla="*/ 307861 h 779368"/>
              <a:gd name="connsiteX49" fmla="*/ 99502 w 746693"/>
              <a:gd name="connsiteY49" fmla="*/ 277245 h 779368"/>
              <a:gd name="connsiteX50" fmla="*/ 119913 w 746693"/>
              <a:gd name="connsiteY50" fmla="*/ 355486 h 779368"/>
              <a:gd name="connsiteX51" fmla="*/ 164724 w 746693"/>
              <a:gd name="connsiteY51" fmla="*/ 415777 h 779368"/>
              <a:gd name="connsiteX52" fmla="*/ 165908 w 746693"/>
              <a:gd name="connsiteY52" fmla="*/ 415763 h 779368"/>
              <a:gd name="connsiteX53" fmla="*/ 198733 w 746693"/>
              <a:gd name="connsiteY53" fmla="*/ 429650 h 779368"/>
              <a:gd name="connsiteX54" fmla="*/ 268367 w 746693"/>
              <a:gd name="connsiteY54" fmla="*/ 416444 h 779368"/>
              <a:gd name="connsiteX55" fmla="*/ 264489 w 746693"/>
              <a:gd name="connsiteY55" fmla="*/ 388654 h 779368"/>
              <a:gd name="connsiteX56" fmla="*/ 269592 w 746693"/>
              <a:gd name="connsiteY56" fmla="*/ 375897 h 779368"/>
              <a:gd name="connsiteX57" fmla="*/ 261938 w 746693"/>
              <a:gd name="connsiteY57" fmla="*/ 371645 h 779368"/>
              <a:gd name="connsiteX58" fmla="*/ 248331 w 746693"/>
              <a:gd name="connsiteY58" fmla="*/ 398009 h 779368"/>
              <a:gd name="connsiteX59" fmla="*/ 228334 w 746693"/>
              <a:gd name="connsiteY59" fmla="*/ 385752 h 779368"/>
              <a:gd name="connsiteX60" fmla="*/ 225411 w 746693"/>
              <a:gd name="connsiteY60" fmla="*/ 389278 h 779368"/>
              <a:gd name="connsiteX61" fmla="*/ 226219 w 746693"/>
              <a:gd name="connsiteY61" fmla="*/ 390355 h 779368"/>
              <a:gd name="connsiteX62" fmla="*/ 183697 w 746693"/>
              <a:gd name="connsiteY62" fmla="*/ 378449 h 779368"/>
              <a:gd name="connsiteX63" fmla="*/ 135221 w 746693"/>
              <a:gd name="connsiteY63" fmla="*/ 338478 h 779368"/>
              <a:gd name="connsiteX64" fmla="*/ 120764 w 746693"/>
              <a:gd name="connsiteY64" fmla="*/ 281498 h 779368"/>
              <a:gd name="connsiteX65" fmla="*/ 120779 w 746693"/>
              <a:gd name="connsiteY65" fmla="*/ 281473 h 779368"/>
              <a:gd name="connsiteX66" fmla="*/ 91849 w 746693"/>
              <a:gd name="connsiteY66" fmla="*/ 237274 h 779368"/>
              <a:gd name="connsiteX67" fmla="*/ 84195 w 746693"/>
              <a:gd name="connsiteY67" fmla="*/ 187949 h 779368"/>
              <a:gd name="connsiteX68" fmla="*/ 62934 w 746693"/>
              <a:gd name="connsiteY68" fmla="*/ 166688 h 779368"/>
              <a:gd name="connsiteX69" fmla="*/ 63784 w 746693"/>
              <a:gd name="connsiteY69" fmla="*/ 136922 h 779368"/>
              <a:gd name="connsiteX70" fmla="*/ 92699 w 746693"/>
              <a:gd name="connsiteY70" fmla="*/ 80792 h 779368"/>
              <a:gd name="connsiteX71" fmla="*/ 132670 w 746693"/>
              <a:gd name="connsiteY71" fmla="*/ 25513 h 779368"/>
              <a:gd name="connsiteX72" fmla="*/ 160734 w 746693"/>
              <a:gd name="connsiteY72" fmla="*/ 0 h 7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46693" h="779368">
                <a:moveTo>
                  <a:pt x="160734" y="0"/>
                </a:moveTo>
                <a:cubicBezTo>
                  <a:pt x="161018" y="10489"/>
                  <a:pt x="161302" y="20977"/>
                  <a:pt x="161585" y="31466"/>
                </a:cubicBezTo>
                <a:lnTo>
                  <a:pt x="166688" y="61232"/>
                </a:lnTo>
                <a:lnTo>
                  <a:pt x="103755" y="169239"/>
                </a:lnTo>
                <a:lnTo>
                  <a:pt x="125420" y="190904"/>
                </a:lnTo>
                <a:lnTo>
                  <a:pt x="134371" y="180295"/>
                </a:lnTo>
                <a:lnTo>
                  <a:pt x="162436" y="181145"/>
                </a:lnTo>
                <a:lnTo>
                  <a:pt x="189650" y="199005"/>
                </a:lnTo>
                <a:lnTo>
                  <a:pt x="189650" y="221933"/>
                </a:lnTo>
                <a:lnTo>
                  <a:pt x="223906" y="238402"/>
                </a:lnTo>
                <a:lnTo>
                  <a:pt x="242378" y="193902"/>
                </a:lnTo>
                <a:lnTo>
                  <a:pt x="284050" y="204107"/>
                </a:lnTo>
                <a:lnTo>
                  <a:pt x="338479" y="244929"/>
                </a:lnTo>
                <a:lnTo>
                  <a:pt x="353787" y="239826"/>
                </a:lnTo>
                <a:cubicBezTo>
                  <a:pt x="354070" y="244929"/>
                  <a:pt x="354354" y="250031"/>
                  <a:pt x="354637" y="255134"/>
                </a:cubicBezTo>
                <a:lnTo>
                  <a:pt x="382722" y="275417"/>
                </a:lnTo>
                <a:lnTo>
                  <a:pt x="390355" y="259386"/>
                </a:lnTo>
                <a:lnTo>
                  <a:pt x="422672" y="247480"/>
                </a:lnTo>
                <a:lnTo>
                  <a:pt x="450737" y="303609"/>
                </a:lnTo>
                <a:lnTo>
                  <a:pt x="439681" y="321469"/>
                </a:lnTo>
                <a:lnTo>
                  <a:pt x="468596" y="335076"/>
                </a:lnTo>
                <a:lnTo>
                  <a:pt x="466842" y="338955"/>
                </a:lnTo>
                <a:lnTo>
                  <a:pt x="544287" y="380149"/>
                </a:lnTo>
                <a:lnTo>
                  <a:pt x="551091" y="373346"/>
                </a:lnTo>
                <a:cubicBezTo>
                  <a:pt x="551091" y="373346"/>
                  <a:pt x="553947" y="372265"/>
                  <a:pt x="555342" y="371645"/>
                </a:cubicBezTo>
                <a:cubicBezTo>
                  <a:pt x="556501" y="371130"/>
                  <a:pt x="557542" y="370345"/>
                  <a:pt x="558744" y="369944"/>
                </a:cubicBezTo>
                <a:cubicBezTo>
                  <a:pt x="562660" y="368639"/>
                  <a:pt x="566682" y="367676"/>
                  <a:pt x="570651" y="366542"/>
                </a:cubicBezTo>
                <a:lnTo>
                  <a:pt x="608070" y="375897"/>
                </a:lnTo>
                <a:lnTo>
                  <a:pt x="625079" y="396308"/>
                </a:lnTo>
                <a:lnTo>
                  <a:pt x="634434" y="363991"/>
                </a:lnTo>
                <a:lnTo>
                  <a:pt x="723731" y="355487"/>
                </a:lnTo>
                <a:lnTo>
                  <a:pt x="716077" y="463493"/>
                </a:lnTo>
                <a:lnTo>
                  <a:pt x="746693" y="500913"/>
                </a:lnTo>
                <a:lnTo>
                  <a:pt x="589360" y="609770"/>
                </a:lnTo>
                <a:lnTo>
                  <a:pt x="587483" y="608240"/>
                </a:lnTo>
                <a:lnTo>
                  <a:pt x="496688" y="677104"/>
                </a:lnTo>
                <a:lnTo>
                  <a:pt x="477750" y="751592"/>
                </a:lnTo>
                <a:lnTo>
                  <a:pt x="388111" y="779368"/>
                </a:lnTo>
                <a:lnTo>
                  <a:pt x="333823" y="731392"/>
                </a:lnTo>
                <a:lnTo>
                  <a:pt x="296258" y="747044"/>
                </a:lnTo>
                <a:cubicBezTo>
                  <a:pt x="296155" y="747298"/>
                  <a:pt x="296051" y="747551"/>
                  <a:pt x="295948" y="747805"/>
                </a:cubicBezTo>
                <a:lnTo>
                  <a:pt x="277010" y="756643"/>
                </a:lnTo>
                <a:lnTo>
                  <a:pt x="210096" y="741493"/>
                </a:lnTo>
                <a:lnTo>
                  <a:pt x="131820" y="560952"/>
                </a:lnTo>
                <a:lnTo>
                  <a:pt x="163383" y="534440"/>
                </a:lnTo>
                <a:lnTo>
                  <a:pt x="62381" y="417025"/>
                </a:lnTo>
                <a:lnTo>
                  <a:pt x="64749" y="416996"/>
                </a:lnTo>
                <a:lnTo>
                  <a:pt x="0" y="329122"/>
                </a:lnTo>
                <a:lnTo>
                  <a:pt x="33167" y="307861"/>
                </a:lnTo>
                <a:lnTo>
                  <a:pt x="99502" y="277245"/>
                </a:lnTo>
                <a:lnTo>
                  <a:pt x="119913" y="355486"/>
                </a:lnTo>
                <a:lnTo>
                  <a:pt x="164724" y="415777"/>
                </a:lnTo>
                <a:lnTo>
                  <a:pt x="165908" y="415763"/>
                </a:lnTo>
                <a:lnTo>
                  <a:pt x="198733" y="429650"/>
                </a:lnTo>
                <a:lnTo>
                  <a:pt x="268367" y="416444"/>
                </a:lnTo>
                <a:lnTo>
                  <a:pt x="264489" y="388654"/>
                </a:lnTo>
                <a:lnTo>
                  <a:pt x="269592" y="375897"/>
                </a:lnTo>
                <a:lnTo>
                  <a:pt x="261938" y="371645"/>
                </a:lnTo>
                <a:lnTo>
                  <a:pt x="248331" y="398009"/>
                </a:lnTo>
                <a:lnTo>
                  <a:pt x="228334" y="385752"/>
                </a:lnTo>
                <a:lnTo>
                  <a:pt x="225411" y="389278"/>
                </a:lnTo>
                <a:lnTo>
                  <a:pt x="226219" y="390355"/>
                </a:lnTo>
                <a:lnTo>
                  <a:pt x="183697" y="378449"/>
                </a:lnTo>
                <a:lnTo>
                  <a:pt x="135221" y="338478"/>
                </a:lnTo>
                <a:lnTo>
                  <a:pt x="120764" y="281498"/>
                </a:lnTo>
                <a:cubicBezTo>
                  <a:pt x="120769" y="281490"/>
                  <a:pt x="120774" y="281481"/>
                  <a:pt x="120779" y="281473"/>
                </a:cubicBezTo>
                <a:lnTo>
                  <a:pt x="91849" y="237274"/>
                </a:lnTo>
                <a:lnTo>
                  <a:pt x="84195" y="187949"/>
                </a:lnTo>
                <a:lnTo>
                  <a:pt x="62934" y="166688"/>
                </a:lnTo>
                <a:cubicBezTo>
                  <a:pt x="63217" y="156766"/>
                  <a:pt x="63501" y="146844"/>
                  <a:pt x="63784" y="136922"/>
                </a:cubicBezTo>
                <a:lnTo>
                  <a:pt x="92699" y="80792"/>
                </a:lnTo>
                <a:lnTo>
                  <a:pt x="132670" y="25513"/>
                </a:lnTo>
                <a:lnTo>
                  <a:pt x="160734" y="0"/>
                </a:lnTo>
                <a:close/>
              </a:path>
            </a:pathLst>
          </a:custGeom>
          <a:solidFill>
            <a:srgbClr val="17A7B4"/>
          </a:solidFill>
          <a:ln w="3175">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FFFFFF"/>
              </a:solidFill>
              <a:effectLst>
                <a:glow rad="63500">
                  <a:srgbClr val="FFFFFF">
                    <a:alpha val="40000"/>
                  </a:srgbClr>
                </a:glow>
              </a:effectLst>
              <a:uLnTx/>
              <a:uFillTx/>
              <a:latin typeface="Franklin Gothic Book" panose="020B0503020102020204"/>
              <a:ea typeface="+mn-ea"/>
              <a:cs typeface="+mn-cs"/>
            </a:endParaRPr>
          </a:p>
        </p:txBody>
      </p:sp>
      <p:sp>
        <p:nvSpPr>
          <p:cNvPr id="109" name="TextBox 108">
            <a:extLst>
              <a:ext uri="{FF2B5EF4-FFF2-40B4-BE49-F238E27FC236}">
                <a16:creationId xmlns:a16="http://schemas.microsoft.com/office/drawing/2014/main" id="{24C92122-A561-2561-2B0D-68C6050D765F}"/>
              </a:ext>
            </a:extLst>
          </p:cNvPr>
          <p:cNvSpPr txBox="1"/>
          <p:nvPr/>
        </p:nvSpPr>
        <p:spPr>
          <a:xfrm>
            <a:off x="5397896" y="1984898"/>
            <a:ext cx="299093" cy="123111"/>
          </a:xfrm>
          <a:prstGeom prst="rect">
            <a:avLst/>
          </a:prstGeom>
          <a:noFill/>
          <a:ln w="3175">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glow rad="63500">
                    <a:srgbClr val="FFFFFF">
                      <a:alpha val="40000"/>
                    </a:srgbClr>
                  </a:glow>
                </a:effectLst>
                <a:uLnTx/>
                <a:uFillTx/>
                <a:latin typeface="Franklin Gothic Book" panose="020B0503020102020204"/>
                <a:ea typeface="+mn-ea"/>
                <a:cs typeface="+mn-cs"/>
              </a:rPr>
              <a:t>CHESHIRE &amp; MERSEYSIDE</a:t>
            </a:r>
          </a:p>
        </p:txBody>
      </p:sp>
      <p:sp>
        <p:nvSpPr>
          <p:cNvPr id="4" name="TextBox 3">
            <a:extLst>
              <a:ext uri="{FF2B5EF4-FFF2-40B4-BE49-F238E27FC236}">
                <a16:creationId xmlns:a16="http://schemas.microsoft.com/office/drawing/2014/main" id="{1F45CB8D-49E4-728D-2AA8-869AC344244C}"/>
              </a:ext>
            </a:extLst>
          </p:cNvPr>
          <p:cNvSpPr txBox="1"/>
          <p:nvPr/>
        </p:nvSpPr>
        <p:spPr>
          <a:xfrm>
            <a:off x="380906" y="3336320"/>
            <a:ext cx="3243641" cy="1008000"/>
          </a:xfrm>
          <a:prstGeom prst="rect">
            <a:avLst/>
          </a:prstGeom>
          <a:solidFill>
            <a:srgbClr val="7030A0"/>
          </a:solidFill>
          <a:ln>
            <a:noFill/>
          </a:ln>
        </p:spPr>
        <p:txBody>
          <a:bodyPr spcFirstLastPara="1" wrap="square" lIns="324000" tIns="91425" rIns="72000"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Tx/>
              <a:buSzTx/>
              <a:buFont typeface="Franklin Gothic"/>
              <a:buNone/>
              <a:defRPr sz="2000" b="0" i="0" u="none" strike="noStrike" kern="0" cap="none">
                <a:solidFill>
                  <a:schemeClr val="bg1"/>
                </a:solidFill>
                <a:latin typeface="Franklin Gothic"/>
                <a:ea typeface="Franklin Gothic"/>
                <a:cs typeface="Franklin Gothic"/>
              </a:defRPr>
            </a:lvl1pPr>
            <a:lvl2pPr marR="0" lvl="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2pPr>
            <a:lvl3pPr marR="0" lvl="2">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3pPr>
            <a:lvl4pPr marR="0" lvl="3">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4pPr>
            <a:lvl5pPr marR="0" lvl="4">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5pPr>
            <a:lvl6pPr marR="0" lvl="5">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6pPr>
            <a:lvl7pPr marR="0" lvl="6">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7pPr>
            <a:lvl8pPr marR="0" lvl="7">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8pPr>
            <a:lvl9pPr marR="0" lvl="8">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9pPr>
          </a:lstStyle>
          <a:p>
            <a:pPr marL="0" marR="0" lvl="0" indent="0" algn="l" defTabSz="914400" rtl="0" eaLnBrk="1" fontAlgn="auto" latinLnBrk="0" hangingPunct="1">
              <a:lnSpc>
                <a:spcPct val="100000"/>
              </a:lnSpc>
              <a:spcBef>
                <a:spcPts val="0"/>
              </a:spcBef>
              <a:spcAft>
                <a:spcPts val="0"/>
              </a:spcAft>
              <a:buClrTx/>
              <a:buSzTx/>
              <a:buFont typeface="Franklin Gothic"/>
              <a:buNone/>
              <a:tabLst/>
              <a:defRPr/>
            </a:pPr>
            <a:r>
              <a:rPr kumimoji="0" lang="en-GB" sz="2000" b="0" i="0" u="none" strike="noStrike" kern="0" cap="none" spc="0" normalizeH="0" baseline="0" noProof="0" dirty="0">
                <a:ln>
                  <a:noFill/>
                </a:ln>
                <a:solidFill>
                  <a:srgbClr val="FFFFFF"/>
                </a:solidFill>
                <a:effectLst/>
                <a:uLnTx/>
                <a:uFillTx/>
                <a:latin typeface="Franklin Gothic"/>
              </a:rPr>
              <a:t>Unprecedented collaboration between ICSs</a:t>
            </a:r>
          </a:p>
        </p:txBody>
      </p:sp>
      <p:sp>
        <p:nvSpPr>
          <p:cNvPr id="5" name="Oval 4">
            <a:extLst>
              <a:ext uri="{FF2B5EF4-FFF2-40B4-BE49-F238E27FC236}">
                <a16:creationId xmlns:a16="http://schemas.microsoft.com/office/drawing/2014/main" id="{1EE109EB-C6F0-6F57-B371-9C17C9486D6A}"/>
              </a:ext>
            </a:extLst>
          </p:cNvPr>
          <p:cNvSpPr/>
          <p:nvPr/>
        </p:nvSpPr>
        <p:spPr>
          <a:xfrm>
            <a:off x="273581" y="350153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sp>
        <p:nvSpPr>
          <p:cNvPr id="15" name="TextBox 14">
            <a:extLst>
              <a:ext uri="{FF2B5EF4-FFF2-40B4-BE49-F238E27FC236}">
                <a16:creationId xmlns:a16="http://schemas.microsoft.com/office/drawing/2014/main" id="{1D8391F7-9A10-0BB3-E010-D2026294F598}"/>
              </a:ext>
            </a:extLst>
          </p:cNvPr>
          <p:cNvSpPr txBox="1"/>
          <p:nvPr/>
        </p:nvSpPr>
        <p:spPr>
          <a:xfrm>
            <a:off x="5531153" y="6368800"/>
            <a:ext cx="6612062" cy="456943"/>
          </a:xfrm>
          <a:prstGeom prst="rect">
            <a:avLst/>
          </a:prstGeom>
          <a:solidFill>
            <a:srgbClr val="7030A0"/>
          </a:solidFill>
          <a:ln>
            <a:noFill/>
          </a:ln>
        </p:spPr>
        <p:txBody>
          <a:bodyPr spcFirstLastPara="1" wrap="square" lIns="324000" tIns="91425" rIns="72000"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Tx/>
              <a:buSzTx/>
              <a:buFont typeface="Franklin Gothic"/>
              <a:buNone/>
              <a:defRPr sz="2000" b="0" i="0" u="none" strike="noStrike" kern="0" cap="none">
                <a:solidFill>
                  <a:schemeClr val="bg1"/>
                </a:solidFill>
                <a:latin typeface="Franklin Gothic"/>
                <a:ea typeface="Franklin Gothic"/>
                <a:cs typeface="Franklin Gothic"/>
              </a:defRPr>
            </a:lvl1pPr>
            <a:lvl2pPr marR="0" lvl="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2pPr>
            <a:lvl3pPr marR="0" lvl="2">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3pPr>
            <a:lvl4pPr marR="0" lvl="3">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4pPr>
            <a:lvl5pPr marR="0" lvl="4">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5pPr>
            <a:lvl6pPr marR="0" lvl="5">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6pPr>
            <a:lvl7pPr marR="0" lvl="6">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7pPr>
            <a:lvl8pPr marR="0" lvl="7">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8pPr>
            <a:lvl9pPr marR="0" lvl="8">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defRPr>
            </a:lvl9pPr>
          </a:lstStyle>
          <a:p>
            <a:pPr marL="0" marR="0" lvl="0" indent="0" algn="l" defTabSz="914400" rtl="0" eaLnBrk="1" fontAlgn="auto" latinLnBrk="0" hangingPunct="1">
              <a:lnSpc>
                <a:spcPct val="100000"/>
              </a:lnSpc>
              <a:spcBef>
                <a:spcPts val="0"/>
              </a:spcBef>
              <a:spcAft>
                <a:spcPts val="0"/>
              </a:spcAft>
              <a:buClrTx/>
              <a:buSzTx/>
              <a:buFont typeface="Franklin Gothic"/>
              <a:buNone/>
              <a:tabLst/>
              <a:defRPr/>
            </a:pPr>
            <a:r>
              <a:rPr kumimoji="0" lang="en-GB" sz="2000" b="0" i="0" u="none" strike="noStrike" kern="0" cap="none" spc="0" normalizeH="0" baseline="0" noProof="0" dirty="0">
                <a:ln>
                  <a:noFill/>
                </a:ln>
                <a:solidFill>
                  <a:srgbClr val="FFFFFF"/>
                </a:solidFill>
                <a:effectLst/>
                <a:uLnTx/>
                <a:uFillTx/>
                <a:latin typeface="Franklin Gothic"/>
              </a:rPr>
              <a:t>An initiative enabling and driving serious transformation</a:t>
            </a:r>
          </a:p>
        </p:txBody>
      </p:sp>
      <p:sp>
        <p:nvSpPr>
          <p:cNvPr id="26" name="Oval 25">
            <a:extLst>
              <a:ext uri="{FF2B5EF4-FFF2-40B4-BE49-F238E27FC236}">
                <a16:creationId xmlns:a16="http://schemas.microsoft.com/office/drawing/2014/main" id="{C8DE9984-EE53-53C1-7D17-7A89AA680561}"/>
              </a:ext>
            </a:extLst>
          </p:cNvPr>
          <p:cNvSpPr/>
          <p:nvPr/>
        </p:nvSpPr>
        <p:spPr>
          <a:xfrm>
            <a:off x="5481589" y="6432290"/>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5</a:t>
            </a:r>
          </a:p>
        </p:txBody>
      </p:sp>
    </p:spTree>
    <p:extLst>
      <p:ext uri="{BB962C8B-B14F-4D97-AF65-F5344CB8AC3E}">
        <p14:creationId xmlns:p14="http://schemas.microsoft.com/office/powerpoint/2010/main" val="2289621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2" y="48084"/>
            <a:ext cx="8824031" cy="539192"/>
          </a:xfrm>
          <a:noFill/>
          <a:ln>
            <a:noFill/>
          </a:ln>
        </p:spPr>
        <p:txBody>
          <a:bodyPr spcFirstLastPara="1" vert="horz" wrap="square" lIns="91425" tIns="91425" rIns="91425" bIns="91425" rtlCol="0" anchor="t" anchorCtr="0">
            <a:noAutofit/>
          </a:bodyPr>
          <a:lstStyle/>
          <a:p>
            <a:pPr>
              <a:buClr>
                <a:srgbClr val="5C2684"/>
              </a:buClr>
              <a:buSzPts val="2000"/>
              <a:buFont typeface="Franklin Gothic"/>
            </a:pPr>
            <a:r>
              <a:rPr lang="en-GB" sz="2200" b="1" dirty="0">
                <a:solidFill>
                  <a:srgbClr val="5C2684"/>
                </a:solidFill>
                <a:latin typeface="Franklin Gothic"/>
              </a:rPr>
              <a:t>CIPHA combines a wide range of detailed and mostly real-time data</a:t>
            </a:r>
          </a:p>
        </p:txBody>
      </p:sp>
      <p:sp>
        <p:nvSpPr>
          <p:cNvPr id="7" name="TextBox 6">
            <a:extLst>
              <a:ext uri="{FF2B5EF4-FFF2-40B4-BE49-F238E27FC236}">
                <a16:creationId xmlns:a16="http://schemas.microsoft.com/office/drawing/2014/main" id="{F1D10E28-85B6-4F78-A458-1FA540E3D715}"/>
              </a:ext>
            </a:extLst>
          </p:cNvPr>
          <p:cNvSpPr txBox="1"/>
          <p:nvPr/>
        </p:nvSpPr>
        <p:spPr>
          <a:xfrm>
            <a:off x="1248692" y="689834"/>
            <a:ext cx="6570668" cy="323553"/>
          </a:xfrm>
          <a:prstGeom prst="leftRightArrow">
            <a:avLst>
              <a:gd name="adj1" fmla="val 99274"/>
              <a:gd name="adj2" fmla="val 67273"/>
            </a:avLst>
          </a:prstGeom>
          <a:solidFill>
            <a:srgbClr val="FF93C9"/>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0182" tIns="30182" rIns="30182" bIns="30182" numCol="1" spcCol="38100" rtlCol="0" anchor="t">
            <a:noAutofit/>
          </a:bodyPr>
          <a:lstStyle/>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Franklin Gothic"/>
                <a:ea typeface="Arial"/>
                <a:cs typeface="Arial"/>
                <a:sym typeface="Arial"/>
              </a:rPr>
              <a:t>REAL-TIME OPERATIONAL DATA FEEDS</a:t>
            </a:r>
          </a:p>
        </p:txBody>
      </p:sp>
      <p:cxnSp>
        <p:nvCxnSpPr>
          <p:cNvPr id="11" name="Straight Arrow Connector 10">
            <a:extLst>
              <a:ext uri="{FF2B5EF4-FFF2-40B4-BE49-F238E27FC236}">
                <a16:creationId xmlns:a16="http://schemas.microsoft.com/office/drawing/2014/main" id="{3FB69FBF-16D6-4560-82C4-E67130F8E284}"/>
              </a:ext>
            </a:extLst>
          </p:cNvPr>
          <p:cNvCxnSpPr/>
          <p:nvPr/>
        </p:nvCxnSpPr>
        <p:spPr>
          <a:xfrm>
            <a:off x="3109617" y="2284073"/>
            <a:ext cx="0" cy="2036745"/>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EA26DE5-622D-455C-A70D-BBF4AEBA6D06}"/>
              </a:ext>
            </a:extLst>
          </p:cNvPr>
          <p:cNvCxnSpPr/>
          <p:nvPr/>
        </p:nvCxnSpPr>
        <p:spPr>
          <a:xfrm>
            <a:off x="5200408" y="2285672"/>
            <a:ext cx="0" cy="2036745"/>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59B11D9-9484-4F0C-96CD-7DB53274F84D}"/>
              </a:ext>
            </a:extLst>
          </p:cNvPr>
          <p:cNvCxnSpPr/>
          <p:nvPr/>
        </p:nvCxnSpPr>
        <p:spPr>
          <a:xfrm>
            <a:off x="6329656" y="2293658"/>
            <a:ext cx="0" cy="2036745"/>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0FCE50A-5EDA-4520-A685-C39CF2664777}"/>
              </a:ext>
            </a:extLst>
          </p:cNvPr>
          <p:cNvCxnSpPr/>
          <p:nvPr/>
        </p:nvCxnSpPr>
        <p:spPr>
          <a:xfrm>
            <a:off x="7295994" y="2292059"/>
            <a:ext cx="0" cy="2036745"/>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D72AD35-7AAC-4F46-B616-5811A5692B7C}"/>
              </a:ext>
            </a:extLst>
          </p:cNvPr>
          <p:cNvCxnSpPr/>
          <p:nvPr/>
        </p:nvCxnSpPr>
        <p:spPr>
          <a:xfrm>
            <a:off x="3109617" y="2293654"/>
            <a:ext cx="4186377"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F68F7D5-4BF0-4C8F-847D-98B5DE485F97}"/>
              </a:ext>
            </a:extLst>
          </p:cNvPr>
          <p:cNvCxnSpPr/>
          <p:nvPr/>
        </p:nvCxnSpPr>
        <p:spPr>
          <a:xfrm>
            <a:off x="4128660" y="2287271"/>
            <a:ext cx="0" cy="2036745"/>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sp>
        <p:nvSpPr>
          <p:cNvPr id="116" name="Rounded Rectangle 16">
            <a:extLst>
              <a:ext uri="{FF2B5EF4-FFF2-40B4-BE49-F238E27FC236}">
                <a16:creationId xmlns:a16="http://schemas.microsoft.com/office/drawing/2014/main" id="{2AA2A2EF-B1ED-43A9-BA00-343DB576DDFD}"/>
              </a:ext>
            </a:extLst>
          </p:cNvPr>
          <p:cNvSpPr>
            <a:spLocks/>
          </p:cNvSpPr>
          <p:nvPr/>
        </p:nvSpPr>
        <p:spPr>
          <a:xfrm>
            <a:off x="5779781" y="2155254"/>
            <a:ext cx="991172" cy="241096"/>
          </a:xfrm>
          <a:prstGeom prst="roundRect">
            <a:avLst/>
          </a:prstGeom>
          <a:solidFill>
            <a:srgbClr val="0070C0"/>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5091" rIns="0" bIns="15091" numCol="1" spcCol="0" rtlCol="0" fromWordArt="0" anchor="ctr"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GP Practices</a:t>
            </a:r>
          </a:p>
        </p:txBody>
      </p:sp>
      <p:pic>
        <p:nvPicPr>
          <p:cNvPr id="127" name="Picture 126">
            <a:extLst>
              <a:ext uri="{FF2B5EF4-FFF2-40B4-BE49-F238E27FC236}">
                <a16:creationId xmlns:a16="http://schemas.microsoft.com/office/drawing/2014/main" id="{DCE89820-334A-43AD-9C91-DE45A3E63C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35627" y="1099333"/>
            <a:ext cx="1924737" cy="1294453"/>
          </a:xfrm>
          <a:prstGeom prst="rect">
            <a:avLst/>
          </a:prstGeom>
        </p:spPr>
      </p:pic>
      <p:pic>
        <p:nvPicPr>
          <p:cNvPr id="129" name="Picture 128">
            <a:extLst>
              <a:ext uri="{FF2B5EF4-FFF2-40B4-BE49-F238E27FC236}">
                <a16:creationId xmlns:a16="http://schemas.microsoft.com/office/drawing/2014/main" id="{126E4FE7-ABDE-4D8E-99D9-4F7B4D300B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0623" y="978207"/>
            <a:ext cx="1117935" cy="1626889"/>
          </a:xfrm>
          <a:prstGeom prst="rect">
            <a:avLst/>
          </a:prstGeom>
        </p:spPr>
      </p:pic>
      <p:pic>
        <p:nvPicPr>
          <p:cNvPr id="133" name="Picture 132">
            <a:extLst>
              <a:ext uri="{FF2B5EF4-FFF2-40B4-BE49-F238E27FC236}">
                <a16:creationId xmlns:a16="http://schemas.microsoft.com/office/drawing/2014/main" id="{69727A55-934A-4FBA-8D6D-B010DFDDCD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34710" y="1087013"/>
            <a:ext cx="951191" cy="1209687"/>
          </a:xfrm>
          <a:prstGeom prst="rect">
            <a:avLst/>
          </a:prstGeom>
        </p:spPr>
      </p:pic>
      <p:sp>
        <p:nvSpPr>
          <p:cNvPr id="134" name="Rounded Rectangle 165">
            <a:extLst>
              <a:ext uri="{FF2B5EF4-FFF2-40B4-BE49-F238E27FC236}">
                <a16:creationId xmlns:a16="http://schemas.microsoft.com/office/drawing/2014/main" id="{BE195137-A238-4F71-8AEC-DBD5DA20074A}"/>
              </a:ext>
            </a:extLst>
          </p:cNvPr>
          <p:cNvSpPr>
            <a:spLocks/>
          </p:cNvSpPr>
          <p:nvPr/>
        </p:nvSpPr>
        <p:spPr>
          <a:xfrm>
            <a:off x="3816472" y="2155254"/>
            <a:ext cx="991172" cy="241096"/>
          </a:xfrm>
          <a:prstGeom prst="roundRect">
            <a:avLst/>
          </a:prstGeom>
          <a:solidFill>
            <a:srgbClr val="0070C0"/>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5091" rIns="0" bIns="15091" numCol="1" spcCol="0" rtlCol="0" fromWordArt="0" anchor="ctr"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Arial Black"/>
              </a:rPr>
              <a:t>GP Practices</a:t>
            </a:r>
          </a:p>
        </p:txBody>
      </p:sp>
      <p:pic>
        <p:nvPicPr>
          <p:cNvPr id="135" name="Picture 6" descr="Image result for GP doctor png">
            <a:extLst>
              <a:ext uri="{FF2B5EF4-FFF2-40B4-BE49-F238E27FC236}">
                <a16:creationId xmlns:a16="http://schemas.microsoft.com/office/drawing/2014/main" id="{0D7BD70D-925C-43EA-B427-A475950936C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483370" y="1094016"/>
            <a:ext cx="1106299" cy="1217401"/>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a:extLst>
              <a:ext uri="{FF2B5EF4-FFF2-40B4-BE49-F238E27FC236}">
                <a16:creationId xmlns:a16="http://schemas.microsoft.com/office/drawing/2014/main" id="{29CF588B-D3A0-4DB7-A016-0362FC9ABD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73667" y="1101093"/>
            <a:ext cx="1029782" cy="1062930"/>
          </a:xfrm>
          <a:prstGeom prst="rect">
            <a:avLst/>
          </a:prstGeom>
        </p:spPr>
      </p:pic>
      <p:sp>
        <p:nvSpPr>
          <p:cNvPr id="144" name="TextBox 143">
            <a:extLst>
              <a:ext uri="{FF2B5EF4-FFF2-40B4-BE49-F238E27FC236}">
                <a16:creationId xmlns:a16="http://schemas.microsoft.com/office/drawing/2014/main" id="{63010605-597D-4F49-AEAE-A305F884D3C7}"/>
              </a:ext>
            </a:extLst>
          </p:cNvPr>
          <p:cNvSpPr txBox="1"/>
          <p:nvPr/>
        </p:nvSpPr>
        <p:spPr>
          <a:xfrm>
            <a:off x="8404669" y="1090974"/>
            <a:ext cx="2970482" cy="323553"/>
          </a:xfrm>
          <a:prstGeom prst="leftRightArrow">
            <a:avLst>
              <a:gd name="adj1" fmla="val 99274"/>
              <a:gd name="adj2" fmla="val 67273"/>
            </a:avLst>
          </a:prstGeom>
          <a:solidFill>
            <a:schemeClr val="accent6">
              <a:lumMod val="40000"/>
              <a:lumOff val="6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0182" tIns="30182" rIns="30182" bIns="30182" numCol="1" spcCol="38100" rtlCol="0" anchor="t">
            <a:noAutofit/>
          </a:bodyPr>
          <a:lstStyle/>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Franklin Gothic"/>
                <a:ea typeface="Arial"/>
                <a:cs typeface="Arial"/>
                <a:sym typeface="Arial"/>
              </a:rPr>
              <a:t>EXTERNAL DATASETS</a:t>
            </a:r>
          </a:p>
        </p:txBody>
      </p:sp>
      <p:sp>
        <p:nvSpPr>
          <p:cNvPr id="145" name="Rectangle 144">
            <a:extLst>
              <a:ext uri="{FF2B5EF4-FFF2-40B4-BE49-F238E27FC236}">
                <a16:creationId xmlns:a16="http://schemas.microsoft.com/office/drawing/2014/main" id="{A80CA8C9-AA22-4D28-9115-ADA8C3D814FF}"/>
              </a:ext>
            </a:extLst>
          </p:cNvPr>
          <p:cNvSpPr/>
          <p:nvPr/>
        </p:nvSpPr>
        <p:spPr>
          <a:xfrm>
            <a:off x="8539509" y="2469480"/>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Record-Level Secondary Uses Service (SUS) data</a:t>
            </a:r>
          </a:p>
        </p:txBody>
      </p:sp>
      <p:sp>
        <p:nvSpPr>
          <p:cNvPr id="146" name="Rectangle 145">
            <a:extLst>
              <a:ext uri="{FF2B5EF4-FFF2-40B4-BE49-F238E27FC236}">
                <a16:creationId xmlns:a16="http://schemas.microsoft.com/office/drawing/2014/main" id="{030B8F6A-66B7-46F7-BA09-CFC406BDF803}"/>
              </a:ext>
            </a:extLst>
          </p:cNvPr>
          <p:cNvSpPr/>
          <p:nvPr/>
        </p:nvSpPr>
        <p:spPr>
          <a:xfrm>
            <a:off x="8539509" y="2769101"/>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SITREP (Strategic Information Platform)</a:t>
            </a:r>
          </a:p>
        </p:txBody>
      </p:sp>
      <p:sp>
        <p:nvSpPr>
          <p:cNvPr id="147" name="Rectangle 146">
            <a:extLst>
              <a:ext uri="{FF2B5EF4-FFF2-40B4-BE49-F238E27FC236}">
                <a16:creationId xmlns:a16="http://schemas.microsoft.com/office/drawing/2014/main" id="{C5F2EEDD-5685-4FC0-9459-43BE8522B76D}"/>
              </a:ext>
            </a:extLst>
          </p:cNvPr>
          <p:cNvSpPr/>
          <p:nvPr/>
        </p:nvSpPr>
        <p:spPr>
          <a:xfrm>
            <a:off x="8539509" y="3068722"/>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UK Health Facts published data </a:t>
            </a:r>
          </a:p>
        </p:txBody>
      </p:sp>
      <p:sp>
        <p:nvSpPr>
          <p:cNvPr id="148" name="Rectangle 147">
            <a:extLst>
              <a:ext uri="{FF2B5EF4-FFF2-40B4-BE49-F238E27FC236}">
                <a16:creationId xmlns:a16="http://schemas.microsoft.com/office/drawing/2014/main" id="{E0239610-85F3-4CF5-81ED-CB6AFDD4E2C1}"/>
              </a:ext>
            </a:extLst>
          </p:cNvPr>
          <p:cNvSpPr/>
          <p:nvPr/>
        </p:nvSpPr>
        <p:spPr>
          <a:xfrm>
            <a:off x="8539509" y="3368342"/>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Community and </a:t>
            </a:r>
            <a:r>
              <a:rPr kumimoji="0" lang="en-GB" sz="1050" b="0" i="0" u="none" strike="noStrike" kern="1200" cap="none" spc="0" normalizeH="0" baseline="0" noProof="0" dirty="0">
                <a:ln>
                  <a:noFill/>
                </a:ln>
                <a:solidFill>
                  <a:prstClr val="white"/>
                </a:solidFill>
                <a:effectLst/>
                <a:uLnTx/>
                <a:uFillTx/>
                <a:latin typeface="Franklin Gothic"/>
                <a:ea typeface="+mn-ea"/>
                <a:cs typeface="+mn-cs"/>
              </a:rPr>
              <a:t>bed-utilisation</a:t>
            </a:r>
            <a:endParaRPr kumimoji="0" lang="en-US" sz="1050" b="0" i="0" u="none" strike="noStrike" kern="1200" cap="none" spc="0" normalizeH="0" baseline="0" noProof="0" dirty="0">
              <a:ln>
                <a:noFill/>
              </a:ln>
              <a:solidFill>
                <a:prstClr val="white"/>
              </a:solidFill>
              <a:effectLst/>
              <a:uLnTx/>
              <a:uFillTx/>
              <a:latin typeface="Franklin Gothic"/>
              <a:ea typeface="+mn-ea"/>
              <a:cs typeface="+mn-cs"/>
            </a:endParaRPr>
          </a:p>
        </p:txBody>
      </p:sp>
      <p:sp>
        <p:nvSpPr>
          <p:cNvPr id="149" name="Rectangle 148">
            <a:extLst>
              <a:ext uri="{FF2B5EF4-FFF2-40B4-BE49-F238E27FC236}">
                <a16:creationId xmlns:a16="http://schemas.microsoft.com/office/drawing/2014/main" id="{0B3E0226-687D-42F1-86D1-DA4E6A361B0C}"/>
              </a:ext>
            </a:extLst>
          </p:cNvPr>
          <p:cNvSpPr/>
          <p:nvPr/>
        </p:nvSpPr>
        <p:spPr>
          <a:xfrm>
            <a:off x="8511949" y="3667962"/>
            <a:ext cx="275592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111 queries</a:t>
            </a:r>
          </a:p>
        </p:txBody>
      </p:sp>
      <p:sp>
        <p:nvSpPr>
          <p:cNvPr id="150" name="Rectangle 149">
            <a:extLst>
              <a:ext uri="{FF2B5EF4-FFF2-40B4-BE49-F238E27FC236}">
                <a16:creationId xmlns:a16="http://schemas.microsoft.com/office/drawing/2014/main" id="{D7A6CA16-8841-435C-B23E-6C32B4524769}"/>
              </a:ext>
            </a:extLst>
          </p:cNvPr>
          <p:cNvSpPr/>
          <p:nvPr/>
        </p:nvSpPr>
        <p:spPr>
          <a:xfrm>
            <a:off x="8511948" y="3967581"/>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Reference</a:t>
            </a:r>
          </a:p>
        </p:txBody>
      </p:sp>
      <p:sp>
        <p:nvSpPr>
          <p:cNvPr id="151" name="Rectangle 150">
            <a:extLst>
              <a:ext uri="{FF2B5EF4-FFF2-40B4-BE49-F238E27FC236}">
                <a16:creationId xmlns:a16="http://schemas.microsoft.com/office/drawing/2014/main" id="{B6AF9B62-14DC-4EC9-BEC9-B4F10C59207D}"/>
              </a:ext>
            </a:extLst>
          </p:cNvPr>
          <p:cNvSpPr/>
          <p:nvPr/>
        </p:nvSpPr>
        <p:spPr>
          <a:xfrm>
            <a:off x="8511951" y="4267202"/>
            <a:ext cx="2755922"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Care home bed availability</a:t>
            </a:r>
          </a:p>
        </p:txBody>
      </p:sp>
      <p:sp>
        <p:nvSpPr>
          <p:cNvPr id="152" name="Rectangle 151">
            <a:extLst>
              <a:ext uri="{FF2B5EF4-FFF2-40B4-BE49-F238E27FC236}">
                <a16:creationId xmlns:a16="http://schemas.microsoft.com/office/drawing/2014/main" id="{35A26737-11AC-4DA1-BCCD-D8A252B46FDE}"/>
              </a:ext>
            </a:extLst>
          </p:cNvPr>
          <p:cNvSpPr/>
          <p:nvPr/>
        </p:nvSpPr>
        <p:spPr>
          <a:xfrm>
            <a:off x="8511948" y="4566823"/>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Social determinants</a:t>
            </a:r>
          </a:p>
        </p:txBody>
      </p:sp>
      <p:sp>
        <p:nvSpPr>
          <p:cNvPr id="153" name="Rectangle 152">
            <a:extLst>
              <a:ext uri="{FF2B5EF4-FFF2-40B4-BE49-F238E27FC236}">
                <a16:creationId xmlns:a16="http://schemas.microsoft.com/office/drawing/2014/main" id="{32D785E0-9B3D-48B4-8EFF-21407BEB029E}"/>
              </a:ext>
            </a:extLst>
          </p:cNvPr>
          <p:cNvSpPr/>
          <p:nvPr/>
        </p:nvSpPr>
        <p:spPr>
          <a:xfrm>
            <a:off x="8511951" y="4866444"/>
            <a:ext cx="2755922"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 Johns Hopkins’ risk assessments</a:t>
            </a:r>
          </a:p>
        </p:txBody>
      </p:sp>
      <p:pic>
        <p:nvPicPr>
          <p:cNvPr id="155" name="Picture 2" descr="NHS 111 - Wikipedia">
            <a:extLst>
              <a:ext uri="{FF2B5EF4-FFF2-40B4-BE49-F238E27FC236}">
                <a16:creationId xmlns:a16="http://schemas.microsoft.com/office/drawing/2014/main" id="{378FB12D-ABCB-48AD-A34D-E7282A52C91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956140" y="3697664"/>
            <a:ext cx="235524" cy="20883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6" name="Freeform: Shape 155">
            <a:extLst>
              <a:ext uri="{FF2B5EF4-FFF2-40B4-BE49-F238E27FC236}">
                <a16:creationId xmlns:a16="http://schemas.microsoft.com/office/drawing/2014/main" id="{CF5E6FB2-DA38-45DB-BC8F-DB3FDE0F5400}"/>
              </a:ext>
            </a:extLst>
          </p:cNvPr>
          <p:cNvSpPr/>
          <p:nvPr/>
        </p:nvSpPr>
        <p:spPr>
          <a:xfrm>
            <a:off x="8225378" y="1658185"/>
            <a:ext cx="87005" cy="2819232"/>
          </a:xfrm>
          <a:custGeom>
            <a:avLst/>
            <a:gdLst>
              <a:gd name="connsiteX0" fmla="*/ 552893 w 552893"/>
              <a:gd name="connsiteY0" fmla="*/ 0 h 4444409"/>
              <a:gd name="connsiteX1" fmla="*/ 552893 w 552893"/>
              <a:gd name="connsiteY1" fmla="*/ 4444409 h 4444409"/>
              <a:gd name="connsiteX2" fmla="*/ 0 w 552893"/>
              <a:gd name="connsiteY2" fmla="*/ 4444409 h 4444409"/>
            </a:gdLst>
            <a:ahLst/>
            <a:cxnLst>
              <a:cxn ang="0">
                <a:pos x="connsiteX0" y="connsiteY0"/>
              </a:cxn>
              <a:cxn ang="0">
                <a:pos x="connsiteX1" y="connsiteY1"/>
              </a:cxn>
              <a:cxn ang="0">
                <a:pos x="connsiteX2" y="connsiteY2"/>
              </a:cxn>
            </a:cxnLst>
            <a:rect l="l" t="t" r="r" b="b"/>
            <a:pathLst>
              <a:path w="552893" h="4444409">
                <a:moveTo>
                  <a:pt x="552893" y="0"/>
                </a:moveTo>
                <a:lnTo>
                  <a:pt x="552893" y="4444409"/>
                </a:lnTo>
                <a:lnTo>
                  <a:pt x="0" y="4444409"/>
                </a:lnTo>
              </a:path>
            </a:pathLst>
          </a:custGeom>
          <a:ln>
            <a:prstDash val="solid"/>
            <a:tailEnd type="triangle" w="lg" len="med"/>
          </a:ln>
        </p:spPr>
        <p:style>
          <a:lnRef idx="2">
            <a:schemeClr val="accent1"/>
          </a:lnRef>
          <a:fillRef idx="0">
            <a:schemeClr val="accent1"/>
          </a:fillRef>
          <a:effectRef idx="1">
            <a:schemeClr val="accent1"/>
          </a:effectRef>
          <a:fontRef idx="minor">
            <a:schemeClr val="tx1"/>
          </a:fontRef>
        </p:style>
        <p:txBody>
          <a:bodyPr rot="0" spcFirstLastPara="1" vertOverflow="overflow" horzOverflow="overflow" vert="horz" wrap="square" lIns="30182" tIns="15091" rIns="30182" bIns="15091" numCol="1" spcCol="38100" rtlCol="0" anchor="t">
            <a:noAutofit/>
          </a:bodyPr>
          <a:lstStyle/>
          <a:p>
            <a:pPr marL="0" marR="0" lvl="0" indent="0" algn="l" defTabSz="301861" rtl="0" eaLnBrk="1" fontAlgn="auto" latinLnBrk="1" hangingPunct="0">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5" name="Cylinder 4">
            <a:extLst>
              <a:ext uri="{FF2B5EF4-FFF2-40B4-BE49-F238E27FC236}">
                <a16:creationId xmlns:a16="http://schemas.microsoft.com/office/drawing/2014/main" id="{3D078F63-64DF-4E23-BBA9-E6C6E5C7F06A}"/>
              </a:ext>
            </a:extLst>
          </p:cNvPr>
          <p:cNvSpPr/>
          <p:nvPr/>
        </p:nvSpPr>
        <p:spPr>
          <a:xfrm>
            <a:off x="7389230" y="4583821"/>
            <a:ext cx="800523" cy="409993"/>
          </a:xfrm>
          <a:prstGeom prst="can">
            <a:avLst/>
          </a:prstGeom>
          <a:solidFill>
            <a:srgbClr val="00B082"/>
          </a:solidFill>
          <a:ln w="12700" cap="flat">
            <a:solidFill>
              <a:schemeClr val="bg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1883" tIns="59414" rIns="11883" bIns="11883" numCol="1" spcCol="38100" rtlCol="0" anchor="ctr">
            <a:noAutofit/>
          </a:bodyPr>
          <a:lstStyle/>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dirty="0">
                <a:ln w="22225">
                  <a:noFill/>
                  <a:prstDash val="solid"/>
                </a:ln>
                <a:solidFill>
                  <a:prstClr val="white"/>
                </a:solidFill>
                <a:effectLst/>
                <a:uLnTx/>
                <a:uFillTx/>
                <a:latin typeface="Franklin Gothic"/>
                <a:ea typeface="Arial"/>
                <a:cs typeface="Arial"/>
                <a:sym typeface="Arial"/>
              </a:rPr>
              <a:t>IDENTIFIED </a:t>
            </a:r>
          </a:p>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dirty="0">
                <a:ln w="22225">
                  <a:noFill/>
                  <a:prstDash val="solid"/>
                </a:ln>
                <a:solidFill>
                  <a:prstClr val="white"/>
                </a:solidFill>
                <a:effectLst/>
                <a:uLnTx/>
                <a:uFillTx/>
                <a:latin typeface="Franklin Gothic"/>
                <a:ea typeface="Arial"/>
                <a:cs typeface="Arial"/>
                <a:sym typeface="Arial"/>
              </a:rPr>
              <a:t>DATA</a:t>
            </a:r>
          </a:p>
        </p:txBody>
      </p:sp>
      <p:sp>
        <p:nvSpPr>
          <p:cNvPr id="6" name="Cylinder 5">
            <a:extLst>
              <a:ext uri="{FF2B5EF4-FFF2-40B4-BE49-F238E27FC236}">
                <a16:creationId xmlns:a16="http://schemas.microsoft.com/office/drawing/2014/main" id="{3AEB3482-46F8-49C7-837D-0F8F20CB48A9}"/>
              </a:ext>
            </a:extLst>
          </p:cNvPr>
          <p:cNvSpPr/>
          <p:nvPr/>
        </p:nvSpPr>
        <p:spPr>
          <a:xfrm>
            <a:off x="7389230" y="4213685"/>
            <a:ext cx="800523" cy="409993"/>
          </a:xfrm>
          <a:prstGeom prst="can">
            <a:avLst/>
          </a:prstGeom>
          <a:solidFill>
            <a:srgbClr val="CC00FF"/>
          </a:solidFill>
          <a:ln w="12700" cap="flat">
            <a:solidFill>
              <a:schemeClr val="bg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1883" tIns="47531" rIns="11883" bIns="11883" numCol="1" spcCol="38100" rtlCol="0" anchor="ctr">
            <a:noAutofit/>
          </a:bodyPr>
          <a:lstStyle/>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dirty="0">
                <a:ln w="22225">
                  <a:noFill/>
                  <a:prstDash val="solid"/>
                </a:ln>
                <a:solidFill>
                  <a:prstClr val="white"/>
                </a:solidFill>
                <a:effectLst/>
                <a:uLnTx/>
                <a:uFillTx/>
                <a:latin typeface="Franklin Gothic"/>
                <a:ea typeface="Arial"/>
                <a:cs typeface="Arial"/>
                <a:sym typeface="Arial"/>
              </a:rPr>
              <a:t>PSEUDONYMISED </a:t>
            </a:r>
          </a:p>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dirty="0">
                <a:ln w="22225">
                  <a:noFill/>
                  <a:prstDash val="solid"/>
                </a:ln>
                <a:solidFill>
                  <a:prstClr val="white"/>
                </a:solidFill>
                <a:effectLst/>
                <a:uLnTx/>
                <a:uFillTx/>
                <a:latin typeface="Franklin Gothic"/>
                <a:ea typeface="Arial"/>
                <a:cs typeface="Arial"/>
                <a:sym typeface="Arial"/>
              </a:rPr>
              <a:t>DATA</a:t>
            </a:r>
          </a:p>
        </p:txBody>
      </p:sp>
      <p:cxnSp>
        <p:nvCxnSpPr>
          <p:cNvPr id="8" name="Elbow Connector 169">
            <a:extLst>
              <a:ext uri="{FF2B5EF4-FFF2-40B4-BE49-F238E27FC236}">
                <a16:creationId xmlns:a16="http://schemas.microsoft.com/office/drawing/2014/main" id="{B4390423-05DC-4599-96E9-4C17361412DB}"/>
              </a:ext>
            </a:extLst>
          </p:cNvPr>
          <p:cNvCxnSpPr/>
          <p:nvPr/>
        </p:nvCxnSpPr>
        <p:spPr>
          <a:xfrm rot="16200000" flipV="1">
            <a:off x="4154040" y="5082421"/>
            <a:ext cx="1500149" cy="24047"/>
          </a:xfrm>
          <a:prstGeom prst="bentConnector3">
            <a:avLst>
              <a:gd name="adj1" fmla="val 50000"/>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EEE4779-9D8E-4599-8DCB-AF40FBBAC4FE}"/>
              </a:ext>
            </a:extLst>
          </p:cNvPr>
          <p:cNvCxnSpPr>
            <a:stCxn id="120" idx="2"/>
          </p:cNvCxnSpPr>
          <p:nvPr/>
        </p:nvCxnSpPr>
        <p:spPr>
          <a:xfrm flipH="1">
            <a:off x="1007698" y="3633742"/>
            <a:ext cx="12437" cy="699872"/>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6" name="Elbow Connector 85">
            <a:extLst>
              <a:ext uri="{FF2B5EF4-FFF2-40B4-BE49-F238E27FC236}">
                <a16:creationId xmlns:a16="http://schemas.microsoft.com/office/drawing/2014/main" id="{1306EFB7-61C6-4F64-ABC0-88BB24303749}"/>
              </a:ext>
            </a:extLst>
          </p:cNvPr>
          <p:cNvCxnSpPr/>
          <p:nvPr/>
        </p:nvCxnSpPr>
        <p:spPr>
          <a:xfrm rot="16200000" flipV="1">
            <a:off x="3144150" y="5082421"/>
            <a:ext cx="1500149" cy="24047"/>
          </a:xfrm>
          <a:prstGeom prst="bentConnector3">
            <a:avLst>
              <a:gd name="adj1" fmla="val 50000"/>
            </a:avLst>
          </a:prstGeom>
          <a:ln>
            <a:tailEnd type="triangle" w="lg" len="med"/>
          </a:ln>
        </p:spPr>
        <p:style>
          <a:lnRef idx="2">
            <a:schemeClr val="accent1"/>
          </a:lnRef>
          <a:fillRef idx="0">
            <a:schemeClr val="accent1"/>
          </a:fillRef>
          <a:effectRef idx="1">
            <a:schemeClr val="accent1"/>
          </a:effectRef>
          <a:fontRef idx="minor">
            <a:schemeClr val="tx1"/>
          </a:fontRef>
        </p:style>
      </p:cxnSp>
      <p:sp>
        <p:nvSpPr>
          <p:cNvPr id="17" name="Rounded Rectangle 87">
            <a:extLst>
              <a:ext uri="{FF2B5EF4-FFF2-40B4-BE49-F238E27FC236}">
                <a16:creationId xmlns:a16="http://schemas.microsoft.com/office/drawing/2014/main" id="{0BA7BA51-2A4F-4534-93B2-944348863313}"/>
              </a:ext>
            </a:extLst>
          </p:cNvPr>
          <p:cNvSpPr>
            <a:spLocks/>
          </p:cNvSpPr>
          <p:nvPr/>
        </p:nvSpPr>
        <p:spPr>
          <a:xfrm>
            <a:off x="3208800" y="5818770"/>
            <a:ext cx="985143" cy="241096"/>
          </a:xfrm>
          <a:prstGeom prst="roundRect">
            <a:avLst/>
          </a:prstGeom>
          <a:solidFill>
            <a:srgbClr val="4F9420"/>
          </a:solidFill>
          <a:ln>
            <a:solidFill>
              <a:srgbClr val="FFFFFF"/>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Franklin Gothic"/>
                <a:ea typeface="+mn-ea"/>
                <a:cs typeface="Arial"/>
              </a:rPr>
              <a:t>Mental Health</a:t>
            </a:r>
          </a:p>
        </p:txBody>
      </p:sp>
      <p:sp>
        <p:nvSpPr>
          <p:cNvPr id="18" name="Rectangle 17">
            <a:extLst>
              <a:ext uri="{FF2B5EF4-FFF2-40B4-BE49-F238E27FC236}">
                <a16:creationId xmlns:a16="http://schemas.microsoft.com/office/drawing/2014/main" id="{8F7B2EAF-BC1C-4325-B59D-508502BF69A5}"/>
              </a:ext>
            </a:extLst>
          </p:cNvPr>
          <p:cNvSpPr/>
          <p:nvPr/>
        </p:nvSpPr>
        <p:spPr>
          <a:xfrm>
            <a:off x="3470366" y="4481840"/>
            <a:ext cx="893999" cy="145291"/>
          </a:xfrm>
          <a:prstGeom prst="rect">
            <a:avLst/>
          </a:prstGeom>
          <a:solidFill>
            <a:srgbClr val="4F942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MPI</a:t>
            </a:r>
          </a:p>
        </p:txBody>
      </p:sp>
      <p:sp>
        <p:nvSpPr>
          <p:cNvPr id="19" name="Rectangle 18">
            <a:extLst>
              <a:ext uri="{FF2B5EF4-FFF2-40B4-BE49-F238E27FC236}">
                <a16:creationId xmlns:a16="http://schemas.microsoft.com/office/drawing/2014/main" id="{2728031D-1697-459E-B902-5FB2E30787C0}"/>
              </a:ext>
            </a:extLst>
          </p:cNvPr>
          <p:cNvSpPr/>
          <p:nvPr/>
        </p:nvSpPr>
        <p:spPr>
          <a:xfrm>
            <a:off x="3470366" y="4676594"/>
            <a:ext cx="893999" cy="145291"/>
          </a:xfrm>
          <a:prstGeom prst="rect">
            <a:avLst/>
          </a:prstGeom>
          <a:solidFill>
            <a:srgbClr val="4F942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CPA Details</a:t>
            </a:r>
          </a:p>
        </p:txBody>
      </p:sp>
      <p:sp>
        <p:nvSpPr>
          <p:cNvPr id="20" name="Rectangle 19">
            <a:extLst>
              <a:ext uri="{FF2B5EF4-FFF2-40B4-BE49-F238E27FC236}">
                <a16:creationId xmlns:a16="http://schemas.microsoft.com/office/drawing/2014/main" id="{6C8BE1F8-E074-4DB4-808C-B2789E162A50}"/>
              </a:ext>
            </a:extLst>
          </p:cNvPr>
          <p:cNvSpPr/>
          <p:nvPr/>
        </p:nvSpPr>
        <p:spPr>
          <a:xfrm>
            <a:off x="3470366" y="4871350"/>
            <a:ext cx="893999" cy="145291"/>
          </a:xfrm>
          <a:prstGeom prst="rect">
            <a:avLst/>
          </a:prstGeom>
          <a:solidFill>
            <a:srgbClr val="4F942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Diagnoses</a:t>
            </a:r>
          </a:p>
        </p:txBody>
      </p:sp>
      <p:sp>
        <p:nvSpPr>
          <p:cNvPr id="21" name="Rectangle 20">
            <a:extLst>
              <a:ext uri="{FF2B5EF4-FFF2-40B4-BE49-F238E27FC236}">
                <a16:creationId xmlns:a16="http://schemas.microsoft.com/office/drawing/2014/main" id="{CA39FB17-8620-4E34-B123-D61999C7E8BF}"/>
              </a:ext>
            </a:extLst>
          </p:cNvPr>
          <p:cNvSpPr/>
          <p:nvPr/>
        </p:nvSpPr>
        <p:spPr>
          <a:xfrm>
            <a:off x="3470366" y="5066104"/>
            <a:ext cx="893999" cy="145291"/>
          </a:xfrm>
          <a:prstGeom prst="rect">
            <a:avLst/>
          </a:prstGeom>
          <a:solidFill>
            <a:srgbClr val="4F942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Clinical Notes</a:t>
            </a:r>
          </a:p>
        </p:txBody>
      </p:sp>
      <p:sp>
        <p:nvSpPr>
          <p:cNvPr id="22" name="Rectangle 21">
            <a:extLst>
              <a:ext uri="{FF2B5EF4-FFF2-40B4-BE49-F238E27FC236}">
                <a16:creationId xmlns:a16="http://schemas.microsoft.com/office/drawing/2014/main" id="{FCAA2430-6FEB-4588-A8B7-9260040EFAD3}"/>
              </a:ext>
            </a:extLst>
          </p:cNvPr>
          <p:cNvSpPr/>
          <p:nvPr/>
        </p:nvSpPr>
        <p:spPr>
          <a:xfrm>
            <a:off x="3470366" y="5260858"/>
            <a:ext cx="893999" cy="145291"/>
          </a:xfrm>
          <a:prstGeom prst="rect">
            <a:avLst/>
          </a:prstGeom>
          <a:solidFill>
            <a:srgbClr val="4F942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MH Act</a:t>
            </a:r>
          </a:p>
        </p:txBody>
      </p:sp>
      <p:sp>
        <p:nvSpPr>
          <p:cNvPr id="23" name="Rectangle 22">
            <a:extLst>
              <a:ext uri="{FF2B5EF4-FFF2-40B4-BE49-F238E27FC236}">
                <a16:creationId xmlns:a16="http://schemas.microsoft.com/office/drawing/2014/main" id="{26A604D7-9635-4101-B7CE-36304EE20DD5}"/>
              </a:ext>
            </a:extLst>
          </p:cNvPr>
          <p:cNvSpPr/>
          <p:nvPr/>
        </p:nvSpPr>
        <p:spPr>
          <a:xfrm>
            <a:off x="3470366" y="5455613"/>
            <a:ext cx="893999" cy="145291"/>
          </a:xfrm>
          <a:prstGeom prst="rect">
            <a:avLst/>
          </a:prstGeom>
          <a:solidFill>
            <a:srgbClr val="4F942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Risks</a:t>
            </a:r>
          </a:p>
        </p:txBody>
      </p:sp>
      <p:sp>
        <p:nvSpPr>
          <p:cNvPr id="24" name="Rectangle 23">
            <a:extLst>
              <a:ext uri="{FF2B5EF4-FFF2-40B4-BE49-F238E27FC236}">
                <a16:creationId xmlns:a16="http://schemas.microsoft.com/office/drawing/2014/main" id="{98C9D00C-CD30-427D-BC92-7E7DE8CF7C34}"/>
              </a:ext>
            </a:extLst>
          </p:cNvPr>
          <p:cNvSpPr/>
          <p:nvPr/>
        </p:nvSpPr>
        <p:spPr>
          <a:xfrm>
            <a:off x="4485582" y="4480548"/>
            <a:ext cx="893999" cy="145291"/>
          </a:xfrm>
          <a:prstGeom prst="rect">
            <a:avLst/>
          </a:prstGeom>
          <a:solidFill>
            <a:srgbClr val="FF66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MPI</a:t>
            </a:r>
          </a:p>
        </p:txBody>
      </p:sp>
      <p:sp>
        <p:nvSpPr>
          <p:cNvPr id="25" name="Rectangle 24">
            <a:extLst>
              <a:ext uri="{FF2B5EF4-FFF2-40B4-BE49-F238E27FC236}">
                <a16:creationId xmlns:a16="http://schemas.microsoft.com/office/drawing/2014/main" id="{4E34A5FB-DCA6-4405-955A-7BE75EAA0CAD}"/>
              </a:ext>
            </a:extLst>
          </p:cNvPr>
          <p:cNvSpPr/>
          <p:nvPr/>
        </p:nvSpPr>
        <p:spPr>
          <a:xfrm>
            <a:off x="4485582" y="4674041"/>
            <a:ext cx="893999" cy="145291"/>
          </a:xfrm>
          <a:prstGeom prst="rect">
            <a:avLst/>
          </a:prstGeom>
          <a:solidFill>
            <a:srgbClr val="FF66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Franklin Gothic"/>
                <a:ea typeface="+mn-ea"/>
                <a:cs typeface="Helvetica Light"/>
              </a:rPr>
              <a:t>Immunisations</a:t>
            </a:r>
            <a:endParaRPr kumimoji="0" lang="en-US" sz="1000" b="0" i="0" u="none" strike="noStrike" kern="1200" cap="none" spc="0" normalizeH="0" baseline="0" noProof="0" dirty="0">
              <a:ln>
                <a:noFill/>
              </a:ln>
              <a:solidFill>
                <a:prstClr val="white"/>
              </a:solidFill>
              <a:effectLst/>
              <a:uLnTx/>
              <a:uFillTx/>
              <a:latin typeface="Franklin Gothic"/>
              <a:ea typeface="+mn-ea"/>
              <a:cs typeface="Helvetica Light"/>
            </a:endParaRPr>
          </a:p>
        </p:txBody>
      </p:sp>
      <p:sp>
        <p:nvSpPr>
          <p:cNvPr id="26" name="Rectangle 25">
            <a:extLst>
              <a:ext uri="{FF2B5EF4-FFF2-40B4-BE49-F238E27FC236}">
                <a16:creationId xmlns:a16="http://schemas.microsoft.com/office/drawing/2014/main" id="{CA140CD3-EE5F-4F17-975C-8A7D634FF4F9}"/>
              </a:ext>
            </a:extLst>
          </p:cNvPr>
          <p:cNvSpPr/>
          <p:nvPr/>
        </p:nvSpPr>
        <p:spPr>
          <a:xfrm>
            <a:off x="4485582" y="4867536"/>
            <a:ext cx="893999" cy="145291"/>
          </a:xfrm>
          <a:prstGeom prst="rect">
            <a:avLst/>
          </a:prstGeom>
          <a:solidFill>
            <a:srgbClr val="FF66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Care Plans</a:t>
            </a:r>
          </a:p>
        </p:txBody>
      </p:sp>
      <p:sp>
        <p:nvSpPr>
          <p:cNvPr id="27" name="Rectangle 26">
            <a:extLst>
              <a:ext uri="{FF2B5EF4-FFF2-40B4-BE49-F238E27FC236}">
                <a16:creationId xmlns:a16="http://schemas.microsoft.com/office/drawing/2014/main" id="{0CCC8E58-7372-4A7F-992F-9376F3264BF0}"/>
              </a:ext>
            </a:extLst>
          </p:cNvPr>
          <p:cNvSpPr/>
          <p:nvPr/>
        </p:nvSpPr>
        <p:spPr>
          <a:xfrm>
            <a:off x="4485582" y="5061030"/>
            <a:ext cx="893999" cy="145291"/>
          </a:xfrm>
          <a:prstGeom prst="rect">
            <a:avLst/>
          </a:prstGeom>
          <a:solidFill>
            <a:srgbClr val="FF66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Problems</a:t>
            </a:r>
          </a:p>
        </p:txBody>
      </p:sp>
      <p:sp>
        <p:nvSpPr>
          <p:cNvPr id="28" name="Rectangle 27">
            <a:extLst>
              <a:ext uri="{FF2B5EF4-FFF2-40B4-BE49-F238E27FC236}">
                <a16:creationId xmlns:a16="http://schemas.microsoft.com/office/drawing/2014/main" id="{2755BEAA-B024-4B40-B50F-B20275ABD2EE}"/>
              </a:ext>
            </a:extLst>
          </p:cNvPr>
          <p:cNvSpPr/>
          <p:nvPr/>
        </p:nvSpPr>
        <p:spPr>
          <a:xfrm>
            <a:off x="4485582" y="5254524"/>
            <a:ext cx="893999" cy="145291"/>
          </a:xfrm>
          <a:prstGeom prst="rect">
            <a:avLst/>
          </a:prstGeom>
          <a:solidFill>
            <a:srgbClr val="FF66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Interventions</a:t>
            </a:r>
          </a:p>
        </p:txBody>
      </p:sp>
      <p:sp>
        <p:nvSpPr>
          <p:cNvPr id="29" name="Rectangle 28">
            <a:extLst>
              <a:ext uri="{FF2B5EF4-FFF2-40B4-BE49-F238E27FC236}">
                <a16:creationId xmlns:a16="http://schemas.microsoft.com/office/drawing/2014/main" id="{FB3D0F44-1E36-4CDD-A2C9-9C0153274901}"/>
              </a:ext>
            </a:extLst>
          </p:cNvPr>
          <p:cNvSpPr/>
          <p:nvPr/>
        </p:nvSpPr>
        <p:spPr>
          <a:xfrm>
            <a:off x="4485582" y="5448017"/>
            <a:ext cx="893999" cy="145291"/>
          </a:xfrm>
          <a:prstGeom prst="rect">
            <a:avLst/>
          </a:prstGeom>
          <a:solidFill>
            <a:srgbClr val="FF66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Diagnoses</a:t>
            </a:r>
          </a:p>
        </p:txBody>
      </p:sp>
      <p:cxnSp>
        <p:nvCxnSpPr>
          <p:cNvPr id="30" name="Straight Arrow Connector 29">
            <a:extLst>
              <a:ext uri="{FF2B5EF4-FFF2-40B4-BE49-F238E27FC236}">
                <a16:creationId xmlns:a16="http://schemas.microsoft.com/office/drawing/2014/main" id="{FC19A0EF-70CD-4A54-9675-D99821B4329E}"/>
              </a:ext>
            </a:extLst>
          </p:cNvPr>
          <p:cNvCxnSpPr>
            <a:cxnSpLocks/>
          </p:cNvCxnSpPr>
          <p:nvPr/>
        </p:nvCxnSpPr>
        <p:spPr>
          <a:xfrm flipV="1">
            <a:off x="723615" y="4333614"/>
            <a:ext cx="6587034" cy="1554"/>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855B909E-674C-45CF-8CBB-5DCECECE47DC}"/>
              </a:ext>
            </a:extLst>
          </p:cNvPr>
          <p:cNvSpPr/>
          <p:nvPr/>
        </p:nvSpPr>
        <p:spPr>
          <a:xfrm>
            <a:off x="2338990" y="4314210"/>
            <a:ext cx="40628" cy="461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Franklin Gothic"/>
              <a:ea typeface="+mn-ea"/>
              <a:cs typeface="+mn-cs"/>
            </a:endParaRPr>
          </a:p>
        </p:txBody>
      </p:sp>
      <p:sp>
        <p:nvSpPr>
          <p:cNvPr id="32" name="Rectangle 31">
            <a:extLst>
              <a:ext uri="{FF2B5EF4-FFF2-40B4-BE49-F238E27FC236}">
                <a16:creationId xmlns:a16="http://schemas.microsoft.com/office/drawing/2014/main" id="{E51B35A0-4349-4621-9743-30C0BE475025}"/>
              </a:ext>
            </a:extLst>
          </p:cNvPr>
          <p:cNvSpPr/>
          <p:nvPr/>
        </p:nvSpPr>
        <p:spPr>
          <a:xfrm>
            <a:off x="3756867" y="4312660"/>
            <a:ext cx="40628" cy="461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Franklin Gothic"/>
              <a:ea typeface="+mn-ea"/>
              <a:cs typeface="+mn-cs"/>
            </a:endParaRPr>
          </a:p>
        </p:txBody>
      </p:sp>
      <p:sp>
        <p:nvSpPr>
          <p:cNvPr id="33" name="Rectangle 32">
            <a:extLst>
              <a:ext uri="{FF2B5EF4-FFF2-40B4-BE49-F238E27FC236}">
                <a16:creationId xmlns:a16="http://schemas.microsoft.com/office/drawing/2014/main" id="{CF60B5A1-D106-42BA-8A6C-9AC32BA4152E}"/>
              </a:ext>
            </a:extLst>
          </p:cNvPr>
          <p:cNvSpPr/>
          <p:nvPr/>
        </p:nvSpPr>
        <p:spPr>
          <a:xfrm>
            <a:off x="5124810" y="4312660"/>
            <a:ext cx="40628" cy="461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Franklin Gothic"/>
              <a:ea typeface="+mn-ea"/>
              <a:cs typeface="+mn-cs"/>
            </a:endParaRPr>
          </a:p>
        </p:txBody>
      </p:sp>
      <p:sp>
        <p:nvSpPr>
          <p:cNvPr id="34" name="Rectangle 33">
            <a:extLst>
              <a:ext uri="{FF2B5EF4-FFF2-40B4-BE49-F238E27FC236}">
                <a16:creationId xmlns:a16="http://schemas.microsoft.com/office/drawing/2014/main" id="{D476BA55-C844-4A33-86A3-564216FAC017}"/>
              </a:ext>
            </a:extLst>
          </p:cNvPr>
          <p:cNvSpPr/>
          <p:nvPr/>
        </p:nvSpPr>
        <p:spPr>
          <a:xfrm>
            <a:off x="6568335" y="4311111"/>
            <a:ext cx="40628" cy="461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Franklin Gothic"/>
              <a:ea typeface="+mn-ea"/>
              <a:cs typeface="+mn-cs"/>
            </a:endParaRPr>
          </a:p>
        </p:txBody>
      </p:sp>
      <p:sp>
        <p:nvSpPr>
          <p:cNvPr id="35" name="Rectangle 34">
            <a:extLst>
              <a:ext uri="{FF2B5EF4-FFF2-40B4-BE49-F238E27FC236}">
                <a16:creationId xmlns:a16="http://schemas.microsoft.com/office/drawing/2014/main" id="{AFCC1175-8E2A-4584-A6D7-D0068A9F22A1}"/>
              </a:ext>
            </a:extLst>
          </p:cNvPr>
          <p:cNvSpPr/>
          <p:nvPr/>
        </p:nvSpPr>
        <p:spPr>
          <a:xfrm>
            <a:off x="8003311" y="4309561"/>
            <a:ext cx="40628" cy="461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Franklin Gothic"/>
              <a:ea typeface="+mn-ea"/>
              <a:cs typeface="+mn-cs"/>
            </a:endParaRPr>
          </a:p>
        </p:txBody>
      </p:sp>
      <p:sp>
        <p:nvSpPr>
          <p:cNvPr id="37" name="Rectangle 36">
            <a:extLst>
              <a:ext uri="{FF2B5EF4-FFF2-40B4-BE49-F238E27FC236}">
                <a16:creationId xmlns:a16="http://schemas.microsoft.com/office/drawing/2014/main" id="{0A8D53F1-2320-4F2D-8BE6-9893BE093ED1}"/>
              </a:ext>
            </a:extLst>
          </p:cNvPr>
          <p:cNvSpPr/>
          <p:nvPr/>
        </p:nvSpPr>
        <p:spPr>
          <a:xfrm>
            <a:off x="2040518" y="261984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Administration</a:t>
            </a:r>
          </a:p>
        </p:txBody>
      </p:sp>
      <p:sp>
        <p:nvSpPr>
          <p:cNvPr id="38" name="Rectangle 37">
            <a:extLst>
              <a:ext uri="{FF2B5EF4-FFF2-40B4-BE49-F238E27FC236}">
                <a16:creationId xmlns:a16="http://schemas.microsoft.com/office/drawing/2014/main" id="{DBDB0B0B-A345-4D48-8174-EFF6AB9953E1}"/>
              </a:ext>
            </a:extLst>
          </p:cNvPr>
          <p:cNvSpPr/>
          <p:nvPr/>
        </p:nvSpPr>
        <p:spPr>
          <a:xfrm>
            <a:off x="2040518" y="2799484"/>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Alcohol Exercise Diet</a:t>
            </a:r>
          </a:p>
        </p:txBody>
      </p:sp>
      <p:sp>
        <p:nvSpPr>
          <p:cNvPr id="39" name="Rectangle 38">
            <a:extLst>
              <a:ext uri="{FF2B5EF4-FFF2-40B4-BE49-F238E27FC236}">
                <a16:creationId xmlns:a16="http://schemas.microsoft.com/office/drawing/2014/main" id="{6767280C-AC7D-4596-82A0-945AE43ADDDD}"/>
              </a:ext>
            </a:extLst>
          </p:cNvPr>
          <p:cNvSpPr/>
          <p:nvPr/>
        </p:nvSpPr>
        <p:spPr>
          <a:xfrm>
            <a:off x="2040518" y="297911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Allergies</a:t>
            </a:r>
          </a:p>
        </p:txBody>
      </p:sp>
      <p:sp>
        <p:nvSpPr>
          <p:cNvPr id="40" name="Rectangle 39">
            <a:extLst>
              <a:ext uri="{FF2B5EF4-FFF2-40B4-BE49-F238E27FC236}">
                <a16:creationId xmlns:a16="http://schemas.microsoft.com/office/drawing/2014/main" id="{FD7F7FE7-5AA2-4F38-B582-271375E2DD5A}"/>
              </a:ext>
            </a:extLst>
          </p:cNvPr>
          <p:cNvSpPr/>
          <p:nvPr/>
        </p:nvSpPr>
        <p:spPr>
          <a:xfrm>
            <a:off x="2040518" y="3158754"/>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Glucose / HbA1C</a:t>
            </a:r>
          </a:p>
        </p:txBody>
      </p:sp>
      <p:sp>
        <p:nvSpPr>
          <p:cNvPr id="41" name="Rectangle 40">
            <a:extLst>
              <a:ext uri="{FF2B5EF4-FFF2-40B4-BE49-F238E27FC236}">
                <a16:creationId xmlns:a16="http://schemas.microsoft.com/office/drawing/2014/main" id="{F09015CA-9D63-469C-B015-B22445C7A0D8}"/>
              </a:ext>
            </a:extLst>
          </p:cNvPr>
          <p:cNvSpPr/>
          <p:nvPr/>
        </p:nvSpPr>
        <p:spPr>
          <a:xfrm>
            <a:off x="2040518" y="3338392"/>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Blood Chemistry</a:t>
            </a:r>
          </a:p>
        </p:txBody>
      </p:sp>
      <p:sp>
        <p:nvSpPr>
          <p:cNvPr id="42" name="Rectangle 41">
            <a:extLst>
              <a:ext uri="{FF2B5EF4-FFF2-40B4-BE49-F238E27FC236}">
                <a16:creationId xmlns:a16="http://schemas.microsoft.com/office/drawing/2014/main" id="{37689379-4476-4D5F-BE25-F5804FB1A1CE}"/>
              </a:ext>
            </a:extLst>
          </p:cNvPr>
          <p:cNvSpPr/>
          <p:nvPr/>
        </p:nvSpPr>
        <p:spPr>
          <a:xfrm>
            <a:off x="2040518" y="3697664"/>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Cervical Cytology</a:t>
            </a:r>
          </a:p>
        </p:txBody>
      </p:sp>
      <p:sp>
        <p:nvSpPr>
          <p:cNvPr id="43" name="Rectangle 42">
            <a:extLst>
              <a:ext uri="{FF2B5EF4-FFF2-40B4-BE49-F238E27FC236}">
                <a16:creationId xmlns:a16="http://schemas.microsoft.com/office/drawing/2014/main" id="{62E701C9-6109-4905-AD8F-4FCD1DBF3777}"/>
              </a:ext>
            </a:extLst>
          </p:cNvPr>
          <p:cNvSpPr/>
          <p:nvPr/>
        </p:nvSpPr>
        <p:spPr>
          <a:xfrm>
            <a:off x="2040518" y="351802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Blood Pressure</a:t>
            </a:r>
          </a:p>
        </p:txBody>
      </p:sp>
      <p:sp>
        <p:nvSpPr>
          <p:cNvPr id="44" name="Rectangle 43">
            <a:extLst>
              <a:ext uri="{FF2B5EF4-FFF2-40B4-BE49-F238E27FC236}">
                <a16:creationId xmlns:a16="http://schemas.microsoft.com/office/drawing/2014/main" id="{CD8ABAF0-3B96-409A-B211-A474D8254F38}"/>
              </a:ext>
            </a:extLst>
          </p:cNvPr>
          <p:cNvSpPr/>
          <p:nvPr/>
        </p:nvSpPr>
        <p:spPr>
          <a:xfrm>
            <a:off x="2040518" y="3877300"/>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Child Health Data</a:t>
            </a:r>
          </a:p>
        </p:txBody>
      </p:sp>
      <p:sp>
        <p:nvSpPr>
          <p:cNvPr id="45" name="Rectangle 44">
            <a:extLst>
              <a:ext uri="{FF2B5EF4-FFF2-40B4-BE49-F238E27FC236}">
                <a16:creationId xmlns:a16="http://schemas.microsoft.com/office/drawing/2014/main" id="{A78D3454-783F-45C3-AC77-395050D806CF}"/>
              </a:ext>
            </a:extLst>
          </p:cNvPr>
          <p:cNvSpPr/>
          <p:nvPr/>
        </p:nvSpPr>
        <p:spPr>
          <a:xfrm>
            <a:off x="2040518" y="4056937"/>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Chronic Disease Data</a:t>
            </a:r>
          </a:p>
        </p:txBody>
      </p:sp>
      <p:sp>
        <p:nvSpPr>
          <p:cNvPr id="46" name="Rectangle 45">
            <a:extLst>
              <a:ext uri="{FF2B5EF4-FFF2-40B4-BE49-F238E27FC236}">
                <a16:creationId xmlns:a16="http://schemas.microsoft.com/office/drawing/2014/main" id="{C060DB07-C8C5-49EB-B8FF-C53C183497BC}"/>
              </a:ext>
            </a:extLst>
          </p:cNvPr>
          <p:cNvSpPr/>
          <p:nvPr/>
        </p:nvSpPr>
        <p:spPr>
          <a:xfrm>
            <a:off x="3208369" y="261984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Contraception &amp; HRT</a:t>
            </a:r>
          </a:p>
        </p:txBody>
      </p:sp>
      <p:sp>
        <p:nvSpPr>
          <p:cNvPr id="47" name="Rectangle 46">
            <a:extLst>
              <a:ext uri="{FF2B5EF4-FFF2-40B4-BE49-F238E27FC236}">
                <a16:creationId xmlns:a16="http://schemas.microsoft.com/office/drawing/2014/main" id="{0AF988BF-7AFE-426C-B675-ACBA6A30847F}"/>
              </a:ext>
            </a:extLst>
          </p:cNvPr>
          <p:cNvSpPr/>
          <p:nvPr/>
        </p:nvSpPr>
        <p:spPr>
          <a:xfrm>
            <a:off x="3208369" y="2807960"/>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ECG Pulmonary</a:t>
            </a:r>
          </a:p>
        </p:txBody>
      </p:sp>
      <p:sp>
        <p:nvSpPr>
          <p:cNvPr id="48" name="Rectangle 47">
            <a:extLst>
              <a:ext uri="{FF2B5EF4-FFF2-40B4-BE49-F238E27FC236}">
                <a16:creationId xmlns:a16="http://schemas.microsoft.com/office/drawing/2014/main" id="{79D6DAAE-848C-4E5A-8D4D-693613529683}"/>
              </a:ext>
            </a:extLst>
          </p:cNvPr>
          <p:cNvSpPr/>
          <p:nvPr/>
        </p:nvSpPr>
        <p:spPr>
          <a:xfrm>
            <a:off x="3208369" y="2987596"/>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Family History</a:t>
            </a:r>
          </a:p>
        </p:txBody>
      </p:sp>
      <p:sp>
        <p:nvSpPr>
          <p:cNvPr id="49" name="Rectangle 48">
            <a:extLst>
              <a:ext uri="{FF2B5EF4-FFF2-40B4-BE49-F238E27FC236}">
                <a16:creationId xmlns:a16="http://schemas.microsoft.com/office/drawing/2014/main" id="{CB717A87-7566-46FF-BCA9-D19F082697C3}"/>
              </a:ext>
            </a:extLst>
          </p:cNvPr>
          <p:cNvSpPr/>
          <p:nvPr/>
        </p:nvSpPr>
        <p:spPr>
          <a:xfrm>
            <a:off x="3208369" y="3167232"/>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Heamatology</a:t>
            </a:r>
          </a:p>
        </p:txBody>
      </p:sp>
      <p:sp>
        <p:nvSpPr>
          <p:cNvPr id="50" name="Rectangle 49">
            <a:extLst>
              <a:ext uri="{FF2B5EF4-FFF2-40B4-BE49-F238E27FC236}">
                <a16:creationId xmlns:a16="http://schemas.microsoft.com/office/drawing/2014/main" id="{621A0D0E-D5DA-410F-8266-9FA841BBFEAF}"/>
              </a:ext>
            </a:extLst>
          </p:cNvPr>
          <p:cNvSpPr/>
          <p:nvPr/>
        </p:nvSpPr>
        <p:spPr>
          <a:xfrm>
            <a:off x="3208369" y="3346869"/>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Height &amp; Weight</a:t>
            </a:r>
          </a:p>
        </p:txBody>
      </p:sp>
      <p:sp>
        <p:nvSpPr>
          <p:cNvPr id="51" name="Rectangle 50">
            <a:extLst>
              <a:ext uri="{FF2B5EF4-FFF2-40B4-BE49-F238E27FC236}">
                <a16:creationId xmlns:a16="http://schemas.microsoft.com/office/drawing/2014/main" id="{8A818CB2-CB46-48AB-80EC-FEF2A95A8768}"/>
              </a:ext>
            </a:extLst>
          </p:cNvPr>
          <p:cNvSpPr/>
          <p:nvPr/>
        </p:nvSpPr>
        <p:spPr>
          <a:xfrm>
            <a:off x="3208369" y="370613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Other Diagnostics</a:t>
            </a:r>
          </a:p>
        </p:txBody>
      </p:sp>
      <p:sp>
        <p:nvSpPr>
          <p:cNvPr id="52" name="Rectangle 51">
            <a:extLst>
              <a:ext uri="{FF2B5EF4-FFF2-40B4-BE49-F238E27FC236}">
                <a16:creationId xmlns:a16="http://schemas.microsoft.com/office/drawing/2014/main" id="{8702951E-AC33-4BFB-A1AA-36AD3C8AAB74}"/>
              </a:ext>
            </a:extLst>
          </p:cNvPr>
          <p:cNvSpPr/>
          <p:nvPr/>
        </p:nvSpPr>
        <p:spPr>
          <a:xfrm>
            <a:off x="3208369" y="3526504"/>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Medication Issues</a:t>
            </a:r>
          </a:p>
        </p:txBody>
      </p:sp>
      <p:sp>
        <p:nvSpPr>
          <p:cNvPr id="53" name="Rectangle 52">
            <a:extLst>
              <a:ext uri="{FF2B5EF4-FFF2-40B4-BE49-F238E27FC236}">
                <a16:creationId xmlns:a16="http://schemas.microsoft.com/office/drawing/2014/main" id="{1075804A-F724-4244-95F9-DE8B2EAF0FBB}"/>
              </a:ext>
            </a:extLst>
          </p:cNvPr>
          <p:cNvSpPr/>
          <p:nvPr/>
        </p:nvSpPr>
        <p:spPr>
          <a:xfrm>
            <a:off x="3208369" y="3885777"/>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Other Therapeutics</a:t>
            </a:r>
          </a:p>
        </p:txBody>
      </p:sp>
      <p:sp>
        <p:nvSpPr>
          <p:cNvPr id="54" name="Rectangle 53">
            <a:extLst>
              <a:ext uri="{FF2B5EF4-FFF2-40B4-BE49-F238E27FC236}">
                <a16:creationId xmlns:a16="http://schemas.microsoft.com/office/drawing/2014/main" id="{B813DF33-90A2-4BFD-9620-E4F1B25394EF}"/>
              </a:ext>
            </a:extLst>
          </p:cNvPr>
          <p:cNvSpPr/>
          <p:nvPr/>
        </p:nvSpPr>
        <p:spPr>
          <a:xfrm>
            <a:off x="3208369" y="4065413"/>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Pregnancies.</a:t>
            </a:r>
          </a:p>
        </p:txBody>
      </p:sp>
      <p:sp>
        <p:nvSpPr>
          <p:cNvPr id="55" name="Rectangle 54">
            <a:extLst>
              <a:ext uri="{FF2B5EF4-FFF2-40B4-BE49-F238E27FC236}">
                <a16:creationId xmlns:a16="http://schemas.microsoft.com/office/drawing/2014/main" id="{1EA6A4E2-5149-4FE2-9FAF-02E26E58C223}"/>
              </a:ext>
            </a:extLst>
          </p:cNvPr>
          <p:cNvSpPr/>
          <p:nvPr/>
        </p:nvSpPr>
        <p:spPr>
          <a:xfrm>
            <a:off x="4376224" y="261984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Smoking</a:t>
            </a:r>
          </a:p>
        </p:txBody>
      </p:sp>
      <p:sp>
        <p:nvSpPr>
          <p:cNvPr id="56" name="Rectangle 55">
            <a:extLst>
              <a:ext uri="{FF2B5EF4-FFF2-40B4-BE49-F238E27FC236}">
                <a16:creationId xmlns:a16="http://schemas.microsoft.com/office/drawing/2014/main" id="{056864EC-4212-4481-A2A7-7FCE6FAB1AE3}"/>
              </a:ext>
            </a:extLst>
          </p:cNvPr>
          <p:cNvSpPr/>
          <p:nvPr/>
        </p:nvSpPr>
        <p:spPr>
          <a:xfrm>
            <a:off x="4376224" y="2807960"/>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Urinalysis</a:t>
            </a:r>
          </a:p>
        </p:txBody>
      </p:sp>
      <p:sp>
        <p:nvSpPr>
          <p:cNvPr id="57" name="Rectangle 56">
            <a:extLst>
              <a:ext uri="{FF2B5EF4-FFF2-40B4-BE49-F238E27FC236}">
                <a16:creationId xmlns:a16="http://schemas.microsoft.com/office/drawing/2014/main" id="{5B80F82E-4E42-4F9E-A48B-3DE799BA865C}"/>
              </a:ext>
            </a:extLst>
          </p:cNvPr>
          <p:cNvSpPr/>
          <p:nvPr/>
        </p:nvSpPr>
        <p:spPr>
          <a:xfrm>
            <a:off x="4376224" y="2987596"/>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Immunisations</a:t>
            </a:r>
          </a:p>
        </p:txBody>
      </p:sp>
      <p:sp>
        <p:nvSpPr>
          <p:cNvPr id="58" name="Rectangle 57">
            <a:extLst>
              <a:ext uri="{FF2B5EF4-FFF2-40B4-BE49-F238E27FC236}">
                <a16:creationId xmlns:a16="http://schemas.microsoft.com/office/drawing/2014/main" id="{48E27681-F3C9-4909-80A9-D4301B59E901}"/>
              </a:ext>
            </a:extLst>
          </p:cNvPr>
          <p:cNvSpPr/>
          <p:nvPr/>
        </p:nvSpPr>
        <p:spPr>
          <a:xfrm>
            <a:off x="4376224" y="3167232"/>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Active Problems</a:t>
            </a:r>
          </a:p>
        </p:txBody>
      </p:sp>
      <p:sp>
        <p:nvSpPr>
          <p:cNvPr id="59" name="Rectangle 58">
            <a:extLst>
              <a:ext uri="{FF2B5EF4-FFF2-40B4-BE49-F238E27FC236}">
                <a16:creationId xmlns:a16="http://schemas.microsoft.com/office/drawing/2014/main" id="{86A6E000-A754-4086-86DF-FE494DF527C5}"/>
              </a:ext>
            </a:extLst>
          </p:cNvPr>
          <p:cNvSpPr/>
          <p:nvPr/>
        </p:nvSpPr>
        <p:spPr>
          <a:xfrm>
            <a:off x="4376224" y="3346869"/>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Encounters</a:t>
            </a:r>
          </a:p>
        </p:txBody>
      </p:sp>
      <p:sp>
        <p:nvSpPr>
          <p:cNvPr id="60" name="Rectangle 59">
            <a:extLst>
              <a:ext uri="{FF2B5EF4-FFF2-40B4-BE49-F238E27FC236}">
                <a16:creationId xmlns:a16="http://schemas.microsoft.com/office/drawing/2014/main" id="{0E533626-41E4-4278-A7FE-9E28CB4F9DE4}"/>
              </a:ext>
            </a:extLst>
          </p:cNvPr>
          <p:cNvSpPr/>
          <p:nvPr/>
        </p:nvSpPr>
        <p:spPr>
          <a:xfrm>
            <a:off x="4376224" y="370613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Operations</a:t>
            </a:r>
          </a:p>
        </p:txBody>
      </p:sp>
      <p:sp>
        <p:nvSpPr>
          <p:cNvPr id="61" name="Rectangle 60">
            <a:extLst>
              <a:ext uri="{FF2B5EF4-FFF2-40B4-BE49-F238E27FC236}">
                <a16:creationId xmlns:a16="http://schemas.microsoft.com/office/drawing/2014/main" id="{45511B86-C95B-4C83-A707-187207074610}"/>
              </a:ext>
            </a:extLst>
          </p:cNvPr>
          <p:cNvSpPr/>
          <p:nvPr/>
        </p:nvSpPr>
        <p:spPr>
          <a:xfrm>
            <a:off x="4376224" y="3526504"/>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Obstetric Procedures</a:t>
            </a:r>
          </a:p>
        </p:txBody>
      </p:sp>
      <p:sp>
        <p:nvSpPr>
          <p:cNvPr id="62" name="Rectangle 61">
            <a:extLst>
              <a:ext uri="{FF2B5EF4-FFF2-40B4-BE49-F238E27FC236}">
                <a16:creationId xmlns:a16="http://schemas.microsoft.com/office/drawing/2014/main" id="{B4B6FF9D-7784-424C-8ACF-B2911D168EE5}"/>
              </a:ext>
            </a:extLst>
          </p:cNvPr>
          <p:cNvSpPr/>
          <p:nvPr/>
        </p:nvSpPr>
        <p:spPr>
          <a:xfrm>
            <a:off x="4376224" y="3885777"/>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Cytology</a:t>
            </a:r>
          </a:p>
        </p:txBody>
      </p:sp>
      <p:sp>
        <p:nvSpPr>
          <p:cNvPr id="63" name="Rectangle 62">
            <a:extLst>
              <a:ext uri="{FF2B5EF4-FFF2-40B4-BE49-F238E27FC236}">
                <a16:creationId xmlns:a16="http://schemas.microsoft.com/office/drawing/2014/main" id="{25AA0D20-6A5C-48A6-AD04-59FBE8BC95DA}"/>
              </a:ext>
            </a:extLst>
          </p:cNvPr>
          <p:cNvSpPr/>
          <p:nvPr/>
        </p:nvSpPr>
        <p:spPr>
          <a:xfrm>
            <a:off x="4376224" y="4065413"/>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Other Pathology</a:t>
            </a:r>
          </a:p>
        </p:txBody>
      </p:sp>
      <p:sp>
        <p:nvSpPr>
          <p:cNvPr id="64" name="Rectangle 63">
            <a:extLst>
              <a:ext uri="{FF2B5EF4-FFF2-40B4-BE49-F238E27FC236}">
                <a16:creationId xmlns:a16="http://schemas.microsoft.com/office/drawing/2014/main" id="{6CE29FE8-0CEF-453E-ABDE-0F54FDCCAF6C}"/>
              </a:ext>
            </a:extLst>
          </p:cNvPr>
          <p:cNvSpPr/>
          <p:nvPr/>
        </p:nvSpPr>
        <p:spPr>
          <a:xfrm>
            <a:off x="5533567" y="261984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Problems List</a:t>
            </a:r>
          </a:p>
        </p:txBody>
      </p:sp>
      <p:sp>
        <p:nvSpPr>
          <p:cNvPr id="65" name="Rectangle 64">
            <a:extLst>
              <a:ext uri="{FF2B5EF4-FFF2-40B4-BE49-F238E27FC236}">
                <a16:creationId xmlns:a16="http://schemas.microsoft.com/office/drawing/2014/main" id="{BFA4B1C2-F47D-4D78-9F6A-01E04BBC1AD4}"/>
              </a:ext>
            </a:extLst>
          </p:cNvPr>
          <p:cNvSpPr/>
          <p:nvPr/>
        </p:nvSpPr>
        <p:spPr>
          <a:xfrm>
            <a:off x="5533567" y="2816435"/>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Social History</a:t>
            </a:r>
          </a:p>
        </p:txBody>
      </p:sp>
      <p:sp>
        <p:nvSpPr>
          <p:cNvPr id="66" name="Rectangle 65">
            <a:extLst>
              <a:ext uri="{FF2B5EF4-FFF2-40B4-BE49-F238E27FC236}">
                <a16:creationId xmlns:a16="http://schemas.microsoft.com/office/drawing/2014/main" id="{77230BC2-A6C3-4D42-9014-48AEE02A1F7C}"/>
              </a:ext>
            </a:extLst>
          </p:cNvPr>
          <p:cNvSpPr/>
          <p:nvPr/>
        </p:nvSpPr>
        <p:spPr>
          <a:xfrm>
            <a:off x="5533567" y="2996071"/>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Physiology Tests</a:t>
            </a:r>
          </a:p>
        </p:txBody>
      </p:sp>
      <p:sp>
        <p:nvSpPr>
          <p:cNvPr id="67" name="Rectangle 66">
            <a:extLst>
              <a:ext uri="{FF2B5EF4-FFF2-40B4-BE49-F238E27FC236}">
                <a16:creationId xmlns:a16="http://schemas.microsoft.com/office/drawing/2014/main" id="{4D2BC551-2DCB-4CBA-8FC2-DC227B528586}"/>
              </a:ext>
            </a:extLst>
          </p:cNvPr>
          <p:cNvSpPr/>
          <p:nvPr/>
        </p:nvSpPr>
        <p:spPr>
          <a:xfrm>
            <a:off x="5533567" y="3175709"/>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Investigation Admin</a:t>
            </a:r>
          </a:p>
        </p:txBody>
      </p:sp>
      <p:sp>
        <p:nvSpPr>
          <p:cNvPr id="68" name="Rectangle 67">
            <a:extLst>
              <a:ext uri="{FF2B5EF4-FFF2-40B4-BE49-F238E27FC236}">
                <a16:creationId xmlns:a16="http://schemas.microsoft.com/office/drawing/2014/main" id="{E3438BE9-E526-4803-B254-BA741F662D5E}"/>
              </a:ext>
            </a:extLst>
          </p:cNvPr>
          <p:cNvSpPr/>
          <p:nvPr/>
        </p:nvSpPr>
        <p:spPr>
          <a:xfrm>
            <a:off x="5533567" y="3355345"/>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OTC Prophylactics</a:t>
            </a:r>
          </a:p>
        </p:txBody>
      </p:sp>
      <p:sp>
        <p:nvSpPr>
          <p:cNvPr id="69" name="Rectangle 68">
            <a:extLst>
              <a:ext uri="{FF2B5EF4-FFF2-40B4-BE49-F238E27FC236}">
                <a16:creationId xmlns:a16="http://schemas.microsoft.com/office/drawing/2014/main" id="{611D66BC-CEB3-4616-9E1D-AB18E542C98E}"/>
              </a:ext>
            </a:extLst>
          </p:cNvPr>
          <p:cNvSpPr/>
          <p:nvPr/>
        </p:nvSpPr>
        <p:spPr>
          <a:xfrm>
            <a:off x="5533567" y="3714615"/>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Referrals</a:t>
            </a:r>
          </a:p>
        </p:txBody>
      </p:sp>
      <p:sp>
        <p:nvSpPr>
          <p:cNvPr id="70" name="Rectangle 69">
            <a:extLst>
              <a:ext uri="{FF2B5EF4-FFF2-40B4-BE49-F238E27FC236}">
                <a16:creationId xmlns:a16="http://schemas.microsoft.com/office/drawing/2014/main" id="{863983FF-A36E-40A3-B1CE-35DD0425AC98}"/>
              </a:ext>
            </a:extLst>
          </p:cNvPr>
          <p:cNvSpPr/>
          <p:nvPr/>
        </p:nvSpPr>
        <p:spPr>
          <a:xfrm>
            <a:off x="5533567" y="3534981"/>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Medication Admin</a:t>
            </a:r>
          </a:p>
        </p:txBody>
      </p:sp>
      <p:sp>
        <p:nvSpPr>
          <p:cNvPr id="71" name="Rectangle 70">
            <a:extLst>
              <a:ext uri="{FF2B5EF4-FFF2-40B4-BE49-F238E27FC236}">
                <a16:creationId xmlns:a16="http://schemas.microsoft.com/office/drawing/2014/main" id="{59F753E8-4EF8-4F37-8F7A-4116E8CCF443}"/>
              </a:ext>
            </a:extLst>
          </p:cNvPr>
          <p:cNvSpPr/>
          <p:nvPr/>
        </p:nvSpPr>
        <p:spPr>
          <a:xfrm>
            <a:off x="5533567" y="3894253"/>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Admissions</a:t>
            </a:r>
          </a:p>
        </p:txBody>
      </p:sp>
      <p:sp>
        <p:nvSpPr>
          <p:cNvPr id="72" name="Rectangle 71">
            <a:extLst>
              <a:ext uri="{FF2B5EF4-FFF2-40B4-BE49-F238E27FC236}">
                <a16:creationId xmlns:a16="http://schemas.microsoft.com/office/drawing/2014/main" id="{3835ECFB-53BA-47B8-BD5E-D91DA9B6D43C}"/>
              </a:ext>
            </a:extLst>
          </p:cNvPr>
          <p:cNvSpPr/>
          <p:nvPr/>
        </p:nvSpPr>
        <p:spPr>
          <a:xfrm>
            <a:off x="5533567" y="4073890"/>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Past Problems</a:t>
            </a:r>
          </a:p>
        </p:txBody>
      </p:sp>
      <p:sp>
        <p:nvSpPr>
          <p:cNvPr id="73" name="Rectangle 72">
            <a:extLst>
              <a:ext uri="{FF2B5EF4-FFF2-40B4-BE49-F238E27FC236}">
                <a16:creationId xmlns:a16="http://schemas.microsoft.com/office/drawing/2014/main" id="{C2E0AD51-40B3-42F7-B4C8-010555C74F7D}"/>
              </a:ext>
            </a:extLst>
          </p:cNvPr>
          <p:cNvSpPr/>
          <p:nvPr/>
        </p:nvSpPr>
        <p:spPr>
          <a:xfrm>
            <a:off x="6701426" y="261984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Diabetes Diagnosis</a:t>
            </a:r>
          </a:p>
        </p:txBody>
      </p:sp>
      <p:sp>
        <p:nvSpPr>
          <p:cNvPr id="74" name="Rectangle 73">
            <a:extLst>
              <a:ext uri="{FF2B5EF4-FFF2-40B4-BE49-F238E27FC236}">
                <a16:creationId xmlns:a16="http://schemas.microsoft.com/office/drawing/2014/main" id="{D7B5CA59-1B21-4656-A993-B140EF2046AD}"/>
              </a:ext>
            </a:extLst>
          </p:cNvPr>
          <p:cNvSpPr/>
          <p:nvPr/>
        </p:nvSpPr>
        <p:spPr>
          <a:xfrm>
            <a:off x="6701426" y="2807960"/>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Contraindications</a:t>
            </a:r>
          </a:p>
        </p:txBody>
      </p:sp>
      <p:sp>
        <p:nvSpPr>
          <p:cNvPr id="75" name="Rectangle 74">
            <a:extLst>
              <a:ext uri="{FF2B5EF4-FFF2-40B4-BE49-F238E27FC236}">
                <a16:creationId xmlns:a16="http://schemas.microsoft.com/office/drawing/2014/main" id="{10E297CC-E316-4F46-BAB3-13C1D3E2F569}"/>
              </a:ext>
            </a:extLst>
          </p:cNvPr>
          <p:cNvSpPr/>
          <p:nvPr/>
        </p:nvSpPr>
        <p:spPr>
          <a:xfrm>
            <a:off x="6701426" y="2987596"/>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Recent Tests</a:t>
            </a:r>
          </a:p>
        </p:txBody>
      </p:sp>
      <p:sp>
        <p:nvSpPr>
          <p:cNvPr id="76" name="Rectangle 75">
            <a:extLst>
              <a:ext uri="{FF2B5EF4-FFF2-40B4-BE49-F238E27FC236}">
                <a16:creationId xmlns:a16="http://schemas.microsoft.com/office/drawing/2014/main" id="{4365CFA8-710F-4757-B793-61C6F8AD169F}"/>
              </a:ext>
            </a:extLst>
          </p:cNvPr>
          <p:cNvSpPr/>
          <p:nvPr/>
        </p:nvSpPr>
        <p:spPr>
          <a:xfrm>
            <a:off x="6701426" y="3167232"/>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Active Problems</a:t>
            </a:r>
          </a:p>
        </p:txBody>
      </p:sp>
      <p:sp>
        <p:nvSpPr>
          <p:cNvPr id="77" name="Rectangle 76">
            <a:extLst>
              <a:ext uri="{FF2B5EF4-FFF2-40B4-BE49-F238E27FC236}">
                <a16:creationId xmlns:a16="http://schemas.microsoft.com/office/drawing/2014/main" id="{B1AD2CF4-80A9-44B2-9D1F-1141E75371D9}"/>
              </a:ext>
            </a:extLst>
          </p:cNvPr>
          <p:cNvSpPr/>
          <p:nvPr/>
        </p:nvSpPr>
        <p:spPr>
          <a:xfrm>
            <a:off x="6701426" y="3346869"/>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Encounters</a:t>
            </a:r>
          </a:p>
        </p:txBody>
      </p:sp>
      <p:sp>
        <p:nvSpPr>
          <p:cNvPr id="78" name="Rectangle 77">
            <a:extLst>
              <a:ext uri="{FF2B5EF4-FFF2-40B4-BE49-F238E27FC236}">
                <a16:creationId xmlns:a16="http://schemas.microsoft.com/office/drawing/2014/main" id="{D3621E77-3D4C-4C73-9C83-E2FD6C539B1B}"/>
              </a:ext>
            </a:extLst>
          </p:cNvPr>
          <p:cNvSpPr/>
          <p:nvPr/>
        </p:nvSpPr>
        <p:spPr>
          <a:xfrm>
            <a:off x="6701426" y="3706138"/>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Microbiology</a:t>
            </a:r>
          </a:p>
        </p:txBody>
      </p:sp>
      <p:sp>
        <p:nvSpPr>
          <p:cNvPr id="79" name="Rectangle 78">
            <a:extLst>
              <a:ext uri="{FF2B5EF4-FFF2-40B4-BE49-F238E27FC236}">
                <a16:creationId xmlns:a16="http://schemas.microsoft.com/office/drawing/2014/main" id="{111344E0-BF1E-4FA3-93FF-44F2D34416F2}"/>
              </a:ext>
            </a:extLst>
          </p:cNvPr>
          <p:cNvSpPr/>
          <p:nvPr/>
        </p:nvSpPr>
        <p:spPr>
          <a:xfrm>
            <a:off x="6701426" y="3526504"/>
            <a:ext cx="1117934" cy="145291"/>
          </a:xfrm>
          <a:prstGeom prst="rect">
            <a:avLst/>
          </a:prstGeom>
          <a:solidFill>
            <a:srgbClr val="0070C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Repeat Medications</a:t>
            </a:r>
          </a:p>
        </p:txBody>
      </p:sp>
      <p:cxnSp>
        <p:nvCxnSpPr>
          <p:cNvPr id="80" name="Elbow Connector 100">
            <a:extLst>
              <a:ext uri="{FF2B5EF4-FFF2-40B4-BE49-F238E27FC236}">
                <a16:creationId xmlns:a16="http://schemas.microsoft.com/office/drawing/2014/main" id="{72ACA73D-0A19-4B56-A132-4E3DF328A83E}"/>
              </a:ext>
            </a:extLst>
          </p:cNvPr>
          <p:cNvCxnSpPr>
            <a:cxnSpLocks/>
          </p:cNvCxnSpPr>
          <p:nvPr/>
        </p:nvCxnSpPr>
        <p:spPr>
          <a:xfrm rot="10800000">
            <a:off x="995725" y="4335171"/>
            <a:ext cx="664075" cy="1517176"/>
          </a:xfrm>
          <a:prstGeom prst="bentConnector2">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81" name="Elbow Connector 101">
            <a:extLst>
              <a:ext uri="{FF2B5EF4-FFF2-40B4-BE49-F238E27FC236}">
                <a16:creationId xmlns:a16="http://schemas.microsoft.com/office/drawing/2014/main" id="{0161A5F5-BEFE-4B85-934C-16532B4B8345}"/>
              </a:ext>
            </a:extLst>
          </p:cNvPr>
          <p:cNvCxnSpPr>
            <a:cxnSpLocks/>
          </p:cNvCxnSpPr>
          <p:nvPr/>
        </p:nvCxnSpPr>
        <p:spPr>
          <a:xfrm flipV="1">
            <a:off x="2066835" y="4335169"/>
            <a:ext cx="694751" cy="1517176"/>
          </a:xfrm>
          <a:prstGeom prst="bentConnector2">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F2543B4F-98B8-46B3-BD11-04D9298FE47F}"/>
              </a:ext>
            </a:extLst>
          </p:cNvPr>
          <p:cNvCxnSpPr>
            <a:cxnSpLocks/>
          </p:cNvCxnSpPr>
          <p:nvPr/>
        </p:nvCxnSpPr>
        <p:spPr>
          <a:xfrm flipV="1">
            <a:off x="1863318" y="4335165"/>
            <a:ext cx="3176" cy="1325066"/>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sp>
        <p:nvSpPr>
          <p:cNvPr id="83" name="Rectangle 82">
            <a:extLst>
              <a:ext uri="{FF2B5EF4-FFF2-40B4-BE49-F238E27FC236}">
                <a16:creationId xmlns:a16="http://schemas.microsoft.com/office/drawing/2014/main" id="{057667D6-EAD4-4232-9801-B9BD25749B7F}"/>
              </a:ext>
            </a:extLst>
          </p:cNvPr>
          <p:cNvSpPr/>
          <p:nvPr/>
        </p:nvSpPr>
        <p:spPr>
          <a:xfrm>
            <a:off x="489270" y="4465782"/>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MPI</a:t>
            </a:r>
          </a:p>
        </p:txBody>
      </p:sp>
      <p:sp>
        <p:nvSpPr>
          <p:cNvPr id="84" name="Rectangle 83">
            <a:extLst>
              <a:ext uri="{FF2B5EF4-FFF2-40B4-BE49-F238E27FC236}">
                <a16:creationId xmlns:a16="http://schemas.microsoft.com/office/drawing/2014/main" id="{060B21FF-86BD-4890-9FF1-701A774CA976}"/>
              </a:ext>
            </a:extLst>
          </p:cNvPr>
          <p:cNvSpPr/>
          <p:nvPr/>
        </p:nvSpPr>
        <p:spPr>
          <a:xfrm>
            <a:off x="489270" y="4658380"/>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Waiting Lists</a:t>
            </a:r>
          </a:p>
        </p:txBody>
      </p:sp>
      <p:sp>
        <p:nvSpPr>
          <p:cNvPr id="85" name="Rectangle 84">
            <a:extLst>
              <a:ext uri="{FF2B5EF4-FFF2-40B4-BE49-F238E27FC236}">
                <a16:creationId xmlns:a16="http://schemas.microsoft.com/office/drawing/2014/main" id="{AA19CBA9-8605-4604-843E-F3765617B148}"/>
              </a:ext>
            </a:extLst>
          </p:cNvPr>
          <p:cNvSpPr/>
          <p:nvPr/>
        </p:nvSpPr>
        <p:spPr>
          <a:xfrm>
            <a:off x="489270" y="4850974"/>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ADT</a:t>
            </a:r>
          </a:p>
        </p:txBody>
      </p:sp>
      <p:sp>
        <p:nvSpPr>
          <p:cNvPr id="86" name="Rectangle 85">
            <a:extLst>
              <a:ext uri="{FF2B5EF4-FFF2-40B4-BE49-F238E27FC236}">
                <a16:creationId xmlns:a16="http://schemas.microsoft.com/office/drawing/2014/main" id="{04CC9A32-B2BC-40D6-AEB7-6D1CF99DE708}"/>
              </a:ext>
            </a:extLst>
          </p:cNvPr>
          <p:cNvSpPr/>
          <p:nvPr/>
        </p:nvSpPr>
        <p:spPr>
          <a:xfrm>
            <a:off x="489270" y="5043571"/>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Referrals</a:t>
            </a:r>
          </a:p>
        </p:txBody>
      </p:sp>
      <p:sp>
        <p:nvSpPr>
          <p:cNvPr id="87" name="Rectangle 86">
            <a:extLst>
              <a:ext uri="{FF2B5EF4-FFF2-40B4-BE49-F238E27FC236}">
                <a16:creationId xmlns:a16="http://schemas.microsoft.com/office/drawing/2014/main" id="{CB8C97B4-CDF3-4A72-8980-D07B04086FC2}"/>
              </a:ext>
            </a:extLst>
          </p:cNvPr>
          <p:cNvSpPr/>
          <p:nvPr/>
        </p:nvSpPr>
        <p:spPr>
          <a:xfrm>
            <a:off x="489270" y="5236168"/>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Appointments</a:t>
            </a:r>
          </a:p>
        </p:txBody>
      </p:sp>
      <p:sp>
        <p:nvSpPr>
          <p:cNvPr id="88" name="Rectangle 87">
            <a:extLst>
              <a:ext uri="{FF2B5EF4-FFF2-40B4-BE49-F238E27FC236}">
                <a16:creationId xmlns:a16="http://schemas.microsoft.com/office/drawing/2014/main" id="{00248D63-943D-4D82-A0EC-1020931FEB52}"/>
              </a:ext>
            </a:extLst>
          </p:cNvPr>
          <p:cNvSpPr/>
          <p:nvPr/>
        </p:nvSpPr>
        <p:spPr>
          <a:xfrm>
            <a:off x="489270" y="5428763"/>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A&amp;E Attendances</a:t>
            </a:r>
          </a:p>
        </p:txBody>
      </p:sp>
      <p:sp>
        <p:nvSpPr>
          <p:cNvPr id="89" name="Rectangle 88">
            <a:extLst>
              <a:ext uri="{FF2B5EF4-FFF2-40B4-BE49-F238E27FC236}">
                <a16:creationId xmlns:a16="http://schemas.microsoft.com/office/drawing/2014/main" id="{0E3968BA-674D-4525-A690-3AEB3C4AE95F}"/>
              </a:ext>
            </a:extLst>
          </p:cNvPr>
          <p:cNvSpPr/>
          <p:nvPr/>
        </p:nvSpPr>
        <p:spPr>
          <a:xfrm>
            <a:off x="1419816" y="4464233"/>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Theatre Visits</a:t>
            </a:r>
          </a:p>
        </p:txBody>
      </p:sp>
      <p:sp>
        <p:nvSpPr>
          <p:cNvPr id="90" name="Rectangle 89">
            <a:extLst>
              <a:ext uri="{FF2B5EF4-FFF2-40B4-BE49-F238E27FC236}">
                <a16:creationId xmlns:a16="http://schemas.microsoft.com/office/drawing/2014/main" id="{A150CBCC-1721-47A3-9AF5-B537420E2B9A}"/>
              </a:ext>
            </a:extLst>
          </p:cNvPr>
          <p:cNvSpPr/>
          <p:nvPr/>
        </p:nvSpPr>
        <p:spPr>
          <a:xfrm>
            <a:off x="1419816" y="4656829"/>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Orders / Results</a:t>
            </a:r>
          </a:p>
        </p:txBody>
      </p:sp>
      <p:sp>
        <p:nvSpPr>
          <p:cNvPr id="91" name="Rectangle 90">
            <a:extLst>
              <a:ext uri="{FF2B5EF4-FFF2-40B4-BE49-F238E27FC236}">
                <a16:creationId xmlns:a16="http://schemas.microsoft.com/office/drawing/2014/main" id="{021AC43E-8BA6-4871-AE1D-58E581B5AA34}"/>
              </a:ext>
            </a:extLst>
          </p:cNvPr>
          <p:cNvSpPr/>
          <p:nvPr/>
        </p:nvSpPr>
        <p:spPr>
          <a:xfrm>
            <a:off x="1419816" y="4849425"/>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Reports</a:t>
            </a:r>
          </a:p>
        </p:txBody>
      </p:sp>
      <p:sp>
        <p:nvSpPr>
          <p:cNvPr id="92" name="Rectangle 91">
            <a:extLst>
              <a:ext uri="{FF2B5EF4-FFF2-40B4-BE49-F238E27FC236}">
                <a16:creationId xmlns:a16="http://schemas.microsoft.com/office/drawing/2014/main" id="{D74E2E5F-1758-4C70-9A67-210692BC1E79}"/>
              </a:ext>
            </a:extLst>
          </p:cNvPr>
          <p:cNvSpPr/>
          <p:nvPr/>
        </p:nvSpPr>
        <p:spPr>
          <a:xfrm>
            <a:off x="1419816" y="5042021"/>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Medications</a:t>
            </a:r>
          </a:p>
        </p:txBody>
      </p:sp>
      <p:sp>
        <p:nvSpPr>
          <p:cNvPr id="93" name="Rectangle 92">
            <a:extLst>
              <a:ext uri="{FF2B5EF4-FFF2-40B4-BE49-F238E27FC236}">
                <a16:creationId xmlns:a16="http://schemas.microsoft.com/office/drawing/2014/main" id="{5BACF52D-520E-452C-AAA9-743563EC9E0C}"/>
              </a:ext>
            </a:extLst>
          </p:cNvPr>
          <p:cNvSpPr/>
          <p:nvPr/>
        </p:nvSpPr>
        <p:spPr>
          <a:xfrm>
            <a:off x="1419816" y="5234617"/>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Correspondence</a:t>
            </a:r>
          </a:p>
        </p:txBody>
      </p:sp>
      <p:sp>
        <p:nvSpPr>
          <p:cNvPr id="94" name="Rectangle 93">
            <a:extLst>
              <a:ext uri="{FF2B5EF4-FFF2-40B4-BE49-F238E27FC236}">
                <a16:creationId xmlns:a16="http://schemas.microsoft.com/office/drawing/2014/main" id="{CB9F57F9-4FE6-4E27-93C5-5F24351C04CC}"/>
              </a:ext>
            </a:extLst>
          </p:cNvPr>
          <p:cNvSpPr/>
          <p:nvPr/>
        </p:nvSpPr>
        <p:spPr>
          <a:xfrm>
            <a:off x="1419816" y="5427214"/>
            <a:ext cx="893999"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Clinical Summary</a:t>
            </a:r>
          </a:p>
        </p:txBody>
      </p:sp>
      <p:sp>
        <p:nvSpPr>
          <p:cNvPr id="95" name="Rectangle 94">
            <a:extLst>
              <a:ext uri="{FF2B5EF4-FFF2-40B4-BE49-F238E27FC236}">
                <a16:creationId xmlns:a16="http://schemas.microsoft.com/office/drawing/2014/main" id="{CD62FBA6-F070-4E8A-AABF-91F5FF1EBA8E}"/>
              </a:ext>
            </a:extLst>
          </p:cNvPr>
          <p:cNvSpPr/>
          <p:nvPr/>
        </p:nvSpPr>
        <p:spPr>
          <a:xfrm>
            <a:off x="2351732" y="4464233"/>
            <a:ext cx="998268"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Alerts</a:t>
            </a:r>
          </a:p>
        </p:txBody>
      </p:sp>
      <p:sp>
        <p:nvSpPr>
          <p:cNvPr id="96" name="Rectangle 95">
            <a:extLst>
              <a:ext uri="{FF2B5EF4-FFF2-40B4-BE49-F238E27FC236}">
                <a16:creationId xmlns:a16="http://schemas.microsoft.com/office/drawing/2014/main" id="{DFB08D0F-8FB5-4EDA-9037-DB1B3A6D586A}"/>
              </a:ext>
            </a:extLst>
          </p:cNvPr>
          <p:cNvSpPr/>
          <p:nvPr/>
        </p:nvSpPr>
        <p:spPr>
          <a:xfrm>
            <a:off x="2351732" y="4656829"/>
            <a:ext cx="998268"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Contacts</a:t>
            </a:r>
          </a:p>
        </p:txBody>
      </p:sp>
      <p:sp>
        <p:nvSpPr>
          <p:cNvPr id="97" name="Rectangle 96">
            <a:extLst>
              <a:ext uri="{FF2B5EF4-FFF2-40B4-BE49-F238E27FC236}">
                <a16:creationId xmlns:a16="http://schemas.microsoft.com/office/drawing/2014/main" id="{C6952A00-F4D9-407C-A66C-FF1701706FD3}"/>
              </a:ext>
            </a:extLst>
          </p:cNvPr>
          <p:cNvSpPr/>
          <p:nvPr/>
        </p:nvSpPr>
        <p:spPr>
          <a:xfrm>
            <a:off x="2351732" y="4849425"/>
            <a:ext cx="998268"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Diagnoses</a:t>
            </a:r>
          </a:p>
        </p:txBody>
      </p:sp>
      <p:sp>
        <p:nvSpPr>
          <p:cNvPr id="98" name="Rectangle 97">
            <a:extLst>
              <a:ext uri="{FF2B5EF4-FFF2-40B4-BE49-F238E27FC236}">
                <a16:creationId xmlns:a16="http://schemas.microsoft.com/office/drawing/2014/main" id="{48930014-BE7F-46B1-ABF0-ACADF2AF6CEF}"/>
              </a:ext>
            </a:extLst>
          </p:cNvPr>
          <p:cNvSpPr/>
          <p:nvPr/>
        </p:nvSpPr>
        <p:spPr>
          <a:xfrm>
            <a:off x="2351732" y="5042021"/>
            <a:ext cx="998268" cy="145291"/>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Procedures</a:t>
            </a:r>
          </a:p>
        </p:txBody>
      </p:sp>
      <p:sp>
        <p:nvSpPr>
          <p:cNvPr id="99" name="Rectangle 98">
            <a:extLst>
              <a:ext uri="{FF2B5EF4-FFF2-40B4-BE49-F238E27FC236}">
                <a16:creationId xmlns:a16="http://schemas.microsoft.com/office/drawing/2014/main" id="{C6EF17E6-9576-4EE0-A5D5-FDCD2A7FC9E8}"/>
              </a:ext>
            </a:extLst>
          </p:cNvPr>
          <p:cNvSpPr/>
          <p:nvPr/>
        </p:nvSpPr>
        <p:spPr>
          <a:xfrm>
            <a:off x="2351732" y="5234619"/>
            <a:ext cx="998268" cy="133942"/>
          </a:xfrm>
          <a:prstGeom prst="rect">
            <a:avLst/>
          </a:prstGeom>
          <a:solidFill>
            <a:srgbClr val="FF00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Involved Professionals</a:t>
            </a:r>
          </a:p>
        </p:txBody>
      </p:sp>
      <p:cxnSp>
        <p:nvCxnSpPr>
          <p:cNvPr id="100" name="Straight Arrow Connector 99">
            <a:extLst>
              <a:ext uri="{FF2B5EF4-FFF2-40B4-BE49-F238E27FC236}">
                <a16:creationId xmlns:a16="http://schemas.microsoft.com/office/drawing/2014/main" id="{33C010AE-5753-4101-B871-0575C94059FB}"/>
              </a:ext>
            </a:extLst>
          </p:cNvPr>
          <p:cNvCxnSpPr>
            <a:cxnSpLocks/>
          </p:cNvCxnSpPr>
          <p:nvPr/>
        </p:nvCxnSpPr>
        <p:spPr>
          <a:xfrm flipH="1" flipV="1">
            <a:off x="7636407" y="5003229"/>
            <a:ext cx="13665" cy="703964"/>
          </a:xfrm>
          <a:prstGeom prst="straightConnector1">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01" name="Elbow Connector 71">
            <a:extLst>
              <a:ext uri="{FF2B5EF4-FFF2-40B4-BE49-F238E27FC236}">
                <a16:creationId xmlns:a16="http://schemas.microsoft.com/office/drawing/2014/main" id="{83CD5877-25A9-4B42-9358-560847FF406B}"/>
              </a:ext>
            </a:extLst>
          </p:cNvPr>
          <p:cNvCxnSpPr/>
          <p:nvPr/>
        </p:nvCxnSpPr>
        <p:spPr>
          <a:xfrm rot="10800000">
            <a:off x="5754734" y="4333627"/>
            <a:ext cx="118208" cy="1490619"/>
          </a:xfrm>
          <a:prstGeom prst="bentConnector2">
            <a:avLst/>
          </a:prstGeom>
          <a:ln>
            <a:tailEnd type="triangle" w="lg" len="med"/>
          </a:ln>
        </p:spPr>
        <p:style>
          <a:lnRef idx="2">
            <a:schemeClr val="accent1"/>
          </a:lnRef>
          <a:fillRef idx="0">
            <a:schemeClr val="accent1"/>
          </a:fillRef>
          <a:effectRef idx="1">
            <a:schemeClr val="accent1"/>
          </a:effectRef>
          <a:fontRef idx="minor">
            <a:schemeClr val="tx1"/>
          </a:fontRef>
        </p:style>
      </p:cxnSp>
      <p:cxnSp>
        <p:nvCxnSpPr>
          <p:cNvPr id="102" name="Elbow Connector 72">
            <a:extLst>
              <a:ext uri="{FF2B5EF4-FFF2-40B4-BE49-F238E27FC236}">
                <a16:creationId xmlns:a16="http://schemas.microsoft.com/office/drawing/2014/main" id="{35CA31D5-9A5F-451B-AB18-EC4566031B51}"/>
              </a:ext>
            </a:extLst>
          </p:cNvPr>
          <p:cNvCxnSpPr/>
          <p:nvPr/>
        </p:nvCxnSpPr>
        <p:spPr>
          <a:xfrm flipV="1">
            <a:off x="6894953" y="4333623"/>
            <a:ext cx="116639" cy="1490622"/>
          </a:xfrm>
          <a:prstGeom prst="bentConnector2">
            <a:avLst/>
          </a:prstGeom>
          <a:ln>
            <a:tailEnd type="triangle" w="lg" len="med"/>
          </a:ln>
        </p:spPr>
        <p:style>
          <a:lnRef idx="2">
            <a:schemeClr val="accent1"/>
          </a:lnRef>
          <a:fillRef idx="0">
            <a:schemeClr val="accent1"/>
          </a:fillRef>
          <a:effectRef idx="1">
            <a:schemeClr val="accent1"/>
          </a:effectRef>
          <a:fontRef idx="minor">
            <a:schemeClr val="tx1"/>
          </a:fontRef>
        </p:style>
      </p:cxnSp>
      <p:sp>
        <p:nvSpPr>
          <p:cNvPr id="103" name="Rounded Rectangle 73">
            <a:extLst>
              <a:ext uri="{FF2B5EF4-FFF2-40B4-BE49-F238E27FC236}">
                <a16:creationId xmlns:a16="http://schemas.microsoft.com/office/drawing/2014/main" id="{4BCC1884-5AB7-4E70-97B2-9DAAC214EAC6}"/>
              </a:ext>
            </a:extLst>
          </p:cNvPr>
          <p:cNvSpPr>
            <a:spLocks/>
          </p:cNvSpPr>
          <p:nvPr/>
        </p:nvSpPr>
        <p:spPr>
          <a:xfrm>
            <a:off x="5887054" y="5709835"/>
            <a:ext cx="1203796" cy="241096"/>
          </a:xfrm>
          <a:prstGeom prst="roundRect">
            <a:avLst/>
          </a:prstGeom>
          <a:solidFill>
            <a:srgbClr val="B63C3C"/>
          </a:solidFill>
          <a:ln>
            <a:solidFill>
              <a:srgbClr val="FFFFFF"/>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Franklin Gothic"/>
                <a:ea typeface="+mn-ea"/>
                <a:cs typeface="Arial"/>
              </a:rPr>
              <a:t>Social Care</a:t>
            </a:r>
          </a:p>
        </p:txBody>
      </p:sp>
      <p:sp>
        <p:nvSpPr>
          <p:cNvPr id="104" name="Rectangle 103">
            <a:extLst>
              <a:ext uri="{FF2B5EF4-FFF2-40B4-BE49-F238E27FC236}">
                <a16:creationId xmlns:a16="http://schemas.microsoft.com/office/drawing/2014/main" id="{D28C3B40-9FA1-40A9-B3F4-1BD910802E5D}"/>
              </a:ext>
            </a:extLst>
          </p:cNvPr>
          <p:cNvSpPr/>
          <p:nvPr/>
        </p:nvSpPr>
        <p:spPr>
          <a:xfrm>
            <a:off x="5478169" y="4461134"/>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MPI</a:t>
            </a:r>
          </a:p>
        </p:txBody>
      </p:sp>
      <p:sp>
        <p:nvSpPr>
          <p:cNvPr id="105" name="Rectangle 104">
            <a:extLst>
              <a:ext uri="{FF2B5EF4-FFF2-40B4-BE49-F238E27FC236}">
                <a16:creationId xmlns:a16="http://schemas.microsoft.com/office/drawing/2014/main" id="{6EDD5876-7CE6-420C-B4F7-197023FED508}"/>
              </a:ext>
            </a:extLst>
          </p:cNvPr>
          <p:cNvSpPr/>
          <p:nvPr/>
        </p:nvSpPr>
        <p:spPr>
          <a:xfrm>
            <a:off x="5478169" y="4653730"/>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Referrals</a:t>
            </a:r>
          </a:p>
        </p:txBody>
      </p:sp>
      <p:sp>
        <p:nvSpPr>
          <p:cNvPr id="106" name="Rectangle 105">
            <a:extLst>
              <a:ext uri="{FF2B5EF4-FFF2-40B4-BE49-F238E27FC236}">
                <a16:creationId xmlns:a16="http://schemas.microsoft.com/office/drawing/2014/main" id="{89C5D460-FA52-4E75-A187-B8F7603C4FF4}"/>
              </a:ext>
            </a:extLst>
          </p:cNvPr>
          <p:cNvSpPr/>
          <p:nvPr/>
        </p:nvSpPr>
        <p:spPr>
          <a:xfrm>
            <a:off x="5478169" y="4846327"/>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Events</a:t>
            </a:r>
          </a:p>
        </p:txBody>
      </p:sp>
      <p:sp>
        <p:nvSpPr>
          <p:cNvPr id="107" name="Rectangle 106">
            <a:extLst>
              <a:ext uri="{FF2B5EF4-FFF2-40B4-BE49-F238E27FC236}">
                <a16:creationId xmlns:a16="http://schemas.microsoft.com/office/drawing/2014/main" id="{C11F43F6-0348-4CCE-B8C6-7FCA98D9871B}"/>
              </a:ext>
            </a:extLst>
          </p:cNvPr>
          <p:cNvSpPr/>
          <p:nvPr/>
        </p:nvSpPr>
        <p:spPr>
          <a:xfrm>
            <a:off x="5478169" y="5038922"/>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Case Details</a:t>
            </a:r>
          </a:p>
        </p:txBody>
      </p:sp>
      <p:sp>
        <p:nvSpPr>
          <p:cNvPr id="108" name="Rectangle 107">
            <a:extLst>
              <a:ext uri="{FF2B5EF4-FFF2-40B4-BE49-F238E27FC236}">
                <a16:creationId xmlns:a16="http://schemas.microsoft.com/office/drawing/2014/main" id="{671CC9A9-7647-40C3-A0DE-00AAFB80B63D}"/>
              </a:ext>
            </a:extLst>
          </p:cNvPr>
          <p:cNvSpPr/>
          <p:nvPr/>
        </p:nvSpPr>
        <p:spPr>
          <a:xfrm>
            <a:off x="6400165" y="5040471"/>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Care Plans</a:t>
            </a:r>
          </a:p>
        </p:txBody>
      </p:sp>
      <p:sp>
        <p:nvSpPr>
          <p:cNvPr id="109" name="Rectangle 108">
            <a:extLst>
              <a:ext uri="{FF2B5EF4-FFF2-40B4-BE49-F238E27FC236}">
                <a16:creationId xmlns:a16="http://schemas.microsoft.com/office/drawing/2014/main" id="{A72DFF3D-A458-4D4D-A64B-0692B3A9DBA4}"/>
              </a:ext>
            </a:extLst>
          </p:cNvPr>
          <p:cNvSpPr/>
          <p:nvPr/>
        </p:nvSpPr>
        <p:spPr>
          <a:xfrm>
            <a:off x="6400165" y="4652179"/>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Professionals</a:t>
            </a:r>
          </a:p>
        </p:txBody>
      </p:sp>
      <p:sp>
        <p:nvSpPr>
          <p:cNvPr id="110" name="Rectangle 109">
            <a:extLst>
              <a:ext uri="{FF2B5EF4-FFF2-40B4-BE49-F238E27FC236}">
                <a16:creationId xmlns:a16="http://schemas.microsoft.com/office/drawing/2014/main" id="{1307A178-8F37-4E2A-A91D-BCEE0B1B39BE}"/>
              </a:ext>
            </a:extLst>
          </p:cNvPr>
          <p:cNvSpPr/>
          <p:nvPr/>
        </p:nvSpPr>
        <p:spPr>
          <a:xfrm>
            <a:off x="6400165" y="4844776"/>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Services</a:t>
            </a:r>
          </a:p>
        </p:txBody>
      </p:sp>
      <p:sp>
        <p:nvSpPr>
          <p:cNvPr id="111" name="Rectangle 110">
            <a:extLst>
              <a:ext uri="{FF2B5EF4-FFF2-40B4-BE49-F238E27FC236}">
                <a16:creationId xmlns:a16="http://schemas.microsoft.com/office/drawing/2014/main" id="{A2B3E30C-F5AA-4418-8366-EE48409C67DC}"/>
              </a:ext>
            </a:extLst>
          </p:cNvPr>
          <p:cNvSpPr/>
          <p:nvPr/>
        </p:nvSpPr>
        <p:spPr>
          <a:xfrm>
            <a:off x="6400165" y="4461134"/>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Contacts</a:t>
            </a:r>
          </a:p>
        </p:txBody>
      </p:sp>
      <p:sp>
        <p:nvSpPr>
          <p:cNvPr id="112" name="Rounded Rectangle 82">
            <a:extLst>
              <a:ext uri="{FF2B5EF4-FFF2-40B4-BE49-F238E27FC236}">
                <a16:creationId xmlns:a16="http://schemas.microsoft.com/office/drawing/2014/main" id="{F0DE3EC5-2C81-4359-8707-9D1375EEFCE8}"/>
              </a:ext>
            </a:extLst>
          </p:cNvPr>
          <p:cNvSpPr>
            <a:spLocks/>
          </p:cNvSpPr>
          <p:nvPr/>
        </p:nvSpPr>
        <p:spPr>
          <a:xfrm>
            <a:off x="7323608" y="5709835"/>
            <a:ext cx="998268" cy="241096"/>
          </a:xfrm>
          <a:prstGeom prst="roundRect">
            <a:avLst/>
          </a:prstGeom>
          <a:solidFill>
            <a:srgbClr val="9C840C"/>
          </a:solidFill>
          <a:ln>
            <a:solidFill>
              <a:srgbClr val="FFFFFF"/>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Franklin Gothic"/>
                <a:ea typeface="+mn-ea"/>
                <a:cs typeface="Arial"/>
              </a:rPr>
              <a:t>OOH / ITC</a:t>
            </a:r>
          </a:p>
        </p:txBody>
      </p:sp>
      <p:sp>
        <p:nvSpPr>
          <p:cNvPr id="113" name="Rectangle 112">
            <a:extLst>
              <a:ext uri="{FF2B5EF4-FFF2-40B4-BE49-F238E27FC236}">
                <a16:creationId xmlns:a16="http://schemas.microsoft.com/office/drawing/2014/main" id="{8DDC3914-2544-4668-9292-924947C01422}"/>
              </a:ext>
            </a:extLst>
          </p:cNvPr>
          <p:cNvSpPr/>
          <p:nvPr/>
        </p:nvSpPr>
        <p:spPr>
          <a:xfrm>
            <a:off x="7343402" y="5236168"/>
            <a:ext cx="893999" cy="145291"/>
          </a:xfrm>
          <a:prstGeom prst="rect">
            <a:avLst/>
          </a:prstGeom>
          <a:solidFill>
            <a:srgbClr val="9C840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MPI</a:t>
            </a:r>
          </a:p>
        </p:txBody>
      </p:sp>
      <p:sp>
        <p:nvSpPr>
          <p:cNvPr id="114" name="Rectangle 113">
            <a:extLst>
              <a:ext uri="{FF2B5EF4-FFF2-40B4-BE49-F238E27FC236}">
                <a16:creationId xmlns:a16="http://schemas.microsoft.com/office/drawing/2014/main" id="{9D138950-46B0-4C23-BC6F-8315A0BB7E4C}"/>
              </a:ext>
            </a:extLst>
          </p:cNvPr>
          <p:cNvSpPr/>
          <p:nvPr/>
        </p:nvSpPr>
        <p:spPr>
          <a:xfrm>
            <a:off x="7343707" y="5445708"/>
            <a:ext cx="893999" cy="145291"/>
          </a:xfrm>
          <a:prstGeom prst="rect">
            <a:avLst/>
          </a:prstGeom>
          <a:solidFill>
            <a:srgbClr val="9C840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Clinical Summary</a:t>
            </a:r>
          </a:p>
        </p:txBody>
      </p:sp>
      <p:cxnSp>
        <p:nvCxnSpPr>
          <p:cNvPr id="115" name="Straight Arrow Connector 114">
            <a:extLst>
              <a:ext uri="{FF2B5EF4-FFF2-40B4-BE49-F238E27FC236}">
                <a16:creationId xmlns:a16="http://schemas.microsoft.com/office/drawing/2014/main" id="{6E06F9DC-EA55-40C4-A42E-3F1EB1ABA0A0}"/>
              </a:ext>
            </a:extLst>
          </p:cNvPr>
          <p:cNvCxnSpPr>
            <a:cxnSpLocks/>
          </p:cNvCxnSpPr>
          <p:nvPr/>
        </p:nvCxnSpPr>
        <p:spPr>
          <a:xfrm>
            <a:off x="722255" y="4333614"/>
            <a:ext cx="6588398" cy="2106"/>
          </a:xfrm>
          <a:prstGeom prst="straightConnector1">
            <a:avLst/>
          </a:prstGeom>
          <a:ln>
            <a:prstDash val="sysDash"/>
            <a:tailEnd type="triangle" w="lg" len="med"/>
          </a:ln>
        </p:spPr>
        <p:style>
          <a:lnRef idx="2">
            <a:schemeClr val="accent1"/>
          </a:lnRef>
          <a:fillRef idx="0">
            <a:schemeClr val="accent1"/>
          </a:fillRef>
          <a:effectRef idx="1">
            <a:schemeClr val="accent1"/>
          </a:effectRef>
          <a:fontRef idx="minor">
            <a:schemeClr val="tx1"/>
          </a:fontRef>
        </p:style>
      </p:cxnSp>
      <p:sp>
        <p:nvSpPr>
          <p:cNvPr id="117" name="Rectangle 116">
            <a:extLst>
              <a:ext uri="{FF2B5EF4-FFF2-40B4-BE49-F238E27FC236}">
                <a16:creationId xmlns:a16="http://schemas.microsoft.com/office/drawing/2014/main" id="{2BB2D4F0-EECB-47DF-9193-19C2EC84691F}"/>
              </a:ext>
            </a:extLst>
          </p:cNvPr>
          <p:cNvSpPr/>
          <p:nvPr/>
        </p:nvSpPr>
        <p:spPr>
          <a:xfrm>
            <a:off x="617712" y="3694634"/>
            <a:ext cx="792744" cy="145291"/>
          </a:xfrm>
          <a:prstGeom prst="rect">
            <a:avLst/>
          </a:prstGeom>
          <a:solidFill>
            <a:srgbClr val="BD3AA3"/>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Cancer</a:t>
            </a:r>
          </a:p>
        </p:txBody>
      </p:sp>
      <p:sp>
        <p:nvSpPr>
          <p:cNvPr id="118" name="Rectangle 117">
            <a:extLst>
              <a:ext uri="{FF2B5EF4-FFF2-40B4-BE49-F238E27FC236}">
                <a16:creationId xmlns:a16="http://schemas.microsoft.com/office/drawing/2014/main" id="{088FBBD3-9B62-440C-92B5-AFCCEF1882DA}"/>
              </a:ext>
            </a:extLst>
          </p:cNvPr>
          <p:cNvSpPr/>
          <p:nvPr/>
        </p:nvSpPr>
        <p:spPr>
          <a:xfrm>
            <a:off x="617712" y="3887231"/>
            <a:ext cx="792744" cy="145291"/>
          </a:xfrm>
          <a:prstGeom prst="rect">
            <a:avLst/>
          </a:prstGeom>
          <a:solidFill>
            <a:srgbClr val="BD3AA3"/>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Urgent Care</a:t>
            </a:r>
          </a:p>
        </p:txBody>
      </p:sp>
      <p:sp>
        <p:nvSpPr>
          <p:cNvPr id="119" name="Rectangle 118">
            <a:extLst>
              <a:ext uri="{FF2B5EF4-FFF2-40B4-BE49-F238E27FC236}">
                <a16:creationId xmlns:a16="http://schemas.microsoft.com/office/drawing/2014/main" id="{A7F19416-6ADC-49CC-B7AC-C61215DAD141}"/>
              </a:ext>
            </a:extLst>
          </p:cNvPr>
          <p:cNvSpPr/>
          <p:nvPr/>
        </p:nvSpPr>
        <p:spPr>
          <a:xfrm>
            <a:off x="617712" y="4079826"/>
            <a:ext cx="792744" cy="145291"/>
          </a:xfrm>
          <a:prstGeom prst="rect">
            <a:avLst/>
          </a:prstGeom>
          <a:solidFill>
            <a:srgbClr val="BD3AA3"/>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Mental Health</a:t>
            </a:r>
          </a:p>
        </p:txBody>
      </p:sp>
      <p:sp>
        <p:nvSpPr>
          <p:cNvPr id="120" name="Rounded Rectangle 146">
            <a:extLst>
              <a:ext uri="{FF2B5EF4-FFF2-40B4-BE49-F238E27FC236}">
                <a16:creationId xmlns:a16="http://schemas.microsoft.com/office/drawing/2014/main" id="{5E17D7C6-5591-47A7-BC70-29F69C925383}"/>
              </a:ext>
            </a:extLst>
          </p:cNvPr>
          <p:cNvSpPr/>
          <p:nvPr/>
        </p:nvSpPr>
        <p:spPr>
          <a:xfrm>
            <a:off x="594406" y="3365861"/>
            <a:ext cx="851465" cy="267884"/>
          </a:xfrm>
          <a:prstGeom prst="roundRect">
            <a:avLst/>
          </a:prstGeom>
          <a:solidFill>
            <a:srgbClr val="BD3AA3"/>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5091" rIns="0" bIns="15091" numCol="1" spcCol="0" rtlCol="0" fromWordArt="0" anchor="ctr"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Arial Black"/>
              </a:rPr>
              <a:t>Summaries</a:t>
            </a:r>
          </a:p>
        </p:txBody>
      </p:sp>
      <p:sp>
        <p:nvSpPr>
          <p:cNvPr id="121" name="Rectangle 120">
            <a:extLst>
              <a:ext uri="{FF2B5EF4-FFF2-40B4-BE49-F238E27FC236}">
                <a16:creationId xmlns:a16="http://schemas.microsoft.com/office/drawing/2014/main" id="{1CA7E0D5-CCC2-4735-9EDD-84D2D5379DAF}"/>
              </a:ext>
            </a:extLst>
          </p:cNvPr>
          <p:cNvSpPr/>
          <p:nvPr/>
        </p:nvSpPr>
        <p:spPr>
          <a:xfrm>
            <a:off x="5485938" y="5223205"/>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Franklin Gothic"/>
                <a:ea typeface="+mn-ea"/>
                <a:cs typeface="+mn-cs"/>
              </a:rPr>
              <a:t>Risks/Hazard/Alerts</a:t>
            </a:r>
          </a:p>
        </p:txBody>
      </p:sp>
      <p:sp>
        <p:nvSpPr>
          <p:cNvPr id="122" name="Rectangle 121">
            <a:extLst>
              <a:ext uri="{FF2B5EF4-FFF2-40B4-BE49-F238E27FC236}">
                <a16:creationId xmlns:a16="http://schemas.microsoft.com/office/drawing/2014/main" id="{EF63D21B-78BB-401B-9F3D-32FF45E3D9A2}"/>
              </a:ext>
            </a:extLst>
          </p:cNvPr>
          <p:cNvSpPr/>
          <p:nvPr/>
        </p:nvSpPr>
        <p:spPr>
          <a:xfrm>
            <a:off x="6407933" y="5224753"/>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mn-cs"/>
              </a:rPr>
              <a:t>Disabilities</a:t>
            </a:r>
          </a:p>
        </p:txBody>
      </p:sp>
      <p:sp>
        <p:nvSpPr>
          <p:cNvPr id="123" name="Rectangle 122">
            <a:extLst>
              <a:ext uri="{FF2B5EF4-FFF2-40B4-BE49-F238E27FC236}">
                <a16:creationId xmlns:a16="http://schemas.microsoft.com/office/drawing/2014/main" id="{A67841ED-D915-42A0-8161-08E54958F7FD}"/>
              </a:ext>
            </a:extLst>
          </p:cNvPr>
          <p:cNvSpPr/>
          <p:nvPr/>
        </p:nvSpPr>
        <p:spPr>
          <a:xfrm>
            <a:off x="5485938" y="5393311"/>
            <a:ext cx="893999" cy="145291"/>
          </a:xfrm>
          <a:prstGeom prst="rect">
            <a:avLst/>
          </a:prstGeom>
          <a:solidFill>
            <a:srgbClr val="B63C3C"/>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Franklin Gothic"/>
                <a:ea typeface="+mn-ea"/>
                <a:cs typeface="+mn-cs"/>
              </a:rPr>
              <a:t>Protection Notices</a:t>
            </a:r>
          </a:p>
        </p:txBody>
      </p:sp>
      <p:sp>
        <p:nvSpPr>
          <p:cNvPr id="128" name="Rounded Rectangle 161">
            <a:extLst>
              <a:ext uri="{FF2B5EF4-FFF2-40B4-BE49-F238E27FC236}">
                <a16:creationId xmlns:a16="http://schemas.microsoft.com/office/drawing/2014/main" id="{46080D0A-B4E4-4C6F-A325-06BE7A7795CF}"/>
              </a:ext>
            </a:extLst>
          </p:cNvPr>
          <p:cNvSpPr>
            <a:spLocks/>
          </p:cNvSpPr>
          <p:nvPr/>
        </p:nvSpPr>
        <p:spPr>
          <a:xfrm>
            <a:off x="510498" y="2651236"/>
            <a:ext cx="1497405" cy="241096"/>
          </a:xfrm>
          <a:prstGeom prst="roundRect">
            <a:avLst/>
          </a:prstGeom>
          <a:solidFill>
            <a:srgbClr val="7030A0"/>
          </a:solidFill>
          <a:ln>
            <a:solidFill>
              <a:srgbClr val="FFFFFF"/>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15091" rIns="118828" bIns="15091" numCol="1" spcCol="0" rtlCol="0" fromWordArt="0" anchor="ctr"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Franklin Gothic"/>
                <a:ea typeface="+mn-ea"/>
                <a:cs typeface="Arial Black"/>
              </a:rPr>
              <a:t>Patient / Citizen</a:t>
            </a:r>
          </a:p>
        </p:txBody>
      </p:sp>
      <p:cxnSp>
        <p:nvCxnSpPr>
          <p:cNvPr id="130" name="Straight Arrow Connector 129">
            <a:extLst>
              <a:ext uri="{FF2B5EF4-FFF2-40B4-BE49-F238E27FC236}">
                <a16:creationId xmlns:a16="http://schemas.microsoft.com/office/drawing/2014/main" id="{6676D48E-CDD4-4D37-A9B5-E4E504E38DFA}"/>
              </a:ext>
            </a:extLst>
          </p:cNvPr>
          <p:cNvCxnSpPr/>
          <p:nvPr/>
        </p:nvCxnSpPr>
        <p:spPr>
          <a:xfrm>
            <a:off x="1582561" y="2886985"/>
            <a:ext cx="1" cy="1439542"/>
          </a:xfrm>
          <a:prstGeom prst="straightConnector1">
            <a:avLst/>
          </a:prstGeom>
          <a:ln>
            <a:prstDash val="sysDash"/>
            <a:tailEnd type="triangle" w="lg" len="med"/>
          </a:ln>
        </p:spPr>
        <p:style>
          <a:lnRef idx="2">
            <a:schemeClr val="accent1"/>
          </a:lnRef>
          <a:fillRef idx="0">
            <a:schemeClr val="accent1"/>
          </a:fillRef>
          <a:effectRef idx="1">
            <a:schemeClr val="accent1"/>
          </a:effectRef>
          <a:fontRef idx="minor">
            <a:schemeClr val="tx1"/>
          </a:fontRef>
        </p:style>
      </p:cxnSp>
      <p:sp>
        <p:nvSpPr>
          <p:cNvPr id="131" name="Rectangle 130">
            <a:extLst>
              <a:ext uri="{FF2B5EF4-FFF2-40B4-BE49-F238E27FC236}">
                <a16:creationId xmlns:a16="http://schemas.microsoft.com/office/drawing/2014/main" id="{E12BE33D-488E-48BD-BF36-1FB9E3B75A69}"/>
              </a:ext>
            </a:extLst>
          </p:cNvPr>
          <p:cNvSpPr/>
          <p:nvPr/>
        </p:nvSpPr>
        <p:spPr>
          <a:xfrm>
            <a:off x="742004" y="2950420"/>
            <a:ext cx="1056991" cy="145291"/>
          </a:xfrm>
          <a:prstGeom prst="rect">
            <a:avLst/>
          </a:prstGeom>
          <a:solidFill>
            <a:srgbClr val="7030A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Survey data</a:t>
            </a:r>
          </a:p>
        </p:txBody>
      </p:sp>
      <p:sp>
        <p:nvSpPr>
          <p:cNvPr id="132" name="Rectangle 131">
            <a:extLst>
              <a:ext uri="{FF2B5EF4-FFF2-40B4-BE49-F238E27FC236}">
                <a16:creationId xmlns:a16="http://schemas.microsoft.com/office/drawing/2014/main" id="{1847A59F-4C4D-4FE3-976B-105EA9465C17}"/>
              </a:ext>
            </a:extLst>
          </p:cNvPr>
          <p:cNvSpPr/>
          <p:nvPr/>
        </p:nvSpPr>
        <p:spPr>
          <a:xfrm>
            <a:off x="742004" y="3143017"/>
            <a:ext cx="1056991" cy="145291"/>
          </a:xfrm>
          <a:prstGeom prst="rect">
            <a:avLst/>
          </a:prstGeom>
          <a:solidFill>
            <a:srgbClr val="7030A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About me</a:t>
            </a:r>
          </a:p>
        </p:txBody>
      </p:sp>
      <p:sp>
        <p:nvSpPr>
          <p:cNvPr id="137" name="Rounded Rectangle 166">
            <a:extLst>
              <a:ext uri="{FF2B5EF4-FFF2-40B4-BE49-F238E27FC236}">
                <a16:creationId xmlns:a16="http://schemas.microsoft.com/office/drawing/2014/main" id="{F1968173-995D-4343-84C8-6AE18AA0DA56}"/>
              </a:ext>
            </a:extLst>
          </p:cNvPr>
          <p:cNvSpPr/>
          <p:nvPr/>
        </p:nvSpPr>
        <p:spPr>
          <a:xfrm>
            <a:off x="494540" y="5674409"/>
            <a:ext cx="407037" cy="384218"/>
          </a:xfrm>
          <a:prstGeom prst="roundRect">
            <a:avLst/>
          </a:prstGeom>
          <a:solidFill>
            <a:srgbClr val="3366FF"/>
          </a:solidFill>
          <a:ln>
            <a:solidFill>
              <a:srgbClr val="FFFFFF"/>
            </a:solidFill>
          </a:ln>
        </p:spPr>
        <p:style>
          <a:lnRef idx="1">
            <a:schemeClr val="accent1"/>
          </a:lnRef>
          <a:fillRef idx="3">
            <a:schemeClr val="accent1"/>
          </a:fillRef>
          <a:effectRef idx="2">
            <a:schemeClr val="accent1"/>
          </a:effectRef>
          <a:fontRef idx="minor">
            <a:schemeClr val="lt1"/>
          </a:fontRef>
        </p:style>
        <p:txBody>
          <a:bodyPr wrap="none" lIns="23766" rIns="23766"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white"/>
                  </a:solidFill>
                </a:ln>
                <a:solidFill>
                  <a:prstClr val="white"/>
                </a:solidFill>
                <a:effectLst/>
                <a:uLnTx/>
                <a:uFillTx/>
                <a:latin typeface="Franklin Gothic"/>
                <a:ea typeface="+mn-ea"/>
                <a:cs typeface="Arial Black"/>
              </a:rPr>
              <a:t>H</a:t>
            </a:r>
          </a:p>
        </p:txBody>
      </p:sp>
      <p:sp>
        <p:nvSpPr>
          <p:cNvPr id="139" name="Rectangle 138">
            <a:extLst>
              <a:ext uri="{FF2B5EF4-FFF2-40B4-BE49-F238E27FC236}">
                <a16:creationId xmlns:a16="http://schemas.microsoft.com/office/drawing/2014/main" id="{5B4FBD47-15F4-45B9-AD2B-F010B3BDAEF0}"/>
              </a:ext>
            </a:extLst>
          </p:cNvPr>
          <p:cNvSpPr/>
          <p:nvPr/>
        </p:nvSpPr>
        <p:spPr>
          <a:xfrm>
            <a:off x="3478135" y="5650368"/>
            <a:ext cx="893999" cy="145291"/>
          </a:xfrm>
          <a:prstGeom prst="rect">
            <a:avLst/>
          </a:prstGeom>
          <a:solidFill>
            <a:srgbClr val="4F942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EIP </a:t>
            </a:r>
          </a:p>
        </p:txBody>
      </p:sp>
      <p:sp>
        <p:nvSpPr>
          <p:cNvPr id="140" name="Rounded Rectangle 168">
            <a:extLst>
              <a:ext uri="{FF2B5EF4-FFF2-40B4-BE49-F238E27FC236}">
                <a16:creationId xmlns:a16="http://schemas.microsoft.com/office/drawing/2014/main" id="{BEA7399F-5B12-4778-82B0-FFD7FE12999C}"/>
              </a:ext>
            </a:extLst>
          </p:cNvPr>
          <p:cNvSpPr>
            <a:spLocks/>
          </p:cNvSpPr>
          <p:nvPr/>
        </p:nvSpPr>
        <p:spPr>
          <a:xfrm>
            <a:off x="4482407" y="5806718"/>
            <a:ext cx="910186" cy="241096"/>
          </a:xfrm>
          <a:prstGeom prst="roundRect">
            <a:avLst/>
          </a:pr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Franklin Gothic"/>
                <a:ea typeface="+mn-ea"/>
                <a:cs typeface="Arial"/>
              </a:rPr>
              <a:t>Community</a:t>
            </a:r>
          </a:p>
        </p:txBody>
      </p:sp>
      <p:sp>
        <p:nvSpPr>
          <p:cNvPr id="141" name="Rectangle 140">
            <a:extLst>
              <a:ext uri="{FF2B5EF4-FFF2-40B4-BE49-F238E27FC236}">
                <a16:creationId xmlns:a16="http://schemas.microsoft.com/office/drawing/2014/main" id="{A1911EB9-ACC7-4B8E-A005-295EE9091B4F}"/>
              </a:ext>
            </a:extLst>
          </p:cNvPr>
          <p:cNvSpPr/>
          <p:nvPr/>
        </p:nvSpPr>
        <p:spPr>
          <a:xfrm>
            <a:off x="4485582" y="5641513"/>
            <a:ext cx="893999" cy="145291"/>
          </a:xfrm>
          <a:prstGeom prst="rect">
            <a:avLst/>
          </a:prstGeom>
          <a:solidFill>
            <a:srgbClr val="FF6600"/>
          </a:solidFill>
          <a:ln>
            <a:noFill/>
          </a:ln>
        </p:spPr>
        <p:txBody>
          <a:bodyPr vert="horz" wrap="none" lIns="11883"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a:ea typeface="+mn-ea"/>
                <a:cs typeface="Helvetica Light"/>
              </a:rPr>
              <a:t>Medications</a:t>
            </a:r>
          </a:p>
        </p:txBody>
      </p:sp>
      <p:sp>
        <p:nvSpPr>
          <p:cNvPr id="157" name="Freeform: Shape 156">
            <a:extLst>
              <a:ext uri="{FF2B5EF4-FFF2-40B4-BE49-F238E27FC236}">
                <a16:creationId xmlns:a16="http://schemas.microsoft.com/office/drawing/2014/main" id="{4691F5F4-56DF-4D66-95B1-6853E12B8E1E}"/>
              </a:ext>
            </a:extLst>
          </p:cNvPr>
          <p:cNvSpPr/>
          <p:nvPr/>
        </p:nvSpPr>
        <p:spPr>
          <a:xfrm flipV="1">
            <a:off x="8213007" y="4583622"/>
            <a:ext cx="95359" cy="487275"/>
          </a:xfrm>
          <a:custGeom>
            <a:avLst/>
            <a:gdLst>
              <a:gd name="connsiteX0" fmla="*/ 552893 w 552893"/>
              <a:gd name="connsiteY0" fmla="*/ 0 h 4444409"/>
              <a:gd name="connsiteX1" fmla="*/ 552893 w 552893"/>
              <a:gd name="connsiteY1" fmla="*/ 4444409 h 4444409"/>
              <a:gd name="connsiteX2" fmla="*/ 0 w 552893"/>
              <a:gd name="connsiteY2" fmla="*/ 4444409 h 4444409"/>
            </a:gdLst>
            <a:ahLst/>
            <a:cxnLst>
              <a:cxn ang="0">
                <a:pos x="connsiteX0" y="connsiteY0"/>
              </a:cxn>
              <a:cxn ang="0">
                <a:pos x="connsiteX1" y="connsiteY1"/>
              </a:cxn>
              <a:cxn ang="0">
                <a:pos x="connsiteX2" y="connsiteY2"/>
              </a:cxn>
            </a:cxnLst>
            <a:rect l="l" t="t" r="r" b="b"/>
            <a:pathLst>
              <a:path w="552893" h="4444409">
                <a:moveTo>
                  <a:pt x="552893" y="0"/>
                </a:moveTo>
                <a:lnTo>
                  <a:pt x="552893" y="4444409"/>
                </a:lnTo>
                <a:lnTo>
                  <a:pt x="0" y="4444409"/>
                </a:lnTo>
              </a:path>
            </a:pathLst>
          </a:custGeom>
          <a:ln>
            <a:prstDash val="solid"/>
            <a:tailEnd type="triangle" w="lg" len="med"/>
          </a:ln>
        </p:spPr>
        <p:style>
          <a:lnRef idx="2">
            <a:schemeClr val="accent1"/>
          </a:lnRef>
          <a:fillRef idx="0">
            <a:schemeClr val="accent1"/>
          </a:fillRef>
          <a:effectRef idx="1">
            <a:schemeClr val="accent1"/>
          </a:effectRef>
          <a:fontRef idx="minor">
            <a:schemeClr val="tx1"/>
          </a:fontRef>
        </p:style>
        <p:txBody>
          <a:bodyPr rot="0" spcFirstLastPara="1" vertOverflow="overflow" horzOverflow="overflow" vert="horz" wrap="none" lIns="30182" tIns="15091" rIns="30182" bIns="15091" numCol="1" spcCol="38100" rtlCol="0" anchor="t">
            <a:noAutofit/>
          </a:bodyPr>
          <a:lstStyle/>
          <a:p>
            <a:pPr marL="0" marR="0" lvl="0" indent="0" algn="l" defTabSz="301861" rtl="0" eaLnBrk="1" fontAlgn="auto" latinLnBrk="1" hangingPunct="0">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Franklin Gothic"/>
              <a:ea typeface="+mn-ea"/>
              <a:cs typeface="+mn-cs"/>
            </a:endParaRPr>
          </a:p>
        </p:txBody>
      </p:sp>
      <p:cxnSp>
        <p:nvCxnSpPr>
          <p:cNvPr id="158" name="Straight Arrow Connector 157">
            <a:extLst>
              <a:ext uri="{FF2B5EF4-FFF2-40B4-BE49-F238E27FC236}">
                <a16:creationId xmlns:a16="http://schemas.microsoft.com/office/drawing/2014/main" id="{9E1584BE-979C-4860-8E6D-04BDA817E000}"/>
              </a:ext>
            </a:extLst>
          </p:cNvPr>
          <p:cNvCxnSpPr>
            <a:cxnSpLocks/>
          </p:cNvCxnSpPr>
          <p:nvPr/>
        </p:nvCxnSpPr>
        <p:spPr>
          <a:xfrm flipH="1">
            <a:off x="8307673" y="2595635"/>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7161D899-0133-4F8A-9173-B23C82AFF08B}"/>
              </a:ext>
            </a:extLst>
          </p:cNvPr>
          <p:cNvCxnSpPr>
            <a:cxnSpLocks/>
          </p:cNvCxnSpPr>
          <p:nvPr/>
        </p:nvCxnSpPr>
        <p:spPr>
          <a:xfrm flipH="1">
            <a:off x="8307673" y="2898817"/>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EEB0CC72-ED65-48B4-90A5-557821AB7117}"/>
              </a:ext>
            </a:extLst>
          </p:cNvPr>
          <p:cNvCxnSpPr>
            <a:cxnSpLocks/>
          </p:cNvCxnSpPr>
          <p:nvPr/>
        </p:nvCxnSpPr>
        <p:spPr>
          <a:xfrm flipH="1">
            <a:off x="8307673" y="3197132"/>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61" name="Straight Arrow Connector 160">
            <a:extLst>
              <a:ext uri="{FF2B5EF4-FFF2-40B4-BE49-F238E27FC236}">
                <a16:creationId xmlns:a16="http://schemas.microsoft.com/office/drawing/2014/main" id="{5DC0B0FF-BBE6-4B26-A637-67CC482550DC}"/>
              </a:ext>
            </a:extLst>
          </p:cNvPr>
          <p:cNvCxnSpPr>
            <a:cxnSpLocks/>
          </p:cNvCxnSpPr>
          <p:nvPr/>
        </p:nvCxnSpPr>
        <p:spPr>
          <a:xfrm flipH="1">
            <a:off x="8307673" y="3495447"/>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62" name="Straight Arrow Connector 161">
            <a:extLst>
              <a:ext uri="{FF2B5EF4-FFF2-40B4-BE49-F238E27FC236}">
                <a16:creationId xmlns:a16="http://schemas.microsoft.com/office/drawing/2014/main" id="{4047575A-89DF-43DB-9E6C-20EB4EA4D421}"/>
              </a:ext>
            </a:extLst>
          </p:cNvPr>
          <p:cNvCxnSpPr>
            <a:cxnSpLocks/>
          </p:cNvCxnSpPr>
          <p:nvPr/>
        </p:nvCxnSpPr>
        <p:spPr>
          <a:xfrm flipH="1">
            <a:off x="8307673" y="3793762"/>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63" name="Straight Arrow Connector 162">
            <a:extLst>
              <a:ext uri="{FF2B5EF4-FFF2-40B4-BE49-F238E27FC236}">
                <a16:creationId xmlns:a16="http://schemas.microsoft.com/office/drawing/2014/main" id="{B8C90A19-0AFF-4D18-8397-CA2364FBEB9F}"/>
              </a:ext>
            </a:extLst>
          </p:cNvPr>
          <p:cNvCxnSpPr>
            <a:cxnSpLocks/>
          </p:cNvCxnSpPr>
          <p:nvPr/>
        </p:nvCxnSpPr>
        <p:spPr>
          <a:xfrm flipH="1">
            <a:off x="8307673" y="4092077"/>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64" name="Straight Arrow Connector 163">
            <a:extLst>
              <a:ext uri="{FF2B5EF4-FFF2-40B4-BE49-F238E27FC236}">
                <a16:creationId xmlns:a16="http://schemas.microsoft.com/office/drawing/2014/main" id="{D2886277-1BAC-4E27-A59F-77ED21534F84}"/>
              </a:ext>
            </a:extLst>
          </p:cNvPr>
          <p:cNvCxnSpPr>
            <a:cxnSpLocks/>
          </p:cNvCxnSpPr>
          <p:nvPr/>
        </p:nvCxnSpPr>
        <p:spPr>
          <a:xfrm flipH="1">
            <a:off x="8307673" y="4390392"/>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65" name="Straight Arrow Connector 164">
            <a:extLst>
              <a:ext uri="{FF2B5EF4-FFF2-40B4-BE49-F238E27FC236}">
                <a16:creationId xmlns:a16="http://schemas.microsoft.com/office/drawing/2014/main" id="{5CABC8A2-3DD0-44A4-9A07-220F71333D89}"/>
              </a:ext>
            </a:extLst>
          </p:cNvPr>
          <p:cNvCxnSpPr>
            <a:cxnSpLocks/>
          </p:cNvCxnSpPr>
          <p:nvPr/>
        </p:nvCxnSpPr>
        <p:spPr>
          <a:xfrm flipH="1">
            <a:off x="8307673" y="4688709"/>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66" name="Straight Arrow Connector 165">
            <a:extLst>
              <a:ext uri="{FF2B5EF4-FFF2-40B4-BE49-F238E27FC236}">
                <a16:creationId xmlns:a16="http://schemas.microsoft.com/office/drawing/2014/main" id="{B1420154-E480-44D5-85A9-7B92BB912AB7}"/>
              </a:ext>
            </a:extLst>
          </p:cNvPr>
          <p:cNvCxnSpPr>
            <a:cxnSpLocks/>
          </p:cNvCxnSpPr>
          <p:nvPr/>
        </p:nvCxnSpPr>
        <p:spPr>
          <a:xfrm flipH="1">
            <a:off x="8307673" y="4987024"/>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sp>
        <p:nvSpPr>
          <p:cNvPr id="169" name="Cylinder 168">
            <a:extLst>
              <a:ext uri="{FF2B5EF4-FFF2-40B4-BE49-F238E27FC236}">
                <a16:creationId xmlns:a16="http://schemas.microsoft.com/office/drawing/2014/main" id="{BFC0E2CD-27BE-4132-84E2-BECADEE6067F}"/>
              </a:ext>
            </a:extLst>
          </p:cNvPr>
          <p:cNvSpPr/>
          <p:nvPr/>
        </p:nvSpPr>
        <p:spPr>
          <a:xfrm>
            <a:off x="7389230" y="3817594"/>
            <a:ext cx="800523" cy="409993"/>
          </a:xfrm>
          <a:prstGeom prst="can">
            <a:avLst/>
          </a:prstGeom>
          <a:solidFill>
            <a:srgbClr val="FF0066"/>
          </a:solidFill>
          <a:ln w="12700" cap="flat">
            <a:solidFill>
              <a:schemeClr val="bg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1883" tIns="59414" rIns="11883" bIns="11883" numCol="1" spcCol="38100" rtlCol="0" anchor="ctr">
            <a:noAutofit/>
          </a:bodyPr>
          <a:lstStyle/>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dirty="0">
                <a:ln w="22225">
                  <a:noFill/>
                  <a:prstDash val="solid"/>
                </a:ln>
                <a:solidFill>
                  <a:prstClr val="white"/>
                </a:solidFill>
                <a:effectLst/>
                <a:uLnTx/>
                <a:uFillTx/>
                <a:latin typeface="Franklin Gothic"/>
                <a:ea typeface="Arial"/>
                <a:cs typeface="Arial"/>
                <a:sym typeface="Arial"/>
              </a:rPr>
              <a:t>ANONYMISED </a:t>
            </a:r>
          </a:p>
          <a:p>
            <a:pPr marL="0" marR="0" lvl="0" indent="0" algn="ctr" defTabSz="301861" rtl="0" eaLnBrk="1"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dirty="0">
                <a:ln w="22225">
                  <a:noFill/>
                  <a:prstDash val="solid"/>
                </a:ln>
                <a:solidFill>
                  <a:prstClr val="white"/>
                </a:solidFill>
                <a:effectLst/>
                <a:uLnTx/>
                <a:uFillTx/>
                <a:latin typeface="Franklin Gothic"/>
                <a:ea typeface="Arial"/>
                <a:cs typeface="Arial"/>
                <a:sym typeface="Arial"/>
              </a:rPr>
              <a:t>DATA</a:t>
            </a:r>
          </a:p>
        </p:txBody>
      </p:sp>
      <p:sp>
        <p:nvSpPr>
          <p:cNvPr id="172" name="Rounded Rectangle 87">
            <a:extLst>
              <a:ext uri="{FF2B5EF4-FFF2-40B4-BE49-F238E27FC236}">
                <a16:creationId xmlns:a16="http://schemas.microsoft.com/office/drawing/2014/main" id="{03DD4DCC-06C0-459D-818E-930E54980B37}"/>
              </a:ext>
            </a:extLst>
          </p:cNvPr>
          <p:cNvSpPr>
            <a:spLocks/>
          </p:cNvSpPr>
          <p:nvPr/>
        </p:nvSpPr>
        <p:spPr>
          <a:xfrm>
            <a:off x="1343900" y="5678012"/>
            <a:ext cx="910186" cy="241096"/>
          </a:xfrm>
          <a:prstGeom prst="round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Franklin Gothic"/>
                <a:ea typeface="+mn-ea"/>
                <a:cs typeface="Arial"/>
              </a:rPr>
              <a:t>Acute Care</a:t>
            </a:r>
          </a:p>
        </p:txBody>
      </p:sp>
      <p:pic>
        <p:nvPicPr>
          <p:cNvPr id="168" name="Picture 167" descr="A person looking at a computer&#10;&#10;Description automatically generated">
            <a:extLst>
              <a:ext uri="{FF2B5EF4-FFF2-40B4-BE49-F238E27FC236}">
                <a16:creationId xmlns:a16="http://schemas.microsoft.com/office/drawing/2014/main" id="{6A41D71D-8C54-4808-92C3-C61EE04A1BB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89692" y="4443183"/>
            <a:ext cx="1368421" cy="1475925"/>
          </a:xfrm>
          <a:prstGeom prst="rect">
            <a:avLst/>
          </a:prstGeom>
        </p:spPr>
      </p:pic>
      <p:pic>
        <p:nvPicPr>
          <p:cNvPr id="138" name="Picture 137">
            <a:extLst>
              <a:ext uri="{FF2B5EF4-FFF2-40B4-BE49-F238E27FC236}">
                <a16:creationId xmlns:a16="http://schemas.microsoft.com/office/drawing/2014/main" id="{A7213689-E18D-40A3-9881-FCC5B99D55F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15555" y="5678012"/>
            <a:ext cx="1091897" cy="1006373"/>
          </a:xfrm>
          <a:prstGeom prst="rect">
            <a:avLst/>
          </a:prstGeom>
        </p:spPr>
      </p:pic>
      <p:pic>
        <p:nvPicPr>
          <p:cNvPr id="124" name="Picture 123">
            <a:extLst>
              <a:ext uri="{FF2B5EF4-FFF2-40B4-BE49-F238E27FC236}">
                <a16:creationId xmlns:a16="http://schemas.microsoft.com/office/drawing/2014/main" id="{004C23DF-2444-46FB-A4DC-E53F4D8E20F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2869" r="100000">
                        <a14:foregroundMark x1="86264" y1="89236" x2="98230" y2="61699"/>
                        <a14:foregroundMark x1="63390" y1="98050" x2="99776" y2="92388"/>
                      </a14:backgroundRemoval>
                    </a14:imgEffect>
                  </a14:imgLayer>
                </a14:imgProps>
              </a:ext>
              <a:ext uri="{28A0092B-C50C-407E-A947-70E740481C1C}">
                <a14:useLocalDpi xmlns:a14="http://schemas.microsoft.com/office/drawing/2010/main"/>
              </a:ext>
            </a:extLst>
          </a:blip>
          <a:srcRect/>
          <a:stretch/>
        </p:blipFill>
        <p:spPr>
          <a:xfrm flipH="1">
            <a:off x="2110679" y="5677467"/>
            <a:ext cx="1344126" cy="1024149"/>
          </a:xfrm>
          <a:prstGeom prst="rect">
            <a:avLst/>
          </a:prstGeom>
        </p:spPr>
      </p:pic>
      <p:pic>
        <p:nvPicPr>
          <p:cNvPr id="142" name="Picture 141">
            <a:extLst>
              <a:ext uri="{FF2B5EF4-FFF2-40B4-BE49-F238E27FC236}">
                <a16:creationId xmlns:a16="http://schemas.microsoft.com/office/drawing/2014/main" id="{9F1DB4AC-34D9-4B6E-9565-EF58D923859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22278" y="5756907"/>
            <a:ext cx="996865" cy="968456"/>
          </a:xfrm>
          <a:prstGeom prst="rect">
            <a:avLst/>
          </a:prstGeom>
        </p:spPr>
      </p:pic>
      <p:pic>
        <p:nvPicPr>
          <p:cNvPr id="125" name="Picture 124">
            <a:extLst>
              <a:ext uri="{FF2B5EF4-FFF2-40B4-BE49-F238E27FC236}">
                <a16:creationId xmlns:a16="http://schemas.microsoft.com/office/drawing/2014/main" id="{12394E34-D651-4056-9227-499D53D685E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flipH="1">
            <a:off x="6888701" y="5698424"/>
            <a:ext cx="712155" cy="1025502"/>
          </a:xfrm>
          <a:prstGeom prst="rect">
            <a:avLst/>
          </a:prstGeom>
          <a:ln>
            <a:noFill/>
          </a:ln>
          <a:effectLst>
            <a:outerShdw blurRad="292100" dist="139700" dir="2700000" algn="tl" rotWithShape="0">
              <a:srgbClr val="333333">
                <a:alpha val="65000"/>
              </a:srgbClr>
            </a:outerShdw>
          </a:effectLst>
        </p:spPr>
      </p:pic>
      <p:pic>
        <p:nvPicPr>
          <p:cNvPr id="126" name="Picture 125">
            <a:extLst>
              <a:ext uri="{FF2B5EF4-FFF2-40B4-BE49-F238E27FC236}">
                <a16:creationId xmlns:a16="http://schemas.microsoft.com/office/drawing/2014/main" id="{6FE247A9-B004-49FC-B696-2D25C50FAA8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145291" y="5723013"/>
            <a:ext cx="655396" cy="986507"/>
          </a:xfrm>
          <a:prstGeom prst="rect">
            <a:avLst/>
          </a:prstGeom>
          <a:ln>
            <a:noFill/>
          </a:ln>
          <a:effectLst>
            <a:outerShdw blurRad="292100" dist="139700" dir="2700000" algn="tl" rotWithShape="0">
              <a:srgbClr val="333333">
                <a:alpha val="65000"/>
              </a:srgbClr>
            </a:outerShdw>
          </a:effectLst>
        </p:spPr>
      </p:pic>
      <p:pic>
        <p:nvPicPr>
          <p:cNvPr id="143" name="Picture 142">
            <a:extLst>
              <a:ext uri="{FF2B5EF4-FFF2-40B4-BE49-F238E27FC236}">
                <a16:creationId xmlns:a16="http://schemas.microsoft.com/office/drawing/2014/main" id="{AD5F25F3-502A-4212-A700-9542FA45F73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517188" y="5768062"/>
            <a:ext cx="698825" cy="974419"/>
          </a:xfrm>
          <a:prstGeom prst="rect">
            <a:avLst/>
          </a:prstGeom>
          <a:ln>
            <a:noFill/>
          </a:ln>
          <a:effectLst>
            <a:outerShdw blurRad="292100" dist="139700" dir="2700000" algn="tl" rotWithShape="0">
              <a:srgbClr val="333333">
                <a:alpha val="65000"/>
              </a:srgbClr>
            </a:outerShdw>
          </a:effectLst>
        </p:spPr>
      </p:pic>
      <p:sp>
        <p:nvSpPr>
          <p:cNvPr id="174" name="Rectangle 173">
            <a:extLst>
              <a:ext uri="{FF2B5EF4-FFF2-40B4-BE49-F238E27FC236}">
                <a16:creationId xmlns:a16="http://schemas.microsoft.com/office/drawing/2014/main" id="{E8F90AB6-4A80-4431-BCC0-269A6B730111}"/>
              </a:ext>
            </a:extLst>
          </p:cNvPr>
          <p:cNvSpPr/>
          <p:nvPr/>
        </p:nvSpPr>
        <p:spPr>
          <a:xfrm>
            <a:off x="8555779" y="2162516"/>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Commissioning datasets</a:t>
            </a:r>
          </a:p>
        </p:txBody>
      </p:sp>
      <p:cxnSp>
        <p:nvCxnSpPr>
          <p:cNvPr id="175" name="Straight Arrow Connector 174">
            <a:extLst>
              <a:ext uri="{FF2B5EF4-FFF2-40B4-BE49-F238E27FC236}">
                <a16:creationId xmlns:a16="http://schemas.microsoft.com/office/drawing/2014/main" id="{50578695-1C98-4A48-9B94-8FA12106F5AD}"/>
              </a:ext>
            </a:extLst>
          </p:cNvPr>
          <p:cNvCxnSpPr>
            <a:cxnSpLocks/>
          </p:cNvCxnSpPr>
          <p:nvPr/>
        </p:nvCxnSpPr>
        <p:spPr>
          <a:xfrm flipH="1">
            <a:off x="8310732" y="2293265"/>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sp>
        <p:nvSpPr>
          <p:cNvPr id="176" name="Rectangle 175">
            <a:extLst>
              <a:ext uri="{FF2B5EF4-FFF2-40B4-BE49-F238E27FC236}">
                <a16:creationId xmlns:a16="http://schemas.microsoft.com/office/drawing/2014/main" id="{F74B9C79-7511-422E-978F-6E728A29CE68}"/>
              </a:ext>
            </a:extLst>
          </p:cNvPr>
          <p:cNvSpPr/>
          <p:nvPr/>
        </p:nvSpPr>
        <p:spPr>
          <a:xfrm>
            <a:off x="8555778" y="1854811"/>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NIMS (Vaccinations)</a:t>
            </a:r>
          </a:p>
        </p:txBody>
      </p:sp>
      <p:sp>
        <p:nvSpPr>
          <p:cNvPr id="177" name="Rectangle 176">
            <a:extLst>
              <a:ext uri="{FF2B5EF4-FFF2-40B4-BE49-F238E27FC236}">
                <a16:creationId xmlns:a16="http://schemas.microsoft.com/office/drawing/2014/main" id="{3867015D-3014-47C4-8C28-81B77E50FFF4}"/>
              </a:ext>
            </a:extLst>
          </p:cNvPr>
          <p:cNvSpPr/>
          <p:nvPr/>
        </p:nvSpPr>
        <p:spPr>
          <a:xfrm>
            <a:off x="8555779" y="1533854"/>
            <a:ext cx="2761373" cy="252302"/>
          </a:xfrm>
          <a:prstGeom prst="rect">
            <a:avLst/>
          </a:prstGeom>
          <a:solidFill>
            <a:srgbClr val="CC0099"/>
          </a:solidFill>
          <a:ln>
            <a:noFill/>
          </a:ln>
        </p:spPr>
        <p:txBody>
          <a:bodyPr vert="horz" wrap="none" lIns="23766" tIns="15091" rIns="0" bIns="15091" rtlCol="0" anchor="ctr">
            <a:noAutofit/>
          </a:bodyPr>
          <a:lstStyle/>
          <a:p>
            <a:pPr marL="0" marR="0" lvl="0" indent="0" algn="l" defTabSz="74295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Franklin Gothic"/>
                <a:ea typeface="+mn-ea"/>
                <a:cs typeface="+mn-cs"/>
              </a:rPr>
              <a:t>DHSC Test &amp; Trace</a:t>
            </a:r>
          </a:p>
        </p:txBody>
      </p:sp>
      <p:cxnSp>
        <p:nvCxnSpPr>
          <p:cNvPr id="178" name="Straight Arrow Connector 177">
            <a:extLst>
              <a:ext uri="{FF2B5EF4-FFF2-40B4-BE49-F238E27FC236}">
                <a16:creationId xmlns:a16="http://schemas.microsoft.com/office/drawing/2014/main" id="{2F4A12B4-29DC-40D9-B20F-69992D725DA1}"/>
              </a:ext>
            </a:extLst>
          </p:cNvPr>
          <p:cNvCxnSpPr>
            <a:cxnSpLocks/>
          </p:cNvCxnSpPr>
          <p:nvPr/>
        </p:nvCxnSpPr>
        <p:spPr>
          <a:xfrm flipH="1">
            <a:off x="8306120" y="1970946"/>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E90A78A4-CB33-4A8F-A051-B60A0798C75D}"/>
              </a:ext>
            </a:extLst>
          </p:cNvPr>
          <p:cNvCxnSpPr>
            <a:cxnSpLocks/>
          </p:cNvCxnSpPr>
          <p:nvPr/>
        </p:nvCxnSpPr>
        <p:spPr>
          <a:xfrm flipH="1">
            <a:off x="8309181" y="1660906"/>
            <a:ext cx="204277" cy="653"/>
          </a:xfrm>
          <a:prstGeom prst="straightConnector1">
            <a:avLst/>
          </a:prstGeom>
          <a:ln>
            <a:prstDash val="solid"/>
            <a:tailEnd type="triangle" w="lg" len="med"/>
          </a:ln>
        </p:spPr>
        <p:style>
          <a:lnRef idx="2">
            <a:schemeClr val="accent1"/>
          </a:lnRef>
          <a:fillRef idx="0">
            <a:schemeClr val="accent1"/>
          </a:fillRef>
          <a:effectRef idx="1">
            <a:schemeClr val="accent1"/>
          </a:effectRef>
          <a:fontRef idx="minor">
            <a:schemeClr val="tx1"/>
          </a:fontRef>
        </p:style>
      </p:cxnSp>
      <p:pic>
        <p:nvPicPr>
          <p:cNvPr id="2050" name="Picture 2" descr="NHS Test &amp;amp; Trace Support System funds available - Exeter City Council News">
            <a:extLst>
              <a:ext uri="{FF2B5EF4-FFF2-40B4-BE49-F238E27FC236}">
                <a16:creationId xmlns:a16="http://schemas.microsoft.com/office/drawing/2014/main" id="{DF069729-3F08-4AEC-B70F-24B4C326A378}"/>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0792706" y="1556490"/>
            <a:ext cx="498183" cy="208832"/>
          </a:xfrm>
          <a:prstGeom prst="rect">
            <a:avLst/>
          </a:prstGeom>
          <a:noFill/>
          <a:extLst>
            <a:ext uri="{909E8E84-426E-40DD-AFC4-6F175D3DCCD1}">
              <a14:hiddenFill xmlns:a14="http://schemas.microsoft.com/office/drawing/2010/main">
                <a:solidFill>
                  <a:srgbClr val="FFFFFF"/>
                </a:solidFill>
              </a14:hiddenFill>
            </a:ext>
          </a:extLst>
        </p:spPr>
      </p:pic>
      <p:sp>
        <p:nvSpPr>
          <p:cNvPr id="180" name="Slide Number Placeholder 4">
            <a:extLst>
              <a:ext uri="{FF2B5EF4-FFF2-40B4-BE49-F238E27FC236}">
                <a16:creationId xmlns:a16="http://schemas.microsoft.com/office/drawing/2014/main" id="{E9E14297-5806-4DC2-B6BF-4DAF8B29D860}"/>
              </a:ext>
            </a:extLst>
          </p:cNvPr>
          <p:cNvSpPr txBox="1">
            <a:spLocks/>
          </p:cNvSpPr>
          <p:nvPr/>
        </p:nvSpPr>
        <p:spPr>
          <a:xfrm>
            <a:off x="11833892" y="6641884"/>
            <a:ext cx="563682" cy="2993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CE6287E-2A21-43A2-94DD-ED7FED4EF1A7}" type="slidenum">
              <a:rPr kumimoji="0" lang="en-GB" sz="1200" b="1" i="0" u="none" strike="noStrike" kern="1200" cap="none" spc="0" normalizeH="0" baseline="0" noProof="0">
                <a:ln>
                  <a:noFill/>
                </a:ln>
                <a:solidFill>
                  <a:srgbClr val="FFFFFF"/>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12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085291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3423-91B7-5369-3A85-F9B00069E3FD}"/>
              </a:ext>
            </a:extLst>
          </p:cNvPr>
          <p:cNvSpPr>
            <a:spLocks noGrp="1"/>
          </p:cNvSpPr>
          <p:nvPr>
            <p:ph type="title"/>
          </p:nvPr>
        </p:nvSpPr>
        <p:spPr>
          <a:xfrm>
            <a:off x="655715" y="211478"/>
            <a:ext cx="6966399" cy="598000"/>
          </a:xfrm>
          <a:noFill/>
          <a:ln>
            <a:noFill/>
          </a:ln>
        </p:spPr>
        <p:txBody>
          <a:bodyPr spcFirstLastPara="1" vert="horz" wrap="square" lIns="91425" tIns="91425" rIns="91425" bIns="91425" rtlCol="0" anchor="t" anchorCtr="0">
            <a:noAutofit/>
          </a:bodyPr>
          <a:lstStyle/>
          <a:p>
            <a:r>
              <a:rPr lang="en-GB" sz="2200" dirty="0">
                <a:cs typeface="Arial"/>
                <a:sym typeface="Arial"/>
              </a:rPr>
              <a:t>CIPHA Use Cases</a:t>
            </a:r>
          </a:p>
        </p:txBody>
      </p:sp>
      <p:sp>
        <p:nvSpPr>
          <p:cNvPr id="4" name="Title 3">
            <a:extLst>
              <a:ext uri="{FF2B5EF4-FFF2-40B4-BE49-F238E27FC236}">
                <a16:creationId xmlns:a16="http://schemas.microsoft.com/office/drawing/2014/main" id="{CBD8504E-5BC6-EE32-633E-EA30831F138F}"/>
              </a:ext>
            </a:extLst>
          </p:cNvPr>
          <p:cNvSpPr>
            <a:spLocks noGrp="1"/>
          </p:cNvSpPr>
          <p:nvPr>
            <p:ph type="title" idx="2"/>
          </p:nvPr>
        </p:nvSpPr>
        <p:spPr>
          <a:xfrm>
            <a:off x="655716" y="742162"/>
            <a:ext cx="5819366" cy="878983"/>
          </a:xfrm>
        </p:spPr>
        <p:txBody>
          <a:bodyPr/>
          <a:lstStyle/>
          <a:p>
            <a:r>
              <a:rPr lang="en-GB" sz="2000" dirty="0"/>
              <a:t>There are currently over 50 use cases across the</a:t>
            </a:r>
            <a:br>
              <a:rPr lang="en-GB" sz="2000" dirty="0"/>
            </a:br>
            <a:r>
              <a:rPr lang="en-GB" sz="2000" dirty="0"/>
              <a:t>10 ICSs …. for example</a:t>
            </a:r>
          </a:p>
        </p:txBody>
      </p:sp>
      <p:sp>
        <p:nvSpPr>
          <p:cNvPr id="6" name="TextBox 5">
            <a:extLst>
              <a:ext uri="{FF2B5EF4-FFF2-40B4-BE49-F238E27FC236}">
                <a16:creationId xmlns:a16="http://schemas.microsoft.com/office/drawing/2014/main" id="{5D0969CC-EBB7-3AFC-2564-0B1F1E5F1EEC}"/>
              </a:ext>
            </a:extLst>
          </p:cNvPr>
          <p:cNvSpPr txBox="1"/>
          <p:nvPr/>
        </p:nvSpPr>
        <p:spPr>
          <a:xfrm>
            <a:off x="396608" y="2120983"/>
            <a:ext cx="1152000" cy="360000"/>
          </a:xfrm>
          <a:prstGeom prst="rect">
            <a:avLst/>
          </a:prstGeom>
          <a:no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HYPERTENSION</a:t>
            </a:r>
          </a:p>
        </p:txBody>
      </p:sp>
      <p:sp>
        <p:nvSpPr>
          <p:cNvPr id="8" name="TextBox 7">
            <a:extLst>
              <a:ext uri="{FF2B5EF4-FFF2-40B4-BE49-F238E27FC236}">
                <a16:creationId xmlns:a16="http://schemas.microsoft.com/office/drawing/2014/main" id="{74ADC350-6E49-9624-9896-C41F440B4983}"/>
              </a:ext>
            </a:extLst>
          </p:cNvPr>
          <p:cNvSpPr txBox="1"/>
          <p:nvPr/>
        </p:nvSpPr>
        <p:spPr>
          <a:xfrm>
            <a:off x="1782892" y="2120983"/>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ELECTIVE RECOVERY</a:t>
            </a:r>
          </a:p>
        </p:txBody>
      </p:sp>
      <p:sp>
        <p:nvSpPr>
          <p:cNvPr id="14" name="Rectangle 13">
            <a:extLst>
              <a:ext uri="{FF2B5EF4-FFF2-40B4-BE49-F238E27FC236}">
                <a16:creationId xmlns:a16="http://schemas.microsoft.com/office/drawing/2014/main" id="{124C8EFC-0724-5F69-ACFA-46CFCB7377B8}"/>
              </a:ext>
            </a:extLst>
          </p:cNvPr>
          <p:cNvSpPr/>
          <p:nvPr/>
        </p:nvSpPr>
        <p:spPr>
          <a:xfrm>
            <a:off x="407623" y="4344319"/>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5" name="Rectangle 14">
            <a:extLst>
              <a:ext uri="{FF2B5EF4-FFF2-40B4-BE49-F238E27FC236}">
                <a16:creationId xmlns:a16="http://schemas.microsoft.com/office/drawing/2014/main" id="{B37C7A6C-2368-1C23-7B70-B2431A12CB71}"/>
              </a:ext>
            </a:extLst>
          </p:cNvPr>
          <p:cNvSpPr/>
          <p:nvPr/>
        </p:nvSpPr>
        <p:spPr>
          <a:xfrm>
            <a:off x="2146451" y="4344319"/>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54AB2F3B-CC72-BC48-6ECF-D2280F2E92E5}"/>
              </a:ext>
            </a:extLst>
          </p:cNvPr>
          <p:cNvSpPr/>
          <p:nvPr/>
        </p:nvSpPr>
        <p:spPr>
          <a:xfrm>
            <a:off x="407624"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9" name="Rectangle 18">
            <a:extLst>
              <a:ext uri="{FF2B5EF4-FFF2-40B4-BE49-F238E27FC236}">
                <a16:creationId xmlns:a16="http://schemas.microsoft.com/office/drawing/2014/main" id="{254E6652-47B7-BA48-A2E9-EE4C6F2B0723}"/>
              </a:ext>
            </a:extLst>
          </p:cNvPr>
          <p:cNvSpPr/>
          <p:nvPr/>
        </p:nvSpPr>
        <p:spPr>
          <a:xfrm>
            <a:off x="1755538"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3074" name="Picture 2" descr="hypertension Icon - Free PNG &amp; SVG 2452303 - Noun Project">
            <a:extLst>
              <a:ext uri="{FF2B5EF4-FFF2-40B4-BE49-F238E27FC236}">
                <a16:creationId xmlns:a16="http://schemas.microsoft.com/office/drawing/2014/main" id="{56208DD0-2D53-5C3A-4374-7430D3400E0D}"/>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380" y="2603674"/>
            <a:ext cx="1039404" cy="10394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spital Bed, Medical Care, Medical Treatment, Patient Icon. Black Color  Stock Vector - Illustration of room, symbol: 198678283">
            <a:extLst>
              <a:ext uri="{FF2B5EF4-FFF2-40B4-BE49-F238E27FC236}">
                <a16:creationId xmlns:a16="http://schemas.microsoft.com/office/drawing/2014/main" id="{1DDBCD24-B74E-9214-92F5-B90A490D792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5718" y="2577097"/>
            <a:ext cx="1092557" cy="109255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43A3921-5424-F988-6A16-800586C79223}"/>
              </a:ext>
            </a:extLst>
          </p:cNvPr>
          <p:cNvSpPr txBox="1"/>
          <p:nvPr/>
        </p:nvSpPr>
        <p:spPr>
          <a:xfrm>
            <a:off x="3059011" y="2120983"/>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PULSE OXIMETRY</a:t>
            </a:r>
          </a:p>
        </p:txBody>
      </p:sp>
      <p:sp>
        <p:nvSpPr>
          <p:cNvPr id="21" name="Rectangle 20">
            <a:extLst>
              <a:ext uri="{FF2B5EF4-FFF2-40B4-BE49-F238E27FC236}">
                <a16:creationId xmlns:a16="http://schemas.microsoft.com/office/drawing/2014/main" id="{91977A05-BF84-8926-FD19-B1271971EBF3}"/>
              </a:ext>
            </a:extLst>
          </p:cNvPr>
          <p:cNvSpPr/>
          <p:nvPr/>
        </p:nvSpPr>
        <p:spPr>
          <a:xfrm>
            <a:off x="3830195" y="4344319"/>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2" name="Rectangle 21">
            <a:extLst>
              <a:ext uri="{FF2B5EF4-FFF2-40B4-BE49-F238E27FC236}">
                <a16:creationId xmlns:a16="http://schemas.microsoft.com/office/drawing/2014/main" id="{F877A7BD-5DE7-9846-9E74-3E30DC64C4B1}"/>
              </a:ext>
            </a:extLst>
          </p:cNvPr>
          <p:cNvSpPr/>
          <p:nvPr/>
        </p:nvSpPr>
        <p:spPr>
          <a:xfrm>
            <a:off x="3830195" y="2561421"/>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TextBox 23">
            <a:extLst>
              <a:ext uri="{FF2B5EF4-FFF2-40B4-BE49-F238E27FC236}">
                <a16:creationId xmlns:a16="http://schemas.microsoft.com/office/drawing/2014/main" id="{9F3766CE-7878-6F67-B485-86B48FEF66AB}"/>
              </a:ext>
            </a:extLst>
          </p:cNvPr>
          <p:cNvSpPr txBox="1"/>
          <p:nvPr/>
        </p:nvSpPr>
        <p:spPr>
          <a:xfrm>
            <a:off x="4390215" y="2120983"/>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END OF LIFE</a:t>
            </a:r>
          </a:p>
        </p:txBody>
      </p:sp>
      <p:sp>
        <p:nvSpPr>
          <p:cNvPr id="25" name="Rectangle 24">
            <a:extLst>
              <a:ext uri="{FF2B5EF4-FFF2-40B4-BE49-F238E27FC236}">
                <a16:creationId xmlns:a16="http://schemas.microsoft.com/office/drawing/2014/main" id="{B7FEB9F7-25D9-296F-1CDF-87817B70DB46}"/>
              </a:ext>
            </a:extLst>
          </p:cNvPr>
          <p:cNvSpPr/>
          <p:nvPr/>
        </p:nvSpPr>
        <p:spPr>
          <a:xfrm>
            <a:off x="5513939" y="4344319"/>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Rectangle 25">
            <a:extLst>
              <a:ext uri="{FF2B5EF4-FFF2-40B4-BE49-F238E27FC236}">
                <a16:creationId xmlns:a16="http://schemas.microsoft.com/office/drawing/2014/main" id="{84CB929F-5C15-D2A8-79B6-00671574B7F4}"/>
              </a:ext>
            </a:extLst>
          </p:cNvPr>
          <p:cNvSpPr/>
          <p:nvPr/>
        </p:nvSpPr>
        <p:spPr>
          <a:xfrm>
            <a:off x="5513939" y="2570600"/>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8" name="TextBox 27">
            <a:extLst>
              <a:ext uri="{FF2B5EF4-FFF2-40B4-BE49-F238E27FC236}">
                <a16:creationId xmlns:a16="http://schemas.microsoft.com/office/drawing/2014/main" id="{E09F4333-4B01-AF5D-F455-75ECADC9CA6C}"/>
              </a:ext>
            </a:extLst>
          </p:cNvPr>
          <p:cNvSpPr txBox="1"/>
          <p:nvPr/>
        </p:nvSpPr>
        <p:spPr>
          <a:xfrm>
            <a:off x="5732439" y="2120983"/>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BP@HOME</a:t>
            </a:r>
          </a:p>
        </p:txBody>
      </p:sp>
      <p:sp>
        <p:nvSpPr>
          <p:cNvPr id="29" name="Rectangle 28">
            <a:extLst>
              <a:ext uri="{FF2B5EF4-FFF2-40B4-BE49-F238E27FC236}">
                <a16:creationId xmlns:a16="http://schemas.microsoft.com/office/drawing/2014/main" id="{3C0D40D9-3FE2-F96E-5B81-AAD8FA2EDFB4}"/>
              </a:ext>
            </a:extLst>
          </p:cNvPr>
          <p:cNvSpPr/>
          <p:nvPr/>
        </p:nvSpPr>
        <p:spPr>
          <a:xfrm>
            <a:off x="7197683" y="4344319"/>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0" name="Rectangle 29">
            <a:extLst>
              <a:ext uri="{FF2B5EF4-FFF2-40B4-BE49-F238E27FC236}">
                <a16:creationId xmlns:a16="http://schemas.microsoft.com/office/drawing/2014/main" id="{124A6D26-9F26-C37D-DDFD-D0923C79B2A5}"/>
              </a:ext>
            </a:extLst>
          </p:cNvPr>
          <p:cNvSpPr/>
          <p:nvPr/>
        </p:nvSpPr>
        <p:spPr>
          <a:xfrm>
            <a:off x="7197683" y="2579779"/>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2" name="TextBox 31">
            <a:extLst>
              <a:ext uri="{FF2B5EF4-FFF2-40B4-BE49-F238E27FC236}">
                <a16:creationId xmlns:a16="http://schemas.microsoft.com/office/drawing/2014/main" id="{67054ACF-2720-890B-0E3C-CE62D9F2159F}"/>
              </a:ext>
            </a:extLst>
          </p:cNvPr>
          <p:cNvSpPr txBox="1"/>
          <p:nvPr/>
        </p:nvSpPr>
        <p:spPr>
          <a:xfrm>
            <a:off x="8396685" y="2120983"/>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COVID RESEARCH</a:t>
            </a:r>
          </a:p>
        </p:txBody>
      </p:sp>
      <p:sp>
        <p:nvSpPr>
          <p:cNvPr id="33" name="Rectangle 32">
            <a:extLst>
              <a:ext uri="{FF2B5EF4-FFF2-40B4-BE49-F238E27FC236}">
                <a16:creationId xmlns:a16="http://schemas.microsoft.com/office/drawing/2014/main" id="{838408A3-E5AB-9D91-6718-745A094F6A21}"/>
              </a:ext>
            </a:extLst>
          </p:cNvPr>
          <p:cNvSpPr/>
          <p:nvPr/>
        </p:nvSpPr>
        <p:spPr>
          <a:xfrm>
            <a:off x="8881427" y="4344319"/>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4" name="Rectangle 33">
            <a:extLst>
              <a:ext uri="{FF2B5EF4-FFF2-40B4-BE49-F238E27FC236}">
                <a16:creationId xmlns:a16="http://schemas.microsoft.com/office/drawing/2014/main" id="{E5F6A943-A6D8-5187-8BCE-27857D4BD51A}"/>
              </a:ext>
            </a:extLst>
          </p:cNvPr>
          <p:cNvSpPr/>
          <p:nvPr/>
        </p:nvSpPr>
        <p:spPr>
          <a:xfrm>
            <a:off x="8881427" y="2588958"/>
            <a:ext cx="1487277" cy="1487277"/>
          </a:xfrm>
          <a:solidFill>
            <a:schemeClr val="bg1">
              <a:lumMod val="95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35CF2FF2-0077-1265-78AD-278108815B26}"/>
              </a:ext>
            </a:extLst>
          </p:cNvPr>
          <p:cNvSpPr/>
          <p:nvPr/>
        </p:nvSpPr>
        <p:spPr>
          <a:xfrm>
            <a:off x="3071871"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7" name="Rectangle 6">
            <a:extLst>
              <a:ext uri="{FF2B5EF4-FFF2-40B4-BE49-F238E27FC236}">
                <a16:creationId xmlns:a16="http://schemas.microsoft.com/office/drawing/2014/main" id="{A65A105E-817D-4509-BCB7-4E94A57F5D71}"/>
              </a:ext>
            </a:extLst>
          </p:cNvPr>
          <p:cNvSpPr/>
          <p:nvPr/>
        </p:nvSpPr>
        <p:spPr>
          <a:xfrm>
            <a:off x="4419785"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39316920-74AE-6677-6C30-58FFA14218C6}"/>
              </a:ext>
            </a:extLst>
          </p:cNvPr>
          <p:cNvSpPr/>
          <p:nvPr/>
        </p:nvSpPr>
        <p:spPr>
          <a:xfrm>
            <a:off x="5736118"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B84484DB-27F1-2A1D-7484-F1B911DE7C36}"/>
              </a:ext>
            </a:extLst>
          </p:cNvPr>
          <p:cNvSpPr/>
          <p:nvPr/>
        </p:nvSpPr>
        <p:spPr>
          <a:xfrm>
            <a:off x="7084032"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7" name="Rectangle 16">
            <a:extLst>
              <a:ext uri="{FF2B5EF4-FFF2-40B4-BE49-F238E27FC236}">
                <a16:creationId xmlns:a16="http://schemas.microsoft.com/office/drawing/2014/main" id="{DA19BF16-AABF-DB48-5B44-DFAF31CA50DC}"/>
              </a:ext>
            </a:extLst>
          </p:cNvPr>
          <p:cNvSpPr/>
          <p:nvPr/>
        </p:nvSpPr>
        <p:spPr>
          <a:xfrm>
            <a:off x="8400365"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Rectangle 22">
            <a:extLst>
              <a:ext uri="{FF2B5EF4-FFF2-40B4-BE49-F238E27FC236}">
                <a16:creationId xmlns:a16="http://schemas.microsoft.com/office/drawing/2014/main" id="{C1EEB237-7C29-95E9-898F-C3E1E2701D6A}"/>
              </a:ext>
            </a:extLst>
          </p:cNvPr>
          <p:cNvSpPr/>
          <p:nvPr/>
        </p:nvSpPr>
        <p:spPr>
          <a:xfrm>
            <a:off x="9748279" y="2546918"/>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026" name="Picture 2" descr="Fingertip pulse oximeter glyph icon Royalty Free Vector">
            <a:extLst>
              <a:ext uri="{FF2B5EF4-FFF2-40B4-BE49-F238E27FC236}">
                <a16:creationId xmlns:a16="http://schemas.microsoft.com/office/drawing/2014/main" id="{41BF1AB8-4A45-BA7F-2D5C-BD29BF61050E}"/>
              </a:ext>
            </a:extLst>
          </p:cNvPr>
          <p:cNvPicPr>
            <a:picLocks noChangeAspect="1" noChangeArrowheads="1"/>
          </p:cNvPicPr>
          <p:nvPr/>
        </p:nvPicPr>
        <p:blipFill rotWithShape="1">
          <a:blip r:embed="rId4">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2009" t="7390" r="21431" b="15019"/>
          <a:stretch/>
        </p:blipFill>
        <p:spPr bwMode="auto">
          <a:xfrm>
            <a:off x="3260992" y="2583375"/>
            <a:ext cx="72894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99 End Of Life Icon Illustrations &amp; Clip Art - iStock">
            <a:extLst>
              <a:ext uri="{FF2B5EF4-FFF2-40B4-BE49-F238E27FC236}">
                <a16:creationId xmlns:a16="http://schemas.microsoft.com/office/drawing/2014/main" id="{01D28F67-B308-3FD9-4593-7C00C5B2A991}"/>
              </a:ext>
            </a:extLst>
          </p:cNvPr>
          <p:cNvPicPr>
            <a:picLocks noChangeAspect="1" noChangeArrowheads="1"/>
          </p:cNvPicPr>
          <p:nvPr/>
        </p:nvPicPr>
        <p:blipFill>
          <a:blip r:embed="rId5">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96476" y="2583375"/>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ood pressure control tool - Free medical icons">
            <a:extLst>
              <a:ext uri="{FF2B5EF4-FFF2-40B4-BE49-F238E27FC236}">
                <a16:creationId xmlns:a16="http://schemas.microsoft.com/office/drawing/2014/main" id="{D29E8FB2-D572-289D-80B4-FDF32CA288A5}"/>
              </a:ext>
            </a:extLst>
          </p:cNvPr>
          <p:cNvPicPr>
            <a:picLocks noChangeAspect="1" noChangeArrowheads="1"/>
          </p:cNvPicPr>
          <p:nvPr/>
        </p:nvPicPr>
        <p:blipFill>
          <a:blip r:embed="rId6">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62568" y="25833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8D82A3C-2DB3-E508-07F7-687C9C587C59}"/>
              </a:ext>
            </a:extLst>
          </p:cNvPr>
          <p:cNvSpPr txBox="1"/>
          <p:nvPr/>
        </p:nvSpPr>
        <p:spPr>
          <a:xfrm>
            <a:off x="7096693" y="2120983"/>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ANTIVIRAL RX</a:t>
            </a:r>
          </a:p>
        </p:txBody>
      </p:sp>
      <p:pic>
        <p:nvPicPr>
          <p:cNvPr id="1032" name="Picture 8" descr="Corona virus icon Royalty Free Vector Image - VectorStock">
            <a:extLst>
              <a:ext uri="{FF2B5EF4-FFF2-40B4-BE49-F238E27FC236}">
                <a16:creationId xmlns:a16="http://schemas.microsoft.com/office/drawing/2014/main" id="{6B5B30B0-DD59-2745-00BE-76A1D2C63CA4}"/>
              </a:ext>
            </a:extLst>
          </p:cNvPr>
          <p:cNvPicPr>
            <a:picLocks noChangeAspect="1" noChangeArrowheads="1"/>
          </p:cNvPicPr>
          <p:nvPr/>
        </p:nvPicPr>
        <p:blipFill rotWithShape="1">
          <a:blip r:embed="rId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8590" t="5695" r="4128" b="17858"/>
          <a:stretch/>
        </p:blipFill>
        <p:spPr bwMode="auto">
          <a:xfrm>
            <a:off x="7116895" y="2613191"/>
            <a:ext cx="1080000" cy="10203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ntal-health Icons - Free SVG &amp; PNG Mental-health Images - Noun Project">
            <a:extLst>
              <a:ext uri="{FF2B5EF4-FFF2-40B4-BE49-F238E27FC236}">
                <a16:creationId xmlns:a16="http://schemas.microsoft.com/office/drawing/2014/main" id="{3902A81B-DBDE-85B1-B568-E76F98C92ADD}"/>
              </a:ext>
            </a:extLst>
          </p:cNvPr>
          <p:cNvPicPr>
            <a:picLocks noChangeAspect="1" noChangeArrowheads="1"/>
          </p:cNvPicPr>
          <p:nvPr/>
        </p:nvPicPr>
        <p:blipFill>
          <a:blip r:embed="rId8">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59567" y="25833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4FE7521-ECBD-EF92-60F8-1ECF3FB2AB3D}"/>
              </a:ext>
            </a:extLst>
          </p:cNvPr>
          <p:cNvSpPr txBox="1"/>
          <p:nvPr/>
        </p:nvSpPr>
        <p:spPr>
          <a:xfrm>
            <a:off x="9716874" y="2120983"/>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MENTAL HEALTH REGISTER</a:t>
            </a:r>
          </a:p>
        </p:txBody>
      </p:sp>
      <p:sp>
        <p:nvSpPr>
          <p:cNvPr id="39" name="TextBox 38">
            <a:extLst>
              <a:ext uri="{FF2B5EF4-FFF2-40B4-BE49-F238E27FC236}">
                <a16:creationId xmlns:a16="http://schemas.microsoft.com/office/drawing/2014/main" id="{6C53D7F5-0889-46A9-E9EF-5868BB658623}"/>
              </a:ext>
            </a:extLst>
          </p:cNvPr>
          <p:cNvSpPr txBox="1"/>
          <p:nvPr/>
        </p:nvSpPr>
        <p:spPr>
          <a:xfrm>
            <a:off x="394770" y="4063619"/>
            <a:ext cx="1152000" cy="360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VACCINE UPTAKE</a:t>
            </a:r>
          </a:p>
        </p:txBody>
      </p:sp>
      <p:sp>
        <p:nvSpPr>
          <p:cNvPr id="40" name="TextBox 39">
            <a:extLst>
              <a:ext uri="{FF2B5EF4-FFF2-40B4-BE49-F238E27FC236}">
                <a16:creationId xmlns:a16="http://schemas.microsoft.com/office/drawing/2014/main" id="{25E98FC3-494A-22B7-665F-E2417F3017F7}"/>
              </a:ext>
            </a:extLst>
          </p:cNvPr>
          <p:cNvSpPr txBox="1"/>
          <p:nvPr/>
        </p:nvSpPr>
        <p:spPr>
          <a:xfrm>
            <a:off x="1781054" y="4063619"/>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OOH DEMAND </a:t>
            </a:r>
          </a:p>
        </p:txBody>
      </p:sp>
      <p:sp>
        <p:nvSpPr>
          <p:cNvPr id="41" name="Rectangle 40">
            <a:extLst>
              <a:ext uri="{FF2B5EF4-FFF2-40B4-BE49-F238E27FC236}">
                <a16:creationId xmlns:a16="http://schemas.microsoft.com/office/drawing/2014/main" id="{CC5DD25B-65A2-754B-949A-FDADD977CAA6}"/>
              </a:ext>
            </a:extLst>
          </p:cNvPr>
          <p:cNvSpPr/>
          <p:nvPr/>
        </p:nvSpPr>
        <p:spPr>
          <a:xfrm>
            <a:off x="405786"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2" name="Rectangle 41">
            <a:extLst>
              <a:ext uri="{FF2B5EF4-FFF2-40B4-BE49-F238E27FC236}">
                <a16:creationId xmlns:a16="http://schemas.microsoft.com/office/drawing/2014/main" id="{63A9B08D-D8BA-52D0-2660-B2A8F9771E19}"/>
              </a:ext>
            </a:extLst>
          </p:cNvPr>
          <p:cNvSpPr/>
          <p:nvPr/>
        </p:nvSpPr>
        <p:spPr>
          <a:xfrm>
            <a:off x="1753700"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5" name="TextBox 44">
            <a:extLst>
              <a:ext uri="{FF2B5EF4-FFF2-40B4-BE49-F238E27FC236}">
                <a16:creationId xmlns:a16="http://schemas.microsoft.com/office/drawing/2014/main" id="{1AC90840-A0EA-FBB5-365D-33785EABB6B0}"/>
              </a:ext>
            </a:extLst>
          </p:cNvPr>
          <p:cNvSpPr txBox="1"/>
          <p:nvPr/>
        </p:nvSpPr>
        <p:spPr>
          <a:xfrm>
            <a:off x="3057173" y="4063619"/>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A&amp;E INSIGHTS</a:t>
            </a:r>
          </a:p>
        </p:txBody>
      </p:sp>
      <p:sp>
        <p:nvSpPr>
          <p:cNvPr id="46" name="TextBox 45">
            <a:extLst>
              <a:ext uri="{FF2B5EF4-FFF2-40B4-BE49-F238E27FC236}">
                <a16:creationId xmlns:a16="http://schemas.microsoft.com/office/drawing/2014/main" id="{9DA01ED5-7E5D-131F-2D63-2D3318B17E74}"/>
              </a:ext>
            </a:extLst>
          </p:cNvPr>
          <p:cNvSpPr txBox="1"/>
          <p:nvPr/>
        </p:nvSpPr>
        <p:spPr>
          <a:xfrm>
            <a:off x="4388377" y="4063619"/>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COVID EARLY WARNING</a:t>
            </a:r>
          </a:p>
        </p:txBody>
      </p:sp>
      <p:sp>
        <p:nvSpPr>
          <p:cNvPr id="47" name="TextBox 46">
            <a:extLst>
              <a:ext uri="{FF2B5EF4-FFF2-40B4-BE49-F238E27FC236}">
                <a16:creationId xmlns:a16="http://schemas.microsoft.com/office/drawing/2014/main" id="{59EBC796-B015-9131-1975-EFF5E50CD471}"/>
              </a:ext>
            </a:extLst>
          </p:cNvPr>
          <p:cNvSpPr txBox="1"/>
          <p:nvPr/>
        </p:nvSpPr>
        <p:spPr>
          <a:xfrm>
            <a:off x="5730601" y="4063619"/>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NHS HEALTH CHECKS</a:t>
            </a:r>
          </a:p>
        </p:txBody>
      </p:sp>
      <p:sp>
        <p:nvSpPr>
          <p:cNvPr id="48" name="TextBox 47">
            <a:extLst>
              <a:ext uri="{FF2B5EF4-FFF2-40B4-BE49-F238E27FC236}">
                <a16:creationId xmlns:a16="http://schemas.microsoft.com/office/drawing/2014/main" id="{A82503DC-9C4A-3474-87E5-744DB25FBF02}"/>
              </a:ext>
            </a:extLst>
          </p:cNvPr>
          <p:cNvSpPr txBox="1"/>
          <p:nvPr/>
        </p:nvSpPr>
        <p:spPr>
          <a:xfrm>
            <a:off x="8394847" y="4063619"/>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FUEL POVERTY</a:t>
            </a:r>
          </a:p>
        </p:txBody>
      </p:sp>
      <p:sp>
        <p:nvSpPr>
          <p:cNvPr id="49" name="Rectangle 48">
            <a:extLst>
              <a:ext uri="{FF2B5EF4-FFF2-40B4-BE49-F238E27FC236}">
                <a16:creationId xmlns:a16="http://schemas.microsoft.com/office/drawing/2014/main" id="{E48AFEA6-0EF3-6E6B-7F69-E7CF95CB2F8D}"/>
              </a:ext>
            </a:extLst>
          </p:cNvPr>
          <p:cNvSpPr/>
          <p:nvPr/>
        </p:nvSpPr>
        <p:spPr>
          <a:xfrm>
            <a:off x="3070033"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Rectangle 49">
            <a:extLst>
              <a:ext uri="{FF2B5EF4-FFF2-40B4-BE49-F238E27FC236}">
                <a16:creationId xmlns:a16="http://schemas.microsoft.com/office/drawing/2014/main" id="{742F3AB0-4640-ED04-E3EF-A9A307997E42}"/>
              </a:ext>
            </a:extLst>
          </p:cNvPr>
          <p:cNvSpPr/>
          <p:nvPr/>
        </p:nvSpPr>
        <p:spPr>
          <a:xfrm>
            <a:off x="4417947"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Rectangle 50">
            <a:extLst>
              <a:ext uri="{FF2B5EF4-FFF2-40B4-BE49-F238E27FC236}">
                <a16:creationId xmlns:a16="http://schemas.microsoft.com/office/drawing/2014/main" id="{7513DEDF-3D3A-C04E-B7DD-F8B2920ADB7E}"/>
              </a:ext>
            </a:extLst>
          </p:cNvPr>
          <p:cNvSpPr/>
          <p:nvPr/>
        </p:nvSpPr>
        <p:spPr>
          <a:xfrm>
            <a:off x="5734280"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Rectangle 51">
            <a:extLst>
              <a:ext uri="{FF2B5EF4-FFF2-40B4-BE49-F238E27FC236}">
                <a16:creationId xmlns:a16="http://schemas.microsoft.com/office/drawing/2014/main" id="{CCEFF3FF-1964-7B96-95FA-B28CF05977B5}"/>
              </a:ext>
            </a:extLst>
          </p:cNvPr>
          <p:cNvSpPr/>
          <p:nvPr/>
        </p:nvSpPr>
        <p:spPr>
          <a:xfrm>
            <a:off x="7082194"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3" name="Rectangle 52">
            <a:extLst>
              <a:ext uri="{FF2B5EF4-FFF2-40B4-BE49-F238E27FC236}">
                <a16:creationId xmlns:a16="http://schemas.microsoft.com/office/drawing/2014/main" id="{12E9802D-6041-7FC5-0B2E-90BF8DE769C6}"/>
              </a:ext>
            </a:extLst>
          </p:cNvPr>
          <p:cNvSpPr/>
          <p:nvPr/>
        </p:nvSpPr>
        <p:spPr>
          <a:xfrm>
            <a:off x="8398527"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4" name="Rectangle 53">
            <a:extLst>
              <a:ext uri="{FF2B5EF4-FFF2-40B4-BE49-F238E27FC236}">
                <a16:creationId xmlns:a16="http://schemas.microsoft.com/office/drawing/2014/main" id="{BDA3C691-3995-3852-CD07-8D8E956FFACB}"/>
              </a:ext>
            </a:extLst>
          </p:cNvPr>
          <p:cNvSpPr/>
          <p:nvPr/>
        </p:nvSpPr>
        <p:spPr>
          <a:xfrm>
            <a:off x="9746441" y="4511500"/>
            <a:ext cx="1152916" cy="1152915"/>
          </a:xfrm>
          <a:custGeom>
            <a:avLst/>
            <a:gdLst>
              <a:gd name="connsiteX0" fmla="*/ 0 w 1152916"/>
              <a:gd name="connsiteY0" fmla="*/ 0 h 1152915"/>
              <a:gd name="connsiteX1" fmla="*/ 553400 w 1152916"/>
              <a:gd name="connsiteY1" fmla="*/ 0 h 1152915"/>
              <a:gd name="connsiteX2" fmla="*/ 1152916 w 1152916"/>
              <a:gd name="connsiteY2" fmla="*/ 0 h 1152915"/>
              <a:gd name="connsiteX3" fmla="*/ 1152916 w 1152916"/>
              <a:gd name="connsiteY3" fmla="*/ 576458 h 1152915"/>
              <a:gd name="connsiteX4" fmla="*/ 1152916 w 1152916"/>
              <a:gd name="connsiteY4" fmla="*/ 1152915 h 1152915"/>
              <a:gd name="connsiteX5" fmla="*/ 564929 w 1152916"/>
              <a:gd name="connsiteY5" fmla="*/ 1152915 h 1152915"/>
              <a:gd name="connsiteX6" fmla="*/ 0 w 1152916"/>
              <a:gd name="connsiteY6" fmla="*/ 1152915 h 1152915"/>
              <a:gd name="connsiteX7" fmla="*/ 0 w 1152916"/>
              <a:gd name="connsiteY7" fmla="*/ 564928 h 1152915"/>
              <a:gd name="connsiteX8" fmla="*/ 0 w 1152916"/>
              <a:gd name="connsiteY8" fmla="*/ 0 h 11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916" h="1152915" fill="none" extrusionOk="0">
                <a:moveTo>
                  <a:pt x="0" y="0"/>
                </a:moveTo>
                <a:cubicBezTo>
                  <a:pt x="209981" y="16657"/>
                  <a:pt x="323829" y="-1300"/>
                  <a:pt x="553400" y="0"/>
                </a:cubicBezTo>
                <a:cubicBezTo>
                  <a:pt x="782971" y="1300"/>
                  <a:pt x="891237" y="-27595"/>
                  <a:pt x="1152916" y="0"/>
                </a:cubicBezTo>
                <a:cubicBezTo>
                  <a:pt x="1130199" y="250296"/>
                  <a:pt x="1130893" y="299439"/>
                  <a:pt x="1152916" y="576458"/>
                </a:cubicBezTo>
                <a:cubicBezTo>
                  <a:pt x="1174939" y="853477"/>
                  <a:pt x="1175915" y="974717"/>
                  <a:pt x="1152916" y="1152915"/>
                </a:cubicBezTo>
                <a:cubicBezTo>
                  <a:pt x="872210" y="1155296"/>
                  <a:pt x="752570" y="1175028"/>
                  <a:pt x="564929" y="1152915"/>
                </a:cubicBezTo>
                <a:cubicBezTo>
                  <a:pt x="377288" y="1130802"/>
                  <a:pt x="214964" y="1174475"/>
                  <a:pt x="0" y="1152915"/>
                </a:cubicBezTo>
                <a:cubicBezTo>
                  <a:pt x="1075" y="1033279"/>
                  <a:pt x="-12449" y="685878"/>
                  <a:pt x="0" y="564928"/>
                </a:cubicBezTo>
                <a:cubicBezTo>
                  <a:pt x="12449" y="443978"/>
                  <a:pt x="13155" y="244789"/>
                  <a:pt x="0" y="0"/>
                </a:cubicBezTo>
                <a:close/>
              </a:path>
              <a:path w="1152916" h="1152915" stroke="0" extrusionOk="0">
                <a:moveTo>
                  <a:pt x="0" y="0"/>
                </a:moveTo>
                <a:cubicBezTo>
                  <a:pt x="245445" y="-14116"/>
                  <a:pt x="379982" y="25213"/>
                  <a:pt x="576458" y="0"/>
                </a:cubicBezTo>
                <a:cubicBezTo>
                  <a:pt x="772934" y="-25213"/>
                  <a:pt x="975875" y="24594"/>
                  <a:pt x="1152916" y="0"/>
                </a:cubicBezTo>
                <a:cubicBezTo>
                  <a:pt x="1164424" y="215262"/>
                  <a:pt x="1151649" y="385326"/>
                  <a:pt x="1152916" y="564928"/>
                </a:cubicBezTo>
                <a:cubicBezTo>
                  <a:pt x="1154183" y="744530"/>
                  <a:pt x="1151730" y="1029129"/>
                  <a:pt x="1152916" y="1152915"/>
                </a:cubicBezTo>
                <a:cubicBezTo>
                  <a:pt x="1014734" y="1144893"/>
                  <a:pt x="819119" y="1176492"/>
                  <a:pt x="564929" y="1152915"/>
                </a:cubicBezTo>
                <a:cubicBezTo>
                  <a:pt x="310739" y="1129338"/>
                  <a:pt x="237697" y="1168962"/>
                  <a:pt x="0" y="1152915"/>
                </a:cubicBezTo>
                <a:cubicBezTo>
                  <a:pt x="21035" y="972815"/>
                  <a:pt x="15774" y="858610"/>
                  <a:pt x="0" y="611045"/>
                </a:cubicBezTo>
                <a:cubicBezTo>
                  <a:pt x="-15774" y="363480"/>
                  <a:pt x="2022" y="194307"/>
                  <a:pt x="0" y="0"/>
                </a:cubicBezTo>
                <a:close/>
              </a:path>
            </a:pathLst>
          </a:custGeom>
          <a:solidFill>
            <a:schemeClr val="bg1">
              <a:lumMod val="95000"/>
            </a:schemeClr>
          </a:solidFill>
          <a:ln w="19050">
            <a:solidFill>
              <a:schemeClr val="bg1">
                <a:lumMod val="50000"/>
              </a:schemeClr>
            </a:solidFill>
            <a:extLst>
              <a:ext uri="{C807C97D-BFC1-408E-A445-0C87EB9F89A2}">
                <ask:lineSketchStyleProps xmlns:ask="http://schemas.microsoft.com/office/drawing/2018/sketchyshapes" sd="1023048226">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8" name="TextBox 57">
            <a:extLst>
              <a:ext uri="{FF2B5EF4-FFF2-40B4-BE49-F238E27FC236}">
                <a16:creationId xmlns:a16="http://schemas.microsoft.com/office/drawing/2014/main" id="{CE9F5CBE-25A2-D967-AC61-816F40DF1C97}"/>
              </a:ext>
            </a:extLst>
          </p:cNvPr>
          <p:cNvSpPr txBox="1"/>
          <p:nvPr/>
        </p:nvSpPr>
        <p:spPr>
          <a:xfrm>
            <a:off x="7094855" y="4063619"/>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SERVICE INDICATORS</a:t>
            </a:r>
          </a:p>
        </p:txBody>
      </p:sp>
      <p:sp>
        <p:nvSpPr>
          <p:cNvPr id="62" name="TextBox 61">
            <a:extLst>
              <a:ext uri="{FF2B5EF4-FFF2-40B4-BE49-F238E27FC236}">
                <a16:creationId xmlns:a16="http://schemas.microsoft.com/office/drawing/2014/main" id="{C94DD0CE-A648-1C61-B9DB-16ED95830329}"/>
              </a:ext>
            </a:extLst>
          </p:cNvPr>
          <p:cNvSpPr txBox="1"/>
          <p:nvPr/>
        </p:nvSpPr>
        <p:spPr>
          <a:xfrm>
            <a:off x="9715036" y="4063619"/>
            <a:ext cx="1152000" cy="360000"/>
          </a:xfrm>
          <a:prstGeom prst="rect">
            <a:avLst/>
          </a:prstGeom>
          <a:noFill/>
        </p:spPr>
        <p:txBody>
          <a:bodyPr wrap="square" lIns="0" tIns="0" rIns="0" bIns="0" rtlCol="0" anchor="ctr">
            <a:noAutofit/>
          </a:bodyPr>
          <a:lstStyle>
            <a:defPPr>
              <a:defRPr lang="en-US"/>
            </a:defPPr>
            <a:lvl1pPr algn="ctr">
              <a:defRPr sz="12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glow rad="101600">
                    <a:srgbClr val="FFFFFF">
                      <a:alpha val="60000"/>
                    </a:srgbClr>
                  </a:glow>
                </a:effectLst>
                <a:uLnTx/>
                <a:uFillTx/>
                <a:latin typeface="Franklin Gothic"/>
                <a:ea typeface="+mn-ea"/>
                <a:cs typeface="+mn-cs"/>
              </a:rPr>
              <a:t>HIGH INTENSITY USERS</a:t>
            </a:r>
          </a:p>
        </p:txBody>
      </p:sp>
      <p:pic>
        <p:nvPicPr>
          <p:cNvPr id="1052" name="Picture 12" descr="Vaccine - Free animals icons">
            <a:extLst>
              <a:ext uri="{FF2B5EF4-FFF2-40B4-BE49-F238E27FC236}">
                <a16:creationId xmlns:a16="http://schemas.microsoft.com/office/drawing/2014/main" id="{0F339684-B815-3494-5BC7-A0255F105234}"/>
              </a:ext>
            </a:extLst>
          </p:cNvPr>
          <p:cNvPicPr>
            <a:picLocks noChangeAspect="1" noChangeArrowheads="1"/>
          </p:cNvPicPr>
          <p:nvPr/>
        </p:nvPicPr>
        <p:blipFill>
          <a:blip r:embed="rId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3455" y="454795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4" descr="Demand Icon Creative Element Design Stock Stock Vector (Royalty Free)  1407782645 | Shutterstock">
            <a:extLst>
              <a:ext uri="{FF2B5EF4-FFF2-40B4-BE49-F238E27FC236}">
                <a16:creationId xmlns:a16="http://schemas.microsoft.com/office/drawing/2014/main" id="{4B7FB046-5A34-1636-98C2-58475588C448}"/>
              </a:ext>
            </a:extLst>
          </p:cNvPr>
          <p:cNvPicPr>
            <a:picLocks noChangeAspect="1" noChangeArrowheads="1"/>
          </p:cNvPicPr>
          <p:nvPr/>
        </p:nvPicPr>
        <p:blipFill rotWithShape="1">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32686" t="14632" r="28760" b="32252"/>
          <a:stretch/>
        </p:blipFill>
        <p:spPr bwMode="auto">
          <a:xfrm>
            <a:off x="2049137" y="4498555"/>
            <a:ext cx="793214" cy="117880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6" descr="A&amp;E logo and symbol, meaning, history, PNG">
            <a:extLst>
              <a:ext uri="{FF2B5EF4-FFF2-40B4-BE49-F238E27FC236}">
                <a16:creationId xmlns:a16="http://schemas.microsoft.com/office/drawing/2014/main" id="{FE829083-44CC-1998-4D38-CFC00F95CEEF}"/>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2986" y="4720678"/>
            <a:ext cx="1080000" cy="73455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18" descr="covid-icon | Camden County, NJ">
            <a:extLst>
              <a:ext uri="{FF2B5EF4-FFF2-40B4-BE49-F238E27FC236}">
                <a16:creationId xmlns:a16="http://schemas.microsoft.com/office/drawing/2014/main" id="{E790B4C6-475C-7B97-0C24-9DA97045D5C5}"/>
              </a:ext>
            </a:extLst>
          </p:cNvPr>
          <p:cNvPicPr>
            <a:picLocks noChangeAspect="1" noChangeArrowheads="1"/>
          </p:cNvPicPr>
          <p:nvPr/>
        </p:nvPicPr>
        <p:blipFill>
          <a:blip r:embed="rId1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40257" y="4582871"/>
            <a:ext cx="1080000" cy="101017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20" descr="NHS Word Text Lettering in Heart Love Shape. United Kingdom UK National  Health Service Healthcare Stock Vector - Illustration of symbol, infection:  188591581">
            <a:extLst>
              <a:ext uri="{FF2B5EF4-FFF2-40B4-BE49-F238E27FC236}">
                <a16:creationId xmlns:a16="http://schemas.microsoft.com/office/drawing/2014/main" id="{352AE025-FA16-AC8B-6205-29D179D60CD6}"/>
              </a:ext>
            </a:extLst>
          </p:cNvPr>
          <p:cNvPicPr>
            <a:picLocks noChangeAspect="1" noChangeArrowheads="1"/>
          </p:cNvPicPr>
          <p:nvPr/>
        </p:nvPicPr>
        <p:blipFill rotWithShape="1">
          <a:blip r:embed="rId1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987" r="67400"/>
          <a:stretch/>
        </p:blipFill>
        <p:spPr bwMode="auto">
          <a:xfrm>
            <a:off x="5883007" y="4615816"/>
            <a:ext cx="914775" cy="944283"/>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22" descr="Pressure indicator - Free networking icons">
            <a:extLst>
              <a:ext uri="{FF2B5EF4-FFF2-40B4-BE49-F238E27FC236}">
                <a16:creationId xmlns:a16="http://schemas.microsoft.com/office/drawing/2014/main" id="{F6B8B769-E9B6-A123-1155-0357C850C1ED}"/>
              </a:ext>
            </a:extLst>
          </p:cNvPr>
          <p:cNvPicPr>
            <a:picLocks noChangeAspect="1" noChangeArrowheads="1"/>
          </p:cNvPicPr>
          <p:nvPr/>
        </p:nvPicPr>
        <p:blipFill>
          <a:blip r:embed="rId1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50693" y="454795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26" descr="Black Solid Icon for Usual, Regular and Man Stock Vector - Illustration of  vector, usualregular: 176751286">
            <a:extLst>
              <a:ext uri="{FF2B5EF4-FFF2-40B4-BE49-F238E27FC236}">
                <a16:creationId xmlns:a16="http://schemas.microsoft.com/office/drawing/2014/main" id="{5164A143-5966-213E-0542-2D88C6799384}"/>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20528" t="15944" r="18300" b="15173"/>
          <a:stretch/>
        </p:blipFill>
        <p:spPr bwMode="auto">
          <a:xfrm>
            <a:off x="9838063" y="4547957"/>
            <a:ext cx="959104" cy="1080000"/>
          </a:xfrm>
          <a:prstGeom prst="rect">
            <a:avLst/>
          </a:prstGeom>
          <a:noFill/>
          <a:extLst>
            <a:ext uri="{909E8E84-426E-40DD-AFC4-6F175D3DCCD1}">
              <a14:hiddenFill xmlns:a14="http://schemas.microsoft.com/office/drawing/2010/main">
                <a:solidFill>
                  <a:srgbClr val="FFFFFF"/>
                </a:solidFill>
              </a14:hiddenFill>
            </a:ext>
          </a:extLst>
        </p:spPr>
      </p:pic>
      <p:sp>
        <p:nvSpPr>
          <p:cNvPr id="1060" name="Oval 1059">
            <a:extLst>
              <a:ext uri="{FF2B5EF4-FFF2-40B4-BE49-F238E27FC236}">
                <a16:creationId xmlns:a16="http://schemas.microsoft.com/office/drawing/2014/main" id="{90E25638-83C8-312B-FD2A-2C60B22AA8DA}"/>
              </a:ext>
            </a:extLst>
          </p:cNvPr>
          <p:cNvSpPr/>
          <p:nvPr/>
        </p:nvSpPr>
        <p:spPr>
          <a:xfrm>
            <a:off x="826265"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1061" name="Oval 1060">
            <a:extLst>
              <a:ext uri="{FF2B5EF4-FFF2-40B4-BE49-F238E27FC236}">
                <a16:creationId xmlns:a16="http://schemas.microsoft.com/office/drawing/2014/main" id="{A0E7711C-A340-AB88-B0E2-F4A57A719B9F}"/>
              </a:ext>
            </a:extLst>
          </p:cNvPr>
          <p:cNvSpPr/>
          <p:nvPr/>
        </p:nvSpPr>
        <p:spPr>
          <a:xfrm>
            <a:off x="2157469"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sp>
        <p:nvSpPr>
          <p:cNvPr id="1062" name="Oval 1061">
            <a:extLst>
              <a:ext uri="{FF2B5EF4-FFF2-40B4-BE49-F238E27FC236}">
                <a16:creationId xmlns:a16="http://schemas.microsoft.com/office/drawing/2014/main" id="{3299BC46-DE40-241C-E6AC-83623F147357}"/>
              </a:ext>
            </a:extLst>
          </p:cNvPr>
          <p:cNvSpPr/>
          <p:nvPr/>
        </p:nvSpPr>
        <p:spPr>
          <a:xfrm>
            <a:off x="3488673"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3</a:t>
            </a:r>
          </a:p>
        </p:txBody>
      </p:sp>
      <p:sp>
        <p:nvSpPr>
          <p:cNvPr id="1063" name="Oval 1062">
            <a:extLst>
              <a:ext uri="{FF2B5EF4-FFF2-40B4-BE49-F238E27FC236}">
                <a16:creationId xmlns:a16="http://schemas.microsoft.com/office/drawing/2014/main" id="{A9673745-F1A8-7677-83F7-D8E9C2BBF630}"/>
              </a:ext>
            </a:extLst>
          </p:cNvPr>
          <p:cNvSpPr/>
          <p:nvPr/>
        </p:nvSpPr>
        <p:spPr>
          <a:xfrm>
            <a:off x="4819877"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4</a:t>
            </a:r>
          </a:p>
        </p:txBody>
      </p:sp>
      <p:sp>
        <p:nvSpPr>
          <p:cNvPr id="1064" name="Oval 1063">
            <a:extLst>
              <a:ext uri="{FF2B5EF4-FFF2-40B4-BE49-F238E27FC236}">
                <a16:creationId xmlns:a16="http://schemas.microsoft.com/office/drawing/2014/main" id="{8D70F2CD-692A-20B8-BBA6-3CBD8C493829}"/>
              </a:ext>
            </a:extLst>
          </p:cNvPr>
          <p:cNvSpPr/>
          <p:nvPr/>
        </p:nvSpPr>
        <p:spPr>
          <a:xfrm>
            <a:off x="6151081"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5</a:t>
            </a:r>
          </a:p>
        </p:txBody>
      </p:sp>
      <p:sp>
        <p:nvSpPr>
          <p:cNvPr id="1065" name="Oval 1064">
            <a:extLst>
              <a:ext uri="{FF2B5EF4-FFF2-40B4-BE49-F238E27FC236}">
                <a16:creationId xmlns:a16="http://schemas.microsoft.com/office/drawing/2014/main" id="{D1D0C92C-1699-0332-BF84-437AB541772E}"/>
              </a:ext>
            </a:extLst>
          </p:cNvPr>
          <p:cNvSpPr/>
          <p:nvPr/>
        </p:nvSpPr>
        <p:spPr>
          <a:xfrm>
            <a:off x="7482285"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6</a:t>
            </a:r>
          </a:p>
        </p:txBody>
      </p:sp>
      <p:sp>
        <p:nvSpPr>
          <p:cNvPr id="1066" name="Oval 1065">
            <a:extLst>
              <a:ext uri="{FF2B5EF4-FFF2-40B4-BE49-F238E27FC236}">
                <a16:creationId xmlns:a16="http://schemas.microsoft.com/office/drawing/2014/main" id="{5ED7AD92-5195-E537-1D5C-A0613C20D33B}"/>
              </a:ext>
            </a:extLst>
          </p:cNvPr>
          <p:cNvSpPr/>
          <p:nvPr/>
        </p:nvSpPr>
        <p:spPr>
          <a:xfrm>
            <a:off x="8813489"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7</a:t>
            </a:r>
          </a:p>
        </p:txBody>
      </p:sp>
      <p:sp>
        <p:nvSpPr>
          <p:cNvPr id="1067" name="Oval 1066">
            <a:extLst>
              <a:ext uri="{FF2B5EF4-FFF2-40B4-BE49-F238E27FC236}">
                <a16:creationId xmlns:a16="http://schemas.microsoft.com/office/drawing/2014/main" id="{93A02091-ECF9-DF8C-5B88-C5E69D8FF41D}"/>
              </a:ext>
            </a:extLst>
          </p:cNvPr>
          <p:cNvSpPr/>
          <p:nvPr/>
        </p:nvSpPr>
        <p:spPr>
          <a:xfrm>
            <a:off x="10144693" y="3503369"/>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8</a:t>
            </a:r>
          </a:p>
        </p:txBody>
      </p:sp>
      <p:sp>
        <p:nvSpPr>
          <p:cNvPr id="1068" name="Oval 1067">
            <a:extLst>
              <a:ext uri="{FF2B5EF4-FFF2-40B4-BE49-F238E27FC236}">
                <a16:creationId xmlns:a16="http://schemas.microsoft.com/office/drawing/2014/main" id="{1BA15941-D118-3589-1DDD-300940B61A3C}"/>
              </a:ext>
            </a:extLst>
          </p:cNvPr>
          <p:cNvSpPr/>
          <p:nvPr/>
        </p:nvSpPr>
        <p:spPr>
          <a:xfrm>
            <a:off x="857478"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9</a:t>
            </a:r>
          </a:p>
        </p:txBody>
      </p:sp>
      <p:sp>
        <p:nvSpPr>
          <p:cNvPr id="1069" name="Oval 1068">
            <a:extLst>
              <a:ext uri="{FF2B5EF4-FFF2-40B4-BE49-F238E27FC236}">
                <a16:creationId xmlns:a16="http://schemas.microsoft.com/office/drawing/2014/main" id="{97AD5C54-64DF-0F84-266C-921E1B84D5C3}"/>
              </a:ext>
            </a:extLst>
          </p:cNvPr>
          <p:cNvSpPr/>
          <p:nvPr/>
        </p:nvSpPr>
        <p:spPr>
          <a:xfrm>
            <a:off x="2188682"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10</a:t>
            </a:r>
          </a:p>
        </p:txBody>
      </p:sp>
      <p:sp>
        <p:nvSpPr>
          <p:cNvPr id="1070" name="Oval 1069">
            <a:extLst>
              <a:ext uri="{FF2B5EF4-FFF2-40B4-BE49-F238E27FC236}">
                <a16:creationId xmlns:a16="http://schemas.microsoft.com/office/drawing/2014/main" id="{4BE29DC9-E394-C15A-667B-54F50CB7142D}"/>
              </a:ext>
            </a:extLst>
          </p:cNvPr>
          <p:cNvSpPr/>
          <p:nvPr/>
        </p:nvSpPr>
        <p:spPr>
          <a:xfrm>
            <a:off x="3519886"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11</a:t>
            </a:r>
          </a:p>
        </p:txBody>
      </p:sp>
      <p:sp>
        <p:nvSpPr>
          <p:cNvPr id="1071" name="Oval 1070">
            <a:extLst>
              <a:ext uri="{FF2B5EF4-FFF2-40B4-BE49-F238E27FC236}">
                <a16:creationId xmlns:a16="http://schemas.microsoft.com/office/drawing/2014/main" id="{BFBC99F8-79E3-5760-CC1D-9DE11B29F196}"/>
              </a:ext>
            </a:extLst>
          </p:cNvPr>
          <p:cNvSpPr/>
          <p:nvPr/>
        </p:nvSpPr>
        <p:spPr>
          <a:xfrm>
            <a:off x="4851090"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12</a:t>
            </a:r>
          </a:p>
        </p:txBody>
      </p:sp>
      <p:sp>
        <p:nvSpPr>
          <p:cNvPr id="1072" name="Oval 1071">
            <a:extLst>
              <a:ext uri="{FF2B5EF4-FFF2-40B4-BE49-F238E27FC236}">
                <a16:creationId xmlns:a16="http://schemas.microsoft.com/office/drawing/2014/main" id="{1EAC45EE-E7A9-2EDB-4118-046BC7ECFA59}"/>
              </a:ext>
            </a:extLst>
          </p:cNvPr>
          <p:cNvSpPr/>
          <p:nvPr/>
        </p:nvSpPr>
        <p:spPr>
          <a:xfrm>
            <a:off x="6182294"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13</a:t>
            </a:r>
          </a:p>
        </p:txBody>
      </p:sp>
      <p:sp>
        <p:nvSpPr>
          <p:cNvPr id="1073" name="Oval 1072">
            <a:extLst>
              <a:ext uri="{FF2B5EF4-FFF2-40B4-BE49-F238E27FC236}">
                <a16:creationId xmlns:a16="http://schemas.microsoft.com/office/drawing/2014/main" id="{CC078111-CBA2-CA61-C4E4-3FB685EF3DEB}"/>
              </a:ext>
            </a:extLst>
          </p:cNvPr>
          <p:cNvSpPr/>
          <p:nvPr/>
        </p:nvSpPr>
        <p:spPr>
          <a:xfrm>
            <a:off x="7513498"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14</a:t>
            </a:r>
          </a:p>
        </p:txBody>
      </p:sp>
      <p:sp>
        <p:nvSpPr>
          <p:cNvPr id="1075" name="Oval 1074">
            <a:extLst>
              <a:ext uri="{FF2B5EF4-FFF2-40B4-BE49-F238E27FC236}">
                <a16:creationId xmlns:a16="http://schemas.microsoft.com/office/drawing/2014/main" id="{E64692B8-17CC-436E-01CF-09DC923F7076}"/>
              </a:ext>
            </a:extLst>
          </p:cNvPr>
          <p:cNvSpPr/>
          <p:nvPr/>
        </p:nvSpPr>
        <p:spPr>
          <a:xfrm>
            <a:off x="10175906"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16</a:t>
            </a:r>
          </a:p>
        </p:txBody>
      </p:sp>
      <p:sp>
        <p:nvSpPr>
          <p:cNvPr id="1076" name="Oval 1075">
            <a:extLst>
              <a:ext uri="{FF2B5EF4-FFF2-40B4-BE49-F238E27FC236}">
                <a16:creationId xmlns:a16="http://schemas.microsoft.com/office/drawing/2014/main" id="{B5AB82D5-8D21-1F10-1E44-733C68874B30}"/>
              </a:ext>
            </a:extLst>
          </p:cNvPr>
          <p:cNvSpPr/>
          <p:nvPr/>
        </p:nvSpPr>
        <p:spPr>
          <a:xfrm>
            <a:off x="2065655" y="6132728"/>
            <a:ext cx="512292" cy="51229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50+</a:t>
            </a:r>
          </a:p>
        </p:txBody>
      </p:sp>
      <p:sp>
        <p:nvSpPr>
          <p:cNvPr id="1077" name="Title 3">
            <a:extLst>
              <a:ext uri="{FF2B5EF4-FFF2-40B4-BE49-F238E27FC236}">
                <a16:creationId xmlns:a16="http://schemas.microsoft.com/office/drawing/2014/main" id="{E1F0BABD-21AE-3E18-47B1-A02A53D4AEB9}"/>
              </a:ext>
            </a:extLst>
          </p:cNvPr>
          <p:cNvSpPr txBox="1">
            <a:spLocks/>
          </p:cNvSpPr>
          <p:nvPr/>
        </p:nvSpPr>
        <p:spPr>
          <a:xfrm>
            <a:off x="2567828" y="6122095"/>
            <a:ext cx="9222658" cy="5259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A7B5"/>
              </a:buClr>
              <a:buSzPts val="1400"/>
              <a:buFont typeface="Franklin Gothic"/>
              <a:buNone/>
              <a:defRPr sz="1867" b="1" i="0" u="none" strike="noStrike" cap="none">
                <a:solidFill>
                  <a:srgbClr val="00A7B5"/>
                </a:solidFill>
                <a:latin typeface="Franklin Gothic"/>
                <a:ea typeface="Franklin Gothic"/>
                <a:cs typeface="Franklin Gothic"/>
                <a:sym typeface="Franklin Gothic"/>
              </a:defRPr>
            </a:lvl1pPr>
            <a:lvl2pPr marR="0" lvl="1"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2pPr>
            <a:lvl3pPr marR="0" lvl="2"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3pPr>
            <a:lvl4pPr marR="0" lvl="3"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4pPr>
            <a:lvl5pPr marR="0" lvl="4"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5pPr>
            <a:lvl6pPr marR="0" lvl="5"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6pPr>
            <a:lvl7pPr marR="0" lvl="6"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7pPr>
            <a:lvl8pPr marR="0" lvl="7"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8pPr>
            <a:lvl9pPr marR="0" lvl="8" algn="l" rtl="0" eaLnBrk="1" hangingPunct="1">
              <a:lnSpc>
                <a:spcPct val="100000"/>
              </a:lnSpc>
              <a:spcBef>
                <a:spcPts val="0"/>
              </a:spcBef>
              <a:spcAft>
                <a:spcPts val="0"/>
              </a:spcAft>
              <a:buClr>
                <a:schemeClr val="dk1"/>
              </a:buClr>
              <a:buSzPts val="2000"/>
              <a:buFont typeface="Franklin Gothic"/>
              <a:buNone/>
              <a:defRPr sz="2667" b="1" i="0" u="none" strike="noStrike" cap="none">
                <a:solidFill>
                  <a:schemeClr val="dk1"/>
                </a:solidFill>
                <a:latin typeface="Franklin Gothic"/>
                <a:ea typeface="Franklin Gothic"/>
                <a:cs typeface="Franklin Gothic"/>
                <a:sym typeface="Franklin Gothic"/>
              </a:defRPr>
            </a:lvl9pPr>
          </a:lstStyle>
          <a:p>
            <a:pPr marL="0" marR="0" lvl="0" indent="0" algn="l" defTabSz="914400" rtl="0" eaLnBrk="1" fontAlgn="auto" latinLnBrk="0" hangingPunct="1">
              <a:lnSpc>
                <a:spcPct val="100000"/>
              </a:lnSpc>
              <a:spcBef>
                <a:spcPts val="0"/>
              </a:spcBef>
              <a:spcAft>
                <a:spcPts val="0"/>
              </a:spcAft>
              <a:buClr>
                <a:srgbClr val="00A7B5"/>
              </a:buClr>
              <a:buSzPts val="1400"/>
              <a:buFont typeface="Franklin Gothic"/>
              <a:buNone/>
              <a:tabLst/>
              <a:defRPr/>
            </a:pPr>
            <a:r>
              <a:rPr kumimoji="0" lang="en-GB" sz="2000" b="1" i="0" u="none" strike="noStrike" kern="0" cap="none" spc="0" normalizeH="0" baseline="0" noProof="0" dirty="0">
                <a:ln>
                  <a:noFill/>
                </a:ln>
                <a:solidFill>
                  <a:srgbClr val="00A7B5"/>
                </a:solidFill>
                <a:effectLst/>
                <a:uLnTx/>
                <a:uFillTx/>
                <a:latin typeface="Franklin Gothic"/>
                <a:sym typeface="Franklin Gothic"/>
              </a:rPr>
              <a:t>… and plenty more …</a:t>
            </a:r>
          </a:p>
        </p:txBody>
      </p:sp>
      <p:pic>
        <p:nvPicPr>
          <p:cNvPr id="1078" name="Picture 28" descr="230,825 Research Icon Illustrations &amp; Clip Art - iStock">
            <a:extLst>
              <a:ext uri="{FF2B5EF4-FFF2-40B4-BE49-F238E27FC236}">
                <a16:creationId xmlns:a16="http://schemas.microsoft.com/office/drawing/2014/main" id="{7DD6638A-A7B5-900F-59B5-8C365E1CA48C}"/>
              </a:ext>
            </a:extLst>
          </p:cNvPr>
          <p:cNvPicPr>
            <a:picLocks noChangeAspect="1" noChangeArrowheads="1"/>
          </p:cNvPicPr>
          <p:nvPr/>
        </p:nvPicPr>
        <p:blipFill>
          <a:blip r:embed="rId1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83734" y="252269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me Heating icon PNG and SVG Vector Free Download">
            <a:extLst>
              <a:ext uri="{FF2B5EF4-FFF2-40B4-BE49-F238E27FC236}">
                <a16:creationId xmlns:a16="http://schemas.microsoft.com/office/drawing/2014/main" id="{D0E6F9FB-E688-053A-59FA-F9D2F02933E8}"/>
              </a:ext>
            </a:extLst>
          </p:cNvPr>
          <p:cNvPicPr>
            <a:picLocks noChangeAspect="1" noChangeArrowheads="1"/>
          </p:cNvPicPr>
          <p:nvPr/>
        </p:nvPicPr>
        <p:blipFill>
          <a:blip r:embed="rId1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96518" y="4592946"/>
            <a:ext cx="1080000" cy="936597"/>
          </a:xfrm>
          <a:prstGeom prst="rect">
            <a:avLst/>
          </a:prstGeom>
          <a:noFill/>
          <a:extLst>
            <a:ext uri="{909E8E84-426E-40DD-AFC4-6F175D3DCCD1}">
              <a14:hiddenFill xmlns:a14="http://schemas.microsoft.com/office/drawing/2010/main">
                <a:solidFill>
                  <a:srgbClr val="FFFFFF"/>
                </a:solidFill>
              </a14:hiddenFill>
            </a:ext>
          </a:extLst>
        </p:spPr>
      </p:pic>
      <p:sp>
        <p:nvSpPr>
          <p:cNvPr id="1074" name="Oval 1073">
            <a:extLst>
              <a:ext uri="{FF2B5EF4-FFF2-40B4-BE49-F238E27FC236}">
                <a16:creationId xmlns:a16="http://schemas.microsoft.com/office/drawing/2014/main" id="{07F40361-E3C8-B4F6-97C2-E376E8E16C38}"/>
              </a:ext>
            </a:extLst>
          </p:cNvPr>
          <p:cNvSpPr/>
          <p:nvPr/>
        </p:nvSpPr>
        <p:spPr>
          <a:xfrm>
            <a:off x="8844702" y="5539654"/>
            <a:ext cx="324000" cy="324000"/>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15</a:t>
            </a:r>
          </a:p>
        </p:txBody>
      </p:sp>
    </p:spTree>
    <p:extLst>
      <p:ext uri="{BB962C8B-B14F-4D97-AF65-F5344CB8AC3E}">
        <p14:creationId xmlns:p14="http://schemas.microsoft.com/office/powerpoint/2010/main" val="7067125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8A48576-2370-6ABE-78D3-0D6013D20C9D}"/>
              </a:ext>
            </a:extLst>
          </p:cNvPr>
          <p:cNvSpPr/>
          <p:nvPr/>
        </p:nvSpPr>
        <p:spPr>
          <a:xfrm>
            <a:off x="1883652" y="4257303"/>
            <a:ext cx="7952809" cy="2562447"/>
          </a:xfrm>
          <a:prstGeom prst="rect">
            <a:avLst/>
          </a:prstGeom>
          <a:solidFill>
            <a:srgbClr val="E274B0"/>
          </a:solidFill>
          <a:effectLst>
            <a:outerShdw blurRad="63500" sx="102000" sy="102000" algn="ctr" rotWithShape="0">
              <a:prstClr val="black">
                <a:alpha val="40000"/>
              </a:prstClr>
            </a:outerShdw>
          </a:effectLst>
        </p:spPr>
        <p:txBody>
          <a:bodyPr wrap="square" lIns="0" tIns="216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pic>
        <p:nvPicPr>
          <p:cNvPr id="45" name="Picture 44">
            <a:extLst>
              <a:ext uri="{FF2B5EF4-FFF2-40B4-BE49-F238E27FC236}">
                <a16:creationId xmlns:a16="http://schemas.microsoft.com/office/drawing/2014/main" id="{48D3CE8C-0F0E-124C-8AE3-17832639F892}"/>
              </a:ext>
            </a:extLst>
          </p:cNvPr>
          <p:cNvPicPr>
            <a:picLocks noChangeAspect="1"/>
          </p:cNvPicPr>
          <p:nvPr/>
        </p:nvPicPr>
        <p:blipFill rotWithShape="1">
          <a:blip r:embed="rId2"/>
          <a:srcRect l="10228" t="21729" r="53489" b="5638"/>
          <a:stretch/>
        </p:blipFill>
        <p:spPr>
          <a:xfrm>
            <a:off x="6848337" y="1295892"/>
            <a:ext cx="5185382" cy="2919470"/>
          </a:xfrm>
          <a:prstGeom prst="rect">
            <a:avLst/>
          </a:prstGeom>
          <a:ln w="3175">
            <a:solidFill>
              <a:schemeClr val="bg1"/>
            </a:solidFill>
          </a:ln>
          <a:effectLst>
            <a:outerShdw blurRad="406400" dist="76200" dir="2700000" sx="99000" sy="99000" algn="tl" rotWithShape="0">
              <a:srgbClr val="333333">
                <a:alpha val="50000"/>
              </a:srgbClr>
            </a:outerShdw>
          </a:effectLst>
        </p:spPr>
      </p:pic>
      <p:sp>
        <p:nvSpPr>
          <p:cNvPr id="2" name="Title 1">
            <a:extLst>
              <a:ext uri="{FF2B5EF4-FFF2-40B4-BE49-F238E27FC236}">
                <a16:creationId xmlns:a16="http://schemas.microsoft.com/office/drawing/2014/main" id="{5E676C83-E36E-1989-9841-72F3190BA838}"/>
              </a:ext>
            </a:extLst>
          </p:cNvPr>
          <p:cNvSpPr>
            <a:spLocks noGrp="1"/>
          </p:cNvSpPr>
          <p:nvPr>
            <p:ph type="title"/>
          </p:nvPr>
        </p:nvSpPr>
        <p:spPr>
          <a:xfrm>
            <a:off x="653492" y="183613"/>
            <a:ext cx="6966399" cy="598000"/>
          </a:xfrm>
        </p:spPr>
        <p:txBody>
          <a:bodyPr/>
          <a:lstStyle/>
          <a:p>
            <a:r>
              <a:rPr lang="en-GB" sz="2200" dirty="0"/>
              <a:t>Elective Recovery</a:t>
            </a:r>
          </a:p>
        </p:txBody>
      </p:sp>
      <p:sp>
        <p:nvSpPr>
          <p:cNvPr id="3" name="Text Placeholder 2">
            <a:extLst>
              <a:ext uri="{FF2B5EF4-FFF2-40B4-BE49-F238E27FC236}">
                <a16:creationId xmlns:a16="http://schemas.microsoft.com/office/drawing/2014/main" id="{2E5E6084-5CF3-F760-B6D0-0FF258C49B36}"/>
              </a:ext>
            </a:extLst>
          </p:cNvPr>
          <p:cNvSpPr>
            <a:spLocks noGrp="1"/>
          </p:cNvSpPr>
          <p:nvPr>
            <p:ph type="body" idx="1"/>
          </p:nvPr>
        </p:nvSpPr>
        <p:spPr>
          <a:xfrm>
            <a:off x="873066" y="1483828"/>
            <a:ext cx="5329430" cy="2680545"/>
          </a:xfrm>
          <a:solidFill>
            <a:srgbClr val="7030A0">
              <a:alpha val="92000"/>
            </a:srgbClr>
          </a:solidFill>
        </p:spPr>
        <p:txBody>
          <a:bodyPr lIns="144000"/>
          <a:lstStyle/>
          <a:p>
            <a:pPr marL="186262" indent="0">
              <a:buNone/>
            </a:pPr>
            <a:r>
              <a:rPr lang="en-GB" sz="1600" dirty="0">
                <a:solidFill>
                  <a:schemeClr val="bg1"/>
                </a:solidFill>
                <a:effectLst/>
                <a:ea typeface="Calibri" panose="020F0502020204030204" pitchFamily="34" charset="0"/>
              </a:rPr>
              <a:t>Identifies people who:</a:t>
            </a: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are deceased</a:t>
            </a:r>
            <a:endParaRPr lang="en-GB" sz="1600" dirty="0">
              <a:solidFill>
                <a:schemeClr val="bg1"/>
              </a:solidFill>
              <a:effectLst/>
              <a:ea typeface="Calibri" panose="020F0502020204030204" pitchFamily="34" charset="0"/>
            </a:endParaRP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have potential duplicate entries across ICS</a:t>
            </a:r>
            <a:endParaRPr lang="en-GB" sz="1600" dirty="0">
              <a:solidFill>
                <a:schemeClr val="bg1"/>
              </a:solidFill>
              <a:effectLst/>
              <a:ea typeface="Calibri" panose="020F0502020204030204" pitchFamily="34" charset="0"/>
            </a:endParaRP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have already been treated</a:t>
            </a:r>
            <a:endParaRPr lang="en-GB" sz="1600" dirty="0">
              <a:solidFill>
                <a:schemeClr val="bg1"/>
              </a:solidFill>
              <a:effectLst/>
              <a:ea typeface="Calibri" panose="020F0502020204030204" pitchFamily="34" charset="0"/>
            </a:endParaRP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no longer require treatment</a:t>
            </a:r>
            <a:endParaRPr lang="en-GB" sz="1600" dirty="0">
              <a:solidFill>
                <a:schemeClr val="bg1"/>
              </a:solidFill>
              <a:effectLst/>
              <a:ea typeface="Calibri" panose="020F0502020204030204" pitchFamily="34" charset="0"/>
            </a:endParaRP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did not attend (DNA) or cancelled</a:t>
            </a:r>
            <a:endParaRPr lang="en-GB" sz="1600" dirty="0">
              <a:solidFill>
                <a:schemeClr val="bg1"/>
              </a:solidFill>
              <a:effectLst/>
              <a:ea typeface="Calibri" panose="020F0502020204030204" pitchFamily="34" charset="0"/>
            </a:endParaRP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are declining health wise</a:t>
            </a:r>
            <a:endParaRPr lang="en-GB" sz="1600" dirty="0">
              <a:solidFill>
                <a:schemeClr val="bg1"/>
              </a:solidFill>
              <a:effectLst/>
              <a:ea typeface="Calibri" panose="020F0502020204030204" pitchFamily="34" charset="0"/>
            </a:endParaRP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can be moved to a different pathway</a:t>
            </a:r>
            <a:endParaRPr lang="en-GB" sz="1600" dirty="0">
              <a:solidFill>
                <a:schemeClr val="bg1"/>
              </a:solidFill>
              <a:effectLst/>
              <a:ea typeface="Calibri" panose="020F0502020204030204" pitchFamily="34" charset="0"/>
            </a:endParaRPr>
          </a:p>
          <a:p>
            <a:pPr marL="895335" lvl="1" indent="-285750">
              <a:spcBef>
                <a:spcPts val="0"/>
              </a:spcBef>
              <a:buClr>
                <a:schemeClr val="bg1"/>
              </a:buClr>
              <a:buSzPct val="150000"/>
              <a:buFont typeface="Calibri" panose="020F0502020204030204" pitchFamily="34" charset="0"/>
              <a:buChar char="•"/>
            </a:pPr>
            <a:r>
              <a:rPr lang="en-GB" sz="1600" dirty="0">
                <a:solidFill>
                  <a:schemeClr val="bg1"/>
                </a:solidFill>
                <a:effectLst/>
                <a:ea typeface="Times New Roman" panose="02020603050405020304" pitchFamily="18" charset="0"/>
              </a:rPr>
              <a:t>are suitable for elective recovery coaching</a:t>
            </a:r>
            <a:endParaRPr lang="en-GB" sz="1600" dirty="0">
              <a:solidFill>
                <a:schemeClr val="bg1"/>
              </a:solidFill>
              <a:effectLst/>
              <a:ea typeface="Calibri" panose="020F0502020204030204" pitchFamily="34" charset="0"/>
            </a:endParaRPr>
          </a:p>
          <a:p>
            <a:endParaRPr lang="en-GB" sz="1800" dirty="0">
              <a:solidFill>
                <a:schemeClr val="bg1"/>
              </a:solidFill>
            </a:endParaRPr>
          </a:p>
        </p:txBody>
      </p:sp>
      <p:sp>
        <p:nvSpPr>
          <p:cNvPr id="4" name="Title 3">
            <a:extLst>
              <a:ext uri="{FF2B5EF4-FFF2-40B4-BE49-F238E27FC236}">
                <a16:creationId xmlns:a16="http://schemas.microsoft.com/office/drawing/2014/main" id="{73B468CF-44E0-3389-51DE-CEC643F5C770}"/>
              </a:ext>
            </a:extLst>
          </p:cNvPr>
          <p:cNvSpPr>
            <a:spLocks noGrp="1"/>
          </p:cNvSpPr>
          <p:nvPr>
            <p:ph type="title" idx="2"/>
          </p:nvPr>
        </p:nvSpPr>
        <p:spPr>
          <a:xfrm>
            <a:off x="662703" y="667019"/>
            <a:ext cx="6134055" cy="734997"/>
          </a:xfrm>
        </p:spPr>
        <p:txBody>
          <a:bodyPr/>
          <a:lstStyle/>
          <a:p>
            <a:r>
              <a:rPr lang="en-GB" sz="2000" dirty="0">
                <a:effectLst/>
                <a:ea typeface="Calibri" panose="020F0502020204030204" pitchFamily="34" charset="0"/>
              </a:rPr>
              <a:t>A tool to cleanse waiting lists using data from all care</a:t>
            </a:r>
            <a:br>
              <a:rPr lang="en-GB" sz="2000" dirty="0">
                <a:effectLst/>
                <a:ea typeface="Calibri" panose="020F0502020204030204" pitchFamily="34" charset="0"/>
              </a:rPr>
            </a:br>
            <a:r>
              <a:rPr lang="en-GB" sz="2000" dirty="0">
                <a:effectLst/>
                <a:ea typeface="Calibri" panose="020F0502020204030204" pitchFamily="34" charset="0"/>
              </a:rPr>
              <a:t>settings in a care community</a:t>
            </a:r>
            <a:endParaRPr lang="en-GB" sz="2000" dirty="0"/>
          </a:p>
        </p:txBody>
      </p:sp>
      <p:sp>
        <p:nvSpPr>
          <p:cNvPr id="7" name="Arrow: Pentagon 6">
            <a:extLst>
              <a:ext uri="{FF2B5EF4-FFF2-40B4-BE49-F238E27FC236}">
                <a16:creationId xmlns:a16="http://schemas.microsoft.com/office/drawing/2014/main" id="{E5BDD2CF-65AD-491C-EED9-4F0837C2E1AC}"/>
              </a:ext>
            </a:extLst>
          </p:cNvPr>
          <p:cNvSpPr/>
          <p:nvPr/>
        </p:nvSpPr>
        <p:spPr>
          <a:xfrm>
            <a:off x="313806" y="1549212"/>
            <a:ext cx="875414" cy="875414"/>
          </a:xfrm>
          <a:prstGeom prst="homePlate">
            <a:avLst>
              <a:gd name="adj" fmla="val 27485"/>
            </a:avLst>
          </a:prstGeom>
          <a:solidFill>
            <a:schemeClr val="accent1">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01</a:t>
            </a:r>
          </a:p>
        </p:txBody>
      </p:sp>
      <p:sp>
        <p:nvSpPr>
          <p:cNvPr id="10" name="TextBox 9">
            <a:extLst>
              <a:ext uri="{FF2B5EF4-FFF2-40B4-BE49-F238E27FC236}">
                <a16:creationId xmlns:a16="http://schemas.microsoft.com/office/drawing/2014/main" id="{90BC7B2E-F864-748E-5A85-94CA53A4ED12}"/>
              </a:ext>
            </a:extLst>
          </p:cNvPr>
          <p:cNvSpPr txBox="1"/>
          <p:nvPr/>
        </p:nvSpPr>
        <p:spPr>
          <a:xfrm>
            <a:off x="7079917" y="2739088"/>
            <a:ext cx="4807025" cy="1077218"/>
          </a:xfrm>
          <a:prstGeom prst="rect">
            <a:avLst/>
          </a:prstGeom>
          <a:solidFill>
            <a:srgbClr val="92D050">
              <a:alpha val="92000"/>
            </a:srgbClr>
          </a:solidFill>
          <a:effectLst>
            <a:outerShdw blurRad="63500" sx="102000" sy="102000" algn="ctr" rotWithShape="0">
              <a:prstClr val="black">
                <a:alpha val="40000"/>
              </a:prstClr>
            </a:outerShdw>
          </a:effectLst>
        </p:spPr>
        <p:txBody>
          <a:bodyPr wrap="square" lIns="288000">
            <a:spAutoFit/>
          </a:bodyPr>
          <a:lstStyle>
            <a:defPPr>
              <a:defRPr lang="en-US"/>
            </a:defPPr>
            <a:lvl1pPr>
              <a:defRPr sz="1400">
                <a:effectLst/>
                <a:latin typeface="Calibri" panose="020F0502020204030204" pitchFamily="34" charset="0"/>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The elective waiting list dashboard gives an overview of (and insights into) the waiting list across one or more Trusts.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It helps clinicians to manage and cleanse their lists.  </a:t>
            </a:r>
            <a:endParaRPr kumimoji="0" lang="en-GB" sz="1600" b="0" i="1" u="none" strike="noStrike" kern="1200" cap="none" spc="0" normalizeH="0" baseline="0" noProof="0" dirty="0">
              <a:ln>
                <a:noFill/>
              </a:ln>
              <a:solidFill>
                <a:srgbClr val="000000"/>
              </a:solidFill>
              <a:effectLst/>
              <a:uLnTx/>
              <a:uFillTx/>
              <a:latin typeface="Franklin Gothic"/>
              <a:cs typeface="Times New Roman" panose="02020603050405020304" pitchFamily="18" charset="0"/>
            </a:endParaRPr>
          </a:p>
        </p:txBody>
      </p:sp>
      <p:sp>
        <p:nvSpPr>
          <p:cNvPr id="11" name="Arrow: Pentagon 10">
            <a:extLst>
              <a:ext uri="{FF2B5EF4-FFF2-40B4-BE49-F238E27FC236}">
                <a16:creationId xmlns:a16="http://schemas.microsoft.com/office/drawing/2014/main" id="{FC97A07E-2C78-4D4F-0D26-FA608D7E9689}"/>
              </a:ext>
            </a:extLst>
          </p:cNvPr>
          <p:cNvSpPr/>
          <p:nvPr/>
        </p:nvSpPr>
        <p:spPr>
          <a:xfrm>
            <a:off x="6301445" y="2752950"/>
            <a:ext cx="875414" cy="875414"/>
          </a:xfrm>
          <a:prstGeom prst="homePlate">
            <a:avLst>
              <a:gd name="adj" fmla="val 27485"/>
            </a:avLst>
          </a:prstGeom>
          <a:solidFill>
            <a:srgbClr val="72AF2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02</a:t>
            </a:r>
          </a:p>
        </p:txBody>
      </p:sp>
      <p:sp>
        <p:nvSpPr>
          <p:cNvPr id="14" name="TextBox 13">
            <a:extLst>
              <a:ext uri="{FF2B5EF4-FFF2-40B4-BE49-F238E27FC236}">
                <a16:creationId xmlns:a16="http://schemas.microsoft.com/office/drawing/2014/main" id="{E9422743-FE8E-F615-AE71-9DB9D5331DDD}"/>
              </a:ext>
            </a:extLst>
          </p:cNvPr>
          <p:cNvSpPr txBox="1"/>
          <p:nvPr/>
        </p:nvSpPr>
        <p:spPr>
          <a:xfrm>
            <a:off x="854960" y="5035655"/>
            <a:ext cx="641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03</a:t>
            </a:r>
          </a:p>
        </p:txBody>
      </p:sp>
      <p:sp>
        <p:nvSpPr>
          <p:cNvPr id="16" name="TextBox 15">
            <a:extLst>
              <a:ext uri="{FF2B5EF4-FFF2-40B4-BE49-F238E27FC236}">
                <a16:creationId xmlns:a16="http://schemas.microsoft.com/office/drawing/2014/main" id="{F51A4810-355B-FCC8-F70F-92E34CB2D1F7}"/>
              </a:ext>
            </a:extLst>
          </p:cNvPr>
          <p:cNvSpPr txBox="1"/>
          <p:nvPr/>
        </p:nvSpPr>
        <p:spPr>
          <a:xfrm>
            <a:off x="2064755" y="4257303"/>
            <a:ext cx="2304000" cy="288147"/>
          </a:xfrm>
          <a:prstGeom prst="rect">
            <a:avLst/>
          </a:prstGeom>
          <a:solidFill>
            <a:schemeClr val="accent3">
              <a:lumMod val="20000"/>
              <a:lumOff val="80000"/>
            </a:schemeClr>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pitchFamily="34" charset="0"/>
                <a:cs typeface="+mn-cs"/>
              </a:rPr>
              <a:t>Patients on list: 333,457</a:t>
            </a:r>
            <a:endParaRPr kumimoji="0" lang="en-GB" sz="1600" b="1" i="0" u="none" strike="noStrike" kern="1200" cap="none" spc="0" normalizeH="0" baseline="0" noProof="0" dirty="0">
              <a:ln>
                <a:noFill/>
              </a:ln>
              <a:solidFill>
                <a:srgbClr val="000000"/>
              </a:solidFill>
              <a:effectLst/>
              <a:uLnTx/>
              <a:uFillTx/>
              <a:latin typeface="Franklin Gothic Book" panose="020B0503020102020204" pitchFamily="34" charset="0"/>
              <a:cs typeface="+mn-cs"/>
            </a:endParaRPr>
          </a:p>
        </p:txBody>
      </p:sp>
      <p:pic>
        <p:nvPicPr>
          <p:cNvPr id="2050" name="Picture 2" descr="Queue Icon, Symbol Line Design Template Stock Vector - Illustration of  market, female: 193002527">
            <a:extLst>
              <a:ext uri="{FF2B5EF4-FFF2-40B4-BE49-F238E27FC236}">
                <a16:creationId xmlns:a16="http://schemas.microsoft.com/office/drawing/2014/main" id="{AC814F53-5A92-D009-3D11-C0A09148F694}"/>
              </a:ext>
            </a:extLst>
          </p:cNvPr>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1789" t="11789" r="11103" b="11103"/>
          <a:stretch/>
        </p:blipFill>
        <p:spPr bwMode="auto">
          <a:xfrm>
            <a:off x="1800355" y="4226226"/>
            <a:ext cx="360000" cy="360000"/>
          </a:xfrm>
          <a:prstGeom prst="ellipse">
            <a:avLst/>
          </a:prstGeom>
          <a:noFill/>
          <a:ln>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4157615-73B6-B4C8-C919-D46FCBF54D07}"/>
              </a:ext>
            </a:extLst>
          </p:cNvPr>
          <p:cNvPicPr>
            <a:picLocks noChangeAspect="1"/>
          </p:cNvPicPr>
          <p:nvPr/>
        </p:nvPicPr>
        <p:blipFill>
          <a:blip r:embed="rId4"/>
          <a:stretch>
            <a:fillRect/>
          </a:stretch>
        </p:blipFill>
        <p:spPr>
          <a:xfrm>
            <a:off x="2965124" y="4436647"/>
            <a:ext cx="3578662" cy="2334970"/>
          </a:xfrm>
          <a:prstGeom prst="rect">
            <a:avLst/>
          </a:prstGeom>
        </p:spPr>
      </p:pic>
      <p:pic>
        <p:nvPicPr>
          <p:cNvPr id="50" name="Picture 2" descr="Queue Icon, Symbol Line Design Template Stock Vector - Illustration of  market, female: 193002527">
            <a:extLst>
              <a:ext uri="{FF2B5EF4-FFF2-40B4-BE49-F238E27FC236}">
                <a16:creationId xmlns:a16="http://schemas.microsoft.com/office/drawing/2014/main" id="{9AB21B98-15F8-B9E1-1DEC-7B7DEAE272FB}"/>
              </a:ext>
            </a:extLst>
          </p:cNvPr>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1789" t="11789" r="11103" b="11103"/>
          <a:stretch/>
        </p:blipFill>
        <p:spPr bwMode="auto">
          <a:xfrm>
            <a:off x="515951" y="2575192"/>
            <a:ext cx="787705" cy="787705"/>
          </a:xfrm>
          <a:prstGeom prst="ellipse">
            <a:avLst/>
          </a:prstGeom>
          <a:noFill/>
          <a:ln>
            <a:solidFill>
              <a:schemeClr val="accent3">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48D153-89B1-09AC-3C42-2BFCC678BF3E}"/>
              </a:ext>
            </a:extLst>
          </p:cNvPr>
          <p:cNvSpPr txBox="1"/>
          <p:nvPr/>
        </p:nvSpPr>
        <p:spPr>
          <a:xfrm>
            <a:off x="2265216" y="4657889"/>
            <a:ext cx="1452071"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Deceased: 587</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cxnSp>
        <p:nvCxnSpPr>
          <p:cNvPr id="9" name="Straight Connector 8">
            <a:extLst>
              <a:ext uri="{FF2B5EF4-FFF2-40B4-BE49-F238E27FC236}">
                <a16:creationId xmlns:a16="http://schemas.microsoft.com/office/drawing/2014/main" id="{92574021-5113-228B-4CA7-1318CE5BE9DE}"/>
              </a:ext>
            </a:extLst>
          </p:cNvPr>
          <p:cNvCxnSpPr>
            <a:cxnSpLocks/>
          </p:cNvCxnSpPr>
          <p:nvPr/>
        </p:nvCxnSpPr>
        <p:spPr>
          <a:xfrm flipH="1">
            <a:off x="4745342" y="4592745"/>
            <a:ext cx="171" cy="1014285"/>
          </a:xfrm>
          <a:prstGeom prst="line">
            <a:avLst/>
          </a:prstGeom>
          <a:ln w="28575"/>
        </p:spPr>
        <p:style>
          <a:lnRef idx="1">
            <a:schemeClr val="dk1"/>
          </a:lnRef>
          <a:fillRef idx="0">
            <a:schemeClr val="dk1"/>
          </a:fillRef>
          <a:effectRef idx="0">
            <a:schemeClr val="dk1"/>
          </a:effectRef>
          <a:fontRef idx="minor">
            <a:schemeClr val="tx1"/>
          </a:fontRef>
        </p:style>
      </p:cxnSp>
      <p:sp>
        <p:nvSpPr>
          <p:cNvPr id="26" name="Freeform: Shape 25">
            <a:extLst>
              <a:ext uri="{FF2B5EF4-FFF2-40B4-BE49-F238E27FC236}">
                <a16:creationId xmlns:a16="http://schemas.microsoft.com/office/drawing/2014/main" id="{A9AC7524-092E-EB58-28B3-BF32EC226EE6}"/>
              </a:ext>
            </a:extLst>
          </p:cNvPr>
          <p:cNvSpPr/>
          <p:nvPr/>
        </p:nvSpPr>
        <p:spPr>
          <a:xfrm rot="21397501" flipV="1">
            <a:off x="3701369" y="4769867"/>
            <a:ext cx="1032621" cy="58214"/>
          </a:xfrm>
          <a:custGeom>
            <a:avLst/>
            <a:gdLst>
              <a:gd name="connsiteX0" fmla="*/ 0 w 160337"/>
              <a:gd name="connsiteY0" fmla="*/ 60325 h 60325"/>
              <a:gd name="connsiteX1" fmla="*/ 160337 w 160337"/>
              <a:gd name="connsiteY1" fmla="*/ 0 h 60325"/>
            </a:gdLst>
            <a:ahLst/>
            <a:cxnLst>
              <a:cxn ang="0">
                <a:pos x="connsiteX0" y="connsiteY0"/>
              </a:cxn>
              <a:cxn ang="0">
                <a:pos x="connsiteX1" y="connsiteY1"/>
              </a:cxn>
            </a:cxnLst>
            <a:rect l="l" t="t" r="r" b="b"/>
            <a:pathLst>
              <a:path w="160337" h="60325">
                <a:moveTo>
                  <a:pt x="0" y="60325"/>
                </a:moveTo>
                <a:lnTo>
                  <a:pt x="160337" y="0"/>
                </a:lnTo>
              </a:path>
            </a:pathLst>
          </a:custGeom>
          <a:noFill/>
          <a:ln w="19050">
            <a:solidFill>
              <a:schemeClr val="bg1"/>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7" name="TextBox 26">
            <a:extLst>
              <a:ext uri="{FF2B5EF4-FFF2-40B4-BE49-F238E27FC236}">
                <a16:creationId xmlns:a16="http://schemas.microsoft.com/office/drawing/2014/main" id="{10C6FAD3-5C12-0A49-0A32-AF996A708DA4}"/>
              </a:ext>
            </a:extLst>
          </p:cNvPr>
          <p:cNvSpPr txBox="1"/>
          <p:nvPr/>
        </p:nvSpPr>
        <p:spPr>
          <a:xfrm>
            <a:off x="5285611" y="4405893"/>
            <a:ext cx="2410395"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Multiple Entries:    32,898</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29" name="TextBox 28">
            <a:extLst>
              <a:ext uri="{FF2B5EF4-FFF2-40B4-BE49-F238E27FC236}">
                <a16:creationId xmlns:a16="http://schemas.microsoft.com/office/drawing/2014/main" id="{24CAAA27-A30A-E438-C10A-1A904D0A0C14}"/>
              </a:ext>
            </a:extLst>
          </p:cNvPr>
          <p:cNvSpPr txBox="1"/>
          <p:nvPr/>
        </p:nvSpPr>
        <p:spPr>
          <a:xfrm>
            <a:off x="5996710" y="4811741"/>
            <a:ext cx="2624775"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No contact for 12m:   19,986</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31" name="Freeform: Shape 30">
            <a:extLst>
              <a:ext uri="{FF2B5EF4-FFF2-40B4-BE49-F238E27FC236}">
                <a16:creationId xmlns:a16="http://schemas.microsoft.com/office/drawing/2014/main" id="{06E9D945-381C-4795-DF54-484DC983F1BD}"/>
              </a:ext>
            </a:extLst>
          </p:cNvPr>
          <p:cNvSpPr/>
          <p:nvPr/>
        </p:nvSpPr>
        <p:spPr>
          <a:xfrm rot="19741599">
            <a:off x="5007624" y="4687449"/>
            <a:ext cx="382772" cy="53163"/>
          </a:xfrm>
          <a:custGeom>
            <a:avLst/>
            <a:gdLst>
              <a:gd name="connsiteX0" fmla="*/ 382772 w 382772"/>
              <a:gd name="connsiteY0" fmla="*/ 0 h 53163"/>
              <a:gd name="connsiteX1" fmla="*/ 0 w 382772"/>
              <a:gd name="connsiteY1" fmla="*/ 53163 h 53163"/>
            </a:gdLst>
            <a:ahLst/>
            <a:cxnLst>
              <a:cxn ang="0">
                <a:pos x="connsiteX0" y="connsiteY0"/>
              </a:cxn>
              <a:cxn ang="0">
                <a:pos x="connsiteX1" y="connsiteY1"/>
              </a:cxn>
            </a:cxnLst>
            <a:rect l="l" t="t" r="r" b="b"/>
            <a:pathLst>
              <a:path w="382772" h="53163">
                <a:moveTo>
                  <a:pt x="382772" y="0"/>
                </a:moveTo>
                <a:lnTo>
                  <a:pt x="0" y="53163"/>
                </a:lnTo>
              </a:path>
            </a:pathLst>
          </a:custGeom>
          <a:noFill/>
          <a:ln w="19050">
            <a:solidFill>
              <a:schemeClr val="bg1"/>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2" name="TextBox 31">
            <a:extLst>
              <a:ext uri="{FF2B5EF4-FFF2-40B4-BE49-F238E27FC236}">
                <a16:creationId xmlns:a16="http://schemas.microsoft.com/office/drawing/2014/main" id="{4E462E09-67A0-5DFE-15D9-FA2D0945D1AE}"/>
              </a:ext>
            </a:extLst>
          </p:cNvPr>
          <p:cNvSpPr txBox="1"/>
          <p:nvPr/>
        </p:nvSpPr>
        <p:spPr>
          <a:xfrm>
            <a:off x="6351119" y="5209173"/>
            <a:ext cx="2537544"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Patient Cancelled:   48,493</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47" name="TextBox 46">
            <a:extLst>
              <a:ext uri="{FF2B5EF4-FFF2-40B4-BE49-F238E27FC236}">
                <a16:creationId xmlns:a16="http://schemas.microsoft.com/office/drawing/2014/main" id="{07AB9101-5149-30C5-D031-0066E0437CA4}"/>
              </a:ext>
            </a:extLst>
          </p:cNvPr>
          <p:cNvSpPr txBox="1"/>
          <p:nvPr/>
        </p:nvSpPr>
        <p:spPr>
          <a:xfrm>
            <a:off x="6533026" y="5652175"/>
            <a:ext cx="2051999"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Patient DNA:  12,891</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49" name="Freeform: Shape 48">
            <a:extLst>
              <a:ext uri="{FF2B5EF4-FFF2-40B4-BE49-F238E27FC236}">
                <a16:creationId xmlns:a16="http://schemas.microsoft.com/office/drawing/2014/main" id="{2ED06EFE-357B-CBF5-4662-6B5A5AB05DA8}"/>
              </a:ext>
            </a:extLst>
          </p:cNvPr>
          <p:cNvSpPr/>
          <p:nvPr/>
        </p:nvSpPr>
        <p:spPr>
          <a:xfrm rot="1544587">
            <a:off x="5406654" y="5585524"/>
            <a:ext cx="1246612" cy="601845"/>
          </a:xfrm>
          <a:custGeom>
            <a:avLst/>
            <a:gdLst>
              <a:gd name="connsiteX0" fmla="*/ 882503 w 882503"/>
              <a:gd name="connsiteY0" fmla="*/ 0 h 414669"/>
              <a:gd name="connsiteX1" fmla="*/ 0 w 882503"/>
              <a:gd name="connsiteY1" fmla="*/ 414669 h 414669"/>
            </a:gdLst>
            <a:ahLst/>
            <a:cxnLst>
              <a:cxn ang="0">
                <a:pos x="connsiteX0" y="connsiteY0"/>
              </a:cxn>
              <a:cxn ang="0">
                <a:pos x="connsiteX1" y="connsiteY1"/>
              </a:cxn>
            </a:cxnLst>
            <a:rect l="l" t="t" r="r" b="b"/>
            <a:pathLst>
              <a:path w="882503" h="414669">
                <a:moveTo>
                  <a:pt x="882503" y="0"/>
                </a:moveTo>
                <a:lnTo>
                  <a:pt x="0" y="414669"/>
                </a:lnTo>
              </a:path>
            </a:pathLst>
          </a:custGeom>
          <a:noFill/>
          <a:ln w="19050">
            <a:solidFill>
              <a:schemeClr val="bg1"/>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52" name="TextBox 51">
            <a:extLst>
              <a:ext uri="{FF2B5EF4-FFF2-40B4-BE49-F238E27FC236}">
                <a16:creationId xmlns:a16="http://schemas.microsoft.com/office/drawing/2014/main" id="{3BF7C60D-7116-493E-E939-871E6AE16242}"/>
              </a:ext>
            </a:extLst>
          </p:cNvPr>
          <p:cNvSpPr txBox="1"/>
          <p:nvPr/>
        </p:nvSpPr>
        <p:spPr>
          <a:xfrm>
            <a:off x="6722105" y="6118230"/>
            <a:ext cx="2434771"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Emergency Adm:  20,091</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55" name="TextBox 54">
            <a:extLst>
              <a:ext uri="{FF2B5EF4-FFF2-40B4-BE49-F238E27FC236}">
                <a16:creationId xmlns:a16="http://schemas.microsoft.com/office/drawing/2014/main" id="{D1E5E4DC-BAB7-BD71-6F2E-121404F097EB}"/>
              </a:ext>
            </a:extLst>
          </p:cNvPr>
          <p:cNvSpPr txBox="1"/>
          <p:nvPr/>
        </p:nvSpPr>
        <p:spPr>
          <a:xfrm>
            <a:off x="5299317" y="6485717"/>
            <a:ext cx="1549020"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BMI&gt;35: 27,502</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57" name="Freeform: Shape 56">
            <a:extLst>
              <a:ext uri="{FF2B5EF4-FFF2-40B4-BE49-F238E27FC236}">
                <a16:creationId xmlns:a16="http://schemas.microsoft.com/office/drawing/2014/main" id="{013EEC1B-17C8-E6F4-8E61-59754994C0DB}"/>
              </a:ext>
            </a:extLst>
          </p:cNvPr>
          <p:cNvSpPr/>
          <p:nvPr/>
        </p:nvSpPr>
        <p:spPr>
          <a:xfrm rot="626261">
            <a:off x="4957227" y="6424744"/>
            <a:ext cx="1183199" cy="262616"/>
          </a:xfrm>
          <a:custGeom>
            <a:avLst/>
            <a:gdLst>
              <a:gd name="connsiteX0" fmla="*/ 0 w 808074"/>
              <a:gd name="connsiteY0" fmla="*/ 138223 h 138223"/>
              <a:gd name="connsiteX1" fmla="*/ 808074 w 808074"/>
              <a:gd name="connsiteY1" fmla="*/ 0 h 138223"/>
            </a:gdLst>
            <a:ahLst/>
            <a:cxnLst>
              <a:cxn ang="0">
                <a:pos x="connsiteX0" y="connsiteY0"/>
              </a:cxn>
              <a:cxn ang="0">
                <a:pos x="connsiteX1" y="connsiteY1"/>
              </a:cxn>
            </a:cxnLst>
            <a:rect l="l" t="t" r="r" b="b"/>
            <a:pathLst>
              <a:path w="808074" h="138223">
                <a:moveTo>
                  <a:pt x="0" y="138223"/>
                </a:moveTo>
                <a:lnTo>
                  <a:pt x="808074" y="0"/>
                </a:lnTo>
              </a:path>
            </a:pathLst>
          </a:custGeom>
          <a:noFill/>
          <a:ln w="19050">
            <a:solidFill>
              <a:schemeClr val="bg1"/>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58" name="TextBox 57">
            <a:extLst>
              <a:ext uri="{FF2B5EF4-FFF2-40B4-BE49-F238E27FC236}">
                <a16:creationId xmlns:a16="http://schemas.microsoft.com/office/drawing/2014/main" id="{EEB7E0D5-B533-815E-9C23-7E7271391784}"/>
              </a:ext>
            </a:extLst>
          </p:cNvPr>
          <p:cNvSpPr txBox="1"/>
          <p:nvPr/>
        </p:nvSpPr>
        <p:spPr>
          <a:xfrm>
            <a:off x="2156490" y="6250640"/>
            <a:ext cx="1728000" cy="288147"/>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HBA1C&gt;47: 24,470</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60" name="Freeform: Shape 59">
            <a:extLst>
              <a:ext uri="{FF2B5EF4-FFF2-40B4-BE49-F238E27FC236}">
                <a16:creationId xmlns:a16="http://schemas.microsoft.com/office/drawing/2014/main" id="{E281A327-6C95-D681-6326-466EE6BA0AE5}"/>
              </a:ext>
            </a:extLst>
          </p:cNvPr>
          <p:cNvSpPr/>
          <p:nvPr/>
        </p:nvSpPr>
        <p:spPr>
          <a:xfrm rot="21445974">
            <a:off x="3847079" y="6408496"/>
            <a:ext cx="741198" cy="45719"/>
          </a:xfrm>
          <a:custGeom>
            <a:avLst/>
            <a:gdLst>
              <a:gd name="connsiteX0" fmla="*/ 0 w 457200"/>
              <a:gd name="connsiteY0" fmla="*/ 0 h 31897"/>
              <a:gd name="connsiteX1" fmla="*/ 457200 w 457200"/>
              <a:gd name="connsiteY1" fmla="*/ 31897 h 31897"/>
            </a:gdLst>
            <a:ahLst/>
            <a:cxnLst>
              <a:cxn ang="0">
                <a:pos x="connsiteX0" y="connsiteY0"/>
              </a:cxn>
              <a:cxn ang="0">
                <a:pos x="connsiteX1" y="connsiteY1"/>
              </a:cxn>
            </a:cxnLst>
            <a:rect l="l" t="t" r="r" b="b"/>
            <a:pathLst>
              <a:path w="457200" h="31897">
                <a:moveTo>
                  <a:pt x="0" y="0"/>
                </a:moveTo>
                <a:lnTo>
                  <a:pt x="457200" y="31897"/>
                </a:lnTo>
              </a:path>
            </a:pathLst>
          </a:custGeom>
          <a:noFill/>
          <a:ln w="19050">
            <a:solidFill>
              <a:schemeClr val="bg1"/>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61" name="TextBox 60">
            <a:extLst>
              <a:ext uri="{FF2B5EF4-FFF2-40B4-BE49-F238E27FC236}">
                <a16:creationId xmlns:a16="http://schemas.microsoft.com/office/drawing/2014/main" id="{B3BC4317-77B1-6EC3-42C0-C89A75B3C3AE}"/>
              </a:ext>
            </a:extLst>
          </p:cNvPr>
          <p:cNvSpPr txBox="1"/>
          <p:nvPr/>
        </p:nvSpPr>
        <p:spPr>
          <a:xfrm>
            <a:off x="1986923" y="5293891"/>
            <a:ext cx="1606028" cy="646431"/>
          </a:xfrm>
          <a:prstGeom prst="rect">
            <a:avLst/>
          </a:prstGeom>
          <a:solidFill>
            <a:schemeClr val="bg1"/>
          </a:solidFill>
          <a:ln>
            <a:solidFill>
              <a:schemeClr val="accent3">
                <a:lumMod val="60000"/>
                <a:lumOff val="40000"/>
              </a:schemeClr>
            </a:solidFill>
          </a:ln>
        </p:spPr>
        <p:txBody>
          <a:bodyPr wrap="none" lIns="144000" tIns="36000" rIns="36000" bIns="36000">
            <a:noAutofit/>
          </a:bodyPr>
          <a:lstStyle>
            <a:defPPr>
              <a:defRPr lang="en-US"/>
            </a:defPPr>
            <a:lvl1pPr>
              <a:defRPr sz="1400">
                <a:effectLst/>
                <a:latin typeface="Calibri" panose="020F050202020403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Other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a:cs typeface="+mn-cs"/>
              </a:rPr>
              <a:t>146,539</a:t>
            </a:r>
            <a:endParaRPr kumimoji="0" lang="en-GB" sz="1600" b="0" i="0" u="none" strike="noStrike" kern="1200" cap="none" spc="0" normalizeH="0" baseline="0" noProof="0" dirty="0">
              <a:ln>
                <a:noFill/>
              </a:ln>
              <a:solidFill>
                <a:srgbClr val="000000"/>
              </a:solidFill>
              <a:effectLst/>
              <a:uLnTx/>
              <a:uFillTx/>
              <a:latin typeface="Franklin Gothic"/>
              <a:cs typeface="+mn-cs"/>
            </a:endParaRPr>
          </a:p>
        </p:txBody>
      </p:sp>
      <p:sp>
        <p:nvSpPr>
          <p:cNvPr id="12" name="TextBox 11">
            <a:extLst>
              <a:ext uri="{FF2B5EF4-FFF2-40B4-BE49-F238E27FC236}">
                <a16:creationId xmlns:a16="http://schemas.microsoft.com/office/drawing/2014/main" id="{23A1B61D-B708-B4FA-929F-B7B74515F821}"/>
              </a:ext>
            </a:extLst>
          </p:cNvPr>
          <p:cNvSpPr txBox="1"/>
          <p:nvPr/>
        </p:nvSpPr>
        <p:spPr>
          <a:xfrm>
            <a:off x="45115" y="4892251"/>
            <a:ext cx="1864789" cy="1807993"/>
          </a:xfrm>
          <a:prstGeom prst="ellipse">
            <a:avLst/>
          </a:prstGeom>
          <a:solidFill>
            <a:srgbClr val="F61691">
              <a:alpha val="49000"/>
            </a:srgbClr>
          </a:solidFill>
          <a:effectLst>
            <a:outerShdw blurRad="63500" sx="102000" sy="102000" algn="ctr" rotWithShape="0">
              <a:prstClr val="black">
                <a:alpha val="40000"/>
              </a:prstClr>
            </a:outerShdw>
          </a:effectLst>
        </p:spPr>
        <p:txBody>
          <a:bodyPr wrap="square" lIns="0" tIns="216000" anchor="ctr">
            <a:noAutofit/>
          </a:bodyPr>
          <a:lstStyle>
            <a:defPPr>
              <a:defRPr lang="en-US"/>
            </a:defPPr>
            <a:lvl1pPr algn="ctr">
              <a:defRPr sz="1600" b="1">
                <a:latin typeface="Calibri" panose="020F0502020204030204" pitchFamily="34"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Franklin Gothic"/>
              <a:ea typeface="+mn-ea"/>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D176F6B6-C058-39C7-0FC4-79E23B6425DD}"/>
              </a:ext>
            </a:extLst>
          </p:cNvPr>
          <p:cNvCxnSpPr>
            <a:cxnSpLocks/>
          </p:cNvCxnSpPr>
          <p:nvPr/>
        </p:nvCxnSpPr>
        <p:spPr>
          <a:xfrm>
            <a:off x="5369441" y="4953543"/>
            <a:ext cx="65921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D55ABE-91A1-D125-DA8B-65DD862626F7}"/>
              </a:ext>
            </a:extLst>
          </p:cNvPr>
          <p:cNvCxnSpPr>
            <a:cxnSpLocks/>
          </p:cNvCxnSpPr>
          <p:nvPr/>
        </p:nvCxnSpPr>
        <p:spPr>
          <a:xfrm>
            <a:off x="5543277" y="5357869"/>
            <a:ext cx="80784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98148983-E732-AAF7-1C97-8EBC22C5267E}"/>
              </a:ext>
            </a:extLst>
          </p:cNvPr>
          <p:cNvSpPr/>
          <p:nvPr/>
        </p:nvSpPr>
        <p:spPr>
          <a:xfrm rot="1478620">
            <a:off x="5337154" y="5905184"/>
            <a:ext cx="1391962" cy="628493"/>
          </a:xfrm>
          <a:custGeom>
            <a:avLst/>
            <a:gdLst>
              <a:gd name="connsiteX0" fmla="*/ 882503 w 882503"/>
              <a:gd name="connsiteY0" fmla="*/ 0 h 414669"/>
              <a:gd name="connsiteX1" fmla="*/ 0 w 882503"/>
              <a:gd name="connsiteY1" fmla="*/ 414669 h 414669"/>
            </a:gdLst>
            <a:ahLst/>
            <a:cxnLst>
              <a:cxn ang="0">
                <a:pos x="connsiteX0" y="connsiteY0"/>
              </a:cxn>
              <a:cxn ang="0">
                <a:pos x="connsiteX1" y="connsiteY1"/>
              </a:cxn>
            </a:cxnLst>
            <a:rect l="l" t="t" r="r" b="b"/>
            <a:pathLst>
              <a:path w="882503" h="414669">
                <a:moveTo>
                  <a:pt x="882503" y="0"/>
                </a:moveTo>
                <a:lnTo>
                  <a:pt x="0" y="414669"/>
                </a:lnTo>
              </a:path>
            </a:pathLst>
          </a:custGeom>
          <a:noFill/>
          <a:ln w="19050">
            <a:solidFill>
              <a:schemeClr val="bg1"/>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cxnSp>
        <p:nvCxnSpPr>
          <p:cNvPr id="23" name="Straight Connector 22">
            <a:extLst>
              <a:ext uri="{FF2B5EF4-FFF2-40B4-BE49-F238E27FC236}">
                <a16:creationId xmlns:a16="http://schemas.microsoft.com/office/drawing/2014/main" id="{17E0B5EB-0AEF-A8E2-7D6E-722F04BF764C}"/>
              </a:ext>
            </a:extLst>
          </p:cNvPr>
          <p:cNvCxnSpPr>
            <a:cxnSpLocks/>
          </p:cNvCxnSpPr>
          <p:nvPr/>
        </p:nvCxnSpPr>
        <p:spPr>
          <a:xfrm>
            <a:off x="3592951" y="5369298"/>
            <a:ext cx="65921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F97C0C2-E6F0-BC74-4D71-4F288522158C}"/>
              </a:ext>
            </a:extLst>
          </p:cNvPr>
          <p:cNvSpPr txBox="1"/>
          <p:nvPr/>
        </p:nvSpPr>
        <p:spPr>
          <a:xfrm>
            <a:off x="344819" y="5280594"/>
            <a:ext cx="12516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Franklin Gothic"/>
                <a:ea typeface="+mn-ea"/>
                <a:cs typeface="+mn-cs"/>
              </a:rPr>
              <a:t>Some Initial Stats from a large ICS</a:t>
            </a:r>
            <a:endParaRPr kumimoji="0" lang="en-US" sz="1600" b="0" i="0" u="none" strike="noStrike" kern="1200" cap="none" spc="0" normalizeH="0" baseline="0" noProof="0" dirty="0">
              <a:ln>
                <a:noFill/>
              </a:ln>
              <a:solidFill>
                <a:srgbClr val="FFFFFF"/>
              </a:solidFill>
              <a:effectLst/>
              <a:uLnTx/>
              <a:uFillTx/>
              <a:latin typeface="Franklin Gothic"/>
              <a:ea typeface="+mn-ea"/>
              <a:cs typeface="+mn-cs"/>
            </a:endParaRPr>
          </a:p>
        </p:txBody>
      </p:sp>
      <p:sp>
        <p:nvSpPr>
          <p:cNvPr id="6" name="Arrow: Pentagon 5">
            <a:extLst>
              <a:ext uri="{FF2B5EF4-FFF2-40B4-BE49-F238E27FC236}">
                <a16:creationId xmlns:a16="http://schemas.microsoft.com/office/drawing/2014/main" id="{A289AD4A-CD71-95A7-0087-B2343F8A4F7F}"/>
              </a:ext>
            </a:extLst>
          </p:cNvPr>
          <p:cNvSpPr/>
          <p:nvPr/>
        </p:nvSpPr>
        <p:spPr>
          <a:xfrm rot="5400000">
            <a:off x="560261" y="4374034"/>
            <a:ext cx="875414" cy="875414"/>
          </a:xfrm>
          <a:prstGeom prst="homePlate">
            <a:avLst>
              <a:gd name="adj" fmla="val 27485"/>
            </a:avLst>
          </a:prstGeom>
          <a:solidFill>
            <a:srgbClr val="F6169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Franklin Gothic"/>
              <a:ea typeface="+mn-ea"/>
              <a:cs typeface="+mn-cs"/>
            </a:endParaRPr>
          </a:p>
        </p:txBody>
      </p:sp>
      <p:sp>
        <p:nvSpPr>
          <p:cNvPr id="8" name="TextBox 7">
            <a:extLst>
              <a:ext uri="{FF2B5EF4-FFF2-40B4-BE49-F238E27FC236}">
                <a16:creationId xmlns:a16="http://schemas.microsoft.com/office/drawing/2014/main" id="{FB9E7EB6-2F44-A0E1-625B-5278A1D18F58}"/>
              </a:ext>
            </a:extLst>
          </p:cNvPr>
          <p:cNvSpPr txBox="1"/>
          <p:nvPr/>
        </p:nvSpPr>
        <p:spPr>
          <a:xfrm>
            <a:off x="710398" y="4491878"/>
            <a:ext cx="587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t>03</a:t>
            </a:r>
          </a:p>
        </p:txBody>
      </p:sp>
    </p:spTree>
    <p:extLst>
      <p:ext uri="{BB962C8B-B14F-4D97-AF65-F5344CB8AC3E}">
        <p14:creationId xmlns:p14="http://schemas.microsoft.com/office/powerpoint/2010/main" val="37757938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C7130-5A20-4DCE-2982-8B953D5575E3}"/>
              </a:ext>
            </a:extLst>
          </p:cNvPr>
          <p:cNvSpPr>
            <a:spLocks noGrp="1"/>
          </p:cNvSpPr>
          <p:nvPr>
            <p:ph type="title"/>
          </p:nvPr>
        </p:nvSpPr>
        <p:spPr>
          <a:xfrm>
            <a:off x="702008" y="185677"/>
            <a:ext cx="6966399" cy="598000"/>
          </a:xfrm>
        </p:spPr>
        <p:txBody>
          <a:bodyPr/>
          <a:lstStyle/>
          <a:p>
            <a:pPr algn="l"/>
            <a:r>
              <a:rPr lang="en-GB" sz="2200" dirty="0"/>
              <a:t>Equity: Fuel Poverty</a:t>
            </a:r>
          </a:p>
        </p:txBody>
      </p:sp>
      <p:pic>
        <p:nvPicPr>
          <p:cNvPr id="6" name="Picture 5">
            <a:extLst>
              <a:ext uri="{FF2B5EF4-FFF2-40B4-BE49-F238E27FC236}">
                <a16:creationId xmlns:a16="http://schemas.microsoft.com/office/drawing/2014/main" id="{09BC0455-9BB0-3927-129D-402617B55D22}"/>
              </a:ext>
            </a:extLst>
          </p:cNvPr>
          <p:cNvPicPr>
            <a:picLocks noChangeAspect="1"/>
          </p:cNvPicPr>
          <p:nvPr/>
        </p:nvPicPr>
        <p:blipFill>
          <a:blip r:embed="rId2"/>
          <a:stretch>
            <a:fillRect/>
          </a:stretch>
        </p:blipFill>
        <p:spPr>
          <a:xfrm>
            <a:off x="2460801" y="1287165"/>
            <a:ext cx="9620666" cy="515014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9BE243A-E0E6-19D6-CD2D-5C7DD5CE2C02}"/>
              </a:ext>
            </a:extLst>
          </p:cNvPr>
          <p:cNvSpPr txBox="1"/>
          <p:nvPr/>
        </p:nvSpPr>
        <p:spPr>
          <a:xfrm>
            <a:off x="151655" y="1800405"/>
            <a:ext cx="2668664" cy="1915121"/>
          </a:xfrm>
          <a:prstGeom prst="rect">
            <a:avLst/>
          </a:prstGeom>
          <a:solidFill>
            <a:schemeClr val="accent3">
              <a:lumMod val="20000"/>
              <a:lumOff val="80000"/>
            </a:schemeClr>
          </a:solidFill>
          <a:effectLst>
            <a:outerShdw blurRad="63500" sx="102000" sy="102000" algn="ctr" rotWithShape="0">
              <a:prstClr val="black">
                <a:alpha val="40000"/>
              </a:prstClr>
            </a:outerShdw>
          </a:effectLst>
        </p:spPr>
        <p:txBody>
          <a:bodyPr wrap="square" lIns="144000" tIns="144000">
            <a:spAutoFit/>
          </a:bodyPr>
          <a:lstStyle>
            <a:defPPr>
              <a:defRPr lang="en-US"/>
            </a:defPPr>
            <a:lvl1pPr>
              <a:defRPr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defRPr>
            </a:lvl1pPr>
            <a:lvl2pPr marL="895335" marR="0" lvl="1" indent="-285750">
              <a:lnSpc>
                <a:spcPct val="115000"/>
              </a:lnSpc>
              <a:spcBef>
                <a:spcPts val="0"/>
              </a:spcBef>
              <a:spcAft>
                <a:spcPts val="0"/>
              </a:spcAft>
              <a:buClr>
                <a:schemeClr val="bg1"/>
              </a:buClr>
              <a:buSzPct val="150000"/>
              <a:buFont typeface="Calibri" panose="020F0502020204030204" pitchFamily="34" charset="0"/>
              <a:buChar char="•"/>
              <a:defRPr sz="1600" b="0" i="0" u="none" strike="noStrike" cap="none">
                <a:solidFill>
                  <a:schemeClr val="bg1"/>
                </a:solidFill>
                <a:effectLst/>
                <a:latin typeface="Calibri" panose="020F0502020204030204" pitchFamily="34" charset="0"/>
                <a:ea typeface="Times New Roman" panose="02020603050405020304" pitchFamily="18" charset="0"/>
                <a:cs typeface="Franklin Gothic"/>
              </a:defRPr>
            </a:lvl2pPr>
            <a:lvl3pPr marL="1828754" marR="0" lvl="2"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3pPr>
            <a:lvl4pPr marL="2438339" marR="0" lvl="3"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4pPr>
            <a:lvl5pPr marL="3047924" marR="0" lvl="4"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5pPr>
            <a:lvl6pPr marL="3657509" marR="0" lvl="5"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6pPr>
            <a:lvl7pPr marL="4267093" marR="0" lvl="6"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7pPr>
            <a:lvl8pPr marL="4876678" marR="0" lvl="7"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8pPr>
            <a:lvl9pPr marL="5486263" marR="0" lvl="8" indent="-423323">
              <a:lnSpc>
                <a:spcPct val="115000"/>
              </a:lnSpc>
              <a:spcBef>
                <a:spcPts val="2133"/>
              </a:spcBef>
              <a:spcAft>
                <a:spcPts val="2133"/>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55k residents in Frimley ICS living in deprived areas (Deprivation deciles 1-4) and poorly insulated homes (Energy Performance Certificate (EPC) rating of D,E,F or G)</a:t>
            </a:r>
          </a:p>
        </p:txBody>
      </p:sp>
      <p:sp>
        <p:nvSpPr>
          <p:cNvPr id="13" name="Arrow: Pentagon 12">
            <a:extLst>
              <a:ext uri="{FF2B5EF4-FFF2-40B4-BE49-F238E27FC236}">
                <a16:creationId xmlns:a16="http://schemas.microsoft.com/office/drawing/2014/main" id="{C320CFE7-5D84-768B-9573-854A3E364AF9}"/>
              </a:ext>
            </a:extLst>
          </p:cNvPr>
          <p:cNvSpPr/>
          <p:nvPr/>
        </p:nvSpPr>
        <p:spPr>
          <a:xfrm rot="5400000">
            <a:off x="778235" y="980149"/>
            <a:ext cx="875414" cy="875414"/>
          </a:xfrm>
          <a:prstGeom prst="homePlate">
            <a:avLst>
              <a:gd name="adj" fmla="val 27485"/>
            </a:avLst>
          </a:prstGeom>
          <a:solidFill>
            <a:srgbClr val="F6169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Franklin Gothic"/>
              <a:ea typeface="+mn-ea"/>
              <a:cs typeface="+mn-cs"/>
            </a:endParaRPr>
          </a:p>
        </p:txBody>
      </p:sp>
      <p:sp>
        <p:nvSpPr>
          <p:cNvPr id="15" name="TextBox 14">
            <a:extLst>
              <a:ext uri="{FF2B5EF4-FFF2-40B4-BE49-F238E27FC236}">
                <a16:creationId xmlns:a16="http://schemas.microsoft.com/office/drawing/2014/main" id="{D3443B4E-1866-D5F4-D334-48162E06EDB5}"/>
              </a:ext>
            </a:extLst>
          </p:cNvPr>
          <p:cNvSpPr txBox="1"/>
          <p:nvPr/>
        </p:nvSpPr>
        <p:spPr>
          <a:xfrm>
            <a:off x="881061" y="1139047"/>
            <a:ext cx="641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t>01</a:t>
            </a:r>
          </a:p>
        </p:txBody>
      </p:sp>
      <p:sp>
        <p:nvSpPr>
          <p:cNvPr id="21" name="TextBox 20">
            <a:extLst>
              <a:ext uri="{FF2B5EF4-FFF2-40B4-BE49-F238E27FC236}">
                <a16:creationId xmlns:a16="http://schemas.microsoft.com/office/drawing/2014/main" id="{40D4C7F1-7123-AE5E-AC17-0D98502C785E}"/>
              </a:ext>
            </a:extLst>
          </p:cNvPr>
          <p:cNvSpPr txBox="1"/>
          <p:nvPr/>
        </p:nvSpPr>
        <p:spPr>
          <a:xfrm>
            <a:off x="132204" y="4098075"/>
            <a:ext cx="2644047" cy="2653785"/>
          </a:xfrm>
          <a:prstGeom prst="rect">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lIns="144000" tIns="144000">
            <a:spAutoFit/>
          </a:bodyPr>
          <a:lstStyle>
            <a:defPPr>
              <a:defRPr lang="en-US"/>
            </a:defPPr>
            <a:lvl1pPr>
              <a:defRPr sz="1600">
                <a:effectLst/>
                <a:latin typeface="Calibri" panose="020F0502020204030204" pitchFamily="34" charset="0"/>
                <a:ea typeface="Calibri" panose="020F0502020204030204" pitchFamily="34" charset="0"/>
                <a:cs typeface="Times New Roman" panose="02020603050405020304" pitchFamily="18" charset="0"/>
              </a:defRPr>
            </a:lvl1pPr>
            <a:lvl2pPr marL="895335" marR="0" lvl="1" indent="-285750">
              <a:lnSpc>
                <a:spcPct val="115000"/>
              </a:lnSpc>
              <a:spcBef>
                <a:spcPts val="0"/>
              </a:spcBef>
              <a:spcAft>
                <a:spcPts val="0"/>
              </a:spcAft>
              <a:buClr>
                <a:schemeClr val="bg1"/>
              </a:buClr>
              <a:buSzPct val="150000"/>
              <a:buFont typeface="Calibri" panose="020F0502020204030204" pitchFamily="34" charset="0"/>
              <a:buChar char="•"/>
              <a:defRPr sz="1600" b="0" i="0" u="none" strike="noStrike" cap="none">
                <a:solidFill>
                  <a:schemeClr val="bg1"/>
                </a:solidFill>
                <a:effectLst/>
                <a:latin typeface="Calibri" panose="020F0502020204030204" pitchFamily="34" charset="0"/>
                <a:ea typeface="Times New Roman" panose="02020603050405020304" pitchFamily="18" charset="0"/>
                <a:cs typeface="Franklin Gothic"/>
              </a:defRPr>
            </a:lvl2pPr>
            <a:lvl3pPr marL="1828754" marR="0" lvl="2"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3pPr>
            <a:lvl4pPr marL="2438339" marR="0" lvl="3"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4pPr>
            <a:lvl5pPr marL="3047924" marR="0" lvl="4"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5pPr>
            <a:lvl6pPr marL="3657509" marR="0" lvl="5"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6pPr>
            <a:lvl7pPr marL="4267093" marR="0" lvl="6"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7pPr>
            <a:lvl8pPr marL="4876678" marR="0" lvl="7"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8pPr>
            <a:lvl9pPr marL="5486263" marR="0" lvl="8" indent="-423323">
              <a:lnSpc>
                <a:spcPct val="115000"/>
              </a:lnSpc>
              <a:spcBef>
                <a:spcPts val="2133"/>
              </a:spcBef>
              <a:spcAft>
                <a:spcPts val="2133"/>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0.9% (517) have COPD and 4.4% (2,391) have Asthma – conditions which can be exacerbated by cold homes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8,121 under 10’s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4,404 patients who look like they live by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837 with LD or SMI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4,439 with depression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2,797 with COPD or asthma</a:t>
            </a:r>
          </a:p>
        </p:txBody>
      </p:sp>
      <p:sp>
        <p:nvSpPr>
          <p:cNvPr id="22" name="TextBox 21">
            <a:extLst>
              <a:ext uri="{FF2B5EF4-FFF2-40B4-BE49-F238E27FC236}">
                <a16:creationId xmlns:a16="http://schemas.microsoft.com/office/drawing/2014/main" id="{4EFF6C98-124D-5067-7F12-E6317AC39FE3}"/>
              </a:ext>
            </a:extLst>
          </p:cNvPr>
          <p:cNvSpPr txBox="1"/>
          <p:nvPr/>
        </p:nvSpPr>
        <p:spPr>
          <a:xfrm>
            <a:off x="6191341" y="1319822"/>
            <a:ext cx="2963537" cy="1668900"/>
          </a:xfrm>
          <a:prstGeom prst="rect">
            <a:avLst/>
          </a:prstGeom>
          <a:solidFill>
            <a:schemeClr val="accent1">
              <a:lumMod val="20000"/>
              <a:lumOff val="80000"/>
            </a:schemeClr>
          </a:solidFill>
          <a:effectLst>
            <a:outerShdw blurRad="63500" sx="102000" sy="102000" algn="ctr" rotWithShape="0">
              <a:prstClr val="black">
                <a:alpha val="40000"/>
              </a:prstClr>
            </a:outerShdw>
          </a:effectLst>
        </p:spPr>
        <p:txBody>
          <a:bodyPr wrap="square" lIns="144000" tIns="144000">
            <a:spAutoFit/>
          </a:bodyPr>
          <a:lstStyle>
            <a:defPPr>
              <a:defRPr lang="en-US"/>
            </a:defPPr>
            <a:lvl1pPr>
              <a:defRPr sz="1600">
                <a:effectLst/>
                <a:latin typeface="Calibri" panose="020F0502020204030204" pitchFamily="34" charset="0"/>
                <a:ea typeface="Calibri" panose="020F0502020204030204" pitchFamily="34" charset="0"/>
                <a:cs typeface="Times New Roman" panose="02020603050405020304" pitchFamily="18" charset="0"/>
              </a:defRPr>
            </a:lvl1pPr>
            <a:lvl2pPr marL="895335" marR="0" lvl="1" indent="-285750">
              <a:lnSpc>
                <a:spcPct val="115000"/>
              </a:lnSpc>
              <a:spcBef>
                <a:spcPts val="0"/>
              </a:spcBef>
              <a:spcAft>
                <a:spcPts val="0"/>
              </a:spcAft>
              <a:buClr>
                <a:schemeClr val="bg1"/>
              </a:buClr>
              <a:buSzPct val="150000"/>
              <a:buFont typeface="Calibri" panose="020F0502020204030204" pitchFamily="34" charset="0"/>
              <a:buChar char="•"/>
              <a:defRPr sz="1600" b="0" i="0" u="none" strike="noStrike" cap="none">
                <a:solidFill>
                  <a:schemeClr val="bg1"/>
                </a:solidFill>
                <a:effectLst/>
                <a:latin typeface="Calibri" panose="020F0502020204030204" pitchFamily="34" charset="0"/>
                <a:ea typeface="Times New Roman" panose="02020603050405020304" pitchFamily="18" charset="0"/>
                <a:cs typeface="Franklin Gothic"/>
              </a:defRPr>
            </a:lvl2pPr>
            <a:lvl3pPr marL="1828754" marR="0" lvl="2"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3pPr>
            <a:lvl4pPr marL="2438339" marR="0" lvl="3"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4pPr>
            <a:lvl5pPr marL="3047924" marR="0" lvl="4"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5pPr>
            <a:lvl6pPr marL="3657509" marR="0" lvl="5"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6pPr>
            <a:lvl7pPr marL="4267093" marR="0" lvl="6"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7pPr>
            <a:lvl8pPr marL="4876678" marR="0" lvl="7" indent="-423323">
              <a:lnSpc>
                <a:spcPct val="115000"/>
              </a:lnSpc>
              <a:spcBef>
                <a:spcPts val="2133"/>
              </a:spcBef>
              <a:spcAft>
                <a:spcPts val="0"/>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8pPr>
            <a:lvl9pPr marL="5486263" marR="0" lvl="8" indent="-423323">
              <a:lnSpc>
                <a:spcPct val="115000"/>
              </a:lnSpc>
              <a:spcBef>
                <a:spcPts val="2133"/>
              </a:spcBef>
              <a:spcAft>
                <a:spcPts val="2133"/>
              </a:spcAft>
              <a:buClr>
                <a:srgbClr val="434343"/>
              </a:buClr>
              <a:buSzPts val="1400"/>
              <a:buFont typeface="Franklin Gothic"/>
              <a:buChar char="■"/>
              <a:defRPr sz="1867" b="0" i="0" u="none" strike="noStrike" cap="none">
                <a:solidFill>
                  <a:srgbClr val="434343"/>
                </a:solidFill>
                <a:latin typeface="Franklin Gothic"/>
                <a:ea typeface="Franklin Gothic"/>
                <a:cs typeface="Franklin Gothic"/>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1.5% are in the highest patient need health segments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17.2% are in moderate patient need heath segments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76.4% are in lower patient need health segments</a:t>
            </a:r>
          </a:p>
        </p:txBody>
      </p:sp>
      <p:sp>
        <p:nvSpPr>
          <p:cNvPr id="24" name="Freeform: Shape 23">
            <a:extLst>
              <a:ext uri="{FF2B5EF4-FFF2-40B4-BE49-F238E27FC236}">
                <a16:creationId xmlns:a16="http://schemas.microsoft.com/office/drawing/2014/main" id="{7DE117A7-BE71-8F37-8288-0E50C8E5AF49}"/>
              </a:ext>
            </a:extLst>
          </p:cNvPr>
          <p:cNvSpPr/>
          <p:nvPr/>
        </p:nvSpPr>
        <p:spPr>
          <a:xfrm>
            <a:off x="7260873" y="2988722"/>
            <a:ext cx="1355073" cy="1024568"/>
          </a:xfrm>
          <a:custGeom>
            <a:avLst/>
            <a:gdLst>
              <a:gd name="connsiteX0" fmla="*/ 22033 w 1740665"/>
              <a:gd name="connsiteY0" fmla="*/ 0 h 2115239"/>
              <a:gd name="connsiteX1" fmla="*/ 0 w 1740665"/>
              <a:gd name="connsiteY1" fmla="*/ 561860 h 2115239"/>
              <a:gd name="connsiteX2" fmla="*/ 1740665 w 1740665"/>
              <a:gd name="connsiteY2" fmla="*/ 2115239 h 2115239"/>
            </a:gdLst>
            <a:ahLst/>
            <a:cxnLst>
              <a:cxn ang="0">
                <a:pos x="connsiteX0" y="connsiteY0"/>
              </a:cxn>
              <a:cxn ang="0">
                <a:pos x="connsiteX1" y="connsiteY1"/>
              </a:cxn>
              <a:cxn ang="0">
                <a:pos x="connsiteX2" y="connsiteY2"/>
              </a:cxn>
            </a:cxnLst>
            <a:rect l="l" t="t" r="r" b="b"/>
            <a:pathLst>
              <a:path w="1740665" h="2115239">
                <a:moveTo>
                  <a:pt x="22033" y="0"/>
                </a:moveTo>
                <a:lnTo>
                  <a:pt x="0" y="561860"/>
                </a:lnTo>
                <a:lnTo>
                  <a:pt x="1740665" y="2115239"/>
                </a:lnTo>
              </a:path>
            </a:pathLst>
          </a:custGeom>
          <a:noFill/>
          <a:ln w="28575">
            <a:solidFill>
              <a:schemeClr val="accent3">
                <a:lumMod val="60000"/>
                <a:lumOff val="40000"/>
              </a:schemeClr>
            </a:solidFill>
            <a:tailEnd type="ova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5" name="Arrow: Pentagon 24">
            <a:extLst>
              <a:ext uri="{FF2B5EF4-FFF2-40B4-BE49-F238E27FC236}">
                <a16:creationId xmlns:a16="http://schemas.microsoft.com/office/drawing/2014/main" id="{8DD8C615-1119-883A-54ED-15C16BE84366}"/>
              </a:ext>
            </a:extLst>
          </p:cNvPr>
          <p:cNvSpPr/>
          <p:nvPr/>
        </p:nvSpPr>
        <p:spPr>
          <a:xfrm>
            <a:off x="5318232" y="1600712"/>
            <a:ext cx="875414" cy="875414"/>
          </a:xfrm>
          <a:prstGeom prst="homePlate">
            <a:avLst>
              <a:gd name="adj" fmla="val 27485"/>
            </a:avLst>
          </a:prstGeom>
          <a:solidFill>
            <a:schemeClr val="accent1">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6" name="TextBox 25">
            <a:extLst>
              <a:ext uri="{FF2B5EF4-FFF2-40B4-BE49-F238E27FC236}">
                <a16:creationId xmlns:a16="http://schemas.microsoft.com/office/drawing/2014/main" id="{137CD628-DCBC-028D-A4C7-C4FD6BF43CF7}"/>
              </a:ext>
            </a:extLst>
          </p:cNvPr>
          <p:cNvSpPr txBox="1"/>
          <p:nvPr/>
        </p:nvSpPr>
        <p:spPr>
          <a:xfrm>
            <a:off x="5354109" y="1770627"/>
            <a:ext cx="641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02</a:t>
            </a:r>
          </a:p>
        </p:txBody>
      </p:sp>
      <p:sp>
        <p:nvSpPr>
          <p:cNvPr id="27" name="Arrow: Pentagon 26">
            <a:extLst>
              <a:ext uri="{FF2B5EF4-FFF2-40B4-BE49-F238E27FC236}">
                <a16:creationId xmlns:a16="http://schemas.microsoft.com/office/drawing/2014/main" id="{3E1EE0A4-271D-C4D6-73B6-B2C4D5B7A739}"/>
              </a:ext>
            </a:extLst>
          </p:cNvPr>
          <p:cNvSpPr/>
          <p:nvPr/>
        </p:nvSpPr>
        <p:spPr>
          <a:xfrm rot="10800000">
            <a:off x="2690276" y="5856273"/>
            <a:ext cx="875414" cy="875414"/>
          </a:xfrm>
          <a:prstGeom prst="homePlate">
            <a:avLst>
              <a:gd name="adj" fmla="val 27485"/>
            </a:avLst>
          </a:prstGeom>
          <a:solidFill>
            <a:schemeClr val="accent5">
              <a:lumMod val="60000"/>
              <a:lumOff val="4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8" name="TextBox 27">
            <a:extLst>
              <a:ext uri="{FF2B5EF4-FFF2-40B4-BE49-F238E27FC236}">
                <a16:creationId xmlns:a16="http://schemas.microsoft.com/office/drawing/2014/main" id="{C9D553DC-0644-31A8-605B-193513713434}"/>
              </a:ext>
            </a:extLst>
          </p:cNvPr>
          <p:cNvSpPr txBox="1"/>
          <p:nvPr/>
        </p:nvSpPr>
        <p:spPr>
          <a:xfrm>
            <a:off x="2867534" y="6046397"/>
            <a:ext cx="641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03</a:t>
            </a:r>
          </a:p>
        </p:txBody>
      </p:sp>
      <p:sp>
        <p:nvSpPr>
          <p:cNvPr id="29" name="Oval 28">
            <a:extLst>
              <a:ext uri="{FF2B5EF4-FFF2-40B4-BE49-F238E27FC236}">
                <a16:creationId xmlns:a16="http://schemas.microsoft.com/office/drawing/2014/main" id="{35A63C65-B71D-3C89-3A64-2F5D87F575E6}"/>
              </a:ext>
            </a:extLst>
          </p:cNvPr>
          <p:cNvSpPr/>
          <p:nvPr/>
        </p:nvSpPr>
        <p:spPr>
          <a:xfrm>
            <a:off x="8560104" y="2908453"/>
            <a:ext cx="2963537" cy="2963537"/>
          </a:xfrm>
          <a:prstGeom prst="ellipse">
            <a:avLst/>
          </a:prstGeom>
          <a:noFill/>
          <a:ln w="28575">
            <a:solidFill>
              <a:schemeClr val="accent3">
                <a:lumMod val="60000"/>
                <a:lumOff val="40000"/>
              </a:schemeClr>
            </a:solidFill>
            <a:tailEnd type="ova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0" name="Oval 29">
            <a:extLst>
              <a:ext uri="{FF2B5EF4-FFF2-40B4-BE49-F238E27FC236}">
                <a16:creationId xmlns:a16="http://schemas.microsoft.com/office/drawing/2014/main" id="{FB9B38D4-2897-0E03-0875-30EA79999F9F}"/>
              </a:ext>
            </a:extLst>
          </p:cNvPr>
          <p:cNvSpPr/>
          <p:nvPr/>
        </p:nvSpPr>
        <p:spPr>
          <a:xfrm>
            <a:off x="4660135" y="2633031"/>
            <a:ext cx="1817783" cy="3558449"/>
          </a:xfrm>
          <a:prstGeom prst="ellipse">
            <a:avLst/>
          </a:prstGeom>
          <a:noFill/>
          <a:ln w="28575">
            <a:solidFill>
              <a:schemeClr val="accent3">
                <a:lumMod val="60000"/>
                <a:lumOff val="40000"/>
              </a:schemeClr>
            </a:solidFill>
            <a:tailEnd type="ova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1" name="Freeform: Shape 30">
            <a:extLst>
              <a:ext uri="{FF2B5EF4-FFF2-40B4-BE49-F238E27FC236}">
                <a16:creationId xmlns:a16="http://schemas.microsoft.com/office/drawing/2014/main" id="{9DB2E0CD-F884-09D5-5224-8D4C6CF8110C}"/>
              </a:ext>
            </a:extLst>
          </p:cNvPr>
          <p:cNvSpPr/>
          <p:nvPr/>
        </p:nvSpPr>
        <p:spPr>
          <a:xfrm>
            <a:off x="2765234" y="4186410"/>
            <a:ext cx="1894901" cy="143219"/>
          </a:xfrm>
          <a:custGeom>
            <a:avLst/>
            <a:gdLst>
              <a:gd name="connsiteX0" fmla="*/ 0 w 1894901"/>
              <a:gd name="connsiteY0" fmla="*/ 143219 h 143219"/>
              <a:gd name="connsiteX1" fmla="*/ 1894901 w 1894901"/>
              <a:gd name="connsiteY1" fmla="*/ 0 h 143219"/>
            </a:gdLst>
            <a:ahLst/>
            <a:cxnLst>
              <a:cxn ang="0">
                <a:pos x="connsiteX0" y="connsiteY0"/>
              </a:cxn>
              <a:cxn ang="0">
                <a:pos x="connsiteX1" y="connsiteY1"/>
              </a:cxn>
            </a:cxnLst>
            <a:rect l="l" t="t" r="r" b="b"/>
            <a:pathLst>
              <a:path w="1894901" h="143219">
                <a:moveTo>
                  <a:pt x="0" y="143219"/>
                </a:moveTo>
                <a:lnTo>
                  <a:pt x="1894901" y="0"/>
                </a:lnTo>
              </a:path>
            </a:pathLst>
          </a:custGeom>
          <a:noFill/>
          <a:ln w="28575">
            <a:solidFill>
              <a:schemeClr val="accent3">
                <a:lumMod val="60000"/>
                <a:lumOff val="40000"/>
              </a:schemeClr>
            </a:solidFill>
            <a:tailEnd type="ova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3" name="Freeform: Shape 2">
            <a:extLst>
              <a:ext uri="{FF2B5EF4-FFF2-40B4-BE49-F238E27FC236}">
                <a16:creationId xmlns:a16="http://schemas.microsoft.com/office/drawing/2014/main" id="{9193011B-D385-29C0-B0A9-0E48E364E5AE}"/>
              </a:ext>
            </a:extLst>
          </p:cNvPr>
          <p:cNvSpPr/>
          <p:nvPr/>
        </p:nvSpPr>
        <p:spPr>
          <a:xfrm rot="20253055">
            <a:off x="2568002" y="1685596"/>
            <a:ext cx="749148" cy="88108"/>
          </a:xfrm>
          <a:custGeom>
            <a:avLst/>
            <a:gdLst>
              <a:gd name="connsiteX0" fmla="*/ 0 w 1894901"/>
              <a:gd name="connsiteY0" fmla="*/ 143219 h 143219"/>
              <a:gd name="connsiteX1" fmla="*/ 1894901 w 1894901"/>
              <a:gd name="connsiteY1" fmla="*/ 0 h 143219"/>
            </a:gdLst>
            <a:ahLst/>
            <a:cxnLst>
              <a:cxn ang="0">
                <a:pos x="connsiteX0" y="connsiteY0"/>
              </a:cxn>
              <a:cxn ang="0">
                <a:pos x="connsiteX1" y="connsiteY1"/>
              </a:cxn>
            </a:cxnLst>
            <a:rect l="l" t="t" r="r" b="b"/>
            <a:pathLst>
              <a:path w="1894901" h="143219">
                <a:moveTo>
                  <a:pt x="0" y="143219"/>
                </a:moveTo>
                <a:lnTo>
                  <a:pt x="1894901" y="0"/>
                </a:lnTo>
              </a:path>
            </a:pathLst>
          </a:custGeom>
          <a:noFill/>
          <a:ln w="28575">
            <a:solidFill>
              <a:schemeClr val="accent3">
                <a:lumMod val="60000"/>
                <a:lumOff val="40000"/>
              </a:schemeClr>
            </a:solidFill>
            <a:tailEnd type="ova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62242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BC839E31-448E-4EA1-B061-A2F5C7B100F4}"/>
              </a:ext>
            </a:extLst>
          </p:cNvPr>
          <p:cNvSpPr/>
          <p:nvPr/>
        </p:nvSpPr>
        <p:spPr>
          <a:xfrm>
            <a:off x="3103499" y="1432371"/>
            <a:ext cx="4544434" cy="31480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a:ea typeface="+mn-ea"/>
              <a:cs typeface="+mn-cs"/>
            </a:endParaRPr>
          </a:p>
        </p:txBody>
      </p:sp>
      <p:sp>
        <p:nvSpPr>
          <p:cNvPr id="105" name="Rectangle 104">
            <a:extLst>
              <a:ext uri="{FF2B5EF4-FFF2-40B4-BE49-F238E27FC236}">
                <a16:creationId xmlns:a16="http://schemas.microsoft.com/office/drawing/2014/main" id="{131931FD-277F-4C79-86F4-9CBE35E2F5BC}"/>
              </a:ext>
            </a:extLst>
          </p:cNvPr>
          <p:cNvSpPr/>
          <p:nvPr/>
        </p:nvSpPr>
        <p:spPr>
          <a:xfrm>
            <a:off x="10177256" y="807341"/>
            <a:ext cx="1958432" cy="5960677"/>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6" name="Rectangle 105">
            <a:extLst>
              <a:ext uri="{FF2B5EF4-FFF2-40B4-BE49-F238E27FC236}">
                <a16:creationId xmlns:a16="http://schemas.microsoft.com/office/drawing/2014/main" id="{04969EDA-73B5-4D7E-954E-F444C73BC6FE}"/>
              </a:ext>
            </a:extLst>
          </p:cNvPr>
          <p:cNvSpPr/>
          <p:nvPr/>
        </p:nvSpPr>
        <p:spPr>
          <a:xfrm>
            <a:off x="7732085" y="1432371"/>
            <a:ext cx="2352099" cy="3148080"/>
          </a:xfrm>
          <a:prstGeom prst="rect">
            <a:avLst/>
          </a:prstGeom>
          <a:solidFill>
            <a:srgbClr val="D632C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9" name="Rectangle 108">
            <a:extLst>
              <a:ext uri="{FF2B5EF4-FFF2-40B4-BE49-F238E27FC236}">
                <a16:creationId xmlns:a16="http://schemas.microsoft.com/office/drawing/2014/main" id="{63E44C6B-FA55-4E62-97FA-84E4FAAD63EB}"/>
              </a:ext>
            </a:extLst>
          </p:cNvPr>
          <p:cNvSpPr/>
          <p:nvPr/>
        </p:nvSpPr>
        <p:spPr>
          <a:xfrm>
            <a:off x="7745899" y="4712034"/>
            <a:ext cx="2352099" cy="2055984"/>
          </a:xfrm>
          <a:prstGeom prst="rect">
            <a:avLst/>
          </a:prstGeom>
          <a:solidFill>
            <a:srgbClr val="19C6E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2" name="Picture 11">
            <a:extLst>
              <a:ext uri="{FF2B5EF4-FFF2-40B4-BE49-F238E27FC236}">
                <a16:creationId xmlns:a16="http://schemas.microsoft.com/office/drawing/2014/main" id="{D80245FB-5D08-45B6-BA33-66F2B97204AB}"/>
              </a:ext>
            </a:extLst>
          </p:cNvPr>
          <p:cNvPicPr>
            <a:picLocks noChangeAspect="1"/>
          </p:cNvPicPr>
          <p:nvPr/>
        </p:nvPicPr>
        <p:blipFill>
          <a:blip r:embed="rId3"/>
          <a:stretch>
            <a:fillRect/>
          </a:stretch>
        </p:blipFill>
        <p:spPr>
          <a:xfrm>
            <a:off x="-46508" y="-1692"/>
            <a:ext cx="3048120" cy="6858000"/>
          </a:xfrm>
          <a:prstGeom prst="rect">
            <a:avLst/>
          </a:prstGeom>
        </p:spPr>
      </p:pic>
      <p:pic>
        <p:nvPicPr>
          <p:cNvPr id="4" name="Picture 3">
            <a:extLst>
              <a:ext uri="{FF2B5EF4-FFF2-40B4-BE49-F238E27FC236}">
                <a16:creationId xmlns:a16="http://schemas.microsoft.com/office/drawing/2014/main" id="{CCE7A3EC-1E0A-43C3-BE56-A2AB5E435F95}"/>
              </a:ext>
            </a:extLst>
          </p:cNvPr>
          <p:cNvPicPr>
            <a:picLocks noChangeAspect="1"/>
          </p:cNvPicPr>
          <p:nvPr/>
        </p:nvPicPr>
        <p:blipFill rotWithShape="1">
          <a:blip r:embed="rId4"/>
          <a:srcRect l="3562" t="2766" r="3316" b="7917"/>
          <a:stretch/>
        </p:blipFill>
        <p:spPr>
          <a:xfrm>
            <a:off x="691571" y="589835"/>
            <a:ext cx="1678797" cy="1881550"/>
          </a:xfrm>
          <a:prstGeom prst="rect">
            <a:avLst/>
          </a:prstGeom>
          <a:effectLst>
            <a:outerShdw blurRad="63500" sx="102000" sy="102000" algn="ctr" rotWithShape="0">
              <a:prstClr val="black">
                <a:alpha val="40000"/>
              </a:prstClr>
            </a:outerShdw>
          </a:effectLst>
        </p:spPr>
      </p:pic>
      <p:graphicFrame>
        <p:nvGraphicFramePr>
          <p:cNvPr id="6" name="Table 6">
            <a:extLst>
              <a:ext uri="{FF2B5EF4-FFF2-40B4-BE49-F238E27FC236}">
                <a16:creationId xmlns:a16="http://schemas.microsoft.com/office/drawing/2014/main" id="{60AC81B7-C76B-462F-8FFF-0053979972CD}"/>
              </a:ext>
            </a:extLst>
          </p:cNvPr>
          <p:cNvGraphicFramePr>
            <a:graphicFrameLocks noGrp="1"/>
          </p:cNvGraphicFramePr>
          <p:nvPr/>
        </p:nvGraphicFramePr>
        <p:xfrm>
          <a:off x="4789532" y="1452552"/>
          <a:ext cx="2764733" cy="1828392"/>
        </p:xfrm>
        <a:graphic>
          <a:graphicData uri="http://schemas.openxmlformats.org/drawingml/2006/table">
            <a:tbl>
              <a:tblPr firstRow="1" bandRow="1">
                <a:tableStyleId>{5940675A-B579-460E-94D1-54222C63F5DA}</a:tableStyleId>
              </a:tblPr>
              <a:tblGrid>
                <a:gridCol w="1767205">
                  <a:extLst>
                    <a:ext uri="{9D8B030D-6E8A-4147-A177-3AD203B41FA5}">
                      <a16:colId xmlns:a16="http://schemas.microsoft.com/office/drawing/2014/main" val="109517310"/>
                    </a:ext>
                  </a:extLst>
                </a:gridCol>
                <a:gridCol w="997528">
                  <a:extLst>
                    <a:ext uri="{9D8B030D-6E8A-4147-A177-3AD203B41FA5}">
                      <a16:colId xmlns:a16="http://schemas.microsoft.com/office/drawing/2014/main" val="2280428979"/>
                    </a:ext>
                  </a:extLst>
                </a:gridCol>
              </a:tblGrid>
              <a:tr h="272133">
                <a:tc gridSpan="2">
                  <a:txBody>
                    <a:bodyPr/>
                    <a:lstStyle/>
                    <a:p>
                      <a:r>
                        <a:rPr lang="en-GB" sz="1100" b="1" dirty="0">
                          <a:latin typeface="Franklin Gothic"/>
                        </a:rPr>
                        <a:t>SHAPE PCN</a:t>
                      </a:r>
                    </a:p>
                  </a:txBody>
                  <a:tcPr>
                    <a:solidFill>
                      <a:schemeClr val="bg1"/>
                    </a:solidFill>
                  </a:tcPr>
                </a:tc>
                <a:tc hMerge="1">
                  <a:txBody>
                    <a:bodyPr/>
                    <a:lstStyle/>
                    <a:p>
                      <a:endParaRPr lang="en-GB" sz="1200" dirty="0"/>
                    </a:p>
                  </a:txBody>
                  <a:tcPr/>
                </a:tc>
                <a:extLst>
                  <a:ext uri="{0D108BD9-81ED-4DB2-BD59-A6C34878D82A}">
                    <a16:rowId xmlns:a16="http://schemas.microsoft.com/office/drawing/2014/main" val="2089049821"/>
                  </a:ext>
                </a:extLst>
              </a:tr>
              <a:tr h="272133">
                <a:tc>
                  <a:txBody>
                    <a:bodyPr/>
                    <a:lstStyle/>
                    <a:p>
                      <a:r>
                        <a:rPr lang="en-GB" sz="1100" b="1" dirty="0">
                          <a:latin typeface="Franklin Gothic"/>
                        </a:rPr>
                        <a:t>Practice</a:t>
                      </a:r>
                    </a:p>
                  </a:txBody>
                  <a:tcPr>
                    <a:noFill/>
                  </a:tcPr>
                </a:tc>
                <a:tc>
                  <a:txBody>
                    <a:bodyPr/>
                    <a:lstStyle/>
                    <a:p>
                      <a:r>
                        <a:rPr lang="en-GB" sz="1100" b="1" dirty="0">
                          <a:latin typeface="Franklin Gothic"/>
                        </a:rPr>
                        <a:t>Patient Population</a:t>
                      </a:r>
                    </a:p>
                  </a:txBody>
                  <a:tcPr>
                    <a:noFill/>
                  </a:tcPr>
                </a:tc>
                <a:extLst>
                  <a:ext uri="{0D108BD9-81ED-4DB2-BD59-A6C34878D82A}">
                    <a16:rowId xmlns:a16="http://schemas.microsoft.com/office/drawing/2014/main" val="1148143185"/>
                  </a:ext>
                </a:extLst>
              </a:tr>
              <a:tr h="272133">
                <a:tc>
                  <a:txBody>
                    <a:bodyPr/>
                    <a:lstStyle/>
                    <a:p>
                      <a:r>
                        <a:rPr lang="en-GB" sz="1100" b="1" dirty="0">
                          <a:latin typeface="Franklin Gothic"/>
                        </a:rPr>
                        <a:t>Bharani Medical Centre</a:t>
                      </a:r>
                    </a:p>
                  </a:txBody>
                  <a:tcPr>
                    <a:solidFill>
                      <a:srgbClr val="92D050">
                        <a:alpha val="18000"/>
                      </a:srgbClr>
                    </a:solidFill>
                  </a:tcPr>
                </a:tc>
                <a:tc>
                  <a:txBody>
                    <a:bodyPr/>
                    <a:lstStyle/>
                    <a:p>
                      <a:r>
                        <a:rPr lang="en-GB" sz="1100" b="1" dirty="0">
                          <a:latin typeface="Franklin Gothic"/>
                        </a:rPr>
                        <a:t>13,022</a:t>
                      </a:r>
                    </a:p>
                  </a:txBody>
                  <a:tcPr>
                    <a:solidFill>
                      <a:srgbClr val="92D050">
                        <a:alpha val="18000"/>
                      </a:srgbClr>
                    </a:solidFill>
                  </a:tcPr>
                </a:tc>
                <a:extLst>
                  <a:ext uri="{0D108BD9-81ED-4DB2-BD59-A6C34878D82A}">
                    <a16:rowId xmlns:a16="http://schemas.microsoft.com/office/drawing/2014/main" val="1881084180"/>
                  </a:ext>
                </a:extLst>
              </a:tr>
              <a:tr h="313140">
                <a:tc>
                  <a:txBody>
                    <a:bodyPr/>
                    <a:lstStyle/>
                    <a:p>
                      <a:r>
                        <a:rPr lang="en-GB" sz="1100" b="1" dirty="0">
                          <a:latin typeface="Franklin Gothic"/>
                        </a:rPr>
                        <a:t>The Village </a:t>
                      </a:r>
                      <a:r>
                        <a:rPr lang="en-GB" sz="1000" b="1" kern="1200" dirty="0">
                          <a:solidFill>
                            <a:schemeClr val="tx1"/>
                          </a:solidFill>
                          <a:latin typeface="Franklin Gothic"/>
                          <a:ea typeface="+mn-ea"/>
                          <a:cs typeface="+mn-cs"/>
                        </a:rPr>
                        <a:t>Medical</a:t>
                      </a:r>
                      <a:r>
                        <a:rPr lang="en-GB" sz="1100" b="1" dirty="0">
                          <a:latin typeface="Franklin Gothic"/>
                        </a:rPr>
                        <a:t> Centre</a:t>
                      </a:r>
                    </a:p>
                  </a:txBody>
                  <a:tcPr>
                    <a:solidFill>
                      <a:srgbClr val="92D050">
                        <a:alpha val="18000"/>
                      </a:srgbClr>
                    </a:solidFill>
                  </a:tcPr>
                </a:tc>
                <a:tc>
                  <a:txBody>
                    <a:bodyPr/>
                    <a:lstStyle/>
                    <a:p>
                      <a:r>
                        <a:rPr lang="en-GB" sz="1100" b="1" dirty="0">
                          <a:latin typeface="Franklin Gothic"/>
                        </a:rPr>
                        <a:t>11,867</a:t>
                      </a:r>
                    </a:p>
                  </a:txBody>
                  <a:tcPr>
                    <a:solidFill>
                      <a:srgbClr val="92D050">
                        <a:alpha val="18000"/>
                      </a:srgbClr>
                    </a:solidFill>
                  </a:tcPr>
                </a:tc>
                <a:extLst>
                  <a:ext uri="{0D108BD9-81ED-4DB2-BD59-A6C34878D82A}">
                    <a16:rowId xmlns:a16="http://schemas.microsoft.com/office/drawing/2014/main" val="1584776083"/>
                  </a:ext>
                </a:extLst>
              </a:tr>
              <a:tr h="272133">
                <a:tc>
                  <a:txBody>
                    <a:bodyPr/>
                    <a:lstStyle/>
                    <a:p>
                      <a:r>
                        <a:rPr lang="en-GB" sz="1100" b="1" dirty="0">
                          <a:latin typeface="Franklin Gothic"/>
                        </a:rPr>
                        <a:t>Ragstone Road Surgery</a:t>
                      </a:r>
                    </a:p>
                  </a:txBody>
                  <a:tcPr>
                    <a:solidFill>
                      <a:srgbClr val="92D050">
                        <a:alpha val="18000"/>
                      </a:srgbClr>
                    </a:solidFill>
                  </a:tcPr>
                </a:tc>
                <a:tc>
                  <a:txBody>
                    <a:bodyPr/>
                    <a:lstStyle/>
                    <a:p>
                      <a:r>
                        <a:rPr lang="en-GB" sz="1100" b="1" dirty="0">
                          <a:latin typeface="Franklin Gothic"/>
                        </a:rPr>
                        <a:t>3,510</a:t>
                      </a:r>
                    </a:p>
                  </a:txBody>
                  <a:tcPr>
                    <a:solidFill>
                      <a:srgbClr val="92D050">
                        <a:alpha val="18000"/>
                      </a:srgbClr>
                    </a:solidFill>
                  </a:tcPr>
                </a:tc>
                <a:extLst>
                  <a:ext uri="{0D108BD9-81ED-4DB2-BD59-A6C34878D82A}">
                    <a16:rowId xmlns:a16="http://schemas.microsoft.com/office/drawing/2014/main" val="2995716951"/>
                  </a:ext>
                </a:extLst>
              </a:tr>
              <a:tr h="272133">
                <a:tc>
                  <a:txBody>
                    <a:bodyPr/>
                    <a:lstStyle/>
                    <a:p>
                      <a:endParaRPr lang="en-GB" sz="1100" dirty="0">
                        <a:latin typeface="Franklin Gothic"/>
                      </a:endParaRPr>
                    </a:p>
                  </a:txBody>
                  <a:tcPr>
                    <a:noFill/>
                  </a:tcPr>
                </a:tc>
                <a:tc>
                  <a:txBody>
                    <a:bodyPr/>
                    <a:lstStyle/>
                    <a:p>
                      <a:r>
                        <a:rPr lang="en-GB" sz="1100" dirty="0">
                          <a:latin typeface="Franklin Gothic"/>
                        </a:rPr>
                        <a:t>Total: </a:t>
                      </a:r>
                      <a:r>
                        <a:rPr lang="en-GB" sz="1100" b="1" dirty="0">
                          <a:latin typeface="Franklin Gothic"/>
                        </a:rPr>
                        <a:t>28,399</a:t>
                      </a:r>
                    </a:p>
                  </a:txBody>
                  <a:tcPr>
                    <a:noFill/>
                  </a:tcPr>
                </a:tc>
                <a:extLst>
                  <a:ext uri="{0D108BD9-81ED-4DB2-BD59-A6C34878D82A}">
                    <a16:rowId xmlns:a16="http://schemas.microsoft.com/office/drawing/2014/main" val="2692319093"/>
                  </a:ext>
                </a:extLst>
              </a:tr>
            </a:tbl>
          </a:graphicData>
        </a:graphic>
      </p:graphicFrame>
      <p:sp>
        <p:nvSpPr>
          <p:cNvPr id="13" name="Title 1">
            <a:extLst>
              <a:ext uri="{FF2B5EF4-FFF2-40B4-BE49-F238E27FC236}">
                <a16:creationId xmlns:a16="http://schemas.microsoft.com/office/drawing/2014/main" id="{48023E12-F424-4A1C-82CB-A370C7326261}"/>
              </a:ext>
            </a:extLst>
          </p:cNvPr>
          <p:cNvSpPr txBox="1">
            <a:spLocks noChangeArrowheads="1"/>
          </p:cNvSpPr>
          <p:nvPr/>
        </p:nvSpPr>
        <p:spPr>
          <a:xfrm>
            <a:off x="-46508" y="16621"/>
            <a:ext cx="3049200" cy="330200"/>
          </a:xfrm>
          <a:prstGeom prst="rect">
            <a:avLst/>
          </a:prstGeom>
          <a:solidFill>
            <a:srgbClr val="0092A5"/>
          </a:solidFill>
        </p:spPr>
        <p:txBody>
          <a:bodyPr/>
          <a:lstStyle>
            <a:lvl1pPr algn="l" rtl="0" eaLnBrk="0" fontAlgn="base" hangingPunct="0">
              <a:lnSpc>
                <a:spcPct val="90000"/>
              </a:lnSpc>
              <a:spcBef>
                <a:spcPct val="0"/>
              </a:spcBef>
              <a:spcAft>
                <a:spcPct val="0"/>
              </a:spcAft>
              <a:defRPr lang="en-US" sz="4400" kern="1200">
                <a:solidFill>
                  <a:srgbClr val="000000"/>
                </a:solidFill>
                <a:latin typeface="Calibri Light"/>
              </a:defRPr>
            </a:lvl1pPr>
            <a:lvl2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Franklin Gothic"/>
                <a:ea typeface="+mn-ea"/>
                <a:cs typeface="+mn-cs"/>
              </a:rPr>
              <a:t>Context</a:t>
            </a:r>
          </a:p>
        </p:txBody>
      </p:sp>
      <p:pic>
        <p:nvPicPr>
          <p:cNvPr id="15" name="Picture 14">
            <a:extLst>
              <a:ext uri="{FF2B5EF4-FFF2-40B4-BE49-F238E27FC236}">
                <a16:creationId xmlns:a16="http://schemas.microsoft.com/office/drawing/2014/main" id="{F470D66A-04E6-4F63-B5EC-22DDE8418982}"/>
              </a:ext>
            </a:extLst>
          </p:cNvPr>
          <p:cNvPicPr>
            <a:picLocks noChangeAspect="1"/>
          </p:cNvPicPr>
          <p:nvPr/>
        </p:nvPicPr>
        <p:blipFill>
          <a:blip r:embed="rId5"/>
          <a:stretch>
            <a:fillRect/>
          </a:stretch>
        </p:blipFill>
        <p:spPr>
          <a:xfrm>
            <a:off x="7906104" y="5259100"/>
            <a:ext cx="2102869" cy="138971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DCDD6D23-D10B-4FE4-B1F3-E99153A47F9A}"/>
              </a:ext>
            </a:extLst>
          </p:cNvPr>
          <p:cNvSpPr txBox="1"/>
          <p:nvPr/>
        </p:nvSpPr>
        <p:spPr>
          <a:xfrm>
            <a:off x="3001612" y="7640"/>
            <a:ext cx="7175643" cy="1359810"/>
          </a:xfrm>
          <a:prstGeom prst="rect">
            <a:avLst/>
          </a:prstGeom>
          <a:solidFill>
            <a:srgbClr val="33CCCC">
              <a:alpha val="2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6 </a:t>
            </a:r>
            <a:r>
              <a:rPr kumimoji="0" lang="en-GB" sz="1600" b="1" i="0" u="none" strike="noStrike" kern="1200" cap="none" spc="0" normalizeH="0" baseline="0" noProof="0" dirty="0">
                <a:ln>
                  <a:noFill/>
                </a:ln>
                <a:solidFill>
                  <a:srgbClr val="000000"/>
                </a:solidFill>
                <a:effectLst/>
                <a:uLnTx/>
                <a:uFillTx/>
                <a:latin typeface="Franklin Gothic"/>
                <a:ea typeface="+mn-ea"/>
                <a:cs typeface="+mn-cs"/>
              </a:rPr>
              <a:t>General Medical Services </a:t>
            </a:r>
            <a:r>
              <a:rPr kumimoji="0" lang="en-GB" sz="1600" b="0" i="0" u="none" strike="noStrike" kern="1200" cap="none" spc="0" normalizeH="0" baseline="0" noProof="0" dirty="0">
                <a:ln>
                  <a:noFill/>
                </a:ln>
                <a:solidFill>
                  <a:srgbClr val="000000"/>
                </a:solidFill>
                <a:effectLst/>
                <a:uLnTx/>
                <a:uFillTx/>
                <a:latin typeface="Franklin Gothic"/>
                <a:ea typeface="+mn-ea"/>
                <a:cs typeface="+mn-cs"/>
              </a:rPr>
              <a:t>(GMS) contracts across Berkshire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300 </a:t>
            </a:r>
            <a:r>
              <a:rPr kumimoji="0" lang="en-GB" sz="1600" b="1" i="0" u="none" strike="noStrike" kern="1200" cap="none" spc="0" normalizeH="0" baseline="0" noProof="0" dirty="0">
                <a:ln>
                  <a:noFill/>
                </a:ln>
                <a:solidFill>
                  <a:srgbClr val="000000"/>
                </a:solidFill>
                <a:effectLst/>
                <a:uLnTx/>
                <a:uFillTx/>
                <a:latin typeface="Franklin Gothic"/>
                <a:ea typeface="+mn-ea"/>
                <a:cs typeface="+mn-cs"/>
              </a:rPr>
              <a:t>Beds in Nursing Homes </a:t>
            </a:r>
            <a:r>
              <a:rPr kumimoji="0" lang="en-GB" sz="1600" b="0" i="0" u="none" strike="noStrike" kern="1200" cap="none" spc="0" normalizeH="0" baseline="0" noProof="0" dirty="0">
                <a:ln>
                  <a:noFill/>
                </a:ln>
                <a:solidFill>
                  <a:srgbClr val="000000"/>
                </a:solidFill>
                <a:effectLst/>
                <a:uLnTx/>
                <a:uFillTx/>
                <a:latin typeface="Franklin Gothic"/>
                <a:ea typeface="+mn-ea"/>
                <a:cs typeface="+mn-cs"/>
              </a:rPr>
              <a:t>being owned, run and developed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Numerous ventures in </a:t>
            </a:r>
            <a:r>
              <a:rPr kumimoji="0" lang="en-GB" sz="1600" b="1" i="0" u="none" strike="noStrike" kern="1200" cap="none" spc="0" normalizeH="0" baseline="0" noProof="0" dirty="0">
                <a:ln>
                  <a:noFill/>
                </a:ln>
                <a:solidFill>
                  <a:srgbClr val="000000"/>
                </a:solidFill>
                <a:effectLst/>
                <a:uLnTx/>
                <a:uFillTx/>
                <a:latin typeface="Franklin Gothic"/>
                <a:ea typeface="+mn-ea"/>
                <a:cs typeface="+mn-cs"/>
              </a:rPr>
              <a:t>Assisted Living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3 </a:t>
            </a:r>
            <a:r>
              <a:rPr kumimoji="0" lang="en-GB" sz="1600" b="1" i="0" u="none" strike="noStrike" kern="1200" cap="none" spc="0" normalizeH="0" baseline="0" noProof="0" dirty="0">
                <a:ln>
                  <a:noFill/>
                </a:ln>
                <a:solidFill>
                  <a:srgbClr val="000000"/>
                </a:solidFill>
                <a:effectLst/>
                <a:uLnTx/>
                <a:uFillTx/>
                <a:latin typeface="Franklin Gothic"/>
                <a:ea typeface="+mn-ea"/>
                <a:cs typeface="+mn-cs"/>
              </a:rPr>
              <a:t>GP practices </a:t>
            </a:r>
            <a:r>
              <a:rPr kumimoji="0" lang="en-GB" sz="1600" b="0" i="0" u="none" strike="noStrike" kern="1200" cap="none" spc="0" normalizeH="0" baseline="0" noProof="0" dirty="0">
                <a:ln>
                  <a:noFill/>
                </a:ln>
                <a:solidFill>
                  <a:srgbClr val="000000"/>
                </a:solidFill>
                <a:effectLst/>
                <a:uLnTx/>
                <a:uFillTx/>
                <a:latin typeface="Franklin Gothic"/>
                <a:ea typeface="+mn-ea"/>
                <a:cs typeface="+mn-cs"/>
              </a:rPr>
              <a:t>in the SHAPE Primary Care Network (PCN) are the focus of this case study</a:t>
            </a:r>
          </a:p>
        </p:txBody>
      </p:sp>
      <p:pic>
        <p:nvPicPr>
          <p:cNvPr id="91" name="Picture 90">
            <a:extLst>
              <a:ext uri="{FF2B5EF4-FFF2-40B4-BE49-F238E27FC236}">
                <a16:creationId xmlns:a16="http://schemas.microsoft.com/office/drawing/2014/main" id="{BB56A062-83CA-40E8-9423-053C3B90B353}"/>
              </a:ext>
            </a:extLst>
          </p:cNvPr>
          <p:cNvPicPr>
            <a:picLocks noChangeAspect="1"/>
          </p:cNvPicPr>
          <p:nvPr/>
        </p:nvPicPr>
        <p:blipFill>
          <a:blip r:embed="rId6"/>
          <a:stretch>
            <a:fillRect/>
          </a:stretch>
        </p:blipFill>
        <p:spPr>
          <a:xfrm>
            <a:off x="234535" y="3064444"/>
            <a:ext cx="2558662" cy="3644950"/>
          </a:xfrm>
          <a:prstGeom prst="rect">
            <a:avLst/>
          </a:prstGeom>
          <a:effectLst>
            <a:outerShdw blurRad="63500" sx="102000" sy="102000" algn="ctr" rotWithShape="0">
              <a:prstClr val="black">
                <a:alpha val="40000"/>
              </a:prstClr>
            </a:outerShdw>
          </a:effectLst>
        </p:spPr>
      </p:pic>
      <p:pic>
        <p:nvPicPr>
          <p:cNvPr id="88" name="Picture 87">
            <a:extLst>
              <a:ext uri="{FF2B5EF4-FFF2-40B4-BE49-F238E27FC236}">
                <a16:creationId xmlns:a16="http://schemas.microsoft.com/office/drawing/2014/main" id="{C6D2E468-2464-4A6A-B83B-D35698AEA637}"/>
              </a:ext>
            </a:extLst>
          </p:cNvPr>
          <p:cNvPicPr>
            <a:picLocks noChangeAspect="1"/>
          </p:cNvPicPr>
          <p:nvPr/>
        </p:nvPicPr>
        <p:blipFill rotWithShape="1">
          <a:blip r:embed="rId7"/>
          <a:srcRect b="19233"/>
          <a:stretch/>
        </p:blipFill>
        <p:spPr>
          <a:xfrm>
            <a:off x="10243627" y="7639"/>
            <a:ext cx="1948373" cy="702244"/>
          </a:xfrm>
          <a:prstGeom prst="rect">
            <a:avLst/>
          </a:prstGeom>
        </p:spPr>
      </p:pic>
      <p:pic>
        <p:nvPicPr>
          <p:cNvPr id="93" name="Picture 92">
            <a:extLst>
              <a:ext uri="{FF2B5EF4-FFF2-40B4-BE49-F238E27FC236}">
                <a16:creationId xmlns:a16="http://schemas.microsoft.com/office/drawing/2014/main" id="{C1DEC1C4-4A51-45C8-A5C0-53B012DA2BA8}"/>
              </a:ext>
            </a:extLst>
          </p:cNvPr>
          <p:cNvPicPr>
            <a:picLocks noChangeAspect="1"/>
          </p:cNvPicPr>
          <p:nvPr/>
        </p:nvPicPr>
        <p:blipFill rotWithShape="1">
          <a:blip r:embed="rId8"/>
          <a:srcRect b="7344"/>
          <a:stretch/>
        </p:blipFill>
        <p:spPr>
          <a:xfrm>
            <a:off x="10248100" y="1981104"/>
            <a:ext cx="1812802" cy="1158117"/>
          </a:xfrm>
          <a:prstGeom prst="rect">
            <a:avLst/>
          </a:prstGeom>
          <a:effectLst>
            <a:outerShdw blurRad="63500" sx="102000" sy="102000" algn="ctr" rotWithShape="0">
              <a:prstClr val="black">
                <a:alpha val="40000"/>
              </a:prstClr>
            </a:outerShdw>
          </a:effectLst>
        </p:spPr>
      </p:pic>
      <p:pic>
        <p:nvPicPr>
          <p:cNvPr id="95" name="Picture 94">
            <a:extLst>
              <a:ext uri="{FF2B5EF4-FFF2-40B4-BE49-F238E27FC236}">
                <a16:creationId xmlns:a16="http://schemas.microsoft.com/office/drawing/2014/main" id="{F129779A-6B9A-4738-BB0F-F9968A731C5B}"/>
              </a:ext>
            </a:extLst>
          </p:cNvPr>
          <p:cNvPicPr>
            <a:picLocks noChangeAspect="1"/>
          </p:cNvPicPr>
          <p:nvPr/>
        </p:nvPicPr>
        <p:blipFill rotWithShape="1">
          <a:blip r:embed="rId9"/>
          <a:srcRect b="7344"/>
          <a:stretch/>
        </p:blipFill>
        <p:spPr>
          <a:xfrm>
            <a:off x="10252209" y="3170843"/>
            <a:ext cx="1808525" cy="1158118"/>
          </a:xfrm>
          <a:prstGeom prst="rect">
            <a:avLst/>
          </a:prstGeom>
          <a:effectLst>
            <a:outerShdw blurRad="63500" sx="102000" sy="102000" algn="ctr" rotWithShape="0">
              <a:prstClr val="black">
                <a:alpha val="40000"/>
              </a:prstClr>
            </a:outerShdw>
          </a:effectLst>
        </p:spPr>
      </p:pic>
      <p:pic>
        <p:nvPicPr>
          <p:cNvPr id="97" name="Picture 96">
            <a:extLst>
              <a:ext uri="{FF2B5EF4-FFF2-40B4-BE49-F238E27FC236}">
                <a16:creationId xmlns:a16="http://schemas.microsoft.com/office/drawing/2014/main" id="{F341915A-7F1F-4874-9989-55DD8875AAED}"/>
              </a:ext>
            </a:extLst>
          </p:cNvPr>
          <p:cNvPicPr>
            <a:picLocks noChangeAspect="1"/>
          </p:cNvPicPr>
          <p:nvPr/>
        </p:nvPicPr>
        <p:blipFill rotWithShape="1">
          <a:blip r:embed="rId10"/>
          <a:srcRect b="8097"/>
          <a:stretch/>
        </p:blipFill>
        <p:spPr>
          <a:xfrm>
            <a:off x="10243626" y="4369812"/>
            <a:ext cx="1812804" cy="1158118"/>
          </a:xfrm>
          <a:prstGeom prst="rect">
            <a:avLst/>
          </a:prstGeom>
          <a:effectLst>
            <a:outerShdw blurRad="63500" sx="102000" sy="102000" algn="ctr" rotWithShape="0">
              <a:prstClr val="black">
                <a:alpha val="40000"/>
              </a:prstClr>
            </a:outerShdw>
          </a:effectLst>
        </p:spPr>
      </p:pic>
      <p:pic>
        <p:nvPicPr>
          <p:cNvPr id="99" name="Picture 98">
            <a:extLst>
              <a:ext uri="{FF2B5EF4-FFF2-40B4-BE49-F238E27FC236}">
                <a16:creationId xmlns:a16="http://schemas.microsoft.com/office/drawing/2014/main" id="{8FD200EA-E262-4900-967C-CA0243EE4189}"/>
              </a:ext>
            </a:extLst>
          </p:cNvPr>
          <p:cNvPicPr>
            <a:picLocks noChangeAspect="1"/>
          </p:cNvPicPr>
          <p:nvPr/>
        </p:nvPicPr>
        <p:blipFill rotWithShape="1">
          <a:blip r:embed="rId11"/>
          <a:srcRect b="7224"/>
          <a:stretch/>
        </p:blipFill>
        <p:spPr>
          <a:xfrm>
            <a:off x="10243627" y="5565286"/>
            <a:ext cx="1812804" cy="1162980"/>
          </a:xfrm>
          <a:prstGeom prst="rect">
            <a:avLst/>
          </a:prstGeom>
          <a:effectLst>
            <a:outerShdw blurRad="63500" sx="102000" sy="102000" algn="ctr" rotWithShape="0">
              <a:prstClr val="black">
                <a:alpha val="40000"/>
              </a:prstClr>
            </a:outerShdw>
          </a:effectLst>
        </p:spPr>
      </p:pic>
      <p:pic>
        <p:nvPicPr>
          <p:cNvPr id="102" name="Picture 101">
            <a:extLst>
              <a:ext uri="{FF2B5EF4-FFF2-40B4-BE49-F238E27FC236}">
                <a16:creationId xmlns:a16="http://schemas.microsoft.com/office/drawing/2014/main" id="{ED607F90-11B5-4D08-AB7A-384272B05B32}"/>
              </a:ext>
            </a:extLst>
          </p:cNvPr>
          <p:cNvPicPr>
            <a:picLocks noChangeAspect="1"/>
          </p:cNvPicPr>
          <p:nvPr/>
        </p:nvPicPr>
        <p:blipFill rotWithShape="1">
          <a:blip r:embed="rId12"/>
          <a:srcRect b="50373"/>
          <a:stretch/>
        </p:blipFill>
        <p:spPr>
          <a:xfrm>
            <a:off x="10572413" y="845050"/>
            <a:ext cx="1252399" cy="871100"/>
          </a:xfrm>
          <a:prstGeom prst="rect">
            <a:avLst/>
          </a:prstGeom>
          <a:effectLst>
            <a:outerShdw blurRad="63500" sx="102000" sy="102000" algn="ctr" rotWithShape="0">
              <a:prstClr val="black">
                <a:alpha val="40000"/>
              </a:prstClr>
            </a:outerShdw>
          </a:effectLst>
        </p:spPr>
      </p:pic>
      <p:graphicFrame>
        <p:nvGraphicFramePr>
          <p:cNvPr id="103" name="Table 102">
            <a:extLst>
              <a:ext uri="{FF2B5EF4-FFF2-40B4-BE49-F238E27FC236}">
                <a16:creationId xmlns:a16="http://schemas.microsoft.com/office/drawing/2014/main" id="{7D257A25-785C-4551-81B7-E1985ABB42FC}"/>
              </a:ext>
            </a:extLst>
          </p:cNvPr>
          <p:cNvGraphicFramePr>
            <a:graphicFrameLocks noGrp="1"/>
          </p:cNvGraphicFramePr>
          <p:nvPr/>
        </p:nvGraphicFramePr>
        <p:xfrm>
          <a:off x="7865141" y="2562977"/>
          <a:ext cx="2191289" cy="1989618"/>
        </p:xfrm>
        <a:graphic>
          <a:graphicData uri="http://schemas.openxmlformats.org/drawingml/2006/table">
            <a:tbl>
              <a:tblPr firstRow="1" bandRow="1">
                <a:tableStyleId>{5940675A-B579-460E-94D1-54222C63F5DA}</a:tableStyleId>
              </a:tblPr>
              <a:tblGrid>
                <a:gridCol w="477973">
                  <a:extLst>
                    <a:ext uri="{9D8B030D-6E8A-4147-A177-3AD203B41FA5}">
                      <a16:colId xmlns:a16="http://schemas.microsoft.com/office/drawing/2014/main" val="568706731"/>
                    </a:ext>
                  </a:extLst>
                </a:gridCol>
                <a:gridCol w="1713316">
                  <a:extLst>
                    <a:ext uri="{9D8B030D-6E8A-4147-A177-3AD203B41FA5}">
                      <a16:colId xmlns:a16="http://schemas.microsoft.com/office/drawing/2014/main" val="3209446147"/>
                    </a:ext>
                  </a:extLst>
                </a:gridCol>
              </a:tblGrid>
              <a:tr h="282738">
                <a:tc>
                  <a:txBody>
                    <a:bodyPr/>
                    <a:lstStyle/>
                    <a:p>
                      <a:endParaRPr lang="en-GB" sz="800" dirty="0"/>
                    </a:p>
                  </a:txBody>
                  <a:tcPr>
                    <a:noFill/>
                  </a:tcPr>
                </a:tc>
                <a:tc>
                  <a:txBody>
                    <a:bodyPr/>
                    <a:lstStyle/>
                    <a:p>
                      <a:pPr algn="l"/>
                      <a:r>
                        <a:rPr lang="en-GB" sz="1000" b="1" dirty="0">
                          <a:latin typeface="Franklin Gothic"/>
                        </a:rPr>
                        <a:t>Opportunistic contacts</a:t>
                      </a:r>
                    </a:p>
                  </a:txBody>
                  <a:tcPr>
                    <a:solidFill>
                      <a:srgbClr val="FFFF00">
                        <a:alpha val="30000"/>
                      </a:srgbClr>
                    </a:solidFill>
                  </a:tcPr>
                </a:tc>
                <a:extLst>
                  <a:ext uri="{0D108BD9-81ED-4DB2-BD59-A6C34878D82A}">
                    <a16:rowId xmlns:a16="http://schemas.microsoft.com/office/drawing/2014/main" val="2140315663"/>
                  </a:ext>
                </a:extLst>
              </a:tr>
              <a:tr h="218168">
                <a:tc>
                  <a:txBody>
                    <a:bodyPr/>
                    <a:lstStyle/>
                    <a:p>
                      <a:endParaRPr lang="en-GB" sz="800" dirty="0"/>
                    </a:p>
                  </a:txBody>
                  <a:tcPr>
                    <a:noFill/>
                  </a:tcPr>
                </a:tc>
                <a:tc>
                  <a:txBody>
                    <a:bodyPr/>
                    <a:lstStyle/>
                    <a:p>
                      <a:pPr algn="l"/>
                      <a:r>
                        <a:rPr lang="en-GB" sz="1000" b="1" dirty="0">
                          <a:latin typeface="Franklin Gothic"/>
                        </a:rPr>
                        <a:t>New diagnoses</a:t>
                      </a:r>
                    </a:p>
                  </a:txBody>
                  <a:tcPr>
                    <a:solidFill>
                      <a:srgbClr val="FFFF00">
                        <a:alpha val="30000"/>
                      </a:srgbClr>
                    </a:solidFill>
                  </a:tcPr>
                </a:tc>
                <a:extLst>
                  <a:ext uri="{0D108BD9-81ED-4DB2-BD59-A6C34878D82A}">
                    <a16:rowId xmlns:a16="http://schemas.microsoft.com/office/drawing/2014/main" val="3914819747"/>
                  </a:ext>
                </a:extLst>
              </a:tr>
              <a:tr h="218168">
                <a:tc>
                  <a:txBody>
                    <a:bodyPr/>
                    <a:lstStyle/>
                    <a:p>
                      <a:endParaRPr lang="en-GB" sz="800" dirty="0"/>
                    </a:p>
                  </a:txBody>
                  <a:tcPr>
                    <a:noFill/>
                  </a:tcPr>
                </a:tc>
                <a:tc>
                  <a:txBody>
                    <a:bodyPr/>
                    <a:lstStyle/>
                    <a:p>
                      <a:pPr algn="l"/>
                      <a:r>
                        <a:rPr lang="en-GB" sz="1000" b="1" dirty="0">
                          <a:latin typeface="Franklin Gothic"/>
                        </a:rPr>
                        <a:t>Reviews</a:t>
                      </a:r>
                    </a:p>
                  </a:txBody>
                  <a:tcPr>
                    <a:solidFill>
                      <a:srgbClr val="FFFF00">
                        <a:alpha val="30000"/>
                      </a:srgbClr>
                    </a:solidFill>
                  </a:tcPr>
                </a:tc>
                <a:extLst>
                  <a:ext uri="{0D108BD9-81ED-4DB2-BD59-A6C34878D82A}">
                    <a16:rowId xmlns:a16="http://schemas.microsoft.com/office/drawing/2014/main" val="2810304948"/>
                  </a:ext>
                </a:extLst>
              </a:tr>
              <a:tr h="218168">
                <a:tc>
                  <a:txBody>
                    <a:bodyPr/>
                    <a:lstStyle/>
                    <a:p>
                      <a:endParaRPr lang="en-GB" sz="800" dirty="0"/>
                    </a:p>
                  </a:txBody>
                  <a:tcPr>
                    <a:noFill/>
                  </a:tcPr>
                </a:tc>
                <a:tc>
                  <a:txBody>
                    <a:bodyPr/>
                    <a:lstStyle/>
                    <a:p>
                      <a:pPr algn="l"/>
                      <a:r>
                        <a:rPr lang="en-GB" sz="1000" b="1" dirty="0">
                          <a:latin typeface="Franklin Gothic"/>
                        </a:rPr>
                        <a:t>Healthy behaviours</a:t>
                      </a:r>
                    </a:p>
                  </a:txBody>
                  <a:tcPr>
                    <a:solidFill>
                      <a:srgbClr val="FFFF00">
                        <a:alpha val="30000"/>
                      </a:srgbClr>
                    </a:solidFill>
                  </a:tcPr>
                </a:tc>
                <a:extLst>
                  <a:ext uri="{0D108BD9-81ED-4DB2-BD59-A6C34878D82A}">
                    <a16:rowId xmlns:a16="http://schemas.microsoft.com/office/drawing/2014/main" val="3836556301"/>
                  </a:ext>
                </a:extLst>
              </a:tr>
              <a:tr h="218168">
                <a:tc>
                  <a:txBody>
                    <a:bodyPr/>
                    <a:lstStyle/>
                    <a:p>
                      <a:endParaRPr lang="en-GB" sz="800" dirty="0"/>
                    </a:p>
                  </a:txBody>
                  <a:tcPr>
                    <a:noFill/>
                  </a:tcPr>
                </a:tc>
                <a:tc>
                  <a:txBody>
                    <a:bodyPr/>
                    <a:lstStyle/>
                    <a:p>
                      <a:pPr algn="l"/>
                      <a:r>
                        <a:rPr lang="en-GB" sz="1000" b="1" dirty="0">
                          <a:latin typeface="Franklin Gothic"/>
                        </a:rPr>
                        <a:t>Health inequalities</a:t>
                      </a:r>
                    </a:p>
                  </a:txBody>
                  <a:tcPr>
                    <a:solidFill>
                      <a:srgbClr val="FFFF00">
                        <a:alpha val="30000"/>
                      </a:srgbClr>
                    </a:solidFill>
                  </a:tcPr>
                </a:tc>
                <a:extLst>
                  <a:ext uri="{0D108BD9-81ED-4DB2-BD59-A6C34878D82A}">
                    <a16:rowId xmlns:a16="http://schemas.microsoft.com/office/drawing/2014/main" val="61642094"/>
                  </a:ext>
                </a:extLst>
              </a:tr>
              <a:tr h="218168">
                <a:tc>
                  <a:txBody>
                    <a:bodyPr/>
                    <a:lstStyle/>
                    <a:p>
                      <a:endParaRPr lang="en-GB" sz="800" dirty="0"/>
                    </a:p>
                  </a:txBody>
                  <a:tcPr>
                    <a:noFill/>
                  </a:tcPr>
                </a:tc>
                <a:tc>
                  <a:txBody>
                    <a:bodyPr/>
                    <a:lstStyle/>
                    <a:p>
                      <a:pPr algn="l"/>
                      <a:r>
                        <a:rPr lang="en-GB" sz="1000" b="1" dirty="0">
                          <a:latin typeface="Franklin Gothic"/>
                        </a:rPr>
                        <a:t>Hospital admissions</a:t>
                      </a:r>
                    </a:p>
                  </a:txBody>
                  <a:tcPr>
                    <a:solidFill>
                      <a:srgbClr val="FFFF00">
                        <a:alpha val="30000"/>
                      </a:srgbClr>
                    </a:solidFill>
                  </a:tcPr>
                </a:tc>
                <a:extLst>
                  <a:ext uri="{0D108BD9-81ED-4DB2-BD59-A6C34878D82A}">
                    <a16:rowId xmlns:a16="http://schemas.microsoft.com/office/drawing/2014/main" val="2668281472"/>
                  </a:ext>
                </a:extLst>
              </a:tr>
              <a:tr h="218168">
                <a:tc>
                  <a:txBody>
                    <a:bodyPr/>
                    <a:lstStyle/>
                    <a:p>
                      <a:endParaRPr lang="en-GB" sz="800" dirty="0"/>
                    </a:p>
                  </a:txBody>
                  <a:tcPr>
                    <a:noFill/>
                  </a:tcPr>
                </a:tc>
                <a:tc>
                  <a:txBody>
                    <a:bodyPr/>
                    <a:lstStyle/>
                    <a:p>
                      <a:pPr algn="l"/>
                      <a:r>
                        <a:rPr lang="en-GB" sz="1000" b="1" dirty="0">
                          <a:latin typeface="Franklin Gothic"/>
                        </a:rPr>
                        <a:t>CVD related dementia</a:t>
                      </a:r>
                    </a:p>
                  </a:txBody>
                  <a:tcPr>
                    <a:solidFill>
                      <a:srgbClr val="FFFF00">
                        <a:alpha val="30000"/>
                      </a:srgbClr>
                    </a:solidFill>
                  </a:tcPr>
                </a:tc>
                <a:extLst>
                  <a:ext uri="{0D108BD9-81ED-4DB2-BD59-A6C34878D82A}">
                    <a16:rowId xmlns:a16="http://schemas.microsoft.com/office/drawing/2014/main" val="1707481919"/>
                  </a:ext>
                </a:extLst>
              </a:tr>
              <a:tr h="0">
                <a:tc>
                  <a:txBody>
                    <a:bodyPr/>
                    <a:lstStyle/>
                    <a:p>
                      <a:endParaRPr lang="en-GB" sz="800" dirty="0"/>
                    </a:p>
                  </a:txBody>
                  <a:tcPr>
                    <a:noFill/>
                  </a:tcPr>
                </a:tc>
                <a:tc>
                  <a:txBody>
                    <a:bodyPr/>
                    <a:lstStyle/>
                    <a:p>
                      <a:pPr algn="l"/>
                      <a:r>
                        <a:rPr lang="en-GB" sz="1000" b="1" dirty="0">
                          <a:latin typeface="Franklin Gothic"/>
                        </a:rPr>
                        <a:t>Severe illness + death</a:t>
                      </a:r>
                    </a:p>
                  </a:txBody>
                  <a:tcPr>
                    <a:solidFill>
                      <a:srgbClr val="FFFF00">
                        <a:alpha val="30000"/>
                      </a:srgbClr>
                    </a:solidFill>
                  </a:tcPr>
                </a:tc>
                <a:extLst>
                  <a:ext uri="{0D108BD9-81ED-4DB2-BD59-A6C34878D82A}">
                    <a16:rowId xmlns:a16="http://schemas.microsoft.com/office/drawing/2014/main" val="1933597052"/>
                  </a:ext>
                </a:extLst>
              </a:tr>
            </a:tbl>
          </a:graphicData>
        </a:graphic>
      </p:graphicFrame>
      <p:pic>
        <p:nvPicPr>
          <p:cNvPr id="104" name="Picture 103">
            <a:extLst>
              <a:ext uri="{FF2B5EF4-FFF2-40B4-BE49-F238E27FC236}">
                <a16:creationId xmlns:a16="http://schemas.microsoft.com/office/drawing/2014/main" id="{291FD4EE-5EE4-4CCB-BD36-75D20639DA02}"/>
              </a:ext>
            </a:extLst>
          </p:cNvPr>
          <p:cNvPicPr>
            <a:picLocks noChangeAspect="1"/>
          </p:cNvPicPr>
          <p:nvPr/>
        </p:nvPicPr>
        <p:blipFill>
          <a:blip r:embed="rId13"/>
          <a:stretch>
            <a:fillRect/>
          </a:stretch>
        </p:blipFill>
        <p:spPr>
          <a:xfrm>
            <a:off x="8332568" y="1618847"/>
            <a:ext cx="1256434" cy="870085"/>
          </a:xfrm>
          <a:prstGeom prst="rect">
            <a:avLst/>
          </a:prstGeom>
          <a:effectLst>
            <a:outerShdw blurRad="63500" sx="102000" sy="102000" algn="ctr" rotWithShape="0">
              <a:prstClr val="black">
                <a:alpha val="40000"/>
              </a:prstClr>
            </a:outerShdw>
          </a:effectLst>
        </p:spPr>
      </p:pic>
      <p:pic>
        <p:nvPicPr>
          <p:cNvPr id="108" name="Picture 107">
            <a:extLst>
              <a:ext uri="{FF2B5EF4-FFF2-40B4-BE49-F238E27FC236}">
                <a16:creationId xmlns:a16="http://schemas.microsoft.com/office/drawing/2014/main" id="{16C056B3-117F-4640-9860-D56A4B242D1A}"/>
              </a:ext>
            </a:extLst>
          </p:cNvPr>
          <p:cNvPicPr>
            <a:picLocks noChangeAspect="1"/>
          </p:cNvPicPr>
          <p:nvPr/>
        </p:nvPicPr>
        <p:blipFill>
          <a:blip r:embed="rId14"/>
          <a:stretch>
            <a:fillRect/>
          </a:stretch>
        </p:blipFill>
        <p:spPr>
          <a:xfrm>
            <a:off x="8081492" y="4917516"/>
            <a:ext cx="1726235" cy="251661"/>
          </a:xfrm>
          <a:prstGeom prst="rect">
            <a:avLst/>
          </a:prstGeom>
        </p:spPr>
      </p:pic>
      <p:sp>
        <p:nvSpPr>
          <p:cNvPr id="110" name="TextBox 109">
            <a:extLst>
              <a:ext uri="{FF2B5EF4-FFF2-40B4-BE49-F238E27FC236}">
                <a16:creationId xmlns:a16="http://schemas.microsoft.com/office/drawing/2014/main" id="{F66BD48E-1D9C-42A8-AA1A-19BAB578A192}"/>
              </a:ext>
            </a:extLst>
          </p:cNvPr>
          <p:cNvSpPr txBox="1"/>
          <p:nvPr/>
        </p:nvSpPr>
        <p:spPr>
          <a:xfrm>
            <a:off x="3117723" y="1408777"/>
            <a:ext cx="18268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Franklin Gothic"/>
                <a:ea typeface="+mn-ea"/>
                <a:cs typeface="+mn-cs"/>
              </a:rPr>
              <a:t>Population very deprived and lots of ethnics </a:t>
            </a:r>
            <a:r>
              <a:rPr kumimoji="0" lang="en-GB" sz="1100" b="0" i="0" u="none" strike="noStrike" kern="1200" cap="none" spc="0" normalizeH="0" baseline="0" noProof="0" dirty="0">
                <a:ln>
                  <a:noFill/>
                </a:ln>
                <a:solidFill>
                  <a:srgbClr val="000000"/>
                </a:solidFill>
                <a:effectLst/>
                <a:uLnTx/>
                <a:uFillTx/>
                <a:latin typeface="Franklin Gothic"/>
                <a:ea typeface="+mn-ea"/>
                <a:cs typeface="+mn-cs"/>
              </a:rPr>
              <a:t>e.g.  Bharani Medical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99% Pakistani</a:t>
            </a:r>
          </a:p>
        </p:txBody>
      </p:sp>
      <p:sp>
        <p:nvSpPr>
          <p:cNvPr id="112" name="TextBox 111">
            <a:extLst>
              <a:ext uri="{FF2B5EF4-FFF2-40B4-BE49-F238E27FC236}">
                <a16:creationId xmlns:a16="http://schemas.microsoft.com/office/drawing/2014/main" id="{B5D4A87A-109F-456A-9F6A-C31EDF9C6340}"/>
              </a:ext>
            </a:extLst>
          </p:cNvPr>
          <p:cNvSpPr txBox="1"/>
          <p:nvPr/>
        </p:nvSpPr>
        <p:spPr>
          <a:xfrm>
            <a:off x="3108409" y="2159066"/>
            <a:ext cx="180011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Franklin Gothic"/>
                <a:ea typeface="+mn-ea"/>
                <a:cs typeface="+mn-cs"/>
              </a:rPr>
              <a:t>All practices, high numbers with CVD risk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Asian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Diabetic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Hypertensive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High cholestero</a:t>
            </a:r>
            <a:r>
              <a:rPr kumimoji="0" lang="en-GB" sz="1100" b="0" i="0" u="none" strike="noStrike" kern="1200" cap="none" spc="0" normalizeH="0" baseline="0" noProof="0" dirty="0">
                <a:ln>
                  <a:noFill/>
                </a:ln>
                <a:solidFill>
                  <a:srgbClr val="000000"/>
                </a:solidFill>
                <a:effectLst/>
                <a:uLnTx/>
                <a:uFillTx/>
                <a:latin typeface="Franklin Gothic Book" panose="020B0503020102020204"/>
                <a:ea typeface="+mn-ea"/>
                <a:cs typeface="+mn-cs"/>
              </a:rPr>
              <a:t>l</a:t>
            </a:r>
          </a:p>
        </p:txBody>
      </p:sp>
      <p:sp>
        <p:nvSpPr>
          <p:cNvPr id="113" name="TextBox 112">
            <a:extLst>
              <a:ext uri="{FF2B5EF4-FFF2-40B4-BE49-F238E27FC236}">
                <a16:creationId xmlns:a16="http://schemas.microsoft.com/office/drawing/2014/main" id="{3D946D16-DD4F-432A-A262-14FA3B8A581E}"/>
              </a:ext>
            </a:extLst>
          </p:cNvPr>
          <p:cNvSpPr txBox="1"/>
          <p:nvPr/>
        </p:nvSpPr>
        <p:spPr>
          <a:xfrm>
            <a:off x="10595228" y="1726016"/>
            <a:ext cx="110959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Franklin Gothic"/>
                <a:ea typeface="+mn-ea"/>
                <a:cs typeface="+mn-cs"/>
              </a:rPr>
              <a:t>2019/20 statistics</a:t>
            </a:r>
          </a:p>
        </p:txBody>
      </p:sp>
      <p:sp>
        <p:nvSpPr>
          <p:cNvPr id="115" name="TextBox 114">
            <a:extLst>
              <a:ext uri="{FF2B5EF4-FFF2-40B4-BE49-F238E27FC236}">
                <a16:creationId xmlns:a16="http://schemas.microsoft.com/office/drawing/2014/main" id="{39C67A1F-8507-432A-BD17-A0A08C1D8BC8}"/>
              </a:ext>
            </a:extLst>
          </p:cNvPr>
          <p:cNvSpPr txBox="1"/>
          <p:nvPr/>
        </p:nvSpPr>
        <p:spPr>
          <a:xfrm>
            <a:off x="3130237" y="3322148"/>
            <a:ext cx="461905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Franklin Gothic"/>
                <a:ea typeface="+mn-ea"/>
                <a:cs typeface="+mn-cs"/>
              </a:rPr>
              <a:t>And had higher numbers experiencing CVD events – MI/Strokes</a:t>
            </a:r>
          </a:p>
        </p:txBody>
      </p:sp>
      <p:sp>
        <p:nvSpPr>
          <p:cNvPr id="116" name="TextBox 115">
            <a:extLst>
              <a:ext uri="{FF2B5EF4-FFF2-40B4-BE49-F238E27FC236}">
                <a16:creationId xmlns:a16="http://schemas.microsoft.com/office/drawing/2014/main" id="{9E90ABBE-48C9-4D69-85DF-32F4572939D5}"/>
              </a:ext>
            </a:extLst>
          </p:cNvPr>
          <p:cNvSpPr txBox="1"/>
          <p:nvPr/>
        </p:nvSpPr>
        <p:spPr>
          <a:xfrm>
            <a:off x="3118045" y="3526375"/>
            <a:ext cx="4603323"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Franklin Gothic"/>
                <a:ea typeface="+mn-ea"/>
                <a:cs typeface="+mn-cs"/>
              </a:rPr>
              <a:t>Ragstone Road Surgery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A small surgery in Chalvey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Chalvey is 2</a:t>
            </a:r>
            <a:r>
              <a:rPr kumimoji="0" lang="en-GB" sz="1100" b="0" i="0" u="none" strike="noStrike" kern="1200" cap="none" spc="0" normalizeH="0" baseline="30000" noProof="0" dirty="0">
                <a:ln>
                  <a:noFill/>
                </a:ln>
                <a:solidFill>
                  <a:srgbClr val="000000"/>
                </a:solidFill>
                <a:effectLst/>
                <a:uLnTx/>
                <a:uFillTx/>
                <a:latin typeface="Franklin Gothic"/>
                <a:ea typeface="+mn-ea"/>
                <a:cs typeface="+mn-cs"/>
              </a:rPr>
              <a:t>nd</a:t>
            </a:r>
            <a:r>
              <a:rPr kumimoji="0" lang="en-GB" sz="1100" b="0" i="0" u="none" strike="noStrike" kern="1200" cap="none" spc="0" normalizeH="0" baseline="0" noProof="0" dirty="0">
                <a:ln>
                  <a:noFill/>
                </a:ln>
                <a:solidFill>
                  <a:srgbClr val="000000"/>
                </a:solidFill>
                <a:effectLst/>
                <a:uLnTx/>
                <a:uFillTx/>
                <a:latin typeface="Franklin Gothic"/>
                <a:ea typeface="+mn-ea"/>
                <a:cs typeface="+mn-cs"/>
              </a:rPr>
              <a:t> most deprived ward in the 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1 of 5 most deprived in the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Franklin Gothic"/>
                <a:ea typeface="+mn-ea"/>
                <a:cs typeface="+mn-cs"/>
              </a:rPr>
              <a:t>Ground zero for immigration</a:t>
            </a:r>
          </a:p>
        </p:txBody>
      </p:sp>
      <p:sp>
        <p:nvSpPr>
          <p:cNvPr id="118" name="TextBox 117">
            <a:extLst>
              <a:ext uri="{FF2B5EF4-FFF2-40B4-BE49-F238E27FC236}">
                <a16:creationId xmlns:a16="http://schemas.microsoft.com/office/drawing/2014/main" id="{DD52A6EA-4578-4391-AFB6-2BF016815DAB}"/>
              </a:ext>
            </a:extLst>
          </p:cNvPr>
          <p:cNvSpPr txBox="1"/>
          <p:nvPr/>
        </p:nvSpPr>
        <p:spPr>
          <a:xfrm>
            <a:off x="3117723" y="4593558"/>
            <a:ext cx="4541672" cy="2292935"/>
          </a:xfrm>
          <a:prstGeom prst="rect">
            <a:avLst/>
          </a:prstGeom>
          <a:solidFill>
            <a:srgbClr val="33CCCC">
              <a:alpha val="25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Franklin Gothic"/>
                <a:ea typeface="+mn-ea"/>
                <a:cs typeface="+mn-cs"/>
              </a:rPr>
              <a:t>We took over the practice (Ragstone Road) in 2013.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Franklin Gothic"/>
                <a:ea typeface="+mn-ea"/>
                <a:cs typeface="+mn-cs"/>
              </a:rPr>
              <a:t>Historically they’d struggled to get patients to attend numerous times for Hypertension and Diabetic reviews, primarily as </a:t>
            </a:r>
            <a:r>
              <a:rPr kumimoji="0" lang="en-GB" sz="1100" b="1" i="1" u="none" strike="noStrike" kern="1200" cap="none" spc="0" normalizeH="0" baseline="0" noProof="0" dirty="0">
                <a:ln>
                  <a:noFill/>
                </a:ln>
                <a:solidFill>
                  <a:srgbClr val="000000"/>
                </a:solidFill>
                <a:effectLst/>
                <a:uLnTx/>
                <a:uFillTx/>
                <a:latin typeface="Franklin Gothic"/>
                <a:ea typeface="+mn-ea"/>
                <a:cs typeface="+mn-cs"/>
              </a:rPr>
              <a:t>patients weren’t trained and the practice didn’t have the resources, the recall systems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Franklin Gothic"/>
                <a:ea typeface="+mn-ea"/>
                <a:cs typeface="+mn-cs"/>
              </a:rPr>
              <a:t>Even pre-Covid, with staff available, we still struggled.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000000"/>
                </a:solidFill>
                <a:effectLst/>
                <a:uLnTx/>
                <a:uFillTx/>
                <a:latin typeface="Franklin Gothic"/>
                <a:ea typeface="+mn-ea"/>
                <a:cs typeface="+mn-cs"/>
              </a:rPr>
              <a:t>19/20 QOF year we were only achieving 50% </a:t>
            </a:r>
            <a:r>
              <a:rPr kumimoji="0" lang="en-GB" sz="1100" b="0" i="1" u="none" strike="noStrike" kern="1200" cap="none" spc="0" normalizeH="0" baseline="0" noProof="0" dirty="0">
                <a:ln>
                  <a:noFill/>
                </a:ln>
                <a:solidFill>
                  <a:srgbClr val="000000"/>
                </a:solidFill>
                <a:effectLst/>
                <a:uLnTx/>
                <a:uFillTx/>
                <a:latin typeface="Franklin Gothic"/>
                <a:ea typeface="+mn-ea"/>
                <a:cs typeface="+mn-cs"/>
              </a:rPr>
              <a:t>not meeting the QOF targets for patients who were hypertensive.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000000"/>
                </a:solidFill>
                <a:effectLst/>
                <a:uLnTx/>
                <a:uFillTx/>
                <a:latin typeface="Franklin Gothic"/>
                <a:ea typeface="+mn-ea"/>
                <a:cs typeface="+mn-cs"/>
              </a:rPr>
              <a:t>Led to high numbers of exception reporting – we’d call patients and they just wouldn’t respond.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000000"/>
                </a:solidFill>
                <a:effectLst/>
                <a:uLnTx/>
                <a:uFillTx/>
                <a:latin typeface="Franklin Gothic"/>
                <a:ea typeface="+mn-ea"/>
                <a:cs typeface="+mn-cs"/>
              </a:rPr>
              <a:t>CQC</a:t>
            </a:r>
            <a:r>
              <a:rPr kumimoji="0" lang="en-GB" sz="1100" b="0" i="1" u="none" strike="noStrike" kern="1200" cap="none" spc="0" normalizeH="0" baseline="0" noProof="0" dirty="0">
                <a:ln>
                  <a:noFill/>
                </a:ln>
                <a:solidFill>
                  <a:srgbClr val="000000"/>
                </a:solidFill>
                <a:effectLst/>
                <a:uLnTx/>
                <a:uFillTx/>
                <a:latin typeface="Franklin Gothic"/>
                <a:ea typeface="+mn-ea"/>
                <a:cs typeface="+mn-cs"/>
              </a:rPr>
              <a:t> pulled us up – we had a visit from them day before 1</a:t>
            </a:r>
            <a:r>
              <a:rPr kumimoji="0" lang="en-GB" sz="1100" b="0" i="1" u="none" strike="noStrike" kern="1200" cap="none" spc="0" normalizeH="0" baseline="30000" noProof="0" dirty="0">
                <a:ln>
                  <a:noFill/>
                </a:ln>
                <a:solidFill>
                  <a:srgbClr val="000000"/>
                </a:solidFill>
                <a:effectLst/>
                <a:uLnTx/>
                <a:uFillTx/>
                <a:latin typeface="Franklin Gothic"/>
                <a:ea typeface="+mn-ea"/>
                <a:cs typeface="+mn-cs"/>
              </a:rPr>
              <a:t>st</a:t>
            </a:r>
            <a:r>
              <a:rPr kumimoji="0" lang="en-GB" sz="1100" b="0" i="1" u="none" strike="noStrike" kern="1200" cap="none" spc="0" normalizeH="0" baseline="0" noProof="0" dirty="0">
                <a:ln>
                  <a:noFill/>
                </a:ln>
                <a:solidFill>
                  <a:srgbClr val="000000"/>
                </a:solidFill>
                <a:effectLst/>
                <a:uLnTx/>
                <a:uFillTx/>
                <a:latin typeface="Franklin Gothic"/>
                <a:ea typeface="+mn-ea"/>
                <a:cs typeface="+mn-cs"/>
              </a:rPr>
              <a:t> national lockdown – </a:t>
            </a:r>
            <a:r>
              <a:rPr kumimoji="0" lang="en-GB" sz="1100" b="1" i="1" u="none" strike="noStrike" kern="1200" cap="none" spc="0" normalizeH="0" baseline="0" noProof="0" dirty="0">
                <a:ln>
                  <a:noFill/>
                </a:ln>
                <a:solidFill>
                  <a:srgbClr val="000000"/>
                </a:solidFill>
                <a:effectLst/>
                <a:uLnTx/>
                <a:uFillTx/>
                <a:latin typeface="Franklin Gothic"/>
                <a:ea typeface="+mn-ea"/>
                <a:cs typeface="+mn-cs"/>
              </a:rPr>
              <a:t>how you’re managing Long Term Conditions (LTCs) needs to be improved.</a:t>
            </a:r>
          </a:p>
        </p:txBody>
      </p:sp>
      <p:sp>
        <p:nvSpPr>
          <p:cNvPr id="119" name="Rectangle 118">
            <a:extLst>
              <a:ext uri="{FF2B5EF4-FFF2-40B4-BE49-F238E27FC236}">
                <a16:creationId xmlns:a16="http://schemas.microsoft.com/office/drawing/2014/main" id="{FB5B8972-C8C1-4311-BBD2-B20E73C4F750}"/>
              </a:ext>
            </a:extLst>
          </p:cNvPr>
          <p:cNvSpPr/>
          <p:nvPr/>
        </p:nvSpPr>
        <p:spPr>
          <a:xfrm>
            <a:off x="10374786" y="3646768"/>
            <a:ext cx="1552576" cy="55159"/>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0" name="Rectangle 119">
            <a:extLst>
              <a:ext uri="{FF2B5EF4-FFF2-40B4-BE49-F238E27FC236}">
                <a16:creationId xmlns:a16="http://schemas.microsoft.com/office/drawing/2014/main" id="{768B69C8-76D2-4815-9B15-14BCD6C398E0}"/>
              </a:ext>
            </a:extLst>
          </p:cNvPr>
          <p:cNvSpPr/>
          <p:nvPr/>
        </p:nvSpPr>
        <p:spPr>
          <a:xfrm>
            <a:off x="10361138" y="4859339"/>
            <a:ext cx="1609249" cy="5817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1" name="Rectangle 120">
            <a:extLst>
              <a:ext uri="{FF2B5EF4-FFF2-40B4-BE49-F238E27FC236}">
                <a16:creationId xmlns:a16="http://schemas.microsoft.com/office/drawing/2014/main" id="{769BE36B-6B21-4A4F-AC54-19B1C501696C}"/>
              </a:ext>
            </a:extLst>
          </p:cNvPr>
          <p:cNvSpPr/>
          <p:nvPr/>
        </p:nvSpPr>
        <p:spPr>
          <a:xfrm>
            <a:off x="10374786" y="4017015"/>
            <a:ext cx="1552576" cy="6566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2" name="Rectangle 121">
            <a:extLst>
              <a:ext uri="{FF2B5EF4-FFF2-40B4-BE49-F238E27FC236}">
                <a16:creationId xmlns:a16="http://schemas.microsoft.com/office/drawing/2014/main" id="{306338AE-9E90-4BC9-912C-584BC9ED4DB6}"/>
              </a:ext>
            </a:extLst>
          </p:cNvPr>
          <p:cNvSpPr/>
          <p:nvPr/>
        </p:nvSpPr>
        <p:spPr>
          <a:xfrm>
            <a:off x="10315720" y="2470931"/>
            <a:ext cx="1652110" cy="181623"/>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3" name="Rectangle 122">
            <a:extLst>
              <a:ext uri="{FF2B5EF4-FFF2-40B4-BE49-F238E27FC236}">
                <a16:creationId xmlns:a16="http://schemas.microsoft.com/office/drawing/2014/main" id="{115B148C-065A-4904-96E7-081D3C2F9A19}"/>
              </a:ext>
            </a:extLst>
          </p:cNvPr>
          <p:cNvSpPr/>
          <p:nvPr/>
        </p:nvSpPr>
        <p:spPr>
          <a:xfrm>
            <a:off x="10350501" y="6044918"/>
            <a:ext cx="1609249" cy="5817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4" name="Rectangle 123">
            <a:extLst>
              <a:ext uri="{FF2B5EF4-FFF2-40B4-BE49-F238E27FC236}">
                <a16:creationId xmlns:a16="http://schemas.microsoft.com/office/drawing/2014/main" id="{A94E2CED-14BC-4A81-9BC3-809E3F05A575}"/>
              </a:ext>
            </a:extLst>
          </p:cNvPr>
          <p:cNvSpPr/>
          <p:nvPr/>
        </p:nvSpPr>
        <p:spPr>
          <a:xfrm>
            <a:off x="10374786" y="3903946"/>
            <a:ext cx="1552576" cy="55159"/>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26" name="Graphic 125" descr="Arrow Down with solid fill">
            <a:extLst>
              <a:ext uri="{FF2B5EF4-FFF2-40B4-BE49-F238E27FC236}">
                <a16:creationId xmlns:a16="http://schemas.microsoft.com/office/drawing/2014/main" id="{031DEB6C-6000-4A76-A624-D8BFFA0F21C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00365" y="2594567"/>
            <a:ext cx="162253" cy="162253"/>
          </a:xfrm>
          <a:prstGeom prst="rect">
            <a:avLst/>
          </a:prstGeom>
        </p:spPr>
      </p:pic>
      <p:pic>
        <p:nvPicPr>
          <p:cNvPr id="127" name="Graphic 126" descr="Arrow Down with solid fill">
            <a:extLst>
              <a:ext uri="{FF2B5EF4-FFF2-40B4-BE49-F238E27FC236}">
                <a16:creationId xmlns:a16="http://schemas.microsoft.com/office/drawing/2014/main" id="{1119C966-6A03-4FC9-AE95-4EAF06CDE7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00364" y="2877488"/>
            <a:ext cx="162253" cy="162253"/>
          </a:xfrm>
          <a:prstGeom prst="rect">
            <a:avLst/>
          </a:prstGeom>
        </p:spPr>
      </p:pic>
      <p:pic>
        <p:nvPicPr>
          <p:cNvPr id="128" name="Graphic 127" descr="Arrow Down with solid fill">
            <a:extLst>
              <a:ext uri="{FF2B5EF4-FFF2-40B4-BE49-F238E27FC236}">
                <a16:creationId xmlns:a16="http://schemas.microsoft.com/office/drawing/2014/main" id="{286A6146-A67B-4F36-BD05-6C5487CA2B7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07190" y="3118691"/>
            <a:ext cx="162253" cy="162253"/>
          </a:xfrm>
          <a:prstGeom prst="rect">
            <a:avLst/>
          </a:prstGeom>
        </p:spPr>
      </p:pic>
      <p:pic>
        <p:nvPicPr>
          <p:cNvPr id="129" name="Graphic 128" descr="Arrow Down with solid fill">
            <a:extLst>
              <a:ext uri="{FF2B5EF4-FFF2-40B4-BE49-F238E27FC236}">
                <a16:creationId xmlns:a16="http://schemas.microsoft.com/office/drawing/2014/main" id="{2DD27083-45AD-41F6-8139-078B22BB0A4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00364" y="3358661"/>
            <a:ext cx="162253" cy="162253"/>
          </a:xfrm>
          <a:prstGeom prst="rect">
            <a:avLst/>
          </a:prstGeom>
        </p:spPr>
      </p:pic>
      <p:pic>
        <p:nvPicPr>
          <p:cNvPr id="130" name="Graphic 129" descr="Arrow Down with solid fill">
            <a:extLst>
              <a:ext uri="{FF2B5EF4-FFF2-40B4-BE49-F238E27FC236}">
                <a16:creationId xmlns:a16="http://schemas.microsoft.com/office/drawing/2014/main" id="{97745C92-44A1-4CB8-9CBD-BF5751ECA4F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8007190" y="4340991"/>
            <a:ext cx="162253" cy="162253"/>
          </a:xfrm>
          <a:prstGeom prst="rect">
            <a:avLst/>
          </a:prstGeom>
        </p:spPr>
      </p:pic>
      <p:pic>
        <p:nvPicPr>
          <p:cNvPr id="131" name="Graphic 130" descr="Arrow Down with solid fill">
            <a:extLst>
              <a:ext uri="{FF2B5EF4-FFF2-40B4-BE49-F238E27FC236}">
                <a16:creationId xmlns:a16="http://schemas.microsoft.com/office/drawing/2014/main" id="{12760FFA-F21C-47CD-9EBC-425D47325B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8007190" y="4092870"/>
            <a:ext cx="162253" cy="162253"/>
          </a:xfrm>
          <a:prstGeom prst="rect">
            <a:avLst/>
          </a:prstGeom>
        </p:spPr>
      </p:pic>
      <p:pic>
        <p:nvPicPr>
          <p:cNvPr id="132" name="Graphic 131" descr="Arrow Down with solid fill">
            <a:extLst>
              <a:ext uri="{FF2B5EF4-FFF2-40B4-BE49-F238E27FC236}">
                <a16:creationId xmlns:a16="http://schemas.microsoft.com/office/drawing/2014/main" id="{AAD318C1-A556-4BCA-9C61-78D06DF6ACB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8007190" y="3612930"/>
            <a:ext cx="162253" cy="162253"/>
          </a:xfrm>
          <a:prstGeom prst="rect">
            <a:avLst/>
          </a:prstGeom>
        </p:spPr>
      </p:pic>
      <p:pic>
        <p:nvPicPr>
          <p:cNvPr id="133" name="Graphic 132" descr="Arrow Down with solid fill">
            <a:extLst>
              <a:ext uri="{FF2B5EF4-FFF2-40B4-BE49-F238E27FC236}">
                <a16:creationId xmlns:a16="http://schemas.microsoft.com/office/drawing/2014/main" id="{59E6C853-8528-4D7F-8097-7131EBB866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12905" y="3865658"/>
            <a:ext cx="162253" cy="162253"/>
          </a:xfrm>
          <a:prstGeom prst="rect">
            <a:avLst/>
          </a:prstGeom>
        </p:spPr>
      </p:pic>
      <p:sp>
        <p:nvSpPr>
          <p:cNvPr id="134" name="Rectangle 133">
            <a:extLst>
              <a:ext uri="{FF2B5EF4-FFF2-40B4-BE49-F238E27FC236}">
                <a16:creationId xmlns:a16="http://schemas.microsoft.com/office/drawing/2014/main" id="{D7360F0F-7F1A-4332-9F61-BBE865A88A31}"/>
              </a:ext>
            </a:extLst>
          </p:cNvPr>
          <p:cNvSpPr/>
          <p:nvPr/>
        </p:nvSpPr>
        <p:spPr>
          <a:xfrm>
            <a:off x="1776998" y="5715000"/>
            <a:ext cx="574320" cy="176488"/>
          </a:xfrm>
          <a:prstGeom prst="rect">
            <a:avLst/>
          </a:prstGeom>
          <a:solidFill>
            <a:srgbClr val="FFFF00">
              <a:alpha val="3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5" name="Rectangle 134">
            <a:extLst>
              <a:ext uri="{FF2B5EF4-FFF2-40B4-BE49-F238E27FC236}">
                <a16:creationId xmlns:a16="http://schemas.microsoft.com/office/drawing/2014/main" id="{DFAAE318-FA79-4AE9-99B0-CF241B3F818A}"/>
              </a:ext>
            </a:extLst>
          </p:cNvPr>
          <p:cNvSpPr/>
          <p:nvPr/>
        </p:nvSpPr>
        <p:spPr>
          <a:xfrm>
            <a:off x="614324" y="1329612"/>
            <a:ext cx="1124574" cy="459146"/>
          </a:xfrm>
          <a:prstGeom prst="rect">
            <a:avLst/>
          </a:prstGeom>
          <a:solidFill>
            <a:srgbClr val="FFFF00">
              <a:alpha val="3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6" name="Rectangle 135">
            <a:extLst>
              <a:ext uri="{FF2B5EF4-FFF2-40B4-BE49-F238E27FC236}">
                <a16:creationId xmlns:a16="http://schemas.microsoft.com/office/drawing/2014/main" id="{64900721-AAA4-4BD0-BC28-ECEB43840155}"/>
              </a:ext>
            </a:extLst>
          </p:cNvPr>
          <p:cNvSpPr/>
          <p:nvPr/>
        </p:nvSpPr>
        <p:spPr>
          <a:xfrm rot="1230988">
            <a:off x="1830526" y="3474649"/>
            <a:ext cx="915227" cy="459146"/>
          </a:xfrm>
          <a:prstGeom prst="rect">
            <a:avLst/>
          </a:prstGeom>
          <a:solidFill>
            <a:srgbClr val="FFFF00">
              <a:alpha val="3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37" name="Picture 136" descr="Picture 6">
            <a:extLst>
              <a:ext uri="{FF2B5EF4-FFF2-40B4-BE49-F238E27FC236}">
                <a16:creationId xmlns:a16="http://schemas.microsoft.com/office/drawing/2014/main" id="{ED07A908-B8B1-48CE-AE8B-C7FFCF9FD6A6}"/>
              </a:ext>
            </a:extLst>
          </p:cNvPr>
          <p:cNvPicPr>
            <a:picLocks noChangeAspect="1"/>
          </p:cNvPicPr>
          <p:nvPr/>
        </p:nvPicPr>
        <p:blipFill>
          <a:blip r:embed="rId17"/>
          <a:stretch>
            <a:fillRect/>
          </a:stretch>
        </p:blipFill>
        <p:spPr>
          <a:xfrm>
            <a:off x="240384" y="2608346"/>
            <a:ext cx="1719494" cy="330200"/>
          </a:xfrm>
          <a:prstGeom prst="rect">
            <a:avLst/>
          </a:prstGeom>
          <a:noFill/>
          <a:ln cap="flat">
            <a:noFill/>
          </a:ln>
        </p:spPr>
      </p:pic>
      <p:sp>
        <p:nvSpPr>
          <p:cNvPr id="138" name="TextBox 137">
            <a:extLst>
              <a:ext uri="{FF2B5EF4-FFF2-40B4-BE49-F238E27FC236}">
                <a16:creationId xmlns:a16="http://schemas.microsoft.com/office/drawing/2014/main" id="{89A09C71-286B-4135-AFDC-7376BB4BC247}"/>
              </a:ext>
            </a:extLst>
          </p:cNvPr>
          <p:cNvSpPr txBox="1"/>
          <p:nvPr/>
        </p:nvSpPr>
        <p:spPr>
          <a:xfrm>
            <a:off x="693284" y="599366"/>
            <a:ext cx="5790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Franklin Gothic"/>
                <a:ea typeface="+mn-ea"/>
                <a:cs typeface="+mn-cs"/>
              </a:rPr>
              <a:t>Slough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Franklin Gothic"/>
                <a:ea typeface="+mn-ea"/>
                <a:cs typeface="+mn-cs"/>
              </a:rPr>
              <a:t>Berkshire</a:t>
            </a:r>
          </a:p>
        </p:txBody>
      </p:sp>
      <p:sp>
        <p:nvSpPr>
          <p:cNvPr id="140" name="Rectangle 139">
            <a:extLst>
              <a:ext uri="{FF2B5EF4-FFF2-40B4-BE49-F238E27FC236}">
                <a16:creationId xmlns:a16="http://schemas.microsoft.com/office/drawing/2014/main" id="{E20C6531-203B-4508-BE88-D4E00E85D195}"/>
              </a:ext>
            </a:extLst>
          </p:cNvPr>
          <p:cNvSpPr/>
          <p:nvPr/>
        </p:nvSpPr>
        <p:spPr>
          <a:xfrm>
            <a:off x="7906104" y="6172921"/>
            <a:ext cx="2102869" cy="56429"/>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59293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2C29A6D-FA47-44A8-8A74-48F5E538F7BB}"/>
              </a:ext>
            </a:extLst>
          </p:cNvPr>
          <p:cNvSpPr/>
          <p:nvPr/>
        </p:nvSpPr>
        <p:spPr>
          <a:xfrm>
            <a:off x="3122634" y="760770"/>
            <a:ext cx="3030277" cy="609723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C3496F53-82EC-4BDC-A55F-6D60D864CEC7}"/>
              </a:ext>
            </a:extLst>
          </p:cNvPr>
          <p:cNvPicPr>
            <a:picLocks noChangeAspect="1"/>
          </p:cNvPicPr>
          <p:nvPr/>
        </p:nvPicPr>
        <p:blipFill>
          <a:blip r:embed="rId3"/>
          <a:stretch>
            <a:fillRect/>
          </a:stretch>
        </p:blipFill>
        <p:spPr>
          <a:xfrm>
            <a:off x="-1444" y="-3328"/>
            <a:ext cx="3048120" cy="6858000"/>
          </a:xfrm>
          <a:prstGeom prst="rect">
            <a:avLst/>
          </a:prstGeom>
        </p:spPr>
      </p:pic>
      <p:sp>
        <p:nvSpPr>
          <p:cNvPr id="6" name="Title 1">
            <a:extLst>
              <a:ext uri="{FF2B5EF4-FFF2-40B4-BE49-F238E27FC236}">
                <a16:creationId xmlns:a16="http://schemas.microsoft.com/office/drawing/2014/main" id="{1DE07A9B-78DC-4CB2-9B50-8ACB93100EAB}"/>
              </a:ext>
            </a:extLst>
          </p:cNvPr>
          <p:cNvSpPr txBox="1">
            <a:spLocks noChangeArrowheads="1"/>
          </p:cNvSpPr>
          <p:nvPr/>
        </p:nvSpPr>
        <p:spPr>
          <a:xfrm>
            <a:off x="-6419" y="194422"/>
            <a:ext cx="3049200" cy="360000"/>
          </a:xfrm>
          <a:prstGeom prst="rect">
            <a:avLst/>
          </a:prstGeom>
          <a:solidFill>
            <a:srgbClr val="0092A5"/>
          </a:solidFill>
        </p:spPr>
        <p:txBody>
          <a:bodyPr/>
          <a:lstStyle>
            <a:defPPr>
              <a:defRPr lang="en-US"/>
            </a:defPPr>
            <a:lvl1pPr algn="ctr" eaLnBrk="0" fontAlgn="base" hangingPunct="0">
              <a:lnSpc>
                <a:spcPct val="100000"/>
              </a:lnSpc>
              <a:spcBef>
                <a:spcPct val="0"/>
              </a:spcBef>
              <a:spcAft>
                <a:spcPct val="0"/>
              </a:spcAft>
              <a:defRPr b="1">
                <a:solidFill>
                  <a:prstClr val="white"/>
                </a:solidFill>
                <a:latin typeface="Calibri" panose="020F0502020204030204" pitchFamily="34" charset="0"/>
              </a:defRPr>
            </a:lvl1pPr>
            <a:lvl2pPr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eaLnBrk="0" fontAlgn="base">
              <a:lnSpc>
                <a:spcPct val="90000"/>
              </a:lnSpc>
              <a:spcBef>
                <a:spcPct val="0"/>
              </a:spcBef>
              <a:spcAft>
                <a:spcPct val="0"/>
              </a:spcAft>
              <a:defRPr sz="4400">
                <a:solidFill>
                  <a:srgbClr val="000000"/>
                </a:solidFill>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 Phased Approach</a:t>
            </a:r>
          </a:p>
        </p:txBody>
      </p:sp>
      <p:sp>
        <p:nvSpPr>
          <p:cNvPr id="7" name="TextBox 6">
            <a:extLst>
              <a:ext uri="{FF2B5EF4-FFF2-40B4-BE49-F238E27FC236}">
                <a16:creationId xmlns:a16="http://schemas.microsoft.com/office/drawing/2014/main" id="{97C211F1-650A-41F9-A2BC-69B0F0F61CE4}"/>
              </a:ext>
            </a:extLst>
          </p:cNvPr>
          <p:cNvSpPr txBox="1"/>
          <p:nvPr/>
        </p:nvSpPr>
        <p:spPr>
          <a:xfrm>
            <a:off x="159941" y="886990"/>
            <a:ext cx="286889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FFFFFF"/>
                </a:solidFill>
                <a:effectLst/>
                <a:uLnTx/>
                <a:uFillTx/>
                <a:latin typeface="Franklin Gothic"/>
                <a:ea typeface="+mn-ea"/>
                <a:cs typeface="+mn-cs"/>
              </a:rPr>
              <a:t>For the first time in General Practice, everything stopped.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none" strike="noStrike" kern="1200" cap="none" spc="0" normalizeH="0" baseline="0" noProof="0" dirty="0">
              <a:ln>
                <a:noFill/>
              </a:ln>
              <a:solidFill>
                <a:srgbClr val="FFFFFF"/>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FFFF"/>
                </a:solidFill>
                <a:effectLst/>
                <a:uLnTx/>
                <a:uFillTx/>
                <a:latin typeface="Franklin Gothic"/>
                <a:ea typeface="+mn-ea"/>
                <a:cs typeface="+mn-cs"/>
              </a:rPr>
              <a:t>We didn’t have huge cues of patients waiting in the morning for face-to-face consultations – we began switching communication and engagement channels –  using telephones, and things like e-consult.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FFFF"/>
                </a:solidFill>
                <a:effectLst/>
                <a:uLnTx/>
                <a:uFillTx/>
                <a:latin typeface="Franklin Gothic"/>
                <a:ea typeface="+mn-ea"/>
                <a:cs typeface="+mn-cs"/>
              </a:rPr>
              <a:t>These changes continue to be a big part of our practice now – our population has learnt, responded and we’ve firmly embedded it in our BAU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dirty="0">
              <a:ln>
                <a:noFill/>
              </a:ln>
              <a:solidFill>
                <a:srgbClr val="FFFFFF"/>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FFFF"/>
                </a:solidFill>
                <a:effectLst/>
                <a:uLnTx/>
                <a:uFillTx/>
                <a:latin typeface="Franklin Gothic"/>
                <a:ea typeface="+mn-ea"/>
                <a:cs typeface="+mn-cs"/>
              </a:rPr>
              <a:t>So, our focus has now shifted to how we </a:t>
            </a:r>
            <a:r>
              <a:rPr kumimoji="0" lang="en-GB" sz="1600" b="1" i="1" u="none" strike="noStrike" kern="1200" cap="none" spc="0" normalizeH="0" baseline="0" noProof="0" dirty="0">
                <a:ln>
                  <a:noFill/>
                </a:ln>
                <a:solidFill>
                  <a:srgbClr val="FFFFFF"/>
                </a:solidFill>
                <a:effectLst/>
                <a:uLnTx/>
                <a:uFillTx/>
                <a:latin typeface="Franklin Gothic"/>
                <a:ea typeface="+mn-ea"/>
                <a:cs typeface="+mn-cs"/>
              </a:rPr>
              <a:t>optimise LTC management</a:t>
            </a:r>
            <a:r>
              <a:rPr kumimoji="0" lang="en-GB" sz="1600" b="0" i="1" u="none" strike="noStrike" kern="1200" cap="none" spc="0" normalizeH="0" baseline="0" noProof="0" dirty="0">
                <a:ln>
                  <a:noFill/>
                </a:ln>
                <a:solidFill>
                  <a:srgbClr val="FFFFFF"/>
                </a:solidFill>
                <a:effectLst/>
                <a:uLnTx/>
                <a:uFillTx/>
                <a:latin typeface="Franklin Gothic"/>
                <a:ea typeface="+mn-ea"/>
                <a:cs typeface="+mn-cs"/>
              </a:rPr>
              <a:t>.</a:t>
            </a:r>
          </a:p>
        </p:txBody>
      </p:sp>
      <p:sp>
        <p:nvSpPr>
          <p:cNvPr id="8" name="TextBox 7">
            <a:extLst>
              <a:ext uri="{FF2B5EF4-FFF2-40B4-BE49-F238E27FC236}">
                <a16:creationId xmlns:a16="http://schemas.microsoft.com/office/drawing/2014/main" id="{7CFDEC41-68F6-4E92-BBC9-5C1D3CF90F02}"/>
              </a:ext>
            </a:extLst>
          </p:cNvPr>
          <p:cNvSpPr txBox="1"/>
          <p:nvPr/>
        </p:nvSpPr>
        <p:spPr>
          <a:xfrm>
            <a:off x="3156552" y="923982"/>
            <a:ext cx="2996359"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Franklin Gothic Book" panose="020B0503020102020204"/>
                <a:ea typeface="+mn-ea"/>
                <a:cs typeface="+mn-cs"/>
              </a:rPr>
              <a:t>…</a:t>
            </a:r>
            <a:r>
              <a:rPr kumimoji="0" lang="en-GB" sz="1400" b="0" i="1" u="none" strike="noStrike" kern="1200" cap="none" spc="0" normalizeH="0" baseline="0" noProof="0" dirty="0">
                <a:ln>
                  <a:noFill/>
                </a:ln>
                <a:solidFill>
                  <a:srgbClr val="000000"/>
                </a:solidFill>
                <a:effectLst/>
                <a:uLnTx/>
                <a:uFillTx/>
                <a:latin typeface="Franklin Gothic"/>
                <a:ea typeface="+mn-ea"/>
                <a:cs typeface="+mn-cs"/>
              </a:rPr>
              <a:t>We started with Hypertension. </a:t>
            </a: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Franklin Gothic"/>
                <a:ea typeface="+mn-ea"/>
                <a:cs typeface="+mn-cs"/>
              </a:rPr>
              <a:t>We began with the assumption that some of the people we wanted to reach out to were probably monitoring their BP at home. We didn’t know how many.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Our Hypertension patient list was compiled across various domains: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70C0"/>
              </a:solidFill>
              <a:effectLst/>
              <a:uLnTx/>
              <a:uFillTx/>
              <a:latin typeface="Franklin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A7B5">
                    <a:lumMod val="75000"/>
                  </a:srgbClr>
                </a:solidFill>
                <a:effectLst/>
                <a:uLnTx/>
                <a:uFillTx/>
                <a:latin typeface="Franklin Gothic"/>
                <a:ea typeface="+mn-ea"/>
                <a:cs typeface="+mn-cs"/>
              </a:rPr>
              <a:t>People who were known to have hypertension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A7B5">
                  <a:lumMod val="75000"/>
                </a:srgbClr>
              </a:solidFill>
              <a:effectLst/>
              <a:uLnTx/>
              <a:uFillTx/>
              <a:latin typeface="Franklin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A7B5">
                    <a:lumMod val="75000"/>
                  </a:srgbClr>
                </a:solidFill>
                <a:effectLst/>
                <a:uLnTx/>
                <a:uFillTx/>
                <a:latin typeface="Franklin Gothic"/>
                <a:ea typeface="+mn-ea"/>
                <a:cs typeface="+mn-cs"/>
              </a:rPr>
              <a:t>People who were Diabetic and needed their BP checked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A7B5">
                  <a:lumMod val="75000"/>
                </a:srgbClr>
              </a:solidFill>
              <a:effectLst/>
              <a:uLnTx/>
              <a:uFillTx/>
              <a:latin typeface="Franklin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A7B5">
                    <a:lumMod val="75000"/>
                  </a:srgbClr>
                </a:solidFill>
                <a:effectLst/>
                <a:uLnTx/>
                <a:uFillTx/>
                <a:latin typeface="Franklin Gothic"/>
                <a:ea typeface="+mn-ea"/>
                <a:cs typeface="+mn-cs"/>
              </a:rPr>
              <a:t>Those who’d previously had a CVD event - MI/Stroke and needed their BP checked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We identified hundreds of people: </a:t>
            </a:r>
          </a:p>
        </p:txBody>
      </p:sp>
      <p:sp>
        <p:nvSpPr>
          <p:cNvPr id="10" name="TextBox 9">
            <a:extLst>
              <a:ext uri="{FF2B5EF4-FFF2-40B4-BE49-F238E27FC236}">
                <a16:creationId xmlns:a16="http://schemas.microsoft.com/office/drawing/2014/main" id="{55590AF2-A997-490B-B8E6-64D44CE95771}"/>
              </a:ext>
            </a:extLst>
          </p:cNvPr>
          <p:cNvSpPr txBox="1"/>
          <p:nvPr/>
        </p:nvSpPr>
        <p:spPr>
          <a:xfrm>
            <a:off x="6228869" y="754768"/>
            <a:ext cx="5892818" cy="5447645"/>
          </a:xfrm>
          <a:prstGeom prst="rect">
            <a:avLst/>
          </a:prstGeom>
          <a:solidFill>
            <a:srgbClr val="81DFDF">
              <a:alpha val="66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 then sent an accuRX bulk text message out to all these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A7B5">
                    <a:lumMod val="75000"/>
                  </a:srgbClr>
                </a:solidFill>
                <a:effectLst/>
                <a:uLnTx/>
                <a:uFillTx/>
                <a:latin typeface="Franklin Gothic"/>
                <a:ea typeface="+mn-ea"/>
                <a:cs typeface="+mn-cs"/>
              </a:rPr>
              <a:t>If you’ve got a BP machine at home, send us your reading.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Franklin Gothic"/>
                <a:ea typeface="+mn-ea"/>
                <a:cs typeface="+mn-cs"/>
              </a:rPr>
              <a:t>The response was phenomenal. 150 in the first week.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Franklin Gothic"/>
                <a:ea typeface="+mn-ea"/>
                <a:cs typeface="+mn-cs"/>
              </a:rPr>
              <a:t>Quickly increasing to 500.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 started texting patients from the list who weren’t responding saying: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A7B5">
                    <a:lumMod val="75000"/>
                  </a:srgbClr>
                </a:solidFill>
                <a:effectLst/>
                <a:uLnTx/>
                <a:uFillTx/>
                <a:latin typeface="Franklin Gothic"/>
                <a:ea typeface="+mn-ea"/>
                <a:cs typeface="+mn-cs"/>
              </a:rPr>
              <a:t>Please send us your BP reading.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 was running this project, texting people between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 was texting patients back, changing the accuRx message and the appropriate Floreys questionnaire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If the initial reading was ok, I sent a message to say </a:t>
            </a:r>
            <a:r>
              <a:rPr kumimoji="0" lang="en-GB" sz="1400" b="1" i="1" u="none" strike="noStrike" kern="1200" cap="none" spc="0" normalizeH="0" baseline="0" noProof="0" dirty="0">
                <a:ln>
                  <a:noFill/>
                </a:ln>
                <a:solidFill>
                  <a:srgbClr val="00A7B5">
                    <a:lumMod val="75000"/>
                  </a:srgbClr>
                </a:solidFill>
                <a:effectLst/>
                <a:uLnTx/>
                <a:uFillTx/>
                <a:latin typeface="Franklin Gothic"/>
                <a:ea typeface="+mn-ea"/>
                <a:cs typeface="+mn-cs"/>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If initial reading was high </a:t>
            </a:r>
            <a:r>
              <a:rPr kumimoji="0" lang="en-GB" sz="1400" b="1" i="1" u="none" strike="noStrike" kern="1200" cap="none" spc="0" normalizeH="0" baseline="0" noProof="0" dirty="0">
                <a:ln>
                  <a:noFill/>
                </a:ln>
                <a:solidFill>
                  <a:srgbClr val="00A7B5">
                    <a:lumMod val="75000"/>
                  </a:srgbClr>
                </a:solidFill>
                <a:effectLst/>
                <a:uLnTx/>
                <a:uFillTx/>
                <a:latin typeface="Franklin Gothic"/>
                <a:ea typeface="+mn-ea"/>
                <a:cs typeface="+mn-cs"/>
              </a:rPr>
              <a:t>Your blood pressure is high - check it 3 times…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If still high </a:t>
            </a:r>
            <a:r>
              <a:rPr kumimoji="0" lang="en-GB" sz="1400" b="1" i="1" u="none" strike="noStrike" kern="1200" cap="none" spc="0" normalizeH="0" baseline="0" noProof="0" dirty="0">
                <a:ln>
                  <a:noFill/>
                </a:ln>
                <a:solidFill>
                  <a:srgbClr val="00A7B5">
                    <a:lumMod val="75000"/>
                  </a:srgbClr>
                </a:solidFill>
                <a:effectLst/>
                <a:uLnTx/>
                <a:uFillTx/>
                <a:latin typeface="Franklin Gothic"/>
                <a:ea typeface="+mn-ea"/>
                <a:cs typeface="+mn-cs"/>
              </a:rPr>
              <a:t>Your blood pressure is still high check it for 7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Franklin Gothic"/>
                <a:ea typeface="+mn-ea"/>
                <a:cs typeface="+mn-cs"/>
              </a:rPr>
              <a:t>An optimised process: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The approach allowed patients to directly respond to me – entering their BP readings through the link provided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Readings and responses were coming into my accuRX inbox (avoiding the surgery) and I could look into that live as they came in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 not only got the readings but got the average reading, all SNOMED coded, and could make a decision from there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400" b="0" i="0" u="none" strike="noStrike" kern="1200" cap="none" spc="0" normalizeH="0" baseline="0" noProof="0" dirty="0">
                <a:ln>
                  <a:noFill/>
                </a:ln>
                <a:solidFill>
                  <a:srgbClr val="000000"/>
                </a:solidFill>
                <a:effectLst/>
                <a:uLnTx/>
                <a:uFillTx/>
                <a:latin typeface="Franklin Gothic"/>
                <a:ea typeface="+mn-ea"/>
                <a:cs typeface="+mn-cs"/>
              </a:rPr>
              <a:t>I could also assign these messages to others in my team to follow the process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Franklin Gothic"/>
              <a:ea typeface="+mn-ea"/>
              <a:cs typeface="+mn-cs"/>
            </a:endParaRPr>
          </a:p>
        </p:txBody>
      </p:sp>
      <p:sp>
        <p:nvSpPr>
          <p:cNvPr id="13" name="TextBox 12">
            <a:extLst>
              <a:ext uri="{FF2B5EF4-FFF2-40B4-BE49-F238E27FC236}">
                <a16:creationId xmlns:a16="http://schemas.microsoft.com/office/drawing/2014/main" id="{EE65B48C-3F80-437F-86F1-7361AB3BDE2B}"/>
              </a:ext>
            </a:extLst>
          </p:cNvPr>
          <p:cNvSpPr txBox="1"/>
          <p:nvPr/>
        </p:nvSpPr>
        <p:spPr>
          <a:xfrm>
            <a:off x="3440784" y="183919"/>
            <a:ext cx="3898779" cy="369332"/>
          </a:xfrm>
          <a:prstGeom prst="rect">
            <a:avLst/>
          </a:prstGeom>
          <a:solidFill>
            <a:srgbClr val="92D050">
              <a:alpha val="92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Franklin Gothic"/>
                <a:ea typeface="+mn-ea"/>
                <a:cs typeface="+mn-cs"/>
              </a:rPr>
              <a:t>Proof of Concept</a:t>
            </a:r>
          </a:p>
        </p:txBody>
      </p:sp>
      <p:sp>
        <p:nvSpPr>
          <p:cNvPr id="15" name="Oval 14">
            <a:extLst>
              <a:ext uri="{FF2B5EF4-FFF2-40B4-BE49-F238E27FC236}">
                <a16:creationId xmlns:a16="http://schemas.microsoft.com/office/drawing/2014/main" id="{861EBCA7-92AC-4275-A49F-87016AF8DFC8}"/>
              </a:ext>
            </a:extLst>
          </p:cNvPr>
          <p:cNvSpPr/>
          <p:nvPr/>
        </p:nvSpPr>
        <p:spPr>
          <a:xfrm>
            <a:off x="3124898" y="60283"/>
            <a:ext cx="579836" cy="548456"/>
          </a:xfrm>
          <a:prstGeom prst="ellipse">
            <a:avLst/>
          </a:prstGeom>
          <a:solidFill>
            <a:srgbClr val="7030A0"/>
          </a:solidFill>
          <a:ln>
            <a:solidFill>
              <a:srgbClr val="D632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1</a:t>
            </a:r>
          </a:p>
        </p:txBody>
      </p:sp>
      <p:sp>
        <p:nvSpPr>
          <p:cNvPr id="21" name="TextBox 20">
            <a:extLst>
              <a:ext uri="{FF2B5EF4-FFF2-40B4-BE49-F238E27FC236}">
                <a16:creationId xmlns:a16="http://schemas.microsoft.com/office/drawing/2014/main" id="{721BF3E0-F61B-454C-9C9A-E61C74DDFE6E}"/>
              </a:ext>
            </a:extLst>
          </p:cNvPr>
          <p:cNvSpPr txBox="1"/>
          <p:nvPr/>
        </p:nvSpPr>
        <p:spPr>
          <a:xfrm>
            <a:off x="6246713" y="6027003"/>
            <a:ext cx="5874974" cy="830997"/>
          </a:xfrm>
          <a:prstGeom prst="rect">
            <a:avLst/>
          </a:prstGeom>
          <a:solidFill>
            <a:srgbClr val="ACEAEA"/>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Franklin Gothic"/>
                <a:ea typeface="+mn-ea"/>
                <a:cs typeface="+mn-cs"/>
              </a:rPr>
              <a:t>We were diagnosing hypertension, having never ever met the patient, and we were being able to just start the medication.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Franklin Gothic"/>
                <a:ea typeface="+mn-ea"/>
                <a:cs typeface="+mn-cs"/>
              </a:rPr>
              <a:t>The effect was magical. </a:t>
            </a:r>
          </a:p>
        </p:txBody>
      </p:sp>
      <p:graphicFrame>
        <p:nvGraphicFramePr>
          <p:cNvPr id="22" name="Table 22">
            <a:extLst>
              <a:ext uri="{FF2B5EF4-FFF2-40B4-BE49-F238E27FC236}">
                <a16:creationId xmlns:a16="http://schemas.microsoft.com/office/drawing/2014/main" id="{C86BF336-9280-431D-9E5D-4C99031A01E1}"/>
              </a:ext>
            </a:extLst>
          </p:cNvPr>
          <p:cNvGraphicFramePr>
            <a:graphicFrameLocks noGrp="1"/>
          </p:cNvGraphicFramePr>
          <p:nvPr/>
        </p:nvGraphicFramePr>
        <p:xfrm>
          <a:off x="3331029" y="5919286"/>
          <a:ext cx="2764988" cy="689487"/>
        </p:xfrm>
        <a:graphic>
          <a:graphicData uri="http://schemas.openxmlformats.org/drawingml/2006/table">
            <a:tbl>
              <a:tblPr firstRow="1" bandRow="1">
                <a:tableStyleId>{5940675A-B579-460E-94D1-54222C63F5DA}</a:tableStyleId>
              </a:tblPr>
              <a:tblGrid>
                <a:gridCol w="2079814">
                  <a:extLst>
                    <a:ext uri="{9D8B030D-6E8A-4147-A177-3AD203B41FA5}">
                      <a16:colId xmlns:a16="http://schemas.microsoft.com/office/drawing/2014/main" val="3425719520"/>
                    </a:ext>
                  </a:extLst>
                </a:gridCol>
                <a:gridCol w="685174">
                  <a:extLst>
                    <a:ext uri="{9D8B030D-6E8A-4147-A177-3AD203B41FA5}">
                      <a16:colId xmlns:a16="http://schemas.microsoft.com/office/drawing/2014/main" val="3070944752"/>
                    </a:ext>
                  </a:extLst>
                </a:gridCol>
              </a:tblGrid>
              <a:tr h="359240">
                <a:tc>
                  <a:txBody>
                    <a:bodyPr/>
                    <a:lstStyle/>
                    <a:p>
                      <a:r>
                        <a:rPr lang="en-GB" sz="1400" dirty="0">
                          <a:latin typeface="Franklin Gothic"/>
                        </a:rPr>
                        <a:t>Bharani Medical Centre</a:t>
                      </a:r>
                    </a:p>
                  </a:txBody>
                  <a:tcPr/>
                </a:tc>
                <a:tc>
                  <a:txBody>
                    <a:bodyPr/>
                    <a:lstStyle/>
                    <a:p>
                      <a:r>
                        <a:rPr lang="en-GB" sz="1400" dirty="0">
                          <a:latin typeface="Franklin Gothic"/>
                        </a:rPr>
                        <a:t>1500</a:t>
                      </a:r>
                    </a:p>
                  </a:txBody>
                  <a:tcPr/>
                </a:tc>
                <a:extLst>
                  <a:ext uri="{0D108BD9-81ED-4DB2-BD59-A6C34878D82A}">
                    <a16:rowId xmlns:a16="http://schemas.microsoft.com/office/drawing/2014/main" val="3293432129"/>
                  </a:ext>
                </a:extLst>
              </a:tr>
              <a:tr h="330247">
                <a:tc>
                  <a:txBody>
                    <a:bodyPr/>
                    <a:lstStyle/>
                    <a:p>
                      <a:r>
                        <a:rPr lang="en-GB" sz="1400" dirty="0">
                          <a:latin typeface="Franklin Gothic"/>
                        </a:rPr>
                        <a:t>Ragstone Road Surgery</a:t>
                      </a:r>
                    </a:p>
                  </a:txBody>
                  <a:tcPr/>
                </a:tc>
                <a:tc>
                  <a:txBody>
                    <a:bodyPr/>
                    <a:lstStyle/>
                    <a:p>
                      <a:r>
                        <a:rPr lang="en-GB" sz="1400" dirty="0">
                          <a:latin typeface="Franklin Gothic"/>
                        </a:rPr>
                        <a:t>500</a:t>
                      </a:r>
                    </a:p>
                  </a:txBody>
                  <a:tcPr/>
                </a:tc>
                <a:extLst>
                  <a:ext uri="{0D108BD9-81ED-4DB2-BD59-A6C34878D82A}">
                    <a16:rowId xmlns:a16="http://schemas.microsoft.com/office/drawing/2014/main" val="4085960974"/>
                  </a:ext>
                </a:extLst>
              </a:tr>
            </a:tbl>
          </a:graphicData>
        </a:graphic>
      </p:graphicFrame>
      <p:pic>
        <p:nvPicPr>
          <p:cNvPr id="25" name="Picture 24">
            <a:extLst>
              <a:ext uri="{FF2B5EF4-FFF2-40B4-BE49-F238E27FC236}">
                <a16:creationId xmlns:a16="http://schemas.microsoft.com/office/drawing/2014/main" id="{BF721B18-7243-4FDD-A5B4-3CD3B02A1645}"/>
              </a:ext>
            </a:extLst>
          </p:cNvPr>
          <p:cNvPicPr>
            <a:picLocks noChangeAspect="1"/>
          </p:cNvPicPr>
          <p:nvPr/>
        </p:nvPicPr>
        <p:blipFill rotWithShape="1">
          <a:blip r:embed="rId4"/>
          <a:srcRect b="19233"/>
          <a:stretch/>
        </p:blipFill>
        <p:spPr>
          <a:xfrm>
            <a:off x="10243627" y="7639"/>
            <a:ext cx="1948373" cy="702244"/>
          </a:xfrm>
          <a:prstGeom prst="rect">
            <a:avLst/>
          </a:prstGeom>
        </p:spPr>
      </p:pic>
      <p:pic>
        <p:nvPicPr>
          <p:cNvPr id="19" name="Graphic 18" descr="Magic Wand Auto with solid fill">
            <a:extLst>
              <a:ext uri="{FF2B5EF4-FFF2-40B4-BE49-F238E27FC236}">
                <a16:creationId xmlns:a16="http://schemas.microsoft.com/office/drawing/2014/main" id="{D5DC6348-7F17-4450-8DD1-9A8EF09B68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3627" y="6462152"/>
            <a:ext cx="321064" cy="321064"/>
          </a:xfrm>
          <a:prstGeom prst="rect">
            <a:avLst/>
          </a:prstGeom>
        </p:spPr>
      </p:pic>
      <p:pic>
        <p:nvPicPr>
          <p:cNvPr id="44" name="Picture 43">
            <a:extLst>
              <a:ext uri="{FF2B5EF4-FFF2-40B4-BE49-F238E27FC236}">
                <a16:creationId xmlns:a16="http://schemas.microsoft.com/office/drawing/2014/main" id="{FE9D1F77-123B-421A-8A1E-E5DE87DC7EDF}"/>
              </a:ext>
            </a:extLst>
          </p:cNvPr>
          <p:cNvPicPr>
            <a:picLocks noChangeAspect="1"/>
          </p:cNvPicPr>
          <p:nvPr/>
        </p:nvPicPr>
        <p:blipFill>
          <a:blip r:embed="rId7">
            <a:alphaModFix amt="72000"/>
          </a:blip>
          <a:stretch>
            <a:fillRect/>
          </a:stretch>
        </p:blipFill>
        <p:spPr>
          <a:xfrm>
            <a:off x="11103839" y="886990"/>
            <a:ext cx="928220" cy="503271"/>
          </a:xfrm>
          <a:prstGeom prst="rect">
            <a:avLst/>
          </a:prstGeom>
        </p:spPr>
      </p:pic>
    </p:spTree>
    <p:extLst>
      <p:ext uri="{BB962C8B-B14F-4D97-AF65-F5344CB8AC3E}">
        <p14:creationId xmlns:p14="http://schemas.microsoft.com/office/powerpoint/2010/main" val="1868324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73708C-A770-4CCF-9E73-8F31792DB326}"/>
              </a:ext>
            </a:extLst>
          </p:cNvPr>
          <p:cNvSpPr/>
          <p:nvPr/>
        </p:nvSpPr>
        <p:spPr>
          <a:xfrm>
            <a:off x="3173369" y="740212"/>
            <a:ext cx="8886968" cy="5902881"/>
          </a:xfrm>
          <a:prstGeom prst="rect">
            <a:avLst/>
          </a:prstGeom>
          <a:solidFill>
            <a:schemeClr val="accent6">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C3496F53-82EC-4BDC-A55F-6D60D864CEC7}"/>
              </a:ext>
            </a:extLst>
          </p:cNvPr>
          <p:cNvPicPr>
            <a:picLocks noChangeAspect="1"/>
          </p:cNvPicPr>
          <p:nvPr/>
        </p:nvPicPr>
        <p:blipFill>
          <a:blip r:embed="rId3"/>
          <a:stretch>
            <a:fillRect/>
          </a:stretch>
        </p:blipFill>
        <p:spPr>
          <a:xfrm>
            <a:off x="-1444" y="-3328"/>
            <a:ext cx="3048120" cy="6858000"/>
          </a:xfrm>
          <a:prstGeom prst="rect">
            <a:avLst/>
          </a:prstGeom>
        </p:spPr>
      </p:pic>
      <p:sp>
        <p:nvSpPr>
          <p:cNvPr id="6" name="Title 1">
            <a:extLst>
              <a:ext uri="{FF2B5EF4-FFF2-40B4-BE49-F238E27FC236}">
                <a16:creationId xmlns:a16="http://schemas.microsoft.com/office/drawing/2014/main" id="{1DE07A9B-78DC-4CB2-9B50-8ACB93100EAB}"/>
              </a:ext>
            </a:extLst>
          </p:cNvPr>
          <p:cNvSpPr txBox="1">
            <a:spLocks noChangeArrowheads="1"/>
          </p:cNvSpPr>
          <p:nvPr/>
        </p:nvSpPr>
        <p:spPr>
          <a:xfrm>
            <a:off x="6341" y="102982"/>
            <a:ext cx="3049200" cy="360000"/>
          </a:xfrm>
          <a:prstGeom prst="rect">
            <a:avLst/>
          </a:prstGeom>
          <a:solidFill>
            <a:srgbClr val="0092A5"/>
          </a:solidFill>
        </p:spPr>
        <p:txBody>
          <a:bodyPr/>
          <a:lstStyle>
            <a:defPPr>
              <a:defRPr lang="en-US"/>
            </a:defPPr>
            <a:lvl1pPr algn="ctr" eaLnBrk="0" fontAlgn="base" hangingPunct="0">
              <a:lnSpc>
                <a:spcPct val="100000"/>
              </a:lnSpc>
              <a:spcBef>
                <a:spcPct val="0"/>
              </a:spcBef>
              <a:spcAft>
                <a:spcPct val="0"/>
              </a:spcAft>
              <a:defRPr b="1">
                <a:solidFill>
                  <a:prstClr val="white"/>
                </a:solidFill>
                <a:latin typeface="Calibri" panose="020F0502020204030204" pitchFamily="34" charset="0"/>
              </a:defRPr>
            </a:lvl1pPr>
            <a:lvl2pPr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eaLnBrk="0" fontAlgn="base">
              <a:lnSpc>
                <a:spcPct val="90000"/>
              </a:lnSpc>
              <a:spcBef>
                <a:spcPct val="0"/>
              </a:spcBef>
              <a:spcAft>
                <a:spcPct val="0"/>
              </a:spcAft>
              <a:defRPr sz="4400">
                <a:solidFill>
                  <a:srgbClr val="000000"/>
                </a:solidFill>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 Phased Approach</a:t>
            </a:r>
          </a:p>
        </p:txBody>
      </p:sp>
      <p:sp>
        <p:nvSpPr>
          <p:cNvPr id="11" name="TextBox 10">
            <a:extLst>
              <a:ext uri="{FF2B5EF4-FFF2-40B4-BE49-F238E27FC236}">
                <a16:creationId xmlns:a16="http://schemas.microsoft.com/office/drawing/2014/main" id="{70877A36-CDA1-4FE6-956B-FA6B18CC977A}"/>
              </a:ext>
            </a:extLst>
          </p:cNvPr>
          <p:cNvSpPr txBox="1"/>
          <p:nvPr/>
        </p:nvSpPr>
        <p:spPr>
          <a:xfrm>
            <a:off x="3210762" y="763363"/>
            <a:ext cx="8693597"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Franklin Gothic"/>
                <a:ea typeface="+mn-ea"/>
                <a:cs typeface="+mn-cs"/>
              </a:rPr>
              <a:t>Immediate 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000000"/>
                </a:solidFill>
                <a:effectLst/>
                <a:uLnTx/>
                <a:uFillTx/>
                <a:latin typeface="Franklin Gothic"/>
                <a:ea typeface="+mn-ea"/>
                <a:cs typeface="+mn-cs"/>
              </a:rPr>
              <a:t>To create a number of metabolic pharmacists; people who can help us with the management of CVD risk for our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Through the Accelerated Access Review (AAR) scheme, we employed a pharmacist and had his independent prescribing focus on Hypertension.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This was to ensure he could </a:t>
            </a:r>
            <a:r>
              <a:rPr kumimoji="0" lang="en-GB" sz="1600" b="0"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confidently</a:t>
            </a:r>
            <a:r>
              <a:rPr kumimoji="0" lang="en-GB" sz="1600" b="0" i="0" u="none" strike="noStrike" kern="1200" cap="none" spc="0" normalizeH="0" baseline="0" noProof="0" dirty="0">
                <a:ln>
                  <a:noFill/>
                </a:ln>
                <a:solidFill>
                  <a:srgbClr val="000000"/>
                </a:solidFill>
                <a:effectLst/>
                <a:uLnTx/>
                <a:uFillTx/>
                <a:latin typeface="Franklin Gothic"/>
                <a:ea typeface="+mn-ea"/>
                <a:cs typeface="+mn-cs"/>
              </a:rPr>
              <a:t> manage Hypertensive patients. This pharmacist is still with us and we’re now on-boarding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Our pharmacists have a dedicated clinic to crack on with this work 4 days a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At the start of each financial year – beginning this April 22 – we’ll be sending a huge number of these batch messages to kick start the next year’s worth of reviews with the aim to having these completed by the end of the calendar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Allowing GPs to focus their time on those patients that need to be called 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Going forward, we’ll continue to refine and expand our approach. Using a combination of the Connected Care platform to help us to identify cohorts and remotely monitor them and accuRx Plus to engage with people, we look to tackle Diabetes and Lipid Management, then move on to Asthma and so on; looking at a spectrum of Long-Term Conditions (LTCs), in a defined, standardised way using remote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3" name="TextBox 12">
            <a:extLst>
              <a:ext uri="{FF2B5EF4-FFF2-40B4-BE49-F238E27FC236}">
                <a16:creationId xmlns:a16="http://schemas.microsoft.com/office/drawing/2014/main" id="{EE65B48C-3F80-437F-86F1-7361AB3BDE2B}"/>
              </a:ext>
            </a:extLst>
          </p:cNvPr>
          <p:cNvSpPr txBox="1"/>
          <p:nvPr/>
        </p:nvSpPr>
        <p:spPr>
          <a:xfrm>
            <a:off x="3350675" y="214907"/>
            <a:ext cx="6588953" cy="369332"/>
          </a:xfrm>
          <a:prstGeom prst="rect">
            <a:avLst/>
          </a:prstGeom>
          <a:solidFill>
            <a:srgbClr val="92D050">
              <a:alpha val="92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GB" sz="1800" b="0" i="1"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Creating a sustainable model - Diversification of our workforce</a:t>
            </a:r>
          </a:p>
        </p:txBody>
      </p:sp>
      <p:sp>
        <p:nvSpPr>
          <p:cNvPr id="21" name="Oval 20">
            <a:extLst>
              <a:ext uri="{FF2B5EF4-FFF2-40B4-BE49-F238E27FC236}">
                <a16:creationId xmlns:a16="http://schemas.microsoft.com/office/drawing/2014/main" id="{B8FE5209-4D40-4916-B586-AB8C02A664DE}"/>
              </a:ext>
            </a:extLst>
          </p:cNvPr>
          <p:cNvSpPr/>
          <p:nvPr/>
        </p:nvSpPr>
        <p:spPr>
          <a:xfrm>
            <a:off x="3065485" y="87372"/>
            <a:ext cx="579836" cy="548456"/>
          </a:xfrm>
          <a:prstGeom prst="ellipse">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2</a:t>
            </a:r>
          </a:p>
        </p:txBody>
      </p:sp>
      <p:pic>
        <p:nvPicPr>
          <p:cNvPr id="22" name="Picture 21" descr="A picture containing linedrawing&#10;&#10;Description automatically generated">
            <a:extLst>
              <a:ext uri="{FF2B5EF4-FFF2-40B4-BE49-F238E27FC236}">
                <a16:creationId xmlns:a16="http://schemas.microsoft.com/office/drawing/2014/main" id="{9F4E859C-4C4D-442E-8FCE-1D8B56F6E736}"/>
              </a:ext>
            </a:extLst>
          </p:cNvPr>
          <p:cNvPicPr>
            <a:picLocks noChangeAspect="1"/>
          </p:cNvPicPr>
          <p:nvPr/>
        </p:nvPicPr>
        <p:blipFill rotWithShape="1">
          <a:blip r:embed="rId4">
            <a:extLst>
              <a:ext uri="{28A0092B-C50C-407E-A947-70E740481C1C}">
                <a14:useLocalDpi xmlns:a14="http://schemas.microsoft.com/office/drawing/2010/main" val="0"/>
              </a:ext>
            </a:extLst>
          </a:blip>
          <a:srcRect l="31155" t="13672" r="30701" b="14817"/>
          <a:stretch/>
        </p:blipFill>
        <p:spPr>
          <a:xfrm>
            <a:off x="759159" y="976863"/>
            <a:ext cx="1353814" cy="1691900"/>
          </a:xfrm>
          <a:prstGeom prst="rect">
            <a:avLst/>
          </a:prstGeom>
        </p:spPr>
      </p:pic>
      <p:pic>
        <p:nvPicPr>
          <p:cNvPr id="3" name="Picture 2">
            <a:extLst>
              <a:ext uri="{FF2B5EF4-FFF2-40B4-BE49-F238E27FC236}">
                <a16:creationId xmlns:a16="http://schemas.microsoft.com/office/drawing/2014/main" id="{3C347AA3-278F-4C22-860F-95515B7DFA96}"/>
              </a:ext>
            </a:extLst>
          </p:cNvPr>
          <p:cNvPicPr>
            <a:picLocks noChangeAspect="1"/>
          </p:cNvPicPr>
          <p:nvPr/>
        </p:nvPicPr>
        <p:blipFill>
          <a:blip r:embed="rId5"/>
          <a:stretch>
            <a:fillRect/>
          </a:stretch>
        </p:blipFill>
        <p:spPr>
          <a:xfrm>
            <a:off x="759159" y="3182644"/>
            <a:ext cx="1353814" cy="638349"/>
          </a:xfrm>
          <a:prstGeom prst="rect">
            <a:avLst/>
          </a:prstGeom>
          <a:effectLst>
            <a:outerShdw blurRad="63500" sx="102000" sy="102000" algn="ctr" rotWithShape="0">
              <a:prstClr val="black">
                <a:alpha val="40000"/>
              </a:prstClr>
            </a:outerShdw>
          </a:effectLst>
        </p:spPr>
      </p:pic>
      <p:sp>
        <p:nvSpPr>
          <p:cNvPr id="23" name="TextBox 22">
            <a:extLst>
              <a:ext uri="{FF2B5EF4-FFF2-40B4-BE49-F238E27FC236}">
                <a16:creationId xmlns:a16="http://schemas.microsoft.com/office/drawing/2014/main" id="{0EFC7FC9-A035-43FE-B384-DFA070A2F85B}"/>
              </a:ext>
            </a:extLst>
          </p:cNvPr>
          <p:cNvSpPr txBox="1"/>
          <p:nvPr/>
        </p:nvSpPr>
        <p:spPr>
          <a:xfrm>
            <a:off x="261475" y="4433314"/>
            <a:ext cx="275591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FFFF"/>
                </a:solidFill>
                <a:effectLst/>
                <a:uLnTx/>
                <a:uFillTx/>
                <a:latin typeface="Franklin Gothic"/>
                <a:ea typeface="+mn-ea"/>
                <a:cs typeface="+mn-cs"/>
              </a:rPr>
              <a:t>Every year there should be recalls happening QOFs or no QOFs…</a:t>
            </a:r>
          </a:p>
        </p:txBody>
      </p:sp>
      <p:pic>
        <p:nvPicPr>
          <p:cNvPr id="25" name="Picture 24">
            <a:extLst>
              <a:ext uri="{FF2B5EF4-FFF2-40B4-BE49-F238E27FC236}">
                <a16:creationId xmlns:a16="http://schemas.microsoft.com/office/drawing/2014/main" id="{481479F2-EE84-48A4-9358-05D78831F181}"/>
              </a:ext>
            </a:extLst>
          </p:cNvPr>
          <p:cNvPicPr>
            <a:picLocks noChangeAspect="1"/>
          </p:cNvPicPr>
          <p:nvPr/>
        </p:nvPicPr>
        <p:blipFill rotWithShape="1">
          <a:blip r:embed="rId6"/>
          <a:srcRect b="19233"/>
          <a:stretch/>
        </p:blipFill>
        <p:spPr>
          <a:xfrm>
            <a:off x="10243627" y="7639"/>
            <a:ext cx="1948373" cy="702244"/>
          </a:xfrm>
          <a:prstGeom prst="rect">
            <a:avLst/>
          </a:prstGeom>
        </p:spPr>
      </p:pic>
      <p:sp>
        <p:nvSpPr>
          <p:cNvPr id="26" name="TextBox 25">
            <a:extLst>
              <a:ext uri="{FF2B5EF4-FFF2-40B4-BE49-F238E27FC236}">
                <a16:creationId xmlns:a16="http://schemas.microsoft.com/office/drawing/2014/main" id="{CDD4D4BB-3CDB-43A5-B4A5-AEFC4616096B}"/>
              </a:ext>
            </a:extLst>
          </p:cNvPr>
          <p:cNvSpPr txBox="1"/>
          <p:nvPr/>
        </p:nvSpPr>
        <p:spPr>
          <a:xfrm>
            <a:off x="3173369" y="6094637"/>
            <a:ext cx="8886968" cy="738664"/>
          </a:xfrm>
          <a:prstGeom prst="rect">
            <a:avLst/>
          </a:prstGeom>
          <a:solidFill>
            <a:srgbClr val="ACEAEA"/>
          </a:solidFill>
          <a:ln>
            <a:solidFill>
              <a:srgbClr val="1E6C8E"/>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Our Long term 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Ultimately, I foresee these professionals managing our long-term conditions for our population, remotely from their laptop at home, and discussing the more complex patients with us (GPs) using online meeting/consultation tools.  </a:t>
            </a:r>
          </a:p>
        </p:txBody>
      </p:sp>
    </p:spTree>
    <p:extLst>
      <p:ext uri="{BB962C8B-B14F-4D97-AF65-F5344CB8AC3E}">
        <p14:creationId xmlns:p14="http://schemas.microsoft.com/office/powerpoint/2010/main" val="334720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33194" y="572347"/>
            <a:ext cx="8932801" cy="2352528"/>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cs typeface="Arial"/>
              </a:rPr>
              <a:t>Bringing PHM to the front-line</a:t>
            </a:r>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a:xfrm>
            <a:off x="443091" y="3016739"/>
            <a:ext cx="9144000" cy="824523"/>
          </a:xfrm>
        </p:spPr>
        <p:txBody>
          <a:bodyPr vert="horz" lIns="121920" tIns="60960" rIns="121920" bIns="60960"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dirty="0"/>
              <a:t>Dr Maslah Amin</a:t>
            </a:r>
          </a:p>
          <a:p>
            <a:r>
              <a:rPr lang="en-US" dirty="0"/>
              <a:t>National Clinical Advisor &amp; Associate Director</a:t>
            </a:r>
          </a:p>
          <a:p>
            <a:endParaRPr lang="en-US" dirty="0">
              <a:cs typeface="Arial"/>
            </a:endParaRPr>
          </a:p>
          <a:p>
            <a:r>
              <a:rPr lang="en-US" dirty="0">
                <a:cs typeface="Arial"/>
              </a:rPr>
              <a:t>November 2022</a:t>
            </a:r>
          </a:p>
        </p:txBody>
      </p:sp>
      <p:pic>
        <p:nvPicPr>
          <p:cNvPr id="12" name="Picture 11">
            <a:extLst>
              <a:ext uri="{FF2B5EF4-FFF2-40B4-BE49-F238E27FC236}">
                <a16:creationId xmlns:a16="http://schemas.microsoft.com/office/drawing/2014/main" id="{7B8E1154-D6B6-B544-9312-F1FF19A6CFF5}"/>
              </a:ext>
            </a:extLst>
          </p:cNvPr>
          <p:cNvPicPr>
            <a:picLocks noChangeAspect="1"/>
          </p:cNvPicPr>
          <p:nvPr/>
        </p:nvPicPr>
        <p:blipFill>
          <a:blip r:embed="rId2"/>
          <a:stretch>
            <a:fillRect/>
          </a:stretch>
        </p:blipFill>
        <p:spPr>
          <a:xfrm>
            <a:off x="9349127" y="-1357"/>
            <a:ext cx="2838311" cy="1076273"/>
          </a:xfrm>
          <a:prstGeom prst="rect">
            <a:avLst/>
          </a:prstGeom>
        </p:spPr>
      </p:pic>
      <p:pic>
        <p:nvPicPr>
          <p:cNvPr id="4" name="Picture 3">
            <a:extLst>
              <a:ext uri="{FF2B5EF4-FFF2-40B4-BE49-F238E27FC236}">
                <a16:creationId xmlns:a16="http://schemas.microsoft.com/office/drawing/2014/main" id="{FA81D4E9-8C80-4392-8A7C-D25A4F48AA3E}"/>
              </a:ext>
            </a:extLst>
          </p:cNvPr>
          <p:cNvPicPr>
            <a:picLocks noChangeAspect="1"/>
          </p:cNvPicPr>
          <p:nvPr/>
        </p:nvPicPr>
        <p:blipFill>
          <a:blip r:embed="rId3"/>
          <a:stretch>
            <a:fillRect/>
          </a:stretch>
        </p:blipFill>
        <p:spPr>
          <a:xfrm>
            <a:off x="8168783" y="1586485"/>
            <a:ext cx="4244621" cy="2860507"/>
          </a:xfrm>
          <a:prstGeom prst="rect">
            <a:avLst/>
          </a:prstGeom>
          <a:effectLst>
            <a:softEdge rad="127000"/>
          </a:effectLst>
          <a:scene3d>
            <a:camera prst="perspectiveContrastingLeftFacing"/>
            <a:lightRig rig="threePt" dir="t"/>
          </a:scene3d>
        </p:spPr>
      </p:pic>
    </p:spTree>
    <p:extLst>
      <p:ext uri="{BB962C8B-B14F-4D97-AF65-F5344CB8AC3E}">
        <p14:creationId xmlns:p14="http://schemas.microsoft.com/office/powerpoint/2010/main" val="1085801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4B9D2AC-2D84-4D06-9BB2-49CD63666491}"/>
              </a:ext>
            </a:extLst>
          </p:cNvPr>
          <p:cNvPicPr>
            <a:picLocks noChangeAspect="1"/>
          </p:cNvPicPr>
          <p:nvPr/>
        </p:nvPicPr>
        <p:blipFill>
          <a:blip r:embed="rId3"/>
          <a:stretch>
            <a:fillRect/>
          </a:stretch>
        </p:blipFill>
        <p:spPr>
          <a:xfrm>
            <a:off x="4924499" y="709883"/>
            <a:ext cx="3100046" cy="6148117"/>
          </a:xfrm>
          <a:prstGeom prst="rect">
            <a:avLst/>
          </a:prstGeom>
        </p:spPr>
      </p:pic>
      <p:sp>
        <p:nvSpPr>
          <p:cNvPr id="31" name="Rectangle 30">
            <a:extLst>
              <a:ext uri="{FF2B5EF4-FFF2-40B4-BE49-F238E27FC236}">
                <a16:creationId xmlns:a16="http://schemas.microsoft.com/office/drawing/2014/main" id="{0F841515-41A7-4C33-894B-F2E2D0EE0552}"/>
              </a:ext>
            </a:extLst>
          </p:cNvPr>
          <p:cNvSpPr/>
          <p:nvPr/>
        </p:nvSpPr>
        <p:spPr>
          <a:xfrm>
            <a:off x="55624" y="690704"/>
            <a:ext cx="4790513" cy="4401414"/>
          </a:xfrm>
          <a:prstGeom prst="rect">
            <a:avLst/>
          </a:prstGeom>
          <a:solidFill>
            <a:srgbClr val="D632C2">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3" name="TextBox 12">
            <a:extLst>
              <a:ext uri="{FF2B5EF4-FFF2-40B4-BE49-F238E27FC236}">
                <a16:creationId xmlns:a16="http://schemas.microsoft.com/office/drawing/2014/main" id="{EE65B48C-3F80-437F-86F1-7361AB3BDE2B}"/>
              </a:ext>
            </a:extLst>
          </p:cNvPr>
          <p:cNvSpPr txBox="1"/>
          <p:nvPr/>
        </p:nvSpPr>
        <p:spPr>
          <a:xfrm>
            <a:off x="3374225" y="176742"/>
            <a:ext cx="4576978" cy="369332"/>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Franklin Gothic"/>
                <a:ea typeface="+mn-ea"/>
                <a:cs typeface="+mn-cs"/>
              </a:rPr>
              <a:t>Evidence the Impact</a:t>
            </a:r>
          </a:p>
        </p:txBody>
      </p:sp>
      <p:sp>
        <p:nvSpPr>
          <p:cNvPr id="8" name="TextBox 7">
            <a:extLst>
              <a:ext uri="{FF2B5EF4-FFF2-40B4-BE49-F238E27FC236}">
                <a16:creationId xmlns:a16="http://schemas.microsoft.com/office/drawing/2014/main" id="{E66511B7-2B4A-4DC5-8712-08C83BD32067}"/>
              </a:ext>
            </a:extLst>
          </p:cNvPr>
          <p:cNvSpPr txBox="1"/>
          <p:nvPr/>
        </p:nvSpPr>
        <p:spPr>
          <a:xfrm>
            <a:off x="55625" y="4932000"/>
            <a:ext cx="4779574" cy="1923604"/>
          </a:xfrm>
          <a:prstGeom prst="rect">
            <a:avLst/>
          </a:prstGeom>
          <a:solidFill>
            <a:srgbClr val="92D050">
              <a:alpha val="2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Ragstone Surgery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Pre-pandemic with the footfall to the surgery 50% of our Hypertensive patients were controlled, now with remote monitoring we’re at 80% despite it not being a QOF year (it’s payment protected).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Our Diabetics are currently at 77% and we continue to actively drive this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We’ve had to do very little to enable the patients – very few needing BP monitors to be provided. </a:t>
            </a:r>
          </a:p>
        </p:txBody>
      </p:sp>
      <p:pic>
        <p:nvPicPr>
          <p:cNvPr id="18" name="Picture 17">
            <a:extLst>
              <a:ext uri="{FF2B5EF4-FFF2-40B4-BE49-F238E27FC236}">
                <a16:creationId xmlns:a16="http://schemas.microsoft.com/office/drawing/2014/main" id="{185D047A-93B3-4C2D-B4C6-F5F464F35920}"/>
              </a:ext>
            </a:extLst>
          </p:cNvPr>
          <p:cNvPicPr>
            <a:picLocks noChangeAspect="1"/>
          </p:cNvPicPr>
          <p:nvPr/>
        </p:nvPicPr>
        <p:blipFill rotWithShape="1">
          <a:blip r:embed="rId4"/>
          <a:srcRect b="19233"/>
          <a:stretch/>
        </p:blipFill>
        <p:spPr>
          <a:xfrm>
            <a:off x="10243627" y="7639"/>
            <a:ext cx="1948373" cy="702244"/>
          </a:xfrm>
          <a:prstGeom prst="rect">
            <a:avLst/>
          </a:prstGeom>
        </p:spPr>
      </p:pic>
      <p:sp>
        <p:nvSpPr>
          <p:cNvPr id="19" name="Oval 18">
            <a:extLst>
              <a:ext uri="{FF2B5EF4-FFF2-40B4-BE49-F238E27FC236}">
                <a16:creationId xmlns:a16="http://schemas.microsoft.com/office/drawing/2014/main" id="{CDC59260-DEBD-4080-8E73-6B9BCCD636B7}"/>
              </a:ext>
            </a:extLst>
          </p:cNvPr>
          <p:cNvSpPr/>
          <p:nvPr/>
        </p:nvSpPr>
        <p:spPr>
          <a:xfrm>
            <a:off x="3170206" y="84533"/>
            <a:ext cx="579836" cy="548456"/>
          </a:xfrm>
          <a:prstGeom prst="ellipse">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3</a:t>
            </a:r>
          </a:p>
        </p:txBody>
      </p:sp>
      <p:pic>
        <p:nvPicPr>
          <p:cNvPr id="22" name="Picture 21">
            <a:extLst>
              <a:ext uri="{FF2B5EF4-FFF2-40B4-BE49-F238E27FC236}">
                <a16:creationId xmlns:a16="http://schemas.microsoft.com/office/drawing/2014/main" id="{CED533C6-0C81-4798-80CF-595053E295CC}"/>
              </a:ext>
            </a:extLst>
          </p:cNvPr>
          <p:cNvPicPr>
            <a:picLocks noChangeAspect="1"/>
          </p:cNvPicPr>
          <p:nvPr/>
        </p:nvPicPr>
        <p:blipFill>
          <a:blip r:embed="rId5"/>
          <a:stretch>
            <a:fillRect/>
          </a:stretch>
        </p:blipFill>
        <p:spPr>
          <a:xfrm>
            <a:off x="55624" y="727264"/>
            <a:ext cx="4779575" cy="302781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4" name="Subtitle 2">
            <a:extLst>
              <a:ext uri="{FF2B5EF4-FFF2-40B4-BE49-F238E27FC236}">
                <a16:creationId xmlns:a16="http://schemas.microsoft.com/office/drawing/2014/main" id="{584FF319-2E2E-4602-AA2E-C51911C7F874}"/>
              </a:ext>
            </a:extLst>
          </p:cNvPr>
          <p:cNvSpPr txBox="1">
            <a:spLocks/>
          </p:cNvSpPr>
          <p:nvPr/>
        </p:nvSpPr>
        <p:spPr>
          <a:xfrm>
            <a:off x="191009" y="3802150"/>
            <a:ext cx="4576979" cy="1040438"/>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GB" sz="1200" b="0" i="0" u="none" strike="noStrike" kern="1200" cap="none" spc="0" normalizeH="0" baseline="0" noProof="0" dirty="0">
                <a:ln>
                  <a:noFill/>
                </a:ln>
                <a:solidFill>
                  <a:srgbClr val="000000"/>
                </a:solidFill>
                <a:effectLst/>
                <a:uLnTx/>
                <a:uFillTx/>
                <a:latin typeface="Franklin Gothic"/>
                <a:ea typeface="Calibri" panose="020F0502020204030204" pitchFamily="34" charset="0"/>
                <a:cs typeface="Calibri" panose="020F0502020204030204" pitchFamily="34" charset="0"/>
              </a:rPr>
              <a:t>Bharani, Ragstone and Village Medical Centre took an accuRx Plus approach</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en-GB" sz="1200" b="0" i="0" u="none" strike="noStrike" kern="1200" cap="none" spc="0" normalizeH="0" baseline="0" noProof="0" dirty="0">
                <a:ln>
                  <a:noFill/>
                </a:ln>
                <a:solidFill>
                  <a:srgbClr val="000000"/>
                </a:solidFill>
                <a:effectLst/>
                <a:uLnTx/>
                <a:uFillTx/>
                <a:latin typeface="Franklin Gothic"/>
                <a:ea typeface="Calibri" panose="020F0502020204030204" pitchFamily="34" charset="0"/>
                <a:cs typeface="Calibri" panose="020F0502020204030204" pitchFamily="34" charset="0"/>
              </a:rPr>
              <a:t>All practices seeing significant improvement in BP recording in last 3 months</a:t>
            </a: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F46E2A06-00C3-45B8-8DEE-B0090A516878}"/>
              </a:ext>
            </a:extLst>
          </p:cNvPr>
          <p:cNvSpPr txBox="1"/>
          <p:nvPr/>
        </p:nvSpPr>
        <p:spPr>
          <a:xfrm>
            <a:off x="8154832" y="690704"/>
            <a:ext cx="3846159" cy="6148117"/>
          </a:xfrm>
          <a:prstGeom prst="rect">
            <a:avLst/>
          </a:prstGeom>
          <a:solidFill>
            <a:srgbClr val="AC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We’ve got to learn to live with Covid. We’re just not going to see the same footfall into our practices – so we’ve got to reach people in a new, novel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Combining the power of accuRx Plus (bulk messaging and targeted </a:t>
            </a:r>
            <a:r>
              <a:rPr kumimoji="0" lang="en-GB" sz="1200" b="0" i="0" u="none" strike="noStrike" kern="1200" cap="none" spc="0" normalizeH="0" baseline="0" noProof="0" dirty="0">
                <a:ln>
                  <a:noFill/>
                </a:ln>
                <a:solidFill>
                  <a:srgbClr val="000000"/>
                </a:solidFill>
                <a:effectLst/>
                <a:uLnTx/>
                <a:uFillTx/>
                <a:latin typeface="Franklin Gothic"/>
                <a:ea typeface="+mn-ea"/>
                <a:cs typeface="Calibri" panose="020F0502020204030204" pitchFamily="34" charset="0"/>
              </a:rPr>
              <a:t>questionnaires</a:t>
            </a:r>
            <a:r>
              <a:rPr kumimoji="0" lang="en-GB" sz="1200" b="0" i="0" u="none" strike="noStrike" kern="1200" cap="none" spc="0" normalizeH="0" baseline="0" noProof="0" dirty="0">
                <a:ln>
                  <a:noFill/>
                </a:ln>
                <a:solidFill>
                  <a:srgbClr val="000000"/>
                </a:solidFill>
                <a:effectLst/>
                <a:uLnTx/>
                <a:uFillTx/>
                <a:latin typeface="Franklin Gothic"/>
                <a:ea typeface="+mn-ea"/>
                <a:cs typeface="+mn-cs"/>
              </a:rPr>
              <a:t>) with e-consulting enabling the uploading and sharing of photo – all these things are changing the way we deliver General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Franklin Gothic"/>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We’ve so much more information at our hands to make decisions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We’ve more capacity to call in and spend more time with people who really need to be seen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It’s more cost effective for both us and our patients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It results in better outcomes for our patients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And is far more satisfying for me/us as clinicians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The NHS needs to get to the state where we’re seeing the right people at the right time by the right clinician.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You do this by doing exactly what we did - gathering the data, triaging, gathering more focussed data to enable better decisions, better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It’s not for everyone – but for those who can use it, it gives you the opportunity to manage them well; remotely and safely.</a:t>
            </a:r>
            <a:endParaRPr kumimoji="0" lang="en-GB" sz="1200" b="1" i="1" u="none" strike="noStrike" kern="1200" cap="none" spc="0" normalizeH="0" baseline="0" noProof="0" dirty="0">
              <a:ln>
                <a:noFill/>
              </a:ln>
              <a:solidFill>
                <a:srgbClr val="000000"/>
              </a:solidFill>
              <a:effectLst/>
              <a:uLnTx/>
              <a:uFillTx/>
              <a:latin typeface="Franklin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000000"/>
                </a:solidFill>
                <a:effectLst/>
                <a:uLnTx/>
                <a:uFillTx/>
                <a:latin typeface="Franklin Gothic"/>
                <a:ea typeface="+mn-ea"/>
                <a:cs typeface="+mn-cs"/>
              </a:rPr>
              <a:t>This is the new normal for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Franklin Gothic"/>
                <a:ea typeface="+mn-ea"/>
                <a:cs typeface="+mn-cs"/>
              </a:rPr>
              <a:t> </a:t>
            </a:r>
            <a:r>
              <a:rPr kumimoji="0" lang="en-GB" sz="1200" b="1" i="0" u="none" strike="noStrike" kern="1200" cap="none" spc="0" normalizeH="0" baseline="0" noProof="0" dirty="0">
                <a:ln>
                  <a:noFill/>
                </a:ln>
                <a:solidFill>
                  <a:srgbClr val="000000"/>
                </a:solidFill>
                <a:effectLst/>
                <a:uLnTx/>
                <a:uFillTx/>
                <a:latin typeface="Franklin Gothic"/>
                <a:ea typeface="+mn-ea"/>
                <a:cs typeface="+mn-cs"/>
              </a:rPr>
              <a:t>We love it. Patients love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Franklin Gothic"/>
                <a:ea typeface="+mn-ea"/>
                <a:cs typeface="+mn-cs"/>
              </a:rPr>
              <a:t>This is where we are – this is the future. </a:t>
            </a:r>
          </a:p>
        </p:txBody>
      </p:sp>
      <p:sp>
        <p:nvSpPr>
          <p:cNvPr id="27" name="TextBox 26">
            <a:extLst>
              <a:ext uri="{FF2B5EF4-FFF2-40B4-BE49-F238E27FC236}">
                <a16:creationId xmlns:a16="http://schemas.microsoft.com/office/drawing/2014/main" id="{C2E75C85-018D-4307-A5B7-FA84C5A4AD0F}"/>
              </a:ext>
            </a:extLst>
          </p:cNvPr>
          <p:cNvSpPr txBox="1"/>
          <p:nvPr/>
        </p:nvSpPr>
        <p:spPr>
          <a:xfrm>
            <a:off x="5053063" y="1121324"/>
            <a:ext cx="29714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I had a 47-year-old lady with CVD risk factors, who hadn’t attended at the practice for a long time if at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She’s Polish, very busy with her work/career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And typically, wouldn’t respond to phone calls</a:t>
            </a:r>
            <a:r>
              <a:rPr kumimoji="0" lang="en-GB" sz="11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a:t>
            </a:r>
          </a:p>
        </p:txBody>
      </p:sp>
      <p:sp>
        <p:nvSpPr>
          <p:cNvPr id="28" name="TextBox 27">
            <a:extLst>
              <a:ext uri="{FF2B5EF4-FFF2-40B4-BE49-F238E27FC236}">
                <a16:creationId xmlns:a16="http://schemas.microsoft.com/office/drawing/2014/main" id="{B36CC26E-1CB8-4A9A-B2C9-B0EDD7CDC8D5}"/>
              </a:ext>
            </a:extLst>
          </p:cNvPr>
          <p:cNvSpPr txBox="1"/>
          <p:nvPr/>
        </p:nvSpPr>
        <p:spPr>
          <a:xfrm>
            <a:off x="5053063" y="2373512"/>
            <a:ext cx="2910045" cy="4329647"/>
          </a:xfrm>
          <a:prstGeom prst="rect">
            <a:avLst/>
          </a:prstGeom>
          <a:noFill/>
          <a:ln>
            <a:noFill/>
          </a:ln>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We reached out through our new process.</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We sent her a blood pressure monitor and link to submit her readings.</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Her blood pressure was high. And she recorded that she was in fact having headaches.</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We messaged to ask her to send us her BP readings for 7 days and found her average reading was high.</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We needed to start her on medication.</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We tried calling her, but she wasn’t responding – was in fact out of the country - in Poland.</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We texted her to prompt her to get blood tests done and start medication on her return. Which she subsequently did.</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We were able to diagnose and treat her and have it all documented on her record – without ever having actually spoken to her.</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endParaRP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a:ea typeface="+mn-ea"/>
                <a:cs typeface="Calibri" panose="020F0502020204030204" pitchFamily="34" charset="0"/>
              </a:rPr>
              <a:t>It made it clear to us that we could support people who had busy lives, worked or lived far away, who didn’t want or need to come to the practice. </a:t>
            </a:r>
          </a:p>
        </p:txBody>
      </p:sp>
      <p:sp>
        <p:nvSpPr>
          <p:cNvPr id="29" name="Title 1">
            <a:extLst>
              <a:ext uri="{FF2B5EF4-FFF2-40B4-BE49-F238E27FC236}">
                <a16:creationId xmlns:a16="http://schemas.microsoft.com/office/drawing/2014/main" id="{5EAA8A18-4FBD-4019-BE47-E5B410AEBC2C}"/>
              </a:ext>
            </a:extLst>
          </p:cNvPr>
          <p:cNvSpPr txBox="1">
            <a:spLocks noChangeArrowheads="1"/>
          </p:cNvSpPr>
          <p:nvPr/>
        </p:nvSpPr>
        <p:spPr>
          <a:xfrm>
            <a:off x="4976424" y="727264"/>
            <a:ext cx="2950640" cy="297008"/>
          </a:xfrm>
          <a:prstGeom prst="rect">
            <a:avLst/>
          </a:prstGeom>
          <a:solidFill>
            <a:srgbClr val="0092A5"/>
          </a:solidFill>
        </p:spPr>
        <p:txBody>
          <a:bodyPr/>
          <a:lstStyle>
            <a:lvl1pPr algn="l" rtl="0" eaLnBrk="0" fontAlgn="base" hangingPunct="0">
              <a:lnSpc>
                <a:spcPct val="90000"/>
              </a:lnSpc>
              <a:spcBef>
                <a:spcPct val="0"/>
              </a:spcBef>
              <a:spcAft>
                <a:spcPct val="0"/>
              </a:spcAft>
              <a:defRPr lang="en-US" sz="4400" kern="1200">
                <a:solidFill>
                  <a:srgbClr val="000000"/>
                </a:solidFill>
                <a:latin typeface="Calibri Light"/>
              </a:defRPr>
            </a:lvl1pPr>
            <a:lvl2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Franklin Gothic"/>
                <a:ea typeface="+mn-ea"/>
                <a:cs typeface="+mn-cs"/>
              </a:rPr>
              <a:t> </a:t>
            </a:r>
            <a:r>
              <a:rPr kumimoji="0" lang="en-GB" sz="1400" b="1" i="0" u="none" strike="noStrike" kern="1200" cap="none" spc="0" normalizeH="0" baseline="0" noProof="0" dirty="0">
                <a:ln>
                  <a:noFill/>
                </a:ln>
                <a:solidFill>
                  <a:prstClr val="white"/>
                </a:solidFill>
                <a:effectLst/>
                <a:uLnTx/>
                <a:uFillTx/>
                <a:latin typeface="Franklin Gothic"/>
                <a:ea typeface="+mn-ea"/>
                <a:cs typeface="+mn-cs"/>
              </a:rPr>
              <a:t>Case Study</a:t>
            </a:r>
          </a:p>
        </p:txBody>
      </p:sp>
      <p:sp>
        <p:nvSpPr>
          <p:cNvPr id="30" name="Title 1">
            <a:extLst>
              <a:ext uri="{FF2B5EF4-FFF2-40B4-BE49-F238E27FC236}">
                <a16:creationId xmlns:a16="http://schemas.microsoft.com/office/drawing/2014/main" id="{DE5136AF-D61D-44F3-B412-A7F223567429}"/>
              </a:ext>
            </a:extLst>
          </p:cNvPr>
          <p:cNvSpPr txBox="1">
            <a:spLocks noChangeArrowheads="1"/>
          </p:cNvSpPr>
          <p:nvPr/>
        </p:nvSpPr>
        <p:spPr>
          <a:xfrm>
            <a:off x="8273085" y="710422"/>
            <a:ext cx="3575016" cy="361318"/>
          </a:xfrm>
          <a:prstGeom prst="rect">
            <a:avLst/>
          </a:prstGeom>
          <a:solidFill>
            <a:srgbClr val="0092A5"/>
          </a:solidFill>
        </p:spPr>
        <p:txBody>
          <a:bodyPr/>
          <a:lstStyle>
            <a:lvl1pPr algn="l" rtl="0" eaLnBrk="0" fontAlgn="base" hangingPunct="0">
              <a:lnSpc>
                <a:spcPct val="90000"/>
              </a:lnSpc>
              <a:spcBef>
                <a:spcPct val="0"/>
              </a:spcBef>
              <a:spcAft>
                <a:spcPct val="0"/>
              </a:spcAft>
              <a:defRPr lang="en-US" sz="4400" kern="1200">
                <a:solidFill>
                  <a:srgbClr val="000000"/>
                </a:solidFill>
                <a:latin typeface="Calibri Light"/>
              </a:defRPr>
            </a:lvl1pPr>
            <a:lvl2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400" b="1" i="0" u="none" strike="noStrike" kern="1200" cap="none" spc="0" normalizeH="0" baseline="0" noProof="0" dirty="0">
                <a:ln>
                  <a:noFill/>
                </a:ln>
                <a:solidFill>
                  <a:prstClr val="white"/>
                </a:solidFill>
                <a:effectLst/>
                <a:uLnTx/>
                <a:uFillTx/>
                <a:latin typeface="Franklin Gothic"/>
                <a:ea typeface="+mn-ea"/>
                <a:cs typeface="+mn-cs"/>
              </a:rPr>
              <a:t>Benefits</a:t>
            </a:r>
          </a:p>
        </p:txBody>
      </p:sp>
      <p:sp>
        <p:nvSpPr>
          <p:cNvPr id="2" name="Title 1">
            <a:extLst>
              <a:ext uri="{FF2B5EF4-FFF2-40B4-BE49-F238E27FC236}">
                <a16:creationId xmlns:a16="http://schemas.microsoft.com/office/drawing/2014/main" id="{D9BDC228-60B7-ED95-89AE-CD46F0A94DBF}"/>
              </a:ext>
            </a:extLst>
          </p:cNvPr>
          <p:cNvSpPr txBox="1">
            <a:spLocks noChangeArrowheads="1"/>
          </p:cNvSpPr>
          <p:nvPr/>
        </p:nvSpPr>
        <p:spPr>
          <a:xfrm>
            <a:off x="6341" y="85890"/>
            <a:ext cx="3049200" cy="360000"/>
          </a:xfrm>
          <a:prstGeom prst="rect">
            <a:avLst/>
          </a:prstGeom>
          <a:solidFill>
            <a:srgbClr val="0092A5"/>
          </a:solidFill>
        </p:spPr>
        <p:txBody>
          <a:bodyPr/>
          <a:lstStyle>
            <a:defPPr>
              <a:defRPr lang="en-US"/>
            </a:defPPr>
            <a:lvl1pPr algn="ctr" eaLnBrk="0" fontAlgn="base" hangingPunct="0">
              <a:lnSpc>
                <a:spcPct val="100000"/>
              </a:lnSpc>
              <a:spcBef>
                <a:spcPct val="0"/>
              </a:spcBef>
              <a:spcAft>
                <a:spcPct val="0"/>
              </a:spcAft>
              <a:defRPr b="1">
                <a:solidFill>
                  <a:prstClr val="white"/>
                </a:solidFill>
                <a:latin typeface="Calibri" panose="020F0502020204030204" pitchFamily="34" charset="0"/>
              </a:defRPr>
            </a:lvl1pPr>
            <a:lvl2pPr eaLnBrk="0" fontAlgn="base" hangingPunct="0">
              <a:lnSpc>
                <a:spcPct val="90000"/>
              </a:lnSpc>
              <a:spcBef>
                <a:spcPct val="0"/>
              </a:spcBef>
              <a:spcAft>
                <a:spcPct val="0"/>
              </a:spcAft>
              <a:defRPr sz="4400">
                <a:solidFill>
                  <a:srgbClr val="000000"/>
                </a:solidFill>
                <a:latin typeface="Calibri Light" panose="020F0302020204030204" pitchFamily="34" charset="0"/>
              </a:defRPr>
            </a:lvl2pPr>
            <a:lvl3pPr eaLnBrk="0" fontAlgn="base" hangingPunct="0">
              <a:lnSpc>
                <a:spcPct val="90000"/>
              </a:lnSpc>
              <a:spcBef>
                <a:spcPct val="0"/>
              </a:spcBef>
              <a:spcAft>
                <a:spcPct val="0"/>
              </a:spcAft>
              <a:defRPr sz="4400">
                <a:solidFill>
                  <a:srgbClr val="000000"/>
                </a:solidFill>
                <a:latin typeface="Calibri Light" panose="020F0302020204030204" pitchFamily="34" charset="0"/>
              </a:defRPr>
            </a:lvl3pPr>
            <a:lvl4pPr eaLnBrk="0" fontAlgn="base" hangingPunct="0">
              <a:lnSpc>
                <a:spcPct val="90000"/>
              </a:lnSpc>
              <a:spcBef>
                <a:spcPct val="0"/>
              </a:spcBef>
              <a:spcAft>
                <a:spcPct val="0"/>
              </a:spcAft>
              <a:defRPr sz="4400">
                <a:solidFill>
                  <a:srgbClr val="000000"/>
                </a:solidFill>
                <a:latin typeface="Calibri Light" panose="020F0302020204030204" pitchFamily="34" charset="0"/>
              </a:defRPr>
            </a:lvl4pPr>
            <a:lvl5pPr eaLnBrk="0" fontAlgn="base" hangingPunct="0">
              <a:lnSpc>
                <a:spcPct val="90000"/>
              </a:lnSpc>
              <a:spcBef>
                <a:spcPct val="0"/>
              </a:spcBef>
              <a:spcAft>
                <a:spcPct val="0"/>
              </a:spcAft>
              <a:defRPr sz="4400">
                <a:solidFill>
                  <a:srgbClr val="000000"/>
                </a:solidFill>
                <a:latin typeface="Calibri Light" panose="020F0302020204030204" pitchFamily="34" charset="0"/>
              </a:defRPr>
            </a:lvl5pPr>
            <a:lvl6pPr marL="45720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eaLnBrk="0" fontAlgn="base">
              <a:lnSpc>
                <a:spcPct val="90000"/>
              </a:lnSpc>
              <a:spcBef>
                <a:spcPct val="0"/>
              </a:spcBef>
              <a:spcAft>
                <a:spcPct val="0"/>
              </a:spcAft>
              <a:defRPr sz="4400">
                <a:solidFill>
                  <a:srgbClr val="000000"/>
                </a:solidFill>
                <a:latin typeface="Calibri Light" panose="020F03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Franklin Gothic"/>
                <a:ea typeface="+mn-ea"/>
                <a:cs typeface="+mn-cs"/>
              </a:rPr>
              <a:t>Evaluation</a:t>
            </a:r>
          </a:p>
        </p:txBody>
      </p:sp>
    </p:spTree>
    <p:extLst>
      <p:ext uri="{BB962C8B-B14F-4D97-AF65-F5344CB8AC3E}">
        <p14:creationId xmlns:p14="http://schemas.microsoft.com/office/powerpoint/2010/main" val="710813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86B3645-0680-DF30-DFED-520548726C67}"/>
              </a:ext>
            </a:extLst>
          </p:cNvPr>
          <p:cNvSpPr txBox="1"/>
          <p:nvPr/>
        </p:nvSpPr>
        <p:spPr>
          <a:xfrm>
            <a:off x="6620538" y="3937800"/>
            <a:ext cx="4262292" cy="523220"/>
          </a:xfrm>
          <a:prstGeom prst="rect">
            <a:avLst/>
          </a:prstGeom>
          <a:solidFill>
            <a:srgbClr val="92D050">
              <a:alpha val="92000"/>
            </a:srgbClr>
          </a:solidFill>
        </p:spPr>
        <p:txBody>
          <a:bodyPr wrap="square" lIns="28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Franklin Gothic"/>
                <a:ea typeface="Calibri" panose="020F0502020204030204" pitchFamily="34" charset="0"/>
                <a:cs typeface="Times New Roman" panose="02020603050405020304" pitchFamily="18" charset="0"/>
              </a:rPr>
              <a:t>Using connected care, they contacted patients by text or phone  while they were in the A&amp;E department</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Title 1">
            <a:extLst>
              <a:ext uri="{FF2B5EF4-FFF2-40B4-BE49-F238E27FC236}">
                <a16:creationId xmlns:a16="http://schemas.microsoft.com/office/drawing/2014/main" id="{5E676C83-E36E-1989-9841-72F3190BA838}"/>
              </a:ext>
            </a:extLst>
          </p:cNvPr>
          <p:cNvSpPr>
            <a:spLocks noGrp="1"/>
          </p:cNvSpPr>
          <p:nvPr>
            <p:ph type="title"/>
          </p:nvPr>
        </p:nvSpPr>
        <p:spPr>
          <a:xfrm>
            <a:off x="670780" y="219683"/>
            <a:ext cx="7271474" cy="598000"/>
          </a:xfrm>
        </p:spPr>
        <p:txBody>
          <a:bodyPr/>
          <a:lstStyle/>
          <a:p>
            <a:r>
              <a:rPr lang="en-GB" sz="2200" dirty="0"/>
              <a:t>A&amp;E Study – summary</a:t>
            </a:r>
          </a:p>
        </p:txBody>
      </p:sp>
      <p:pic>
        <p:nvPicPr>
          <p:cNvPr id="7" name="Picture 6">
            <a:extLst>
              <a:ext uri="{FF2B5EF4-FFF2-40B4-BE49-F238E27FC236}">
                <a16:creationId xmlns:a16="http://schemas.microsoft.com/office/drawing/2014/main" id="{F7A666F7-565C-8819-90F7-EE562FE18298}"/>
              </a:ext>
            </a:extLst>
          </p:cNvPr>
          <p:cNvPicPr>
            <a:picLocks noChangeAspect="1"/>
          </p:cNvPicPr>
          <p:nvPr/>
        </p:nvPicPr>
        <p:blipFill>
          <a:blip r:embed="rId2"/>
          <a:stretch>
            <a:fillRect/>
          </a:stretch>
        </p:blipFill>
        <p:spPr>
          <a:xfrm>
            <a:off x="350159" y="1210654"/>
            <a:ext cx="8321958" cy="1977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6CAB419-BAF9-7665-FFE5-C755CF8CB271}"/>
              </a:ext>
            </a:extLst>
          </p:cNvPr>
          <p:cNvSpPr txBox="1"/>
          <p:nvPr/>
        </p:nvSpPr>
        <p:spPr>
          <a:xfrm>
            <a:off x="1193688" y="3403407"/>
            <a:ext cx="3720510" cy="2031325"/>
          </a:xfrm>
          <a:prstGeom prst="rect">
            <a:avLst/>
          </a:prstGeom>
          <a:solidFill>
            <a:srgbClr val="7030A0">
              <a:alpha val="92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Franklin Gothic"/>
                <a:ea typeface="Calibri" panose="020F0502020204030204" pitchFamily="34" charset="0"/>
                <a:cs typeface="Times New Roman" panose="02020603050405020304" pitchFamily="18" charset="0"/>
              </a:rPr>
              <a:t>Clinicians use the Transfer of Care Notifications on CareCentric to identify Live Notifications of patients who are currently inpatient at Berkshire Healthcare, Frimley Park, </a:t>
            </a:r>
            <a:r>
              <a:rPr kumimoji="0" lang="en-GB" sz="1600" b="0" i="0" u="none" strike="noStrike" kern="1200" cap="none" spc="0" normalizeH="0" baseline="0" noProof="0" dirty="0" err="1">
                <a:ln>
                  <a:noFill/>
                </a:ln>
                <a:solidFill>
                  <a:srgbClr val="FFFFFF"/>
                </a:solidFill>
                <a:effectLst/>
                <a:uLnTx/>
                <a:uFillTx/>
                <a:latin typeface="Franklin Gothic"/>
                <a:ea typeface="Calibri" panose="020F0502020204030204" pitchFamily="34" charset="0"/>
                <a:cs typeface="Times New Roman" panose="02020603050405020304" pitchFamily="18" charset="0"/>
              </a:rPr>
              <a:t>Heatherwood</a:t>
            </a:r>
            <a:r>
              <a:rPr kumimoji="0" lang="en-GB" sz="1600" b="0" i="0" u="none" strike="noStrike" kern="1200" cap="none" spc="0" normalizeH="0" baseline="0" noProof="0" dirty="0">
                <a:ln>
                  <a:noFill/>
                </a:ln>
                <a:solidFill>
                  <a:srgbClr val="FFFFFF"/>
                </a:solidFill>
                <a:effectLst/>
                <a:uLnTx/>
                <a:uFillTx/>
                <a:latin typeface="Franklin Gothic"/>
                <a:ea typeface="Calibri" panose="020F0502020204030204" pitchFamily="34" charset="0"/>
                <a:cs typeface="Times New Roman" panose="02020603050405020304" pitchFamily="18" charset="0"/>
              </a:rPr>
              <a:t>, Royal Berkshire and Wexham Park hospitals, or in A&amp;E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9" name="Arrow: Pentagon 8">
            <a:extLst>
              <a:ext uri="{FF2B5EF4-FFF2-40B4-BE49-F238E27FC236}">
                <a16:creationId xmlns:a16="http://schemas.microsoft.com/office/drawing/2014/main" id="{F23A06B4-1C92-E7B5-4CEA-A3FC508D8E5E}"/>
              </a:ext>
            </a:extLst>
          </p:cNvPr>
          <p:cNvSpPr/>
          <p:nvPr/>
        </p:nvSpPr>
        <p:spPr>
          <a:xfrm>
            <a:off x="335072" y="3429000"/>
            <a:ext cx="875414" cy="875414"/>
          </a:xfrm>
          <a:prstGeom prst="homePlate">
            <a:avLst>
              <a:gd name="adj" fmla="val 27485"/>
            </a:avLst>
          </a:prstGeom>
          <a:solidFill>
            <a:schemeClr val="accent1">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01</a:t>
            </a:r>
          </a:p>
        </p:txBody>
      </p:sp>
      <p:sp>
        <p:nvSpPr>
          <p:cNvPr id="11" name="Freeform: Shape 10">
            <a:extLst>
              <a:ext uri="{FF2B5EF4-FFF2-40B4-BE49-F238E27FC236}">
                <a16:creationId xmlns:a16="http://schemas.microsoft.com/office/drawing/2014/main" id="{C73B553E-B0CB-6E22-5178-3CE7664BE700}"/>
              </a:ext>
            </a:extLst>
          </p:cNvPr>
          <p:cNvSpPr/>
          <p:nvPr/>
        </p:nvSpPr>
        <p:spPr>
          <a:xfrm>
            <a:off x="4914198" y="3210377"/>
            <a:ext cx="740606" cy="1161602"/>
          </a:xfrm>
          <a:custGeom>
            <a:avLst/>
            <a:gdLst>
              <a:gd name="connsiteX0" fmla="*/ 0 w 716097"/>
              <a:gd name="connsiteY0" fmla="*/ 716097 h 716097"/>
              <a:gd name="connsiteX1" fmla="*/ 716097 w 716097"/>
              <a:gd name="connsiteY1" fmla="*/ 716097 h 716097"/>
              <a:gd name="connsiteX2" fmla="*/ 716097 w 716097"/>
              <a:gd name="connsiteY2" fmla="*/ 0 h 716097"/>
            </a:gdLst>
            <a:ahLst/>
            <a:cxnLst>
              <a:cxn ang="0">
                <a:pos x="connsiteX0" y="connsiteY0"/>
              </a:cxn>
              <a:cxn ang="0">
                <a:pos x="connsiteX1" y="connsiteY1"/>
              </a:cxn>
              <a:cxn ang="0">
                <a:pos x="connsiteX2" y="connsiteY2"/>
              </a:cxn>
            </a:cxnLst>
            <a:rect l="l" t="t" r="r" b="b"/>
            <a:pathLst>
              <a:path w="716097" h="716097">
                <a:moveTo>
                  <a:pt x="0" y="716097"/>
                </a:moveTo>
                <a:lnTo>
                  <a:pt x="716097" y="716097"/>
                </a:lnTo>
                <a:lnTo>
                  <a:pt x="716097" y="0"/>
                </a:ln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4" name="TextBox 13">
            <a:extLst>
              <a:ext uri="{FF2B5EF4-FFF2-40B4-BE49-F238E27FC236}">
                <a16:creationId xmlns:a16="http://schemas.microsoft.com/office/drawing/2014/main" id="{A749E75C-7F9F-CF23-68AB-33F021546110}"/>
              </a:ext>
            </a:extLst>
          </p:cNvPr>
          <p:cNvSpPr txBox="1"/>
          <p:nvPr/>
        </p:nvSpPr>
        <p:spPr>
          <a:xfrm>
            <a:off x="237173" y="5647159"/>
            <a:ext cx="4262292" cy="1212809"/>
          </a:xfrm>
          <a:prstGeom prst="rect">
            <a:avLst/>
          </a:prstGeom>
          <a:solidFill>
            <a:srgbClr val="44546A"/>
          </a:solidFill>
        </p:spPr>
        <p:txBody>
          <a:bodyPr wrap="square" tIns="180000">
            <a:spAutoFit/>
          </a:bodyPr>
          <a:lstStyle>
            <a:defPPr>
              <a:defRPr lang="en-US"/>
            </a:defPPr>
            <a:lvl1pPr>
              <a:defRPr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Franklin Gothic"/>
                <a:cs typeface="Times New Roman" panose="02020603050405020304" pitchFamily="18" charset="0"/>
              </a:rPr>
              <a:t>They determine what patients were there for and whether they can bring them back to primary care to reduce the number of patients in the A&amp;E department. </a:t>
            </a:r>
          </a:p>
        </p:txBody>
      </p:sp>
      <p:sp>
        <p:nvSpPr>
          <p:cNvPr id="15" name="Arrow: Pentagon 14">
            <a:extLst>
              <a:ext uri="{FF2B5EF4-FFF2-40B4-BE49-F238E27FC236}">
                <a16:creationId xmlns:a16="http://schemas.microsoft.com/office/drawing/2014/main" id="{176E8AD4-FE27-2894-ED44-3F2BCA048748}"/>
              </a:ext>
            </a:extLst>
          </p:cNvPr>
          <p:cNvSpPr/>
          <p:nvPr/>
        </p:nvSpPr>
        <p:spPr>
          <a:xfrm>
            <a:off x="5844408" y="3791178"/>
            <a:ext cx="875414" cy="875414"/>
          </a:xfrm>
          <a:prstGeom prst="homePlate">
            <a:avLst>
              <a:gd name="adj" fmla="val 27485"/>
            </a:avLst>
          </a:prstGeom>
          <a:solidFill>
            <a:srgbClr val="72AF2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t>02</a:t>
            </a:r>
          </a:p>
        </p:txBody>
      </p:sp>
      <p:sp>
        <p:nvSpPr>
          <p:cNvPr id="19" name="Arrow: Pentagon 18">
            <a:extLst>
              <a:ext uri="{FF2B5EF4-FFF2-40B4-BE49-F238E27FC236}">
                <a16:creationId xmlns:a16="http://schemas.microsoft.com/office/drawing/2014/main" id="{BC8A74CB-7D0D-242F-BC8E-7643FA5D70B8}"/>
              </a:ext>
            </a:extLst>
          </p:cNvPr>
          <p:cNvSpPr/>
          <p:nvPr/>
        </p:nvSpPr>
        <p:spPr>
          <a:xfrm rot="5400000">
            <a:off x="245480" y="4862903"/>
            <a:ext cx="875414" cy="875414"/>
          </a:xfrm>
          <a:prstGeom prst="homePlate">
            <a:avLst>
              <a:gd name="adj" fmla="val 27485"/>
            </a:avLst>
          </a:prstGeom>
          <a:solidFill>
            <a:srgbClr val="44546A"/>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0" name="TextBox 19">
            <a:extLst>
              <a:ext uri="{FF2B5EF4-FFF2-40B4-BE49-F238E27FC236}">
                <a16:creationId xmlns:a16="http://schemas.microsoft.com/office/drawing/2014/main" id="{17CD1C0D-4EBA-F7AC-4B24-6FBFD27D0ADF}"/>
              </a:ext>
            </a:extLst>
          </p:cNvPr>
          <p:cNvSpPr txBox="1"/>
          <p:nvPr/>
        </p:nvSpPr>
        <p:spPr>
          <a:xfrm>
            <a:off x="350159" y="4994281"/>
            <a:ext cx="641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04</a:t>
            </a:r>
          </a:p>
        </p:txBody>
      </p:sp>
      <p:sp>
        <p:nvSpPr>
          <p:cNvPr id="22" name="Partial Circle 21">
            <a:extLst>
              <a:ext uri="{FF2B5EF4-FFF2-40B4-BE49-F238E27FC236}">
                <a16:creationId xmlns:a16="http://schemas.microsoft.com/office/drawing/2014/main" id="{2F6B01B4-DA01-EEF4-20B3-A91E6025C574}"/>
              </a:ext>
            </a:extLst>
          </p:cNvPr>
          <p:cNvSpPr/>
          <p:nvPr/>
        </p:nvSpPr>
        <p:spPr>
          <a:xfrm>
            <a:off x="7862701" y="4838317"/>
            <a:ext cx="1800000" cy="1800000"/>
          </a:xfrm>
          <a:prstGeom prst="pie">
            <a:avLst>
              <a:gd name="adj1" fmla="val 19670627"/>
              <a:gd name="adj2" fmla="val 10462949"/>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3" name="Partial Circle 22">
            <a:extLst>
              <a:ext uri="{FF2B5EF4-FFF2-40B4-BE49-F238E27FC236}">
                <a16:creationId xmlns:a16="http://schemas.microsoft.com/office/drawing/2014/main" id="{15D58887-7B1F-2C7E-6976-AFD4AF06B846}"/>
              </a:ext>
            </a:extLst>
          </p:cNvPr>
          <p:cNvSpPr/>
          <p:nvPr/>
        </p:nvSpPr>
        <p:spPr>
          <a:xfrm>
            <a:off x="7829650" y="4783232"/>
            <a:ext cx="1800000" cy="1800000"/>
          </a:xfrm>
          <a:prstGeom prst="pie">
            <a:avLst>
              <a:gd name="adj1" fmla="val 10574590"/>
              <a:gd name="adj2" fmla="val 16129365"/>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4" name="Partial Circle 23">
            <a:extLst>
              <a:ext uri="{FF2B5EF4-FFF2-40B4-BE49-F238E27FC236}">
                <a16:creationId xmlns:a16="http://schemas.microsoft.com/office/drawing/2014/main" id="{8DBC7D6C-C037-D72D-E357-94B9C22D1086}"/>
              </a:ext>
            </a:extLst>
          </p:cNvPr>
          <p:cNvSpPr/>
          <p:nvPr/>
        </p:nvSpPr>
        <p:spPr>
          <a:xfrm>
            <a:off x="7862701" y="4761198"/>
            <a:ext cx="1800000" cy="1800000"/>
          </a:xfrm>
          <a:prstGeom prst="pie">
            <a:avLst>
              <a:gd name="adj1" fmla="val 16327126"/>
              <a:gd name="adj2" fmla="val 19492366"/>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25" name="TextBox 24">
            <a:extLst>
              <a:ext uri="{FF2B5EF4-FFF2-40B4-BE49-F238E27FC236}">
                <a16:creationId xmlns:a16="http://schemas.microsoft.com/office/drawing/2014/main" id="{9792C03A-FE3F-A9B2-E877-11ED009708E0}"/>
              </a:ext>
            </a:extLst>
          </p:cNvPr>
          <p:cNvSpPr txBox="1"/>
          <p:nvPr/>
        </p:nvSpPr>
        <p:spPr>
          <a:xfrm>
            <a:off x="9695752" y="5976423"/>
            <a:ext cx="2181335" cy="584775"/>
          </a:xfrm>
          <a:prstGeom prst="rect">
            <a:avLst/>
          </a:prstGeom>
          <a:noFill/>
          <a:ln>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60% were in A&amp;E appropriately</a:t>
            </a:r>
          </a:p>
        </p:txBody>
      </p:sp>
      <p:sp>
        <p:nvSpPr>
          <p:cNvPr id="26" name="TextBox 25">
            <a:extLst>
              <a:ext uri="{FF2B5EF4-FFF2-40B4-BE49-F238E27FC236}">
                <a16:creationId xmlns:a16="http://schemas.microsoft.com/office/drawing/2014/main" id="{280874FA-CA4B-ECBD-43D5-7714DB976C2D}"/>
              </a:ext>
            </a:extLst>
          </p:cNvPr>
          <p:cNvSpPr txBox="1"/>
          <p:nvPr/>
        </p:nvSpPr>
        <p:spPr>
          <a:xfrm>
            <a:off x="6096000" y="4819499"/>
            <a:ext cx="1505441" cy="830997"/>
          </a:xfrm>
          <a:prstGeom prst="rect">
            <a:avLst/>
          </a:prstGeom>
          <a:noFill/>
          <a:ln>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28% were in A&amp;E inappropriately</a:t>
            </a:r>
          </a:p>
        </p:txBody>
      </p:sp>
      <p:sp>
        <p:nvSpPr>
          <p:cNvPr id="27" name="TextBox 26">
            <a:extLst>
              <a:ext uri="{FF2B5EF4-FFF2-40B4-BE49-F238E27FC236}">
                <a16:creationId xmlns:a16="http://schemas.microsoft.com/office/drawing/2014/main" id="{D14A68AE-3634-0B4F-3312-79C9AD09ED30}"/>
              </a:ext>
            </a:extLst>
          </p:cNvPr>
          <p:cNvSpPr txBox="1"/>
          <p:nvPr/>
        </p:nvSpPr>
        <p:spPr>
          <a:xfrm>
            <a:off x="9629650" y="4674666"/>
            <a:ext cx="1523998" cy="830997"/>
          </a:xfrm>
          <a:prstGeom prst="rect">
            <a:avLst/>
          </a:prstGeom>
          <a:noFill/>
          <a:ln>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ea typeface="+mn-ea"/>
                <a:cs typeface="+mn-cs"/>
              </a:rPr>
              <a:t>16% were pulled out of A&amp;E</a:t>
            </a:r>
          </a:p>
        </p:txBody>
      </p:sp>
      <p:sp>
        <p:nvSpPr>
          <p:cNvPr id="32" name="TextBox 31">
            <a:extLst>
              <a:ext uri="{FF2B5EF4-FFF2-40B4-BE49-F238E27FC236}">
                <a16:creationId xmlns:a16="http://schemas.microsoft.com/office/drawing/2014/main" id="{F9E98D3F-9840-58A3-5E90-B28F915520BB}"/>
              </a:ext>
            </a:extLst>
          </p:cNvPr>
          <p:cNvSpPr txBox="1"/>
          <p:nvPr/>
        </p:nvSpPr>
        <p:spPr>
          <a:xfrm>
            <a:off x="9028301" y="1977661"/>
            <a:ext cx="2533880" cy="1569660"/>
          </a:xfrm>
          <a:prstGeom prst="rect">
            <a:avLst/>
          </a:prstGeom>
          <a:solidFill>
            <a:srgbClr val="FB95CC"/>
          </a:solidFill>
        </p:spPr>
        <p:txBody>
          <a:bodyPr wrap="square" lIns="288000">
            <a:spAutoFit/>
          </a:bodyPr>
          <a:lstStyle>
            <a:defPPr>
              <a:defRPr lang="en-US"/>
            </a:defPPr>
            <a:lvl1pPr>
              <a:defRPr sz="1400">
                <a:effectLst/>
                <a:latin typeface="Calibri" panose="020F0502020204030204" pitchFamily="34" charset="0"/>
                <a:ea typeface="Calibri" panose="020F0502020204030204" pitchFamily="34"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rPr>
              <a:t>They now work with A&amp;E leads to ensure that when a patient attends A&amp;E they are informed they are likely to be called or texted by their GP</a:t>
            </a:r>
            <a:endParaRPr kumimoji="0" lang="en-US" sz="1600" b="0" i="0" u="none" strike="noStrike" kern="1200" cap="none" spc="0" normalizeH="0" baseline="0" noProof="0" dirty="0">
              <a:ln>
                <a:noFill/>
              </a:ln>
              <a:solidFill>
                <a:srgbClr val="000000"/>
              </a:solidFill>
              <a:effectLst/>
              <a:uLnTx/>
              <a:uFillTx/>
              <a:latin typeface="Franklin Gothic"/>
              <a:cs typeface="Times New Roman" panose="02020603050405020304" pitchFamily="18" charset="0"/>
            </a:endParaRPr>
          </a:p>
        </p:txBody>
      </p:sp>
      <p:sp>
        <p:nvSpPr>
          <p:cNvPr id="35" name="Arrow: Pentagon 34">
            <a:extLst>
              <a:ext uri="{FF2B5EF4-FFF2-40B4-BE49-F238E27FC236}">
                <a16:creationId xmlns:a16="http://schemas.microsoft.com/office/drawing/2014/main" id="{42B73F37-FC87-C96F-AECD-4466EA1210A0}"/>
              </a:ext>
            </a:extLst>
          </p:cNvPr>
          <p:cNvSpPr/>
          <p:nvPr/>
        </p:nvSpPr>
        <p:spPr>
          <a:xfrm rot="5400000">
            <a:off x="9812184" y="1143778"/>
            <a:ext cx="875414" cy="875414"/>
          </a:xfrm>
          <a:prstGeom prst="homePlate">
            <a:avLst>
              <a:gd name="adj" fmla="val 27485"/>
            </a:avLst>
          </a:prstGeom>
          <a:solidFill>
            <a:srgbClr val="F6169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6" name="TextBox 35">
            <a:extLst>
              <a:ext uri="{FF2B5EF4-FFF2-40B4-BE49-F238E27FC236}">
                <a16:creationId xmlns:a16="http://schemas.microsoft.com/office/drawing/2014/main" id="{7F1F435E-270B-4386-8FD5-618B22A8E049}"/>
              </a:ext>
            </a:extLst>
          </p:cNvPr>
          <p:cNvSpPr txBox="1"/>
          <p:nvPr/>
        </p:nvSpPr>
        <p:spPr>
          <a:xfrm>
            <a:off x="9925170" y="1214541"/>
            <a:ext cx="641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03</a:t>
            </a:r>
          </a:p>
        </p:txBody>
      </p:sp>
      <p:pic>
        <p:nvPicPr>
          <p:cNvPr id="3074" name="Picture 2" descr="Hombre-1 - Man Looking At Phone PNG Image | Transparent PNG Free Download  on SeekPNG">
            <a:extLst>
              <a:ext uri="{FF2B5EF4-FFF2-40B4-BE49-F238E27FC236}">
                <a16:creationId xmlns:a16="http://schemas.microsoft.com/office/drawing/2014/main" id="{54A226D5-EC43-28FE-BE72-7400F48D2A36}"/>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56386" y="4671019"/>
            <a:ext cx="3304097" cy="236006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BEA1EFA-CBC9-F69C-D611-8CEB94F1745A}"/>
              </a:ext>
            </a:extLst>
          </p:cNvPr>
          <p:cNvCxnSpPr>
            <a:cxnSpLocks/>
          </p:cNvCxnSpPr>
          <p:nvPr/>
        </p:nvCxnSpPr>
        <p:spPr>
          <a:xfrm>
            <a:off x="7601441" y="4976464"/>
            <a:ext cx="826244" cy="0"/>
          </a:xfrm>
          <a:prstGeom prst="line">
            <a:avLst/>
          </a:prstGeom>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70EA5B5-21B3-76DC-B9CC-90CEB54694DF}"/>
              </a:ext>
            </a:extLst>
          </p:cNvPr>
          <p:cNvCxnSpPr>
            <a:cxnSpLocks/>
          </p:cNvCxnSpPr>
          <p:nvPr/>
        </p:nvCxnSpPr>
        <p:spPr>
          <a:xfrm>
            <a:off x="8985940" y="4920545"/>
            <a:ext cx="826244" cy="0"/>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0FD72C6-B045-E695-9314-967E86B5F619}"/>
              </a:ext>
            </a:extLst>
          </p:cNvPr>
          <p:cNvCxnSpPr>
            <a:cxnSpLocks/>
          </p:cNvCxnSpPr>
          <p:nvPr/>
        </p:nvCxnSpPr>
        <p:spPr>
          <a:xfrm>
            <a:off x="8941618" y="6190694"/>
            <a:ext cx="826244"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031028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7F1F435E-270B-4386-8FD5-618B22A8E049}"/>
              </a:ext>
            </a:extLst>
          </p:cNvPr>
          <p:cNvSpPr txBox="1"/>
          <p:nvPr/>
        </p:nvSpPr>
        <p:spPr>
          <a:xfrm>
            <a:off x="9925170" y="1214541"/>
            <a:ext cx="6412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Franklin Gothic"/>
                <a:ea typeface="+mn-ea"/>
                <a:cs typeface="+mn-cs"/>
              </a:rPr>
              <a:t>0</a:t>
            </a:r>
          </a:p>
        </p:txBody>
      </p:sp>
      <p:sp>
        <p:nvSpPr>
          <p:cNvPr id="6" name="TextBox 5">
            <a:extLst>
              <a:ext uri="{FF2B5EF4-FFF2-40B4-BE49-F238E27FC236}">
                <a16:creationId xmlns:a16="http://schemas.microsoft.com/office/drawing/2014/main" id="{2DEA9316-60A9-4CCA-D0A4-D3409C694C02}"/>
              </a:ext>
            </a:extLst>
          </p:cNvPr>
          <p:cNvSpPr txBox="1"/>
          <p:nvPr/>
        </p:nvSpPr>
        <p:spPr>
          <a:xfrm>
            <a:off x="1851149" y="1797774"/>
            <a:ext cx="49335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0000"/>
                </a:solidFill>
                <a:effectLst/>
                <a:uLnTx/>
                <a:uFillTx/>
                <a:latin typeface="Franklin Gothic"/>
                <a:ea typeface="+mn-ea"/>
                <a:cs typeface="+mn-cs"/>
              </a:rPr>
              <a:t>Thank You</a:t>
            </a:r>
          </a:p>
        </p:txBody>
      </p:sp>
      <p:sp>
        <p:nvSpPr>
          <p:cNvPr id="10" name="TextBox 9">
            <a:extLst>
              <a:ext uri="{FF2B5EF4-FFF2-40B4-BE49-F238E27FC236}">
                <a16:creationId xmlns:a16="http://schemas.microsoft.com/office/drawing/2014/main" id="{9AD0C056-463D-0F16-B8C2-38A3B2441DE2}"/>
              </a:ext>
            </a:extLst>
          </p:cNvPr>
          <p:cNvSpPr txBox="1"/>
          <p:nvPr/>
        </p:nvSpPr>
        <p:spPr>
          <a:xfrm>
            <a:off x="1851150" y="2641860"/>
            <a:ext cx="49335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Franklin Gothic"/>
                <a:ea typeface="+mn-ea"/>
                <a:cs typeface="+mn-cs"/>
                <a:hlinkClick r:id="rId2"/>
              </a:rPr>
              <a:t>https://cipha.nhs.uk</a:t>
            </a:r>
            <a:r>
              <a:rPr kumimoji="0" lang="en-GB" sz="3200" b="0" i="0" u="none" strike="noStrike" kern="1200" cap="none" spc="0" normalizeH="0" baseline="0" noProof="0" dirty="0">
                <a:ln>
                  <a:noFill/>
                </a:ln>
                <a:solidFill>
                  <a:srgbClr val="000000"/>
                </a:solidFill>
                <a:effectLst/>
                <a:uLnTx/>
                <a:uFillTx/>
                <a:latin typeface="Franklin Gothic"/>
                <a:ea typeface="+mn-ea"/>
                <a:cs typeface="+mn-cs"/>
              </a:rPr>
              <a:t> </a:t>
            </a:r>
          </a:p>
        </p:txBody>
      </p:sp>
    </p:spTree>
    <p:extLst>
      <p:ext uri="{BB962C8B-B14F-4D97-AF65-F5344CB8AC3E}">
        <p14:creationId xmlns:p14="http://schemas.microsoft.com/office/powerpoint/2010/main" val="17628264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5" name="Google Shape;985;g17a82692b34_0_237" descr="Qr code&#10;&#10;Description automatically generated"/>
          <p:cNvPicPr preferRelativeResize="0"/>
          <p:nvPr/>
        </p:nvPicPr>
        <p:blipFill rotWithShape="1">
          <a:blip r:embed="rId3">
            <a:alphaModFix/>
          </a:blip>
          <a:srcRect/>
          <a:stretch/>
        </p:blipFill>
        <p:spPr>
          <a:xfrm>
            <a:off x="6494467" y="2723283"/>
            <a:ext cx="2408877" cy="2995037"/>
          </a:xfrm>
          <a:prstGeom prst="rect">
            <a:avLst/>
          </a:prstGeom>
          <a:noFill/>
          <a:ln>
            <a:noFill/>
          </a:ln>
        </p:spPr>
      </p:pic>
      <p:pic>
        <p:nvPicPr>
          <p:cNvPr id="986" name="Google Shape;986;g17a82692b34_0_237"/>
          <p:cNvPicPr preferRelativeResize="0"/>
          <p:nvPr/>
        </p:nvPicPr>
        <p:blipFill rotWithShape="1">
          <a:blip r:embed="rId4">
            <a:alphaModFix/>
          </a:blip>
          <a:srcRect t="23915" b="24585"/>
          <a:stretch/>
        </p:blipFill>
        <p:spPr>
          <a:xfrm>
            <a:off x="3332434" y="300804"/>
            <a:ext cx="2513125" cy="1294225"/>
          </a:xfrm>
          <a:prstGeom prst="rect">
            <a:avLst/>
          </a:prstGeom>
          <a:noFill/>
          <a:ln>
            <a:noFill/>
          </a:ln>
        </p:spPr>
      </p:pic>
      <p:sp>
        <p:nvSpPr>
          <p:cNvPr id="987" name="Google Shape;987;g17a82692b34_0_237"/>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988" name="Google Shape;988;g17a82692b34_0_237"/>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989" name="Google Shape;989;g17a82692b34_0_237"/>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990" name="Google Shape;990;g17a82692b34_0_237"/>
          <p:cNvSpPr txBox="1"/>
          <p:nvPr/>
        </p:nvSpPr>
        <p:spPr>
          <a:xfrm>
            <a:off x="1573016" y="5967257"/>
            <a:ext cx="9426900" cy="400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993" name="Google Shape;993;g17a82692b34_0_237" descr="Diagram&#10;&#10;Description automatically generated"/>
          <p:cNvPicPr preferRelativeResize="0"/>
          <p:nvPr/>
        </p:nvPicPr>
        <p:blipFill rotWithShape="1">
          <a:blip r:embed="rId5">
            <a:alphaModFix/>
          </a:blip>
          <a:srcRect l="4030" t="4208" r="1789" b="2482"/>
          <a:stretch/>
        </p:blipFill>
        <p:spPr>
          <a:xfrm>
            <a:off x="2929600" y="2670150"/>
            <a:ext cx="3130257" cy="3101287"/>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2EC440DA-241B-BEB1-8D62-17260DFF4F1B}"/>
              </a:ext>
            </a:extLst>
          </p:cNvPr>
          <p:cNvPicPr>
            <a:picLocks noChangeAspect="1"/>
          </p:cNvPicPr>
          <p:nvPr/>
        </p:nvPicPr>
        <p:blipFill>
          <a:blip r:embed="rId6"/>
          <a:stretch>
            <a:fillRect/>
          </a:stretch>
        </p:blipFill>
        <p:spPr>
          <a:xfrm>
            <a:off x="6479705" y="2670143"/>
            <a:ext cx="2438400" cy="24384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8"/>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999" name="Google Shape;999;p8"/>
          <p:cNvSpPr/>
          <p:nvPr/>
        </p:nvSpPr>
        <p:spPr>
          <a:xfrm>
            <a:off x="-2" y="1581470"/>
            <a:ext cx="121920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i="0" u="none" strike="noStrike" cap="none">
                <a:solidFill>
                  <a:srgbClr val="000000"/>
                </a:solidFill>
                <a:latin typeface="Work Sans"/>
                <a:ea typeface="Work Sans"/>
                <a:cs typeface="Work Sans"/>
                <a:sym typeface="Work Sans"/>
              </a:rPr>
              <a:t>Q&amp;A Panel</a:t>
            </a:r>
            <a:endParaRPr sz="6000" b="0" i="0" u="none" strike="noStrike" cap="none">
              <a:solidFill>
                <a:schemeClr val="dk1"/>
              </a:solidFill>
              <a:latin typeface="Calibri"/>
              <a:ea typeface="Calibri"/>
              <a:cs typeface="Calibri"/>
              <a:sym typeface="Calibri"/>
            </a:endParaRPr>
          </a:p>
        </p:txBody>
      </p:sp>
      <p:sp>
        <p:nvSpPr>
          <p:cNvPr id="1000" name="Google Shape;1000;p8"/>
          <p:cNvSpPr/>
          <p:nvPr/>
        </p:nvSpPr>
        <p:spPr>
          <a:xfrm>
            <a:off x="140413" y="2818049"/>
            <a:ext cx="1782300" cy="175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1" name="Google Shape;1001;p8"/>
          <p:cNvSpPr/>
          <p:nvPr/>
        </p:nvSpPr>
        <p:spPr>
          <a:xfrm>
            <a:off x="2151823" y="2821125"/>
            <a:ext cx="1782300" cy="175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2" name="Google Shape;1002;p8"/>
          <p:cNvSpPr/>
          <p:nvPr/>
        </p:nvSpPr>
        <p:spPr>
          <a:xfrm>
            <a:off x="4135101" y="2818049"/>
            <a:ext cx="1782300" cy="175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3" name="Google Shape;1003;p8"/>
          <p:cNvSpPr txBox="1"/>
          <p:nvPr/>
        </p:nvSpPr>
        <p:spPr>
          <a:xfrm>
            <a:off x="140658" y="5470206"/>
            <a:ext cx="17757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National Clinical Advisor &amp; Associate Director - Health Education England</a:t>
            </a:r>
            <a:endParaRPr/>
          </a:p>
        </p:txBody>
      </p:sp>
      <p:sp>
        <p:nvSpPr>
          <p:cNvPr id="1004" name="Google Shape;1004;p8"/>
          <p:cNvSpPr txBox="1"/>
          <p:nvPr/>
        </p:nvSpPr>
        <p:spPr>
          <a:xfrm>
            <a:off x="147004" y="4648788"/>
            <a:ext cx="177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Dr Maslah Amin</a:t>
            </a:r>
            <a:endParaRPr sz="2400" b="0" i="0" u="none" strike="noStrike" cap="none">
              <a:solidFill>
                <a:schemeClr val="dk1"/>
              </a:solidFill>
              <a:latin typeface="Corsiva Hebrew"/>
              <a:ea typeface="Corsiva Hebrew"/>
              <a:cs typeface="Corsiva Hebrew"/>
              <a:sym typeface="Corsiva Hebrew"/>
            </a:endParaRPr>
          </a:p>
        </p:txBody>
      </p:sp>
      <p:sp>
        <p:nvSpPr>
          <p:cNvPr id="1005" name="Google Shape;1005;p8"/>
          <p:cNvSpPr/>
          <p:nvPr/>
        </p:nvSpPr>
        <p:spPr>
          <a:xfrm>
            <a:off x="6161323" y="2818049"/>
            <a:ext cx="1782300" cy="175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06" name="Google Shape;1006;p8"/>
          <p:cNvPicPr preferRelativeResize="0"/>
          <p:nvPr/>
        </p:nvPicPr>
        <p:blipFill rotWithShape="1">
          <a:blip r:embed="rId4">
            <a:alphaModFix/>
          </a:blip>
          <a:srcRect/>
          <a:stretch/>
        </p:blipFill>
        <p:spPr>
          <a:xfrm>
            <a:off x="175261" y="2854568"/>
            <a:ext cx="1706413" cy="1683570"/>
          </a:xfrm>
          <a:prstGeom prst="rect">
            <a:avLst/>
          </a:prstGeom>
          <a:noFill/>
          <a:ln>
            <a:noFill/>
          </a:ln>
        </p:spPr>
      </p:pic>
      <p:pic>
        <p:nvPicPr>
          <p:cNvPr id="1007" name="Google Shape;1007;p8"/>
          <p:cNvPicPr preferRelativeResize="0"/>
          <p:nvPr/>
        </p:nvPicPr>
        <p:blipFill rotWithShape="1">
          <a:blip r:embed="rId5">
            <a:alphaModFix/>
          </a:blip>
          <a:srcRect/>
          <a:stretch/>
        </p:blipFill>
        <p:spPr>
          <a:xfrm>
            <a:off x="2189721" y="2860817"/>
            <a:ext cx="1706413" cy="1683570"/>
          </a:xfrm>
          <a:prstGeom prst="rect">
            <a:avLst/>
          </a:prstGeom>
          <a:noFill/>
          <a:ln>
            <a:noFill/>
          </a:ln>
        </p:spPr>
      </p:pic>
      <p:pic>
        <p:nvPicPr>
          <p:cNvPr id="1008" name="Google Shape;1008;p8"/>
          <p:cNvPicPr preferRelativeResize="0"/>
          <p:nvPr/>
        </p:nvPicPr>
        <p:blipFill rotWithShape="1">
          <a:blip r:embed="rId6">
            <a:alphaModFix/>
          </a:blip>
          <a:srcRect/>
          <a:stretch/>
        </p:blipFill>
        <p:spPr>
          <a:xfrm>
            <a:off x="4172999" y="2854568"/>
            <a:ext cx="1706413" cy="1683570"/>
          </a:xfrm>
          <a:prstGeom prst="rect">
            <a:avLst/>
          </a:prstGeom>
          <a:noFill/>
          <a:ln>
            <a:noFill/>
          </a:ln>
        </p:spPr>
      </p:pic>
      <p:pic>
        <p:nvPicPr>
          <p:cNvPr id="1009" name="Google Shape;1009;p8"/>
          <p:cNvPicPr preferRelativeResize="0"/>
          <p:nvPr/>
        </p:nvPicPr>
        <p:blipFill rotWithShape="1">
          <a:blip r:embed="rId7">
            <a:alphaModFix/>
          </a:blip>
          <a:srcRect/>
          <a:stretch/>
        </p:blipFill>
        <p:spPr>
          <a:xfrm>
            <a:off x="6205248" y="2854568"/>
            <a:ext cx="1706412" cy="1683570"/>
          </a:xfrm>
          <a:prstGeom prst="rect">
            <a:avLst/>
          </a:prstGeom>
          <a:noFill/>
          <a:ln>
            <a:noFill/>
          </a:ln>
        </p:spPr>
      </p:pic>
      <p:sp>
        <p:nvSpPr>
          <p:cNvPr id="1010" name="Google Shape;1010;p8"/>
          <p:cNvSpPr/>
          <p:nvPr/>
        </p:nvSpPr>
        <p:spPr>
          <a:xfrm>
            <a:off x="8187540" y="2824306"/>
            <a:ext cx="1782300" cy="175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11" name="Google Shape;1011;p8"/>
          <p:cNvPicPr preferRelativeResize="0"/>
          <p:nvPr/>
        </p:nvPicPr>
        <p:blipFill rotWithShape="1">
          <a:blip r:embed="rId7">
            <a:alphaModFix/>
          </a:blip>
          <a:srcRect/>
          <a:stretch/>
        </p:blipFill>
        <p:spPr>
          <a:xfrm>
            <a:off x="8231465" y="2860826"/>
            <a:ext cx="1706413" cy="1683569"/>
          </a:xfrm>
          <a:prstGeom prst="rect">
            <a:avLst/>
          </a:prstGeom>
          <a:noFill/>
          <a:ln>
            <a:noFill/>
          </a:ln>
        </p:spPr>
      </p:pic>
      <p:sp>
        <p:nvSpPr>
          <p:cNvPr id="1012" name="Google Shape;1012;p8"/>
          <p:cNvSpPr txBox="1"/>
          <p:nvPr/>
        </p:nvSpPr>
        <p:spPr>
          <a:xfrm>
            <a:off x="2151939" y="5470206"/>
            <a:ext cx="1775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Head of PHM &amp; Executive Director - Surrey Heartlands ICS &amp; AphA</a:t>
            </a:r>
            <a:endParaRPr/>
          </a:p>
        </p:txBody>
      </p:sp>
      <p:sp>
        <p:nvSpPr>
          <p:cNvPr id="1013" name="Google Shape;1013;p8"/>
          <p:cNvSpPr txBox="1"/>
          <p:nvPr/>
        </p:nvSpPr>
        <p:spPr>
          <a:xfrm>
            <a:off x="2158285" y="4648788"/>
            <a:ext cx="177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Jane </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Johnson</a:t>
            </a:r>
            <a:endParaRPr sz="2400" b="0" i="0" u="none" strike="noStrike" cap="none">
              <a:solidFill>
                <a:schemeClr val="dk1"/>
              </a:solidFill>
              <a:latin typeface="Corsiva Hebrew"/>
              <a:ea typeface="Corsiva Hebrew"/>
              <a:cs typeface="Corsiva Hebrew"/>
              <a:sym typeface="Corsiva Hebrew"/>
            </a:endParaRPr>
          </a:p>
        </p:txBody>
      </p:sp>
      <p:sp>
        <p:nvSpPr>
          <p:cNvPr id="1014" name="Google Shape;1014;p8"/>
          <p:cNvSpPr txBox="1"/>
          <p:nvPr/>
        </p:nvSpPr>
        <p:spPr>
          <a:xfrm>
            <a:off x="4135213" y="5470206"/>
            <a:ext cx="17757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Joint Director for Strategic Business Intelligence &amp; Analytics - Surrey Heartlands ICS</a:t>
            </a:r>
            <a:endParaRPr/>
          </a:p>
        </p:txBody>
      </p:sp>
      <p:sp>
        <p:nvSpPr>
          <p:cNvPr id="1015" name="Google Shape;1015;p8"/>
          <p:cNvSpPr txBox="1"/>
          <p:nvPr/>
        </p:nvSpPr>
        <p:spPr>
          <a:xfrm>
            <a:off x="4141559" y="4648788"/>
            <a:ext cx="177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David </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Howell</a:t>
            </a:r>
            <a:endParaRPr sz="2400" b="0" i="0" u="none" strike="noStrike" cap="none">
              <a:solidFill>
                <a:schemeClr val="dk1"/>
              </a:solidFill>
              <a:latin typeface="Corsiva Hebrew"/>
              <a:ea typeface="Corsiva Hebrew"/>
              <a:cs typeface="Corsiva Hebrew"/>
              <a:sym typeface="Corsiva Hebrew"/>
            </a:endParaRPr>
          </a:p>
        </p:txBody>
      </p:sp>
      <p:sp>
        <p:nvSpPr>
          <p:cNvPr id="1016" name="Google Shape;1016;p8"/>
          <p:cNvSpPr txBox="1"/>
          <p:nvPr/>
        </p:nvSpPr>
        <p:spPr>
          <a:xfrm>
            <a:off x="6167455" y="5470206"/>
            <a:ext cx="177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3rd Sector </a:t>
            </a: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Consultant</a:t>
            </a: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Population Health</a:t>
            </a:r>
            <a:endParaRPr/>
          </a:p>
        </p:txBody>
      </p:sp>
      <p:sp>
        <p:nvSpPr>
          <p:cNvPr id="1017" name="Google Shape;1017;p8"/>
          <p:cNvSpPr txBox="1"/>
          <p:nvPr/>
        </p:nvSpPr>
        <p:spPr>
          <a:xfrm>
            <a:off x="6173801" y="4648788"/>
            <a:ext cx="177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Craig</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Chapman</a:t>
            </a:r>
            <a:endParaRPr sz="2400" b="0" i="0" u="none" strike="noStrike" cap="none">
              <a:solidFill>
                <a:schemeClr val="dk1"/>
              </a:solidFill>
              <a:latin typeface="Corsiva Hebrew"/>
              <a:ea typeface="Corsiva Hebrew"/>
              <a:cs typeface="Corsiva Hebrew"/>
              <a:sym typeface="Corsiva Hebrew"/>
            </a:endParaRPr>
          </a:p>
        </p:txBody>
      </p:sp>
      <p:sp>
        <p:nvSpPr>
          <p:cNvPr id="1018" name="Google Shape;1018;p8"/>
          <p:cNvSpPr txBox="1"/>
          <p:nvPr/>
        </p:nvSpPr>
        <p:spPr>
          <a:xfrm>
            <a:off x="8136088" y="5470200"/>
            <a:ext cx="2088900" cy="1323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GB" sz="1600">
                <a:solidFill>
                  <a:schemeClr val="dk1"/>
                </a:solidFill>
                <a:latin typeface="Calibri"/>
                <a:ea typeface="Calibri"/>
                <a:cs typeface="Calibri"/>
                <a:sym typeface="Calibri"/>
              </a:rPr>
              <a:t>GP Lead Clinical Director for SHAPE Primary Care Network &amp; GP Lead Bharani Group Practices</a:t>
            </a:r>
            <a:endParaRPr/>
          </a:p>
        </p:txBody>
      </p:sp>
      <p:sp>
        <p:nvSpPr>
          <p:cNvPr id="1019" name="Google Shape;1019;p8"/>
          <p:cNvSpPr txBox="1"/>
          <p:nvPr/>
        </p:nvSpPr>
        <p:spPr>
          <a:xfrm>
            <a:off x="8212402" y="4648788"/>
            <a:ext cx="177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Dr Bharan Kumar</a:t>
            </a:r>
            <a:endParaRPr sz="2400" b="0" i="0" u="none" strike="noStrike" cap="none">
              <a:solidFill>
                <a:schemeClr val="dk1"/>
              </a:solidFill>
              <a:latin typeface="Corsiva Hebrew"/>
              <a:ea typeface="Corsiva Hebrew"/>
              <a:cs typeface="Corsiva Hebrew"/>
              <a:sym typeface="Corsiva Hebrew"/>
            </a:endParaRPr>
          </a:p>
        </p:txBody>
      </p:sp>
      <p:pic>
        <p:nvPicPr>
          <p:cNvPr id="1020" name="Google Shape;1020;p8"/>
          <p:cNvPicPr preferRelativeResize="0"/>
          <p:nvPr/>
        </p:nvPicPr>
        <p:blipFill>
          <a:blip r:embed="rId8">
            <a:alphaModFix/>
          </a:blip>
          <a:stretch>
            <a:fillRect/>
          </a:stretch>
        </p:blipFill>
        <p:spPr>
          <a:xfrm>
            <a:off x="175270" y="2855653"/>
            <a:ext cx="1706412" cy="1694028"/>
          </a:xfrm>
          <a:prstGeom prst="rect">
            <a:avLst/>
          </a:prstGeom>
          <a:noFill/>
          <a:ln>
            <a:noFill/>
          </a:ln>
        </p:spPr>
      </p:pic>
      <p:pic>
        <p:nvPicPr>
          <p:cNvPr id="1021" name="Google Shape;1021;p8"/>
          <p:cNvPicPr preferRelativeResize="0"/>
          <p:nvPr/>
        </p:nvPicPr>
        <p:blipFill>
          <a:blip r:embed="rId9">
            <a:alphaModFix/>
          </a:blip>
          <a:stretch>
            <a:fillRect/>
          </a:stretch>
        </p:blipFill>
        <p:spPr>
          <a:xfrm>
            <a:off x="2189725" y="2854919"/>
            <a:ext cx="1706412" cy="1694028"/>
          </a:xfrm>
          <a:prstGeom prst="rect">
            <a:avLst/>
          </a:prstGeom>
          <a:noFill/>
          <a:ln>
            <a:noFill/>
          </a:ln>
        </p:spPr>
      </p:pic>
      <p:sp>
        <p:nvSpPr>
          <p:cNvPr id="1022" name="Google Shape;1022;p8"/>
          <p:cNvSpPr/>
          <p:nvPr/>
        </p:nvSpPr>
        <p:spPr>
          <a:xfrm>
            <a:off x="10251015" y="2824306"/>
            <a:ext cx="1782300" cy="175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23" name="Google Shape;1023;p8"/>
          <p:cNvPicPr preferRelativeResize="0"/>
          <p:nvPr/>
        </p:nvPicPr>
        <p:blipFill rotWithShape="1">
          <a:blip r:embed="rId7">
            <a:alphaModFix/>
          </a:blip>
          <a:srcRect/>
          <a:stretch/>
        </p:blipFill>
        <p:spPr>
          <a:xfrm>
            <a:off x="10294940" y="2860826"/>
            <a:ext cx="1706413" cy="1683569"/>
          </a:xfrm>
          <a:prstGeom prst="rect">
            <a:avLst/>
          </a:prstGeom>
          <a:noFill/>
          <a:ln>
            <a:noFill/>
          </a:ln>
        </p:spPr>
      </p:pic>
      <p:sp>
        <p:nvSpPr>
          <p:cNvPr id="1024" name="Google Shape;1024;p8"/>
          <p:cNvSpPr txBox="1"/>
          <p:nvPr/>
        </p:nvSpPr>
        <p:spPr>
          <a:xfrm>
            <a:off x="10269531" y="5470206"/>
            <a:ext cx="17757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en-GB" sz="1600">
                <a:solidFill>
                  <a:schemeClr val="dk1"/>
                </a:solidFill>
                <a:latin typeface="Calibri"/>
                <a:ea typeface="Calibri"/>
                <a:cs typeface="Calibri"/>
                <a:sym typeface="Calibri"/>
              </a:rPr>
              <a:t>Director - System C &amp; Graphnet</a:t>
            </a:r>
            <a:endParaRPr/>
          </a:p>
        </p:txBody>
      </p:sp>
      <p:sp>
        <p:nvSpPr>
          <p:cNvPr id="1025" name="Google Shape;1025;p8"/>
          <p:cNvSpPr txBox="1"/>
          <p:nvPr/>
        </p:nvSpPr>
        <p:spPr>
          <a:xfrm>
            <a:off x="10275877" y="4648788"/>
            <a:ext cx="177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chemeClr val="dk1"/>
                </a:solidFill>
                <a:latin typeface="Corsiva Hebrew"/>
                <a:ea typeface="Corsiva Hebrew"/>
                <a:cs typeface="Corsiva Hebrew"/>
                <a:sym typeface="Corsiva Hebrew"/>
              </a:rPr>
              <a:t>Markus Bolton</a:t>
            </a:r>
            <a:endParaRPr sz="2400" b="0" i="0" u="none" strike="noStrike" cap="none">
              <a:solidFill>
                <a:schemeClr val="dk1"/>
              </a:solidFill>
              <a:latin typeface="Corsiva Hebrew"/>
              <a:ea typeface="Corsiva Hebrew"/>
              <a:cs typeface="Corsiva Hebrew"/>
              <a:sym typeface="Corsiva Hebrew"/>
            </a:endParaRPr>
          </a:p>
        </p:txBody>
      </p:sp>
      <p:pic>
        <p:nvPicPr>
          <p:cNvPr id="1026" name="Google Shape;1026;p8"/>
          <p:cNvPicPr preferRelativeResize="0"/>
          <p:nvPr/>
        </p:nvPicPr>
        <p:blipFill>
          <a:blip r:embed="rId10">
            <a:alphaModFix/>
          </a:blip>
          <a:stretch>
            <a:fillRect/>
          </a:stretch>
        </p:blipFill>
        <p:spPr>
          <a:xfrm>
            <a:off x="6205250" y="2860825"/>
            <a:ext cx="1706400" cy="1683550"/>
          </a:xfrm>
          <a:prstGeom prst="rect">
            <a:avLst/>
          </a:prstGeom>
          <a:noFill/>
          <a:ln>
            <a:noFill/>
          </a:ln>
        </p:spPr>
      </p:pic>
      <p:pic>
        <p:nvPicPr>
          <p:cNvPr id="1027" name="Google Shape;1027;p8"/>
          <p:cNvPicPr preferRelativeResize="0"/>
          <p:nvPr/>
        </p:nvPicPr>
        <p:blipFill>
          <a:blip r:embed="rId11">
            <a:alphaModFix/>
          </a:blip>
          <a:stretch>
            <a:fillRect/>
          </a:stretch>
        </p:blipFill>
        <p:spPr>
          <a:xfrm>
            <a:off x="8225550" y="2860825"/>
            <a:ext cx="1706400" cy="1683550"/>
          </a:xfrm>
          <a:prstGeom prst="rect">
            <a:avLst/>
          </a:prstGeom>
          <a:noFill/>
          <a:ln>
            <a:noFill/>
          </a:ln>
        </p:spPr>
      </p:pic>
      <p:pic>
        <p:nvPicPr>
          <p:cNvPr id="1028" name="Google Shape;1028;p8"/>
          <p:cNvPicPr preferRelativeResize="0"/>
          <p:nvPr/>
        </p:nvPicPr>
        <p:blipFill>
          <a:blip r:embed="rId12">
            <a:alphaModFix/>
          </a:blip>
          <a:stretch>
            <a:fillRect/>
          </a:stretch>
        </p:blipFill>
        <p:spPr>
          <a:xfrm>
            <a:off x="10294950" y="2860825"/>
            <a:ext cx="1706400" cy="1683550"/>
          </a:xfrm>
          <a:prstGeom prst="rect">
            <a:avLst/>
          </a:prstGeom>
          <a:noFill/>
          <a:ln>
            <a:noFill/>
          </a:ln>
        </p:spPr>
      </p:pic>
      <p:pic>
        <p:nvPicPr>
          <p:cNvPr id="1029" name="Google Shape;1029;p8" descr="Diagram&#10;&#10;Description automatically generated"/>
          <p:cNvPicPr preferRelativeResize="0"/>
          <p:nvPr/>
        </p:nvPicPr>
        <p:blipFill rotWithShape="1">
          <a:blip r:embed="rId13">
            <a:alphaModFix/>
          </a:blip>
          <a:srcRect l="4030" t="4208" r="1789" b="2482"/>
          <a:stretch/>
        </p:blipFill>
        <p:spPr>
          <a:xfrm>
            <a:off x="66225" y="69125"/>
            <a:ext cx="1547825" cy="1533525"/>
          </a:xfrm>
          <a:prstGeom prst="rect">
            <a:avLst/>
          </a:prstGeom>
          <a:noFill/>
          <a:ln>
            <a:noFill/>
          </a:ln>
        </p:spPr>
      </p:pic>
      <p:sp>
        <p:nvSpPr>
          <p:cNvPr id="1030" name="Google Shape;1030;p8"/>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9"/>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1036" name="Google Shape;1036;p9"/>
          <p:cNvSpPr/>
          <p:nvPr/>
        </p:nvSpPr>
        <p:spPr>
          <a:xfrm>
            <a:off x="624915" y="2163919"/>
            <a:ext cx="10942168"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200" b="1" i="0" u="none" strike="noStrike" cap="none">
                <a:solidFill>
                  <a:srgbClr val="000000"/>
                </a:solidFill>
                <a:latin typeface="Work Sans"/>
                <a:ea typeface="Work Sans"/>
                <a:cs typeface="Work Sans"/>
                <a:sym typeface="Work Sans"/>
              </a:rPr>
              <a:t>MORNING BREAK, NETWORKING &amp; REFRESHMENTS</a:t>
            </a:r>
            <a:endParaRPr sz="7200" b="0" i="0" u="none" strike="noStrike" cap="none">
              <a:solidFill>
                <a:schemeClr val="dk1"/>
              </a:solidFill>
              <a:latin typeface="Calibri"/>
              <a:ea typeface="Calibri"/>
              <a:cs typeface="Calibri"/>
              <a:sym typeface="Calibri"/>
            </a:endParaRPr>
          </a:p>
        </p:txBody>
      </p:sp>
      <p:pic>
        <p:nvPicPr>
          <p:cNvPr id="1037" name="Google Shape;1037;p9" descr="Diagram&#10;&#10;Description automatically generated"/>
          <p:cNvPicPr preferRelativeResize="0"/>
          <p:nvPr/>
        </p:nvPicPr>
        <p:blipFill rotWithShape="1">
          <a:blip r:embed="rId4">
            <a:alphaModFix/>
          </a:blip>
          <a:srcRect l="4030" t="4208" r="1789" b="2482"/>
          <a:stretch/>
        </p:blipFill>
        <p:spPr>
          <a:xfrm>
            <a:off x="66225" y="69125"/>
            <a:ext cx="1547825" cy="1533525"/>
          </a:xfrm>
          <a:prstGeom prst="rect">
            <a:avLst/>
          </a:prstGeom>
          <a:noFill/>
          <a:ln>
            <a:noFill/>
          </a:ln>
        </p:spPr>
      </p:pic>
      <p:sp>
        <p:nvSpPr>
          <p:cNvPr id="1038" name="Google Shape;1038;p9"/>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g17a82692b34_0_49"/>
          <p:cNvPicPr preferRelativeResize="0"/>
          <p:nvPr/>
        </p:nvPicPr>
        <p:blipFill rotWithShape="1">
          <a:blip r:embed="rId3">
            <a:alphaModFix/>
          </a:blip>
          <a:srcRect t="23915" b="24585"/>
          <a:stretch/>
        </p:blipFill>
        <p:spPr>
          <a:xfrm>
            <a:off x="9875519" y="308949"/>
            <a:ext cx="2175650" cy="1210363"/>
          </a:xfrm>
          <a:prstGeom prst="rect">
            <a:avLst/>
          </a:prstGeom>
          <a:noFill/>
          <a:ln>
            <a:noFill/>
          </a:ln>
        </p:spPr>
      </p:pic>
      <p:sp>
        <p:nvSpPr>
          <p:cNvPr id="1044" name="Google Shape;1044;g17a82692b34_0_49"/>
          <p:cNvSpPr txBox="1"/>
          <p:nvPr/>
        </p:nvSpPr>
        <p:spPr>
          <a:xfrm>
            <a:off x="5498369" y="2909282"/>
            <a:ext cx="53055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a:solidFill>
                  <a:schemeClr val="dk1"/>
                </a:solidFill>
                <a:latin typeface="Corsiva Hebrew"/>
                <a:ea typeface="Corsiva Hebrew"/>
                <a:cs typeface="Corsiva Hebrew"/>
                <a:sym typeface="Corsiva Hebrew"/>
              </a:rPr>
              <a:t>Christine O’Connor</a:t>
            </a:r>
            <a:endParaRPr sz="6000" b="0" i="0" u="none" strike="noStrike" cap="none">
              <a:solidFill>
                <a:schemeClr val="dk1"/>
              </a:solidFill>
              <a:latin typeface="Corsiva Hebrew"/>
              <a:ea typeface="Corsiva Hebrew"/>
              <a:cs typeface="Corsiva Hebrew"/>
              <a:sym typeface="Corsiva Hebrew"/>
            </a:endParaRPr>
          </a:p>
        </p:txBody>
      </p:sp>
      <p:sp>
        <p:nvSpPr>
          <p:cNvPr id="1045" name="Google Shape;1045;g17a82692b34_0_49"/>
          <p:cNvSpPr/>
          <p:nvPr/>
        </p:nvSpPr>
        <p:spPr>
          <a:xfrm>
            <a:off x="1388120" y="25985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6" name="Google Shape;1046;g17a82692b34_0_49"/>
          <p:cNvSpPr txBox="1"/>
          <p:nvPr/>
        </p:nvSpPr>
        <p:spPr>
          <a:xfrm>
            <a:off x="5498369" y="4956631"/>
            <a:ext cx="53055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a:solidFill>
                  <a:schemeClr val="dk1"/>
                </a:solidFill>
              </a:rPr>
              <a:t>Independent Consultant</a:t>
            </a:r>
            <a:br>
              <a:rPr lang="en-GB" sz="3200">
                <a:solidFill>
                  <a:schemeClr val="dk1"/>
                </a:solidFill>
              </a:rPr>
            </a:br>
            <a:r>
              <a:rPr lang="en-GB" sz="3200">
                <a:solidFill>
                  <a:schemeClr val="dk1"/>
                </a:solidFill>
              </a:rPr>
              <a:t>Population Health</a:t>
            </a:r>
            <a:endParaRPr/>
          </a:p>
        </p:txBody>
      </p:sp>
      <p:pic>
        <p:nvPicPr>
          <p:cNvPr id="1047" name="Google Shape;1047;g17a82692b34_0_49"/>
          <p:cNvPicPr preferRelativeResize="0"/>
          <p:nvPr/>
        </p:nvPicPr>
        <p:blipFill>
          <a:blip r:embed="rId4">
            <a:alphaModFix/>
          </a:blip>
          <a:stretch>
            <a:fillRect/>
          </a:stretch>
        </p:blipFill>
        <p:spPr>
          <a:xfrm>
            <a:off x="1470025" y="2661838"/>
            <a:ext cx="3592275" cy="3592275"/>
          </a:xfrm>
          <a:prstGeom prst="rect">
            <a:avLst/>
          </a:prstGeom>
          <a:noFill/>
          <a:ln>
            <a:noFill/>
          </a:ln>
        </p:spPr>
      </p:pic>
      <p:sp>
        <p:nvSpPr>
          <p:cNvPr id="1048" name="Google Shape;1048;g17a82692b34_0_49"/>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
        <p:nvSpPr>
          <p:cNvPr id="1049" name="Google Shape;1049;g17a82692b34_0_49"/>
          <p:cNvSpPr/>
          <p:nvPr/>
        </p:nvSpPr>
        <p:spPr>
          <a:xfrm>
            <a:off x="-1" y="1643415"/>
            <a:ext cx="121920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800" b="1" i="0" u="none" strike="noStrike" cap="none">
                <a:solidFill>
                  <a:srgbClr val="000000"/>
                </a:solidFill>
                <a:latin typeface="Work Sans"/>
                <a:ea typeface="Work Sans"/>
                <a:cs typeface="Work Sans"/>
                <a:sym typeface="Work Sans"/>
              </a:rPr>
              <a:t>Chair Morning Reflection</a:t>
            </a:r>
            <a:endParaRPr sz="4800" b="0" i="0" u="none" strike="noStrike" cap="none">
              <a:solidFill>
                <a:schemeClr val="dk1"/>
              </a:solidFill>
              <a:latin typeface="Calibri"/>
              <a:ea typeface="Calibri"/>
              <a:cs typeface="Calibri"/>
              <a:sym typeface="Calibri"/>
            </a:endParaRPr>
          </a:p>
        </p:txBody>
      </p:sp>
      <p:pic>
        <p:nvPicPr>
          <p:cNvPr id="1050" name="Google Shape;1050;g17a82692b34_0_49"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g17a82692b34_0_158"/>
          <p:cNvPicPr preferRelativeResize="0"/>
          <p:nvPr/>
        </p:nvPicPr>
        <p:blipFill rotWithShape="1">
          <a:blip r:embed="rId3">
            <a:alphaModFix/>
          </a:blip>
          <a:srcRect t="23915" b="24585"/>
          <a:stretch/>
        </p:blipFill>
        <p:spPr>
          <a:xfrm>
            <a:off x="9875519" y="308949"/>
            <a:ext cx="2175650" cy="1210363"/>
          </a:xfrm>
          <a:prstGeom prst="rect">
            <a:avLst/>
          </a:prstGeom>
          <a:noFill/>
          <a:ln>
            <a:noFill/>
          </a:ln>
        </p:spPr>
      </p:pic>
      <p:sp>
        <p:nvSpPr>
          <p:cNvPr id="1056" name="Google Shape;1056;g17a82692b34_0_158"/>
          <p:cNvSpPr/>
          <p:nvPr/>
        </p:nvSpPr>
        <p:spPr>
          <a:xfrm>
            <a:off x="-2" y="1581470"/>
            <a:ext cx="121920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pic>
        <p:nvPicPr>
          <p:cNvPr id="1057" name="Google Shape;1057;g17a82692b34_0_158"/>
          <p:cNvPicPr preferRelativeResize="0"/>
          <p:nvPr/>
        </p:nvPicPr>
        <p:blipFill>
          <a:blip r:embed="rId4">
            <a:alphaModFix/>
          </a:blip>
          <a:stretch>
            <a:fillRect/>
          </a:stretch>
        </p:blipFill>
        <p:spPr>
          <a:xfrm>
            <a:off x="4153300" y="2905197"/>
            <a:ext cx="3885400" cy="3885400"/>
          </a:xfrm>
          <a:prstGeom prst="rect">
            <a:avLst/>
          </a:prstGeom>
          <a:noFill/>
          <a:ln>
            <a:noFill/>
          </a:ln>
        </p:spPr>
      </p:pic>
      <p:pic>
        <p:nvPicPr>
          <p:cNvPr id="1058" name="Google Shape;1058;g17a82692b34_0_158"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
        <p:nvSpPr>
          <p:cNvPr id="1059" name="Google Shape;1059;g17a82692b34_0_158"/>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2"/>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65" name="Google Shape;1065;p12"/>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1066" name="Google Shape;1066;p12"/>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067" name="Google Shape;1067;p12"/>
          <p:cNvSpPr txBox="1"/>
          <p:nvPr/>
        </p:nvSpPr>
        <p:spPr>
          <a:xfrm>
            <a:off x="5536793" y="2765431"/>
            <a:ext cx="60984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sng" strike="noStrike" cap="none">
                <a:solidFill>
                  <a:srgbClr val="29525B"/>
                </a:solidFill>
                <a:latin typeface="Corsiva Hebrew"/>
                <a:ea typeface="Corsiva Hebrew"/>
                <a:cs typeface="Corsiva Hebrew"/>
                <a:sym typeface="Corsiva Hebrew"/>
              </a:rPr>
              <a:t>I will be discussing…</a:t>
            </a:r>
            <a:endParaRPr/>
          </a:p>
        </p:txBody>
      </p:sp>
      <p:sp>
        <p:nvSpPr>
          <p:cNvPr id="1068" name="Google Shape;1068;p12"/>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orsiva Hebrew"/>
                <a:ea typeface="Corsiva Hebrew"/>
                <a:cs typeface="Corsiva Hebrew"/>
                <a:sym typeface="Corsiva Hebrew"/>
              </a:rPr>
              <a:t>Luke Wyatt</a:t>
            </a:r>
            <a:endParaRPr/>
          </a:p>
        </p:txBody>
      </p:sp>
      <p:sp>
        <p:nvSpPr>
          <p:cNvPr id="1069" name="Google Shape;1069;p12"/>
          <p:cNvSpPr txBox="1"/>
          <p:nvPr/>
        </p:nvSpPr>
        <p:spPr>
          <a:xfrm>
            <a:off x="782432" y="6132162"/>
            <a:ext cx="5305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rPr>
              <a:t>Sales and Marketing Director</a:t>
            </a:r>
            <a:br>
              <a:rPr lang="en-GB" sz="1600">
                <a:solidFill>
                  <a:schemeClr val="dk1"/>
                </a:solidFill>
              </a:rPr>
            </a:br>
            <a:r>
              <a:rPr lang="en-GB" sz="1600">
                <a:solidFill>
                  <a:schemeClr val="dk1"/>
                </a:solidFill>
              </a:rPr>
              <a:t>iPlato</a:t>
            </a:r>
            <a:endParaRPr/>
          </a:p>
        </p:txBody>
      </p:sp>
      <p:pic>
        <p:nvPicPr>
          <p:cNvPr id="1070" name="Google Shape;1070;p12"/>
          <p:cNvPicPr preferRelativeResize="0"/>
          <p:nvPr/>
        </p:nvPicPr>
        <p:blipFill rotWithShape="1">
          <a:blip r:embed="rId4">
            <a:alphaModFix/>
          </a:blip>
          <a:srcRect/>
          <a:stretch/>
        </p:blipFill>
        <p:spPr>
          <a:xfrm>
            <a:off x="1763741" y="2345852"/>
            <a:ext cx="3343028" cy="3184001"/>
          </a:xfrm>
          <a:prstGeom prst="rect">
            <a:avLst/>
          </a:prstGeom>
          <a:noFill/>
          <a:ln>
            <a:noFill/>
          </a:ln>
        </p:spPr>
      </p:pic>
      <p:pic>
        <p:nvPicPr>
          <p:cNvPr id="1071" name="Google Shape;1071;p12"/>
          <p:cNvPicPr preferRelativeResize="0"/>
          <p:nvPr/>
        </p:nvPicPr>
        <p:blipFill>
          <a:blip r:embed="rId5">
            <a:alphaModFix/>
          </a:blip>
          <a:stretch>
            <a:fillRect/>
          </a:stretch>
        </p:blipFill>
        <p:spPr>
          <a:xfrm>
            <a:off x="1763750" y="2345850"/>
            <a:ext cx="3343025" cy="3184000"/>
          </a:xfrm>
          <a:prstGeom prst="rect">
            <a:avLst/>
          </a:prstGeom>
          <a:noFill/>
          <a:ln>
            <a:noFill/>
          </a:ln>
        </p:spPr>
      </p:pic>
      <p:sp>
        <p:nvSpPr>
          <p:cNvPr id="1072" name="Google Shape;1072;p12"/>
          <p:cNvSpPr txBox="1"/>
          <p:nvPr/>
        </p:nvSpPr>
        <p:spPr>
          <a:xfrm>
            <a:off x="5933224" y="3882259"/>
            <a:ext cx="53055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Delivering National and Regional Patient Engagement</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pic>
        <p:nvPicPr>
          <p:cNvPr id="1073" name="Google Shape;1073;p12" descr="Diagram&#10;&#10;Description automatically generated"/>
          <p:cNvPicPr preferRelativeResize="0"/>
          <p:nvPr/>
        </p:nvPicPr>
        <p:blipFill rotWithShape="1">
          <a:blip r:embed="rId6">
            <a:alphaModFix/>
          </a:blip>
          <a:srcRect l="4030" t="4208" r="1789" b="2482"/>
          <a:stretch/>
        </p:blipFill>
        <p:spPr>
          <a:xfrm>
            <a:off x="66225" y="69125"/>
            <a:ext cx="1547825" cy="1533525"/>
          </a:xfrm>
          <a:prstGeom prst="rect">
            <a:avLst/>
          </a:prstGeom>
          <a:noFill/>
          <a:ln>
            <a:noFill/>
          </a:ln>
        </p:spPr>
      </p:pic>
      <p:sp>
        <p:nvSpPr>
          <p:cNvPr id="1074" name="Google Shape;1074;p12"/>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7A2E2"/>
        </a:solidFill>
        <a:effectLst/>
      </p:bgPr>
    </p:bg>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9626B87B-CA62-6E57-DED4-A645EBE91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60087">
            <a:off x="345453" y="3969214"/>
            <a:ext cx="1276154" cy="2577170"/>
          </a:xfrm>
          <a:prstGeom prst="rect">
            <a:avLst/>
          </a:prstGeom>
        </p:spPr>
      </p:pic>
      <p:pic>
        <p:nvPicPr>
          <p:cNvPr id="11" name="Picture 10">
            <a:extLst>
              <a:ext uri="{FF2B5EF4-FFF2-40B4-BE49-F238E27FC236}">
                <a16:creationId xmlns:a16="http://schemas.microsoft.com/office/drawing/2014/main" id="{601DAF58-8396-B8AD-6AD3-377122814302}"/>
              </a:ext>
            </a:extLst>
          </p:cNvPr>
          <p:cNvPicPr>
            <a:picLocks noChangeAspect="1"/>
          </p:cNvPicPr>
          <p:nvPr/>
        </p:nvPicPr>
        <p:blipFill>
          <a:blip r:embed="rId3"/>
          <a:stretch>
            <a:fillRect/>
          </a:stretch>
        </p:blipFill>
        <p:spPr>
          <a:xfrm>
            <a:off x="866644" y="4361536"/>
            <a:ext cx="3124498" cy="2444164"/>
          </a:xfrm>
          <a:prstGeom prst="rect">
            <a:avLst/>
          </a:prstGeom>
        </p:spPr>
      </p:pic>
      <p:pic>
        <p:nvPicPr>
          <p:cNvPr id="6" name="Picture 5">
            <a:extLst>
              <a:ext uri="{FF2B5EF4-FFF2-40B4-BE49-F238E27FC236}">
                <a16:creationId xmlns:a16="http://schemas.microsoft.com/office/drawing/2014/main" id="{C97D882B-D6EF-16C3-41A4-98E3F1E2333C}"/>
              </a:ext>
            </a:extLst>
          </p:cNvPr>
          <p:cNvPicPr>
            <a:picLocks noChangeAspect="1"/>
          </p:cNvPicPr>
          <p:nvPr/>
        </p:nvPicPr>
        <p:blipFill>
          <a:blip r:embed="rId4"/>
          <a:stretch>
            <a:fillRect/>
          </a:stretch>
        </p:blipFill>
        <p:spPr>
          <a:xfrm>
            <a:off x="5635351" y="5558584"/>
            <a:ext cx="921298" cy="921298"/>
          </a:xfrm>
          <a:prstGeom prst="rect">
            <a:avLst/>
          </a:prstGeom>
        </p:spPr>
      </p:pic>
      <p:sp>
        <p:nvSpPr>
          <p:cNvPr id="4" name="Title 3">
            <a:extLst>
              <a:ext uri="{FF2B5EF4-FFF2-40B4-BE49-F238E27FC236}">
                <a16:creationId xmlns:a16="http://schemas.microsoft.com/office/drawing/2014/main" id="{F3D4AD37-F14B-CE5A-54BC-D92894C9A1EC}"/>
              </a:ext>
            </a:extLst>
          </p:cNvPr>
          <p:cNvSpPr>
            <a:spLocks noGrp="1"/>
          </p:cNvSpPr>
          <p:nvPr>
            <p:ph type="ctrTitle"/>
          </p:nvPr>
        </p:nvSpPr>
        <p:spPr>
          <a:xfrm>
            <a:off x="1384433" y="1078296"/>
            <a:ext cx="9423133" cy="1851848"/>
          </a:xfrm>
        </p:spPr>
        <p:txBody>
          <a:bodyPr>
            <a:normAutofit fontScale="90000"/>
          </a:bodyPr>
          <a:lstStyle/>
          <a:p>
            <a:r>
              <a:rPr lang="en-GB" b="1" i="1" dirty="0">
                <a:solidFill>
                  <a:schemeClr val="tx1"/>
                </a:solidFill>
                <a:latin typeface="Roboto" panose="02000000000000000000" pitchFamily="2" charset="0"/>
                <a:ea typeface="Roboto" panose="02000000000000000000" pitchFamily="2" charset="0"/>
              </a:rPr>
              <a:t>Delivering National &amp; Regional Patient engagement</a:t>
            </a:r>
          </a:p>
        </p:txBody>
      </p:sp>
      <p:sp>
        <p:nvSpPr>
          <p:cNvPr id="5" name="Subtitle 4">
            <a:extLst>
              <a:ext uri="{FF2B5EF4-FFF2-40B4-BE49-F238E27FC236}">
                <a16:creationId xmlns:a16="http://schemas.microsoft.com/office/drawing/2014/main" id="{D0BA40A1-AAD1-E95E-A88F-AB3C7FAA0C9E}"/>
              </a:ext>
            </a:extLst>
          </p:cNvPr>
          <p:cNvSpPr>
            <a:spLocks noGrp="1"/>
          </p:cNvSpPr>
          <p:nvPr>
            <p:ph type="subTitle" idx="1"/>
          </p:nvPr>
        </p:nvSpPr>
        <p:spPr/>
        <p:txBody>
          <a:bodyPr/>
          <a:lstStyle/>
          <a:p>
            <a:r>
              <a:rPr lang="en-GB" dirty="0"/>
              <a:t>Luke Wyatt</a:t>
            </a:r>
          </a:p>
          <a:p>
            <a:endParaRPr lang="en-GB" dirty="0">
              <a:solidFill>
                <a:srgbClr val="033352"/>
              </a:solidFill>
              <a:latin typeface="Roboto" panose="02000000000000000000" pitchFamily="2" charset="0"/>
              <a:ea typeface="Roboto" panose="02000000000000000000" pitchFamily="2" charset="0"/>
            </a:endParaRPr>
          </a:p>
          <a:p>
            <a:r>
              <a:rPr lang="en-GB" dirty="0">
                <a:solidFill>
                  <a:srgbClr val="033352"/>
                </a:solidFill>
              </a:rPr>
              <a:t>Director of Marketing &amp; Sales</a:t>
            </a:r>
            <a:endParaRPr lang="en-GB" dirty="0">
              <a:solidFill>
                <a:srgbClr val="03335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8210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EC87-F6EF-37A7-4286-6D6A9D1FBEA8}"/>
              </a:ext>
            </a:extLst>
          </p:cNvPr>
          <p:cNvSpPr>
            <a:spLocks noGrp="1"/>
          </p:cNvSpPr>
          <p:nvPr>
            <p:ph type="title"/>
          </p:nvPr>
        </p:nvSpPr>
        <p:spPr>
          <a:xfrm>
            <a:off x="559904" y="362236"/>
            <a:ext cx="10515600" cy="1079920"/>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We need more population health approaches </a:t>
            </a:r>
          </a:p>
        </p:txBody>
      </p:sp>
      <p:sp>
        <p:nvSpPr>
          <p:cNvPr id="3" name="Content Placeholder 2">
            <a:extLst>
              <a:ext uri="{FF2B5EF4-FFF2-40B4-BE49-F238E27FC236}">
                <a16:creationId xmlns:a16="http://schemas.microsoft.com/office/drawing/2014/main" id="{14E83D16-6585-4F5E-25EE-D77633BA1F38}"/>
              </a:ext>
            </a:extLst>
          </p:cNvPr>
          <p:cNvSpPr>
            <a:spLocks noGrp="1"/>
          </p:cNvSpPr>
          <p:nvPr>
            <p:ph idx="1"/>
          </p:nvPr>
        </p:nvSpPr>
        <p:spPr>
          <a:xfrm>
            <a:off x="559905" y="2057039"/>
            <a:ext cx="7668252" cy="3813612"/>
          </a:xfr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Evidence is clear</a:t>
            </a:r>
          </a:p>
          <a:p>
            <a:endParaRPr lang="en-GB" dirty="0"/>
          </a:p>
          <a:p>
            <a:r>
              <a:rPr lang="en-GB" dirty="0"/>
              <a:t>Policy is clear </a:t>
            </a:r>
          </a:p>
          <a:p>
            <a:endParaRPr lang="en-GB" dirty="0"/>
          </a:p>
          <a:p>
            <a:r>
              <a:rPr lang="en-GB" dirty="0"/>
              <a:t>NHS principles are clear</a:t>
            </a:r>
          </a:p>
          <a:p>
            <a:endParaRPr lang="en-GB" dirty="0"/>
          </a:p>
          <a:p>
            <a:r>
              <a:rPr lang="en-GB" dirty="0"/>
              <a:t>We cannot leave it all to our public health colleagues: COVID-19 reminded us!</a:t>
            </a:r>
          </a:p>
        </p:txBody>
      </p:sp>
      <p:pic>
        <p:nvPicPr>
          <p:cNvPr id="1026" name="Picture 2" descr="Best More GIFs | Gfycat">
            <a:extLst>
              <a:ext uri="{FF2B5EF4-FFF2-40B4-BE49-F238E27FC236}">
                <a16:creationId xmlns:a16="http://schemas.microsoft.com/office/drawing/2014/main" id="{40FC0B0F-80CD-DACE-179E-3E80373CF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831" y="1378596"/>
            <a:ext cx="4064000" cy="304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704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C888-65D3-D24B-0AB3-8A1E35BDC2DA}"/>
              </a:ext>
            </a:extLst>
          </p:cNvPr>
          <p:cNvSpPr>
            <a:spLocks noGrp="1"/>
          </p:cNvSpPr>
          <p:nvPr>
            <p:ph type="title"/>
          </p:nvPr>
        </p:nvSpPr>
        <p:spPr>
          <a:xfrm>
            <a:off x="838200" y="2876802"/>
            <a:ext cx="10515600" cy="1899736"/>
          </a:xfrm>
        </p:spPr>
        <p:txBody>
          <a:bodyPr>
            <a:normAutofit/>
          </a:bodyPr>
          <a:lstStyle/>
          <a:p>
            <a:r>
              <a:rPr lang="en-GB" dirty="0">
                <a:solidFill>
                  <a:srgbClr val="033352"/>
                </a:solidFill>
              </a:rPr>
              <a:t>What is </a:t>
            </a:r>
            <a:r>
              <a:rPr lang="en-GB" dirty="0" err="1">
                <a:solidFill>
                  <a:srgbClr val="033352"/>
                </a:solidFill>
              </a:rPr>
              <a:t>myGP</a:t>
            </a:r>
            <a:r>
              <a:rPr lang="en-GB" dirty="0">
                <a:solidFill>
                  <a:srgbClr val="47A2E2"/>
                </a:solidFill>
              </a:rPr>
              <a:t> Population Health Service?</a:t>
            </a:r>
          </a:p>
        </p:txBody>
      </p:sp>
    </p:spTree>
    <p:extLst>
      <p:ext uri="{BB962C8B-B14F-4D97-AF65-F5344CB8AC3E}">
        <p14:creationId xmlns:p14="http://schemas.microsoft.com/office/powerpoint/2010/main" val="2928359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9675636-B062-F8B3-DA44-6222093DAB6A}"/>
              </a:ext>
            </a:extLst>
          </p:cNvPr>
          <p:cNvSpPr>
            <a:spLocks noGrp="1"/>
          </p:cNvSpPr>
          <p:nvPr>
            <p:ph type="title"/>
          </p:nvPr>
        </p:nvSpPr>
        <p:spPr/>
        <p:txBody>
          <a:bodyPr/>
          <a:lstStyle/>
          <a:p>
            <a:r>
              <a:rPr lang="en-GB" b="1" i="1" err="1">
                <a:latin typeface="Roboto" panose="02000000000000000000" pitchFamily="2" charset="0"/>
              </a:rPr>
              <a:t>myGP</a:t>
            </a:r>
            <a:r>
              <a:rPr lang="en-GB" b="1" i="1">
                <a:latin typeface="Roboto" panose="02000000000000000000" pitchFamily="2" charset="0"/>
              </a:rPr>
              <a:t> </a:t>
            </a:r>
            <a:r>
              <a:rPr lang="en-GB" b="1" i="1">
                <a:solidFill>
                  <a:srgbClr val="47A2E2"/>
                </a:solidFill>
                <a:latin typeface="Roboto" panose="02000000000000000000" pitchFamily="2" charset="0"/>
              </a:rPr>
              <a:t>Population Health Service</a:t>
            </a:r>
          </a:p>
        </p:txBody>
      </p:sp>
      <p:sp>
        <p:nvSpPr>
          <p:cNvPr id="5" name="TextBox 4">
            <a:extLst>
              <a:ext uri="{FF2B5EF4-FFF2-40B4-BE49-F238E27FC236}">
                <a16:creationId xmlns:a16="http://schemas.microsoft.com/office/drawing/2014/main" id="{C164AF39-A0AC-217A-740B-9F7A9FA6BEB6}"/>
              </a:ext>
            </a:extLst>
          </p:cNvPr>
          <p:cNvSpPr txBox="1"/>
          <p:nvPr/>
        </p:nvSpPr>
        <p:spPr>
          <a:xfrm>
            <a:off x="3048544" y="3244334"/>
            <a:ext cx="60970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5FAF69-E5D3-5257-1F10-6C5E5323BAF9}"/>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5FB82BF-556D-44B5-27AA-BC36DEE7A78E}"/>
              </a:ext>
            </a:extLst>
          </p:cNvPr>
          <p:cNvPicPr>
            <a:picLocks noChangeAspect="1"/>
          </p:cNvPicPr>
          <p:nvPr/>
        </p:nvPicPr>
        <p:blipFill>
          <a:blip r:embed="rId2"/>
          <a:stretch>
            <a:fillRect/>
          </a:stretch>
        </p:blipFill>
        <p:spPr>
          <a:xfrm>
            <a:off x="7719153" y="2322237"/>
            <a:ext cx="3913060" cy="3867022"/>
          </a:xfrm>
          <a:prstGeom prst="rect">
            <a:avLst/>
          </a:prstGeom>
        </p:spPr>
      </p:pic>
      <p:pic>
        <p:nvPicPr>
          <p:cNvPr id="9" name="Graphic 8" descr="Blueprint with solid fill">
            <a:extLst>
              <a:ext uri="{FF2B5EF4-FFF2-40B4-BE49-F238E27FC236}">
                <a16:creationId xmlns:a16="http://schemas.microsoft.com/office/drawing/2014/main" id="{B8A93757-240D-5022-2C54-F51FC9FF6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1364" y="3433203"/>
            <a:ext cx="2352676" cy="2352676"/>
          </a:xfrm>
          <a:prstGeom prst="rect">
            <a:avLst/>
          </a:prstGeom>
        </p:spPr>
      </p:pic>
      <p:sp>
        <p:nvSpPr>
          <p:cNvPr id="14" name="TextBox 13">
            <a:extLst>
              <a:ext uri="{FF2B5EF4-FFF2-40B4-BE49-F238E27FC236}">
                <a16:creationId xmlns:a16="http://schemas.microsoft.com/office/drawing/2014/main" id="{D2497400-DF09-8AB1-B53E-471B18ECBC4E}"/>
              </a:ext>
            </a:extLst>
          </p:cNvPr>
          <p:cNvSpPr txBox="1"/>
          <p:nvPr/>
        </p:nvSpPr>
        <p:spPr>
          <a:xfrm>
            <a:off x="4716197" y="3090446"/>
            <a:ext cx="1614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Cause</a:t>
            </a:r>
          </a:p>
        </p:txBody>
      </p:sp>
      <p:sp>
        <p:nvSpPr>
          <p:cNvPr id="15" name="TextBox 14">
            <a:extLst>
              <a:ext uri="{FF2B5EF4-FFF2-40B4-BE49-F238E27FC236}">
                <a16:creationId xmlns:a16="http://schemas.microsoft.com/office/drawing/2014/main" id="{9663CFB5-9884-E2D6-9891-D7C0163F0B5D}"/>
              </a:ext>
            </a:extLst>
          </p:cNvPr>
          <p:cNvSpPr txBox="1"/>
          <p:nvPr/>
        </p:nvSpPr>
        <p:spPr>
          <a:xfrm>
            <a:off x="8868439" y="1673346"/>
            <a:ext cx="1614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Solution</a:t>
            </a:r>
          </a:p>
        </p:txBody>
      </p:sp>
      <p:sp>
        <p:nvSpPr>
          <p:cNvPr id="16" name="Rectangle 15">
            <a:extLst>
              <a:ext uri="{FF2B5EF4-FFF2-40B4-BE49-F238E27FC236}">
                <a16:creationId xmlns:a16="http://schemas.microsoft.com/office/drawing/2014/main" id="{701B992B-3C2B-F8C3-812C-8344E169BBB1}"/>
              </a:ext>
            </a:extLst>
          </p:cNvPr>
          <p:cNvSpPr/>
          <p:nvPr/>
        </p:nvSpPr>
        <p:spPr>
          <a:xfrm>
            <a:off x="18814" y="3613666"/>
            <a:ext cx="1814513" cy="32443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pic>
        <p:nvPicPr>
          <p:cNvPr id="11" name="Graphic 10" descr="Bar graph with downward trend with solid fill">
            <a:extLst>
              <a:ext uri="{FF2B5EF4-FFF2-40B4-BE49-F238E27FC236}">
                <a16:creationId xmlns:a16="http://schemas.microsoft.com/office/drawing/2014/main" id="{195478A3-679E-7F25-02A9-39308C809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929" y="4653307"/>
            <a:ext cx="1376363" cy="1376363"/>
          </a:xfrm>
          <a:prstGeom prst="rect">
            <a:avLst/>
          </a:prstGeom>
        </p:spPr>
      </p:pic>
      <p:sp>
        <p:nvSpPr>
          <p:cNvPr id="13" name="TextBox 12">
            <a:extLst>
              <a:ext uri="{FF2B5EF4-FFF2-40B4-BE49-F238E27FC236}">
                <a16:creationId xmlns:a16="http://schemas.microsoft.com/office/drawing/2014/main" id="{5967D89D-0759-D0A9-6B8D-46E62AB738D9}"/>
              </a:ext>
            </a:extLst>
          </p:cNvPr>
          <p:cNvSpPr txBox="1"/>
          <p:nvPr/>
        </p:nvSpPr>
        <p:spPr>
          <a:xfrm>
            <a:off x="1221763" y="4054767"/>
            <a:ext cx="1614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Issue</a:t>
            </a:r>
          </a:p>
        </p:txBody>
      </p:sp>
    </p:spTree>
    <p:extLst>
      <p:ext uri="{BB962C8B-B14F-4D97-AF65-F5344CB8AC3E}">
        <p14:creationId xmlns:p14="http://schemas.microsoft.com/office/powerpoint/2010/main" val="586530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C888-65D3-D24B-0AB3-8A1E35BDC2DA}"/>
              </a:ext>
            </a:extLst>
          </p:cNvPr>
          <p:cNvSpPr>
            <a:spLocks noGrp="1"/>
          </p:cNvSpPr>
          <p:nvPr>
            <p:ph type="title"/>
          </p:nvPr>
        </p:nvSpPr>
        <p:spPr/>
        <p:txBody>
          <a:bodyPr/>
          <a:lstStyle/>
          <a:p>
            <a:r>
              <a:rPr lang="en-GB">
                <a:solidFill>
                  <a:srgbClr val="033352"/>
                </a:solidFill>
              </a:rPr>
              <a:t>Project Approach</a:t>
            </a:r>
          </a:p>
        </p:txBody>
      </p:sp>
      <p:sp>
        <p:nvSpPr>
          <p:cNvPr id="3" name="Text Placeholder 2">
            <a:extLst>
              <a:ext uri="{FF2B5EF4-FFF2-40B4-BE49-F238E27FC236}">
                <a16:creationId xmlns:a16="http://schemas.microsoft.com/office/drawing/2014/main" id="{8392B70F-4F04-7717-C26D-0F543F840E27}"/>
              </a:ext>
            </a:extLst>
          </p:cNvPr>
          <p:cNvSpPr>
            <a:spLocks noGrp="1"/>
          </p:cNvSpPr>
          <p:nvPr>
            <p:ph type="body" idx="1"/>
          </p:nvPr>
        </p:nvSpPr>
        <p:spPr/>
        <p:txBody>
          <a:bodyPr>
            <a:normAutofit/>
          </a:bodyPr>
          <a:lstStyle/>
          <a:p>
            <a:r>
              <a:rPr lang="en-GB" sz="2800" dirty="0"/>
              <a:t>How we deliver your programme</a:t>
            </a:r>
          </a:p>
        </p:txBody>
      </p:sp>
    </p:spTree>
    <p:extLst>
      <p:ext uri="{BB962C8B-B14F-4D97-AF65-F5344CB8AC3E}">
        <p14:creationId xmlns:p14="http://schemas.microsoft.com/office/powerpoint/2010/main" val="1434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69D6-90B1-B98E-8E93-BDE57173CA43}"/>
              </a:ext>
            </a:extLst>
          </p:cNvPr>
          <p:cNvSpPr>
            <a:spLocks noGrp="1"/>
          </p:cNvSpPr>
          <p:nvPr>
            <p:ph type="title"/>
          </p:nvPr>
        </p:nvSpPr>
        <p:spPr/>
        <p:txBody>
          <a:bodyPr>
            <a:normAutofit/>
          </a:bodyPr>
          <a:lstStyle/>
          <a:p>
            <a:r>
              <a:rPr lang="en-GB" sz="4000" b="1" i="1">
                <a:solidFill>
                  <a:srgbClr val="033352"/>
                </a:solidFill>
                <a:latin typeface="Roboto" panose="02000000000000000000" pitchFamily="2" charset="0"/>
                <a:ea typeface="Roboto" panose="02000000000000000000" pitchFamily="2" charset="0"/>
              </a:rPr>
              <a:t>myGP Population Health </a:t>
            </a:r>
            <a:br>
              <a:rPr lang="en-GB" sz="4000" b="1" i="1">
                <a:solidFill>
                  <a:srgbClr val="033352"/>
                </a:solidFill>
                <a:latin typeface="Roboto" panose="02000000000000000000" pitchFamily="2" charset="0"/>
                <a:ea typeface="Roboto" panose="02000000000000000000" pitchFamily="2" charset="0"/>
              </a:rPr>
            </a:br>
            <a:r>
              <a:rPr lang="en-GB" sz="4000" b="1" i="1">
                <a:solidFill>
                  <a:srgbClr val="47A2E2"/>
                </a:solidFill>
                <a:latin typeface="Roboto" panose="02000000000000000000" pitchFamily="2" charset="0"/>
                <a:ea typeface="Roboto" panose="02000000000000000000" pitchFamily="2" charset="0"/>
              </a:rPr>
              <a:t>Team</a:t>
            </a:r>
          </a:p>
        </p:txBody>
      </p:sp>
      <p:sp>
        <p:nvSpPr>
          <p:cNvPr id="3" name="Text Placeholder 2">
            <a:extLst>
              <a:ext uri="{FF2B5EF4-FFF2-40B4-BE49-F238E27FC236}">
                <a16:creationId xmlns:a16="http://schemas.microsoft.com/office/drawing/2014/main" id="{629BAC02-0188-9E20-A794-DA67E90A968A}"/>
              </a:ext>
            </a:extLst>
          </p:cNvPr>
          <p:cNvSpPr>
            <a:spLocks noGrp="1"/>
          </p:cNvSpPr>
          <p:nvPr>
            <p:ph type="body" idx="1"/>
          </p:nvPr>
        </p:nvSpPr>
        <p:spPr>
          <a:xfrm>
            <a:off x="758508" y="1690688"/>
            <a:ext cx="5157787" cy="823912"/>
          </a:xfrm>
        </p:spPr>
        <p:txBody>
          <a:bodyPr>
            <a:normAutofit/>
          </a:bodyPr>
          <a:lstStyle/>
          <a:p>
            <a:r>
              <a:rPr lang="en-GB" sz="3200" i="1">
                <a:solidFill>
                  <a:srgbClr val="47A2E2"/>
                </a:solidFill>
                <a:latin typeface="Roboto" panose="02000000000000000000" pitchFamily="2" charset="0"/>
                <a:ea typeface="Roboto" panose="02000000000000000000" pitchFamily="2" charset="0"/>
              </a:rPr>
              <a:t>Project Preparation</a:t>
            </a:r>
          </a:p>
        </p:txBody>
      </p:sp>
      <p:sp>
        <p:nvSpPr>
          <p:cNvPr id="5" name="Text Placeholder 4">
            <a:extLst>
              <a:ext uri="{FF2B5EF4-FFF2-40B4-BE49-F238E27FC236}">
                <a16:creationId xmlns:a16="http://schemas.microsoft.com/office/drawing/2014/main" id="{4A12E762-2C26-D95B-CFF8-D18084C9C6D8}"/>
              </a:ext>
            </a:extLst>
          </p:cNvPr>
          <p:cNvSpPr>
            <a:spLocks noGrp="1"/>
          </p:cNvSpPr>
          <p:nvPr>
            <p:ph type="body" sz="quarter" idx="3"/>
          </p:nvPr>
        </p:nvSpPr>
        <p:spPr>
          <a:xfrm>
            <a:off x="5743734" y="1700213"/>
            <a:ext cx="5183188" cy="823912"/>
          </a:xfrm>
        </p:spPr>
        <p:txBody>
          <a:bodyPr>
            <a:normAutofit/>
          </a:bodyPr>
          <a:lstStyle/>
          <a:p>
            <a:r>
              <a:rPr lang="en-GB" sz="3200"/>
              <a:t>Delivery and Management</a:t>
            </a:r>
            <a:endParaRPr lang="en-GB" sz="3200" i="1">
              <a:solidFill>
                <a:srgbClr val="47A2E2"/>
              </a:solidFill>
              <a:latin typeface="Roboto" panose="02000000000000000000" pitchFamily="2" charset="0"/>
              <a:ea typeface="Roboto" panose="02000000000000000000" pitchFamily="2" charset="0"/>
            </a:endParaRPr>
          </a:p>
        </p:txBody>
      </p:sp>
      <p:sp>
        <p:nvSpPr>
          <p:cNvPr id="6" name="Content Placeholder 5">
            <a:extLst>
              <a:ext uri="{FF2B5EF4-FFF2-40B4-BE49-F238E27FC236}">
                <a16:creationId xmlns:a16="http://schemas.microsoft.com/office/drawing/2014/main" id="{051FC4F3-7C5A-8895-FB9F-4FEC4C1B0CD0}"/>
              </a:ext>
            </a:extLst>
          </p:cNvPr>
          <p:cNvSpPr>
            <a:spLocks noGrp="1"/>
          </p:cNvSpPr>
          <p:nvPr>
            <p:ph sz="quarter" idx="4"/>
          </p:nvPr>
        </p:nvSpPr>
        <p:spPr>
          <a:xfrm>
            <a:off x="5745797" y="2514600"/>
            <a:ext cx="4810601" cy="3392805"/>
          </a:xfrm>
          <a:solidFill>
            <a:srgbClr val="033352"/>
          </a:solidFill>
        </p:spPr>
        <p:txBody>
          <a:bodyPr>
            <a:normAutofit/>
          </a:bodyPr>
          <a:lstStyle/>
          <a:p>
            <a:r>
              <a:rPr lang="en-GB" sz="2400" i="0">
                <a:solidFill>
                  <a:srgbClr val="FEFEFE"/>
                </a:solidFill>
                <a:latin typeface="Roboto" panose="02000000000000000000" pitchFamily="2" charset="0"/>
                <a:ea typeface="Roboto" panose="02000000000000000000" pitchFamily="2" charset="0"/>
              </a:rPr>
              <a:t>Managed Service</a:t>
            </a:r>
          </a:p>
          <a:p>
            <a:r>
              <a:rPr lang="en-GB" sz="2400" i="0">
                <a:solidFill>
                  <a:srgbClr val="FEFEFE"/>
                </a:solidFill>
              </a:rPr>
              <a:t>Dedicated Project team </a:t>
            </a:r>
            <a:endParaRPr lang="en-GB" sz="2400" i="0">
              <a:solidFill>
                <a:srgbClr val="FEFEFE"/>
              </a:solidFill>
              <a:latin typeface="Roboto" panose="02000000000000000000" pitchFamily="2" charset="0"/>
              <a:ea typeface="Roboto" panose="02000000000000000000" pitchFamily="2" charset="0"/>
            </a:endParaRPr>
          </a:p>
          <a:p>
            <a:r>
              <a:rPr lang="en-GB" sz="2400" i="0">
                <a:solidFill>
                  <a:srgbClr val="FEFEFE"/>
                </a:solidFill>
              </a:rPr>
              <a:t>Simple onboarding</a:t>
            </a:r>
          </a:p>
          <a:p>
            <a:r>
              <a:rPr lang="en-GB" sz="2400" i="0">
                <a:solidFill>
                  <a:srgbClr val="FEFEFE"/>
                </a:solidFill>
                <a:latin typeface="Roboto" panose="02000000000000000000" pitchFamily="2" charset="0"/>
                <a:ea typeface="Roboto" panose="02000000000000000000" pitchFamily="2" charset="0"/>
              </a:rPr>
              <a:t>Custom live reporting </a:t>
            </a:r>
          </a:p>
          <a:p>
            <a:r>
              <a:rPr lang="en-GB" sz="2400" i="0">
                <a:solidFill>
                  <a:srgbClr val="FEFEFE"/>
                </a:solidFill>
              </a:rPr>
              <a:t>Care provider support</a:t>
            </a:r>
          </a:p>
          <a:p>
            <a:r>
              <a:rPr lang="en-GB" sz="2400" i="0">
                <a:solidFill>
                  <a:srgbClr val="FEFEFE"/>
                </a:solidFill>
              </a:rPr>
              <a:t>Engage with key stakeholders</a:t>
            </a:r>
          </a:p>
          <a:p>
            <a:r>
              <a:rPr lang="en-GB" sz="2400" i="0">
                <a:solidFill>
                  <a:srgbClr val="FEFEFE"/>
                </a:solidFill>
              </a:rPr>
              <a:t>Regular project updates</a:t>
            </a:r>
          </a:p>
          <a:p>
            <a:endParaRPr lang="en-GB" sz="2400" i="0">
              <a:solidFill>
                <a:srgbClr val="FEFEFE"/>
              </a:solidFill>
              <a:latin typeface="Roboto" panose="02000000000000000000" pitchFamily="2" charset="0"/>
              <a:ea typeface="Roboto" panose="02000000000000000000" pitchFamily="2" charset="0"/>
            </a:endParaRPr>
          </a:p>
          <a:p>
            <a:endParaRPr lang="en-GB" sz="2400" i="0">
              <a:solidFill>
                <a:srgbClr val="FEFEFE"/>
              </a:solidFill>
              <a:latin typeface="Roboto" panose="02000000000000000000" pitchFamily="2" charset="0"/>
              <a:ea typeface="Roboto" panose="02000000000000000000" pitchFamily="2" charset="0"/>
            </a:endParaRPr>
          </a:p>
          <a:p>
            <a:endParaRPr lang="en-GB" sz="2400" i="0">
              <a:solidFill>
                <a:srgbClr val="FEFEFE"/>
              </a:solidFill>
              <a:latin typeface="Roboto" panose="02000000000000000000" pitchFamily="2" charset="0"/>
              <a:ea typeface="Roboto" panose="02000000000000000000" pitchFamily="2" charset="0"/>
            </a:endParaRPr>
          </a:p>
          <a:p>
            <a:endParaRPr lang="en-GB" sz="2400" i="0">
              <a:solidFill>
                <a:srgbClr val="FEFEFE"/>
              </a:solidFill>
              <a:latin typeface="Roboto" panose="02000000000000000000" pitchFamily="2" charset="0"/>
              <a:ea typeface="Roboto" panose="02000000000000000000" pitchFamily="2" charset="0"/>
            </a:endParaRPr>
          </a:p>
          <a:p>
            <a:endParaRPr lang="en-GB" sz="2400">
              <a:solidFill>
                <a:srgbClr val="FEFEFE"/>
              </a:solidFill>
              <a:latin typeface="Roboto" panose="02000000000000000000" pitchFamily="2" charset="0"/>
              <a:ea typeface="Roboto" panose="02000000000000000000" pitchFamily="2" charset="0"/>
            </a:endParaRPr>
          </a:p>
          <a:p>
            <a:endParaRPr lang="en-GB">
              <a:solidFill>
                <a:srgbClr val="FEFEFE"/>
              </a:solidFill>
              <a:latin typeface="Roboto" panose="02000000000000000000" pitchFamily="2" charset="0"/>
              <a:ea typeface="Roboto" panose="02000000000000000000" pitchFamily="2" charset="0"/>
            </a:endParaRPr>
          </a:p>
        </p:txBody>
      </p:sp>
      <p:sp>
        <p:nvSpPr>
          <p:cNvPr id="17" name="Content Placeholder 16">
            <a:extLst>
              <a:ext uri="{FF2B5EF4-FFF2-40B4-BE49-F238E27FC236}">
                <a16:creationId xmlns:a16="http://schemas.microsoft.com/office/drawing/2014/main" id="{D006A44E-553B-B467-DC93-CA20679FC34F}"/>
              </a:ext>
            </a:extLst>
          </p:cNvPr>
          <p:cNvSpPr>
            <a:spLocks noGrp="1"/>
          </p:cNvSpPr>
          <p:nvPr>
            <p:ph sz="half" idx="2"/>
          </p:nvPr>
        </p:nvSpPr>
        <p:spPr>
          <a:xfrm>
            <a:off x="758508" y="2527816"/>
            <a:ext cx="4812664" cy="3392805"/>
          </a:xfrm>
          <a:solidFill>
            <a:srgbClr val="033352"/>
          </a:solidFill>
          <a:ln>
            <a:solidFill>
              <a:srgbClr val="033352"/>
            </a:solidFill>
          </a:ln>
        </p:spPr>
        <p:txBody>
          <a:bodyPr>
            <a:normAutofit/>
          </a:bodyPr>
          <a:lstStyle/>
          <a:p>
            <a:r>
              <a:rPr lang="en-GB" sz="2400" i="0" dirty="0">
                <a:solidFill>
                  <a:srgbClr val="FEFEFE"/>
                </a:solidFill>
                <a:latin typeface="Roboto" panose="02000000000000000000" pitchFamily="2" charset="0"/>
                <a:ea typeface="Roboto" panose="02000000000000000000" pitchFamily="2" charset="0"/>
              </a:rPr>
              <a:t>Project design</a:t>
            </a:r>
          </a:p>
          <a:p>
            <a:r>
              <a:rPr lang="en-GB" sz="2400" i="0" dirty="0">
                <a:solidFill>
                  <a:srgbClr val="FEFEFE"/>
                </a:solidFill>
                <a:latin typeface="Roboto" panose="02000000000000000000" pitchFamily="2" charset="0"/>
                <a:ea typeface="Roboto" panose="02000000000000000000" pitchFamily="2" charset="0"/>
              </a:rPr>
              <a:t>Design data flow</a:t>
            </a:r>
          </a:p>
          <a:p>
            <a:r>
              <a:rPr lang="en-GB" sz="2400" i="0" dirty="0">
                <a:solidFill>
                  <a:srgbClr val="FEFEFE"/>
                </a:solidFill>
              </a:rPr>
              <a:t>IG guidance</a:t>
            </a:r>
          </a:p>
          <a:p>
            <a:r>
              <a:rPr lang="en-GB" sz="2400" i="0" dirty="0">
                <a:solidFill>
                  <a:srgbClr val="FEFEFE"/>
                </a:solidFill>
              </a:rPr>
              <a:t>Patient &amp; Care system guidance and engagement </a:t>
            </a:r>
          </a:p>
          <a:p>
            <a:r>
              <a:rPr lang="en-GB" sz="2400" i="0" dirty="0">
                <a:solidFill>
                  <a:srgbClr val="FEFEFE"/>
                </a:solidFill>
              </a:rPr>
              <a:t>Project outline</a:t>
            </a:r>
          </a:p>
          <a:p>
            <a:r>
              <a:rPr lang="en-GB" sz="2400" i="0" dirty="0">
                <a:solidFill>
                  <a:srgbClr val="FEFEFE"/>
                </a:solidFill>
              </a:rPr>
              <a:t>Share lessons from other projects</a:t>
            </a:r>
          </a:p>
          <a:p>
            <a:endParaRPr lang="en-GB" dirty="0">
              <a:solidFill>
                <a:srgbClr val="FEFEFE"/>
              </a:solidFill>
              <a:latin typeface="Roboto" panose="02000000000000000000" pitchFamily="2" charset="0"/>
              <a:ea typeface="Roboto" panose="02000000000000000000" pitchFamily="2" charset="0"/>
            </a:endParaRPr>
          </a:p>
          <a:p>
            <a:endParaRPr lang="en-GB" dirty="0">
              <a:solidFill>
                <a:srgbClr val="FEFEFE"/>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33336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AD87301-C099-E89E-4B48-4CF40D45F2C3}"/>
              </a:ext>
            </a:extLst>
          </p:cNvPr>
          <p:cNvPicPr>
            <a:picLocks noChangeAspect="1"/>
          </p:cNvPicPr>
          <p:nvPr/>
        </p:nvPicPr>
        <p:blipFill>
          <a:blip r:embed="rId2"/>
          <a:stretch>
            <a:fillRect/>
          </a:stretch>
        </p:blipFill>
        <p:spPr>
          <a:xfrm>
            <a:off x="0" y="0"/>
            <a:ext cx="8919221" cy="2060627"/>
          </a:xfrm>
          <a:prstGeom prst="rect">
            <a:avLst/>
          </a:prstGeom>
        </p:spPr>
      </p:pic>
      <p:sp>
        <p:nvSpPr>
          <p:cNvPr id="8" name="Title 7">
            <a:extLst>
              <a:ext uri="{FF2B5EF4-FFF2-40B4-BE49-F238E27FC236}">
                <a16:creationId xmlns:a16="http://schemas.microsoft.com/office/drawing/2014/main" id="{29675636-B062-F8B3-DA44-6222093DAB6A}"/>
              </a:ext>
            </a:extLst>
          </p:cNvPr>
          <p:cNvSpPr>
            <a:spLocks noGrp="1"/>
          </p:cNvSpPr>
          <p:nvPr>
            <p:ph type="title"/>
          </p:nvPr>
        </p:nvSpPr>
        <p:spPr/>
        <p:txBody>
          <a:bodyPr/>
          <a:lstStyle/>
          <a:p>
            <a:r>
              <a:rPr lang="en-GB" b="1" i="1" err="1">
                <a:latin typeface="Roboto" panose="02000000000000000000" pitchFamily="2" charset="0"/>
              </a:rPr>
              <a:t>myGP</a:t>
            </a:r>
            <a:r>
              <a:rPr lang="en-GB" b="1" i="1">
                <a:latin typeface="Roboto" panose="02000000000000000000" pitchFamily="2" charset="0"/>
              </a:rPr>
              <a:t> </a:t>
            </a:r>
            <a:r>
              <a:rPr lang="en-GB" b="1" i="1">
                <a:solidFill>
                  <a:srgbClr val="47A2E2"/>
                </a:solidFill>
                <a:latin typeface="Roboto" panose="02000000000000000000" pitchFamily="2" charset="0"/>
              </a:rPr>
              <a:t>Population Health Service</a:t>
            </a:r>
          </a:p>
        </p:txBody>
      </p:sp>
      <p:sp>
        <p:nvSpPr>
          <p:cNvPr id="5" name="TextBox 4">
            <a:extLst>
              <a:ext uri="{FF2B5EF4-FFF2-40B4-BE49-F238E27FC236}">
                <a16:creationId xmlns:a16="http://schemas.microsoft.com/office/drawing/2014/main" id="{C164AF39-A0AC-217A-740B-9F7A9FA6BEB6}"/>
              </a:ext>
            </a:extLst>
          </p:cNvPr>
          <p:cNvSpPr txBox="1"/>
          <p:nvPr/>
        </p:nvSpPr>
        <p:spPr>
          <a:xfrm>
            <a:off x="3048544" y="3244334"/>
            <a:ext cx="60970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5FAF69-E5D3-5257-1F10-6C5E5323BAF9}"/>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Graphic 3" descr="Target with solid fill">
            <a:extLst>
              <a:ext uri="{FF2B5EF4-FFF2-40B4-BE49-F238E27FC236}">
                <a16:creationId xmlns:a16="http://schemas.microsoft.com/office/drawing/2014/main" id="{F49E5DC5-5484-3427-BDD6-12D735DEF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4796" y="2176366"/>
            <a:ext cx="729191" cy="713317"/>
          </a:xfrm>
          <a:prstGeom prst="rect">
            <a:avLst/>
          </a:prstGeom>
        </p:spPr>
      </p:pic>
      <p:pic>
        <p:nvPicPr>
          <p:cNvPr id="6" name="Graphic 5" descr="Signpost with solid fill">
            <a:extLst>
              <a:ext uri="{FF2B5EF4-FFF2-40B4-BE49-F238E27FC236}">
                <a16:creationId xmlns:a16="http://schemas.microsoft.com/office/drawing/2014/main" id="{7E1C2DE9-8DC6-D17B-2BDC-D389750AF0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9503" y="2913405"/>
            <a:ext cx="734484" cy="745067"/>
          </a:xfrm>
          <a:prstGeom prst="rect">
            <a:avLst/>
          </a:prstGeom>
        </p:spPr>
      </p:pic>
      <p:pic>
        <p:nvPicPr>
          <p:cNvPr id="9" name="Graphic 8" descr="Medical with solid fill">
            <a:extLst>
              <a:ext uri="{FF2B5EF4-FFF2-40B4-BE49-F238E27FC236}">
                <a16:creationId xmlns:a16="http://schemas.microsoft.com/office/drawing/2014/main" id="{EEE25B8F-1632-FCB2-20E8-EF1E22A68E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1557" y="3728721"/>
            <a:ext cx="776817" cy="776817"/>
          </a:xfrm>
          <a:prstGeom prst="rect">
            <a:avLst/>
          </a:prstGeom>
        </p:spPr>
      </p:pic>
      <p:sp>
        <p:nvSpPr>
          <p:cNvPr id="10" name="TextBox 9">
            <a:extLst>
              <a:ext uri="{FF2B5EF4-FFF2-40B4-BE49-F238E27FC236}">
                <a16:creationId xmlns:a16="http://schemas.microsoft.com/office/drawing/2014/main" id="{D80EDABD-6304-BAD8-BB4D-57918BD4F7A9}"/>
              </a:ext>
            </a:extLst>
          </p:cNvPr>
          <p:cNvSpPr txBox="1"/>
          <p:nvPr/>
        </p:nvSpPr>
        <p:spPr>
          <a:xfrm>
            <a:off x="3666303" y="2333685"/>
            <a:ext cx="6945549" cy="45243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33352"/>
                </a:solidFill>
                <a:effectLst/>
                <a:uLnTx/>
                <a:uFillTx/>
                <a:latin typeface="Roboto"/>
                <a:ea typeface="Roboto"/>
                <a:cs typeface="+mn-cs"/>
              </a:rPr>
              <a:t>Web Forms </a:t>
            </a:r>
            <a:r>
              <a:rPr kumimoji="0" lang="en-GB" sz="1800" b="1" i="1" u="none" strike="noStrike" kern="1200" cap="none" spc="0" normalizeH="0" baseline="0" noProof="0" dirty="0">
                <a:ln>
                  <a:noFill/>
                </a:ln>
                <a:solidFill>
                  <a:srgbClr val="033352"/>
                </a:solidFill>
                <a:effectLst/>
                <a:uLnTx/>
                <a:uFillTx/>
                <a:latin typeface="Roboto"/>
                <a:ea typeface="Roboto"/>
                <a:cs typeface="+mn-cs"/>
                <a:sym typeface="Wingdings" panose="05000000000000000000" pitchFamily="2" charset="2"/>
              </a:rPr>
              <a:t> </a:t>
            </a:r>
            <a:r>
              <a:rPr kumimoji="0" lang="en-GB" sz="1800" b="1" i="1" u="none" strike="noStrike" kern="1200" cap="none" spc="0" normalizeH="0" baseline="0" noProof="0" dirty="0">
                <a:ln>
                  <a:noFill/>
                </a:ln>
                <a:solidFill>
                  <a:srgbClr val="000000"/>
                </a:solidFill>
                <a:effectLst/>
                <a:uLnTx/>
                <a:uFillTx/>
                <a:latin typeface="Roboto"/>
                <a:ea typeface="Roboto"/>
                <a:cs typeface="+mn-cs"/>
                <a:sym typeface="Wingdings" panose="05000000000000000000" pitchFamily="2" charset="2"/>
              </a:rPr>
              <a:t> </a:t>
            </a:r>
            <a:r>
              <a:rPr kumimoji="0" lang="en-GB" sz="1800" b="1" i="1" u="none" strike="noStrike" kern="1200" cap="none" spc="0" normalizeH="0" baseline="0" noProof="0" dirty="0">
                <a:ln>
                  <a:noFill/>
                </a:ln>
                <a:solidFill>
                  <a:srgbClr val="000000"/>
                </a:solidFill>
                <a:effectLst/>
                <a:uLnTx/>
                <a:uFillTx/>
                <a:latin typeface="Roboto"/>
                <a:ea typeface="Roboto"/>
                <a:cs typeface="+mn-cs"/>
              </a:rPr>
              <a:t>Identify Target Groups &amp; improve data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33352"/>
                </a:solidFill>
                <a:effectLst/>
                <a:uLnTx/>
                <a:uFillTx/>
                <a:latin typeface="Roboto"/>
                <a:ea typeface="Roboto"/>
                <a:cs typeface="+mn-cs"/>
              </a:rPr>
              <a:t>Signpost </a:t>
            </a:r>
            <a:r>
              <a:rPr kumimoji="0" lang="en-GB" sz="1800" b="1" i="1" u="none" strike="noStrike" kern="1200" cap="none" spc="0" normalizeH="0" baseline="0" noProof="0" dirty="0">
                <a:ln>
                  <a:noFill/>
                </a:ln>
                <a:solidFill>
                  <a:srgbClr val="033352"/>
                </a:solidFill>
                <a:effectLst/>
                <a:uLnTx/>
                <a:uFillTx/>
                <a:latin typeface="Roboto"/>
                <a:ea typeface="Roboto"/>
                <a:cs typeface="+mn-cs"/>
                <a:sym typeface="Wingdings" panose="05000000000000000000" pitchFamily="2" charset="2"/>
              </a:rPr>
              <a:t> </a:t>
            </a:r>
            <a:r>
              <a:rPr kumimoji="0" lang="en-GB" sz="1800" b="1" i="1" u="none" strike="noStrike" kern="1200" cap="none" spc="0" normalizeH="0" baseline="0" noProof="0" dirty="0">
                <a:ln>
                  <a:noFill/>
                </a:ln>
                <a:solidFill>
                  <a:srgbClr val="000000"/>
                </a:solidFill>
                <a:effectLst/>
                <a:uLnTx/>
                <a:uFillTx/>
                <a:latin typeface="Roboto"/>
                <a:ea typeface="Roboto"/>
                <a:cs typeface="+mn-cs"/>
                <a:sym typeface="Wingdings" panose="05000000000000000000" pitchFamily="2" charset="2"/>
              </a:rPr>
              <a:t>E</a:t>
            </a:r>
            <a:r>
              <a:rPr kumimoji="0" lang="en-GB" sz="1800" b="1" i="1" u="none" strike="noStrike" kern="1200" cap="none" spc="0" normalizeH="0" baseline="0" noProof="0" dirty="0">
                <a:ln>
                  <a:noFill/>
                </a:ln>
                <a:solidFill>
                  <a:srgbClr val="000000"/>
                </a:solidFill>
                <a:effectLst/>
                <a:uLnTx/>
                <a:uFillTx/>
                <a:latin typeface="Roboto"/>
                <a:ea typeface="Roboto"/>
                <a:cs typeface="+mn-cs"/>
              </a:rPr>
              <a:t>ngage with hard to reach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33352"/>
                </a:solidFill>
                <a:effectLst/>
                <a:uLnTx/>
                <a:uFillTx/>
                <a:latin typeface="Roboto"/>
                <a:ea typeface="Roboto"/>
                <a:cs typeface="+mn-cs"/>
              </a:rPr>
              <a:t>Videos/Material </a:t>
            </a:r>
            <a:r>
              <a:rPr kumimoji="0" lang="en-GB" sz="1800" b="1" i="1" u="none" strike="noStrike" kern="1200" cap="none" spc="0" normalizeH="0" baseline="0" noProof="0" dirty="0">
                <a:ln>
                  <a:noFill/>
                </a:ln>
                <a:solidFill>
                  <a:srgbClr val="033352"/>
                </a:solidFill>
                <a:effectLst/>
                <a:uLnTx/>
                <a:uFillTx/>
                <a:latin typeface="Roboto"/>
                <a:ea typeface="Roboto"/>
                <a:cs typeface="+mn-cs"/>
                <a:sym typeface="Wingdings" panose="05000000000000000000" pitchFamily="2" charset="2"/>
              </a:rPr>
              <a:t> </a:t>
            </a:r>
            <a:r>
              <a:rPr kumimoji="0" lang="en-GB" sz="1800" b="1" i="1" u="none" strike="noStrike" kern="1200" cap="none" spc="0" normalizeH="0" baseline="0" noProof="0" dirty="0">
                <a:ln>
                  <a:noFill/>
                </a:ln>
                <a:solidFill>
                  <a:srgbClr val="000000"/>
                </a:solidFill>
                <a:effectLst/>
                <a:uLnTx/>
                <a:uFillTx/>
                <a:latin typeface="Roboto"/>
                <a:ea typeface="Roboto"/>
                <a:cs typeface="+mn-cs"/>
                <a:sym typeface="Wingdings" panose="05000000000000000000" pitchFamily="2" charset="2"/>
              </a:rPr>
              <a:t>Improve </a:t>
            </a:r>
            <a:r>
              <a:rPr kumimoji="0" lang="en-GB" sz="1800" b="1" i="1" u="none" strike="noStrike" kern="1200" cap="none" spc="0" normalizeH="0" baseline="0" noProof="0" dirty="0">
                <a:ln>
                  <a:noFill/>
                </a:ln>
                <a:solidFill>
                  <a:srgbClr val="000000"/>
                </a:solidFill>
                <a:effectLst/>
                <a:uLnTx/>
                <a:uFillTx/>
                <a:latin typeface="Roboto"/>
                <a:ea typeface="Roboto"/>
                <a:cs typeface="+mn-cs"/>
              </a:rPr>
              <a:t>Education Awareness </a:t>
            </a: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33352"/>
                </a:solidFill>
                <a:effectLst/>
                <a:uLnTx/>
                <a:uFillTx/>
                <a:latin typeface="Roboto"/>
                <a:ea typeface="Roboto"/>
                <a:cs typeface="+mn-cs"/>
              </a:rPr>
              <a:t>Web Booking </a:t>
            </a:r>
            <a:r>
              <a:rPr kumimoji="0" lang="en-GB" sz="1800" b="1" i="1" u="none" strike="noStrike" kern="1200" cap="none" spc="0" normalizeH="0" baseline="0" noProof="0" dirty="0">
                <a:ln>
                  <a:noFill/>
                </a:ln>
                <a:solidFill>
                  <a:srgbClr val="033352"/>
                </a:solidFill>
                <a:effectLst/>
                <a:uLnTx/>
                <a:uFillTx/>
                <a:latin typeface="Roboto"/>
                <a:ea typeface="Roboto"/>
                <a:cs typeface="+mn-cs"/>
                <a:sym typeface="Wingdings" panose="05000000000000000000" pitchFamily="2" charset="2"/>
              </a:rPr>
              <a:t></a:t>
            </a:r>
            <a:r>
              <a:rPr kumimoji="0" lang="en-GB" sz="1800" b="1" i="1" u="none" strike="noStrike" kern="1200" cap="none" spc="0" normalizeH="0" baseline="0" noProof="0" dirty="0">
                <a:ln>
                  <a:noFill/>
                </a:ln>
                <a:solidFill>
                  <a:srgbClr val="033352"/>
                </a:solidFill>
                <a:effectLst/>
                <a:uLnTx/>
                <a:uFillTx/>
                <a:latin typeface="Roboto"/>
                <a:ea typeface="Roboto"/>
                <a:cs typeface="+mn-cs"/>
              </a:rPr>
              <a:t> </a:t>
            </a:r>
            <a:r>
              <a:rPr kumimoji="0" lang="en-GB" sz="1800" b="1" i="1" u="none" strike="noStrike" kern="1200" cap="none" spc="0" normalizeH="0" baseline="0" noProof="0" dirty="0">
                <a:ln>
                  <a:noFill/>
                </a:ln>
                <a:solidFill>
                  <a:srgbClr val="000000"/>
                </a:solidFill>
                <a:effectLst/>
                <a:uLnTx/>
                <a:uFillTx/>
                <a:latin typeface="Roboto"/>
                <a:ea typeface="Roboto"/>
                <a:cs typeface="+mn-cs"/>
              </a:rPr>
              <a:t>Improve Access to booking</a:t>
            </a: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33352"/>
                </a:solidFill>
                <a:effectLst/>
                <a:uLnTx/>
                <a:uFillTx/>
                <a:latin typeface="Roboto"/>
                <a:ea typeface="Roboto"/>
                <a:cs typeface="+mn-cs"/>
              </a:rPr>
              <a:t>Care coordination </a:t>
            </a:r>
            <a:r>
              <a:rPr kumimoji="0" lang="en-GB" sz="1800" b="1" i="1" u="none" strike="noStrike" kern="1200" cap="none" spc="0" normalizeH="0" baseline="0" noProof="0" dirty="0">
                <a:ln>
                  <a:noFill/>
                </a:ln>
                <a:solidFill>
                  <a:srgbClr val="000000"/>
                </a:solidFill>
                <a:effectLst/>
                <a:uLnTx/>
                <a:uFillTx/>
                <a:latin typeface="Roboto"/>
                <a:ea typeface="Roboto"/>
                <a:cs typeface="+mn-cs"/>
                <a:sym typeface="Wingdings" panose="05000000000000000000" pitchFamily="2" charset="2"/>
              </a:rPr>
              <a:t> Prevent Digital Exclusion</a:t>
            </a: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11" name="Graphic 10" descr="Daily calendar with solid fill">
            <a:extLst>
              <a:ext uri="{FF2B5EF4-FFF2-40B4-BE49-F238E27FC236}">
                <a16:creationId xmlns:a16="http://schemas.microsoft.com/office/drawing/2014/main" id="{B3A19E3D-CFDB-DBCC-108C-653609D045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08012" y="4569121"/>
            <a:ext cx="771525" cy="771525"/>
          </a:xfrm>
          <a:prstGeom prst="rect">
            <a:avLst/>
          </a:prstGeom>
        </p:spPr>
      </p:pic>
      <p:pic>
        <p:nvPicPr>
          <p:cNvPr id="12" name="Graphic 11" descr="Customer review with solid fill">
            <a:extLst>
              <a:ext uri="{FF2B5EF4-FFF2-40B4-BE49-F238E27FC236}">
                <a16:creationId xmlns:a16="http://schemas.microsoft.com/office/drawing/2014/main" id="{745D5D12-3F36-D838-1D45-AA47721DFE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44430" y="5460993"/>
            <a:ext cx="651069" cy="651069"/>
          </a:xfrm>
          <a:prstGeom prst="rect">
            <a:avLst/>
          </a:prstGeom>
        </p:spPr>
      </p:pic>
      <p:sp>
        <p:nvSpPr>
          <p:cNvPr id="13" name="Rectangle 12">
            <a:extLst>
              <a:ext uri="{FF2B5EF4-FFF2-40B4-BE49-F238E27FC236}">
                <a16:creationId xmlns:a16="http://schemas.microsoft.com/office/drawing/2014/main" id="{7146464B-E74F-5DE1-2D2C-91510E1D6EE8}"/>
              </a:ext>
            </a:extLst>
          </p:cNvPr>
          <p:cNvSpPr/>
          <p:nvPr/>
        </p:nvSpPr>
        <p:spPr>
          <a:xfrm>
            <a:off x="0" y="3613666"/>
            <a:ext cx="1814513" cy="32443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529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C888-65D3-D24B-0AB3-8A1E35BDC2DA}"/>
              </a:ext>
            </a:extLst>
          </p:cNvPr>
          <p:cNvSpPr>
            <a:spLocks noGrp="1"/>
          </p:cNvSpPr>
          <p:nvPr>
            <p:ph type="title"/>
          </p:nvPr>
        </p:nvSpPr>
        <p:spPr/>
        <p:txBody>
          <a:bodyPr/>
          <a:lstStyle/>
          <a:p>
            <a:r>
              <a:rPr lang="en-GB" err="1">
                <a:solidFill>
                  <a:srgbClr val="033352"/>
                </a:solidFill>
              </a:rPr>
              <a:t>myGP</a:t>
            </a:r>
            <a:r>
              <a:rPr lang="en-GB">
                <a:solidFill>
                  <a:srgbClr val="033352"/>
                </a:solidFill>
              </a:rPr>
              <a:t> Web Forms</a:t>
            </a:r>
          </a:p>
        </p:txBody>
      </p:sp>
      <p:sp>
        <p:nvSpPr>
          <p:cNvPr id="3" name="Text Placeholder 2">
            <a:extLst>
              <a:ext uri="{FF2B5EF4-FFF2-40B4-BE49-F238E27FC236}">
                <a16:creationId xmlns:a16="http://schemas.microsoft.com/office/drawing/2014/main" id="{8392B70F-4F04-7717-C26D-0F543F840E27}"/>
              </a:ext>
            </a:extLst>
          </p:cNvPr>
          <p:cNvSpPr>
            <a:spLocks noGrp="1"/>
          </p:cNvSpPr>
          <p:nvPr>
            <p:ph type="body" idx="1"/>
          </p:nvPr>
        </p:nvSpPr>
        <p:spPr/>
        <p:txBody>
          <a:bodyPr>
            <a:normAutofit/>
          </a:bodyPr>
          <a:lstStyle/>
          <a:p>
            <a:r>
              <a:rPr lang="en-GB" sz="2800" dirty="0"/>
              <a:t>Supporting better data capture</a:t>
            </a:r>
          </a:p>
        </p:txBody>
      </p:sp>
    </p:spTree>
    <p:extLst>
      <p:ext uri="{BB962C8B-B14F-4D97-AF65-F5344CB8AC3E}">
        <p14:creationId xmlns:p14="http://schemas.microsoft.com/office/powerpoint/2010/main" val="32022592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836135B-4F10-ECA5-F4EA-9BA1FCBD301A}"/>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6090413" y="1290090"/>
            <a:ext cx="3936513" cy="5567910"/>
          </a:xfrm>
          <a:prstGeom prst="rect">
            <a:avLst/>
          </a:prstGeom>
        </p:spPr>
      </p:pic>
      <p:sp>
        <p:nvSpPr>
          <p:cNvPr id="8" name="Title 7">
            <a:extLst>
              <a:ext uri="{FF2B5EF4-FFF2-40B4-BE49-F238E27FC236}">
                <a16:creationId xmlns:a16="http://schemas.microsoft.com/office/drawing/2014/main" id="{29675636-B062-F8B3-DA44-6222093DAB6A}"/>
              </a:ext>
            </a:extLst>
          </p:cNvPr>
          <p:cNvSpPr>
            <a:spLocks noGrp="1"/>
          </p:cNvSpPr>
          <p:nvPr>
            <p:ph type="title"/>
          </p:nvPr>
        </p:nvSpPr>
        <p:spPr/>
        <p:txBody>
          <a:bodyPr>
            <a:normAutofit/>
          </a:bodyPr>
          <a:lstStyle/>
          <a:p>
            <a:r>
              <a:rPr lang="en-GB" sz="4000" b="1" i="1" err="1">
                <a:solidFill>
                  <a:srgbClr val="033352"/>
                </a:solidFill>
                <a:latin typeface="Roboto" panose="02000000000000000000" pitchFamily="2" charset="0"/>
                <a:ea typeface="Roboto" panose="02000000000000000000" pitchFamily="2" charset="0"/>
              </a:rPr>
              <a:t>myGP</a:t>
            </a:r>
            <a:r>
              <a:rPr lang="en-GB" sz="4000" b="1" i="1">
                <a:solidFill>
                  <a:srgbClr val="033352"/>
                </a:solidFill>
                <a:latin typeface="Roboto" panose="02000000000000000000" pitchFamily="2" charset="0"/>
                <a:ea typeface="Roboto" panose="02000000000000000000" pitchFamily="2" charset="0"/>
              </a:rPr>
              <a:t> Web Forms</a:t>
            </a:r>
            <a:br>
              <a:rPr lang="en-GB" sz="4000" b="1" i="1">
                <a:solidFill>
                  <a:srgbClr val="033352"/>
                </a:solidFill>
                <a:latin typeface="Roboto" panose="02000000000000000000" pitchFamily="2" charset="0"/>
                <a:ea typeface="Roboto" panose="02000000000000000000" pitchFamily="2" charset="0"/>
              </a:rPr>
            </a:br>
            <a:r>
              <a:rPr lang="en-GB" sz="4000" b="1" i="1">
                <a:solidFill>
                  <a:srgbClr val="47A2E2"/>
                </a:solidFill>
                <a:latin typeface="Roboto" panose="02000000000000000000" pitchFamily="2" charset="0"/>
                <a:ea typeface="Roboto" panose="02000000000000000000" pitchFamily="2" charset="0"/>
              </a:rPr>
              <a:t>Digital data capture</a:t>
            </a:r>
          </a:p>
        </p:txBody>
      </p:sp>
      <p:sp>
        <p:nvSpPr>
          <p:cNvPr id="5" name="TextBox 4">
            <a:extLst>
              <a:ext uri="{FF2B5EF4-FFF2-40B4-BE49-F238E27FC236}">
                <a16:creationId xmlns:a16="http://schemas.microsoft.com/office/drawing/2014/main" id="{C164AF39-A0AC-217A-740B-9F7A9FA6BEB6}"/>
              </a:ext>
            </a:extLst>
          </p:cNvPr>
          <p:cNvSpPr txBox="1"/>
          <p:nvPr/>
        </p:nvSpPr>
        <p:spPr>
          <a:xfrm>
            <a:off x="3048544" y="3244334"/>
            <a:ext cx="60970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5FAF69-E5D3-5257-1F10-6C5E5323BAF9}"/>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4" name="Picture 13" descr="Icon&#10;&#10;Description automatically generated">
            <a:extLst>
              <a:ext uri="{FF2B5EF4-FFF2-40B4-BE49-F238E27FC236}">
                <a16:creationId xmlns:a16="http://schemas.microsoft.com/office/drawing/2014/main" id="{2986ABCA-2E3D-8A39-E702-6698F55FE1D2}"/>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3429223" y="1287676"/>
            <a:ext cx="3936513" cy="5567910"/>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1851AD64-3AB6-DD12-618A-536E6E959708}"/>
              </a:ext>
            </a:extLst>
          </p:cNvPr>
          <p:cNvPicPr>
            <a:picLocks noChangeAspect="1"/>
          </p:cNvPicPr>
          <p:nvPr/>
        </p:nvPicPr>
        <p:blipFill rotWithShape="1">
          <a:blip r:embed="rId4">
            <a:extLst>
              <a:ext uri="{28A0092B-C50C-407E-A947-70E740481C1C}">
                <a14:useLocalDpi xmlns:a14="http://schemas.microsoft.com/office/drawing/2010/main" val="0"/>
              </a:ext>
            </a:extLst>
          </a:blip>
          <a:srcRect t="11880" b="10335"/>
          <a:stretch/>
        </p:blipFill>
        <p:spPr>
          <a:xfrm>
            <a:off x="7172427" y="2487540"/>
            <a:ext cx="1633183" cy="2756044"/>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437B8C7C-8F58-9519-EA72-892168DBC70C}"/>
              </a:ext>
            </a:extLst>
          </p:cNvPr>
          <p:cNvPicPr>
            <a:picLocks noChangeAspect="1"/>
          </p:cNvPicPr>
          <p:nvPr/>
        </p:nvPicPr>
        <p:blipFill rotWithShape="1">
          <a:blip r:embed="rId5">
            <a:extLst>
              <a:ext uri="{28A0092B-C50C-407E-A947-70E740481C1C}">
                <a14:useLocalDpi xmlns:a14="http://schemas.microsoft.com/office/drawing/2010/main" val="0"/>
              </a:ext>
            </a:extLst>
          </a:blip>
          <a:srcRect t="15829" b="11470"/>
          <a:stretch/>
        </p:blipFill>
        <p:spPr>
          <a:xfrm>
            <a:off x="4491731" y="2537644"/>
            <a:ext cx="1674924" cy="2641744"/>
          </a:xfrm>
          <a:prstGeom prst="rect">
            <a:avLst/>
          </a:prstGeom>
        </p:spPr>
      </p:pic>
      <p:sp>
        <p:nvSpPr>
          <p:cNvPr id="20" name="TextBox 19">
            <a:extLst>
              <a:ext uri="{FF2B5EF4-FFF2-40B4-BE49-F238E27FC236}">
                <a16:creationId xmlns:a16="http://schemas.microsoft.com/office/drawing/2014/main" id="{0D247C09-7E9A-0302-2E1E-953B219DB875}"/>
              </a:ext>
            </a:extLst>
          </p:cNvPr>
          <p:cNvSpPr txBox="1"/>
          <p:nvPr/>
        </p:nvSpPr>
        <p:spPr>
          <a:xfrm>
            <a:off x="1510568" y="3686444"/>
            <a:ext cx="18793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Clinical coding</a:t>
            </a:r>
          </a:p>
        </p:txBody>
      </p:sp>
      <p:pic>
        <p:nvPicPr>
          <p:cNvPr id="21" name="Graphic 20" descr="Ui Ux with solid fill">
            <a:extLst>
              <a:ext uri="{FF2B5EF4-FFF2-40B4-BE49-F238E27FC236}">
                <a16:creationId xmlns:a16="http://schemas.microsoft.com/office/drawing/2014/main" id="{66F5F4CE-3BCA-4569-BA62-A205C64CF7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809" y="3579857"/>
            <a:ext cx="539412" cy="539412"/>
          </a:xfrm>
          <a:prstGeom prst="rect">
            <a:avLst/>
          </a:prstGeom>
        </p:spPr>
      </p:pic>
      <p:pic>
        <p:nvPicPr>
          <p:cNvPr id="22" name="Graphic 21" descr="Key with solid fill">
            <a:extLst>
              <a:ext uri="{FF2B5EF4-FFF2-40B4-BE49-F238E27FC236}">
                <a16:creationId xmlns:a16="http://schemas.microsoft.com/office/drawing/2014/main" id="{5F0A0EC7-EC05-FA8E-4D50-162CE426EA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304" y="2776169"/>
            <a:ext cx="560654" cy="560654"/>
          </a:xfrm>
          <a:prstGeom prst="rect">
            <a:avLst/>
          </a:prstGeom>
        </p:spPr>
      </p:pic>
      <p:sp>
        <p:nvSpPr>
          <p:cNvPr id="23" name="TextBox 22">
            <a:extLst>
              <a:ext uri="{FF2B5EF4-FFF2-40B4-BE49-F238E27FC236}">
                <a16:creationId xmlns:a16="http://schemas.microsoft.com/office/drawing/2014/main" id="{D556E132-461E-28B5-0721-4298812E9882}"/>
              </a:ext>
            </a:extLst>
          </p:cNvPr>
          <p:cNvSpPr txBox="1"/>
          <p:nvPr/>
        </p:nvSpPr>
        <p:spPr>
          <a:xfrm>
            <a:off x="1470050" y="2891306"/>
            <a:ext cx="24069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Patient authentication</a:t>
            </a:r>
          </a:p>
        </p:txBody>
      </p:sp>
      <p:pic>
        <p:nvPicPr>
          <p:cNvPr id="26" name="Graphic 25" descr="Chat with solid fill">
            <a:extLst>
              <a:ext uri="{FF2B5EF4-FFF2-40B4-BE49-F238E27FC236}">
                <a16:creationId xmlns:a16="http://schemas.microsoft.com/office/drawing/2014/main" id="{F04C5632-0602-B90B-FD95-D2C7210B67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0976" y="1961198"/>
            <a:ext cx="685050" cy="685050"/>
          </a:xfrm>
          <a:prstGeom prst="rect">
            <a:avLst/>
          </a:prstGeom>
        </p:spPr>
      </p:pic>
      <p:sp>
        <p:nvSpPr>
          <p:cNvPr id="27" name="TextBox 26">
            <a:extLst>
              <a:ext uri="{FF2B5EF4-FFF2-40B4-BE49-F238E27FC236}">
                <a16:creationId xmlns:a16="http://schemas.microsoft.com/office/drawing/2014/main" id="{45EB49D3-8198-0A48-1C65-81C1FBA2429A}"/>
              </a:ext>
            </a:extLst>
          </p:cNvPr>
          <p:cNvSpPr txBox="1"/>
          <p:nvPr/>
        </p:nvSpPr>
        <p:spPr>
          <a:xfrm>
            <a:off x="1497796" y="2134996"/>
            <a:ext cx="26714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Region / </a:t>
            </a:r>
            <a:r>
              <a:rPr kumimoji="0" lang="en-GB" sz="16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mn-cs"/>
              </a:rPr>
              <a:t>ICB</a:t>
            </a:r>
            <a:r>
              <a:rPr kumimoji="0" lang="en-GB" sz="16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-wide delivery</a:t>
            </a:r>
          </a:p>
        </p:txBody>
      </p:sp>
      <p:sp>
        <p:nvSpPr>
          <p:cNvPr id="28" name="TextBox 27">
            <a:extLst>
              <a:ext uri="{FF2B5EF4-FFF2-40B4-BE49-F238E27FC236}">
                <a16:creationId xmlns:a16="http://schemas.microsoft.com/office/drawing/2014/main" id="{21BE8FCF-9253-B5D1-D218-6AC22C936029}"/>
              </a:ext>
            </a:extLst>
          </p:cNvPr>
          <p:cNvSpPr txBox="1"/>
          <p:nvPr/>
        </p:nvSpPr>
        <p:spPr>
          <a:xfrm>
            <a:off x="1500160" y="5080003"/>
            <a:ext cx="2559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Growing template library &amp; education/advice</a:t>
            </a:r>
          </a:p>
        </p:txBody>
      </p:sp>
      <p:sp>
        <p:nvSpPr>
          <p:cNvPr id="29" name="TextBox 28">
            <a:extLst>
              <a:ext uri="{FF2B5EF4-FFF2-40B4-BE49-F238E27FC236}">
                <a16:creationId xmlns:a16="http://schemas.microsoft.com/office/drawing/2014/main" id="{7D2E687D-93E7-3D68-4143-B935A7CB470D}"/>
              </a:ext>
            </a:extLst>
          </p:cNvPr>
          <p:cNvSpPr txBox="1"/>
          <p:nvPr/>
        </p:nvSpPr>
        <p:spPr>
          <a:xfrm>
            <a:off x="1470050" y="4303430"/>
            <a:ext cx="2559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500,000 questionnaires sent</a:t>
            </a:r>
          </a:p>
        </p:txBody>
      </p:sp>
      <p:sp>
        <p:nvSpPr>
          <p:cNvPr id="2" name="Rectangle 1">
            <a:extLst>
              <a:ext uri="{FF2B5EF4-FFF2-40B4-BE49-F238E27FC236}">
                <a16:creationId xmlns:a16="http://schemas.microsoft.com/office/drawing/2014/main" id="{DDF6F02B-A5D3-B4E7-7147-07BE24DB82EC}"/>
              </a:ext>
            </a:extLst>
          </p:cNvPr>
          <p:cNvSpPr/>
          <p:nvPr/>
        </p:nvSpPr>
        <p:spPr>
          <a:xfrm>
            <a:off x="21833" y="4071631"/>
            <a:ext cx="1531620" cy="27274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pic>
        <p:nvPicPr>
          <p:cNvPr id="30" name="Graphic 29" descr="Books with solid fill">
            <a:extLst>
              <a:ext uri="{FF2B5EF4-FFF2-40B4-BE49-F238E27FC236}">
                <a16:creationId xmlns:a16="http://schemas.microsoft.com/office/drawing/2014/main" id="{8C571C74-D717-5F42-B7C9-36F329C0AF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8809" y="5125366"/>
            <a:ext cx="539412" cy="539412"/>
          </a:xfrm>
          <a:prstGeom prst="rect">
            <a:avLst/>
          </a:prstGeom>
        </p:spPr>
      </p:pic>
      <p:pic>
        <p:nvPicPr>
          <p:cNvPr id="31" name="Graphic 30" descr="Customer review with solid fill">
            <a:extLst>
              <a:ext uri="{FF2B5EF4-FFF2-40B4-BE49-F238E27FC236}">
                <a16:creationId xmlns:a16="http://schemas.microsoft.com/office/drawing/2014/main" id="{BC2554BB-DE66-991D-FA0D-B2FD93C63CB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8809" y="4337740"/>
            <a:ext cx="539412" cy="539412"/>
          </a:xfrm>
          <a:prstGeom prst="rect">
            <a:avLst/>
          </a:prstGeom>
        </p:spPr>
      </p:pic>
      <p:grpSp>
        <p:nvGrpSpPr>
          <p:cNvPr id="9" name="Group 8">
            <a:extLst>
              <a:ext uri="{FF2B5EF4-FFF2-40B4-BE49-F238E27FC236}">
                <a16:creationId xmlns:a16="http://schemas.microsoft.com/office/drawing/2014/main" id="{F55B6B47-6AB1-FA4A-74A9-26AAC05D335B}"/>
              </a:ext>
            </a:extLst>
          </p:cNvPr>
          <p:cNvGrpSpPr/>
          <p:nvPr/>
        </p:nvGrpSpPr>
        <p:grpSpPr>
          <a:xfrm>
            <a:off x="8777250" y="1290090"/>
            <a:ext cx="3936513" cy="5567910"/>
            <a:chOff x="8817890" y="1290090"/>
            <a:chExt cx="3936513" cy="5567910"/>
          </a:xfrm>
        </p:grpSpPr>
        <p:pic>
          <p:nvPicPr>
            <p:cNvPr id="4" name="Picture 3" descr="Icon&#10;&#10;Description automatically generated">
              <a:extLst>
                <a:ext uri="{FF2B5EF4-FFF2-40B4-BE49-F238E27FC236}">
                  <a16:creationId xmlns:a16="http://schemas.microsoft.com/office/drawing/2014/main" id="{56AA8B9C-C87C-416F-4E1A-4D74AB895867}"/>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8817890" y="1290090"/>
              <a:ext cx="3936513" cy="5567910"/>
            </a:xfrm>
            <a:prstGeom prst="rect">
              <a:avLst/>
            </a:prstGeom>
          </p:spPr>
        </p:pic>
        <p:sp>
          <p:nvSpPr>
            <p:cNvPr id="6" name="Rectangle 5">
              <a:extLst>
                <a:ext uri="{FF2B5EF4-FFF2-40B4-BE49-F238E27FC236}">
                  <a16:creationId xmlns:a16="http://schemas.microsoft.com/office/drawing/2014/main" id="{88FA63C1-0C5D-E4CE-5FC4-5064193C0B38}"/>
                </a:ext>
              </a:extLst>
            </p:cNvPr>
            <p:cNvSpPr/>
            <p:nvPr/>
          </p:nvSpPr>
          <p:spPr>
            <a:xfrm>
              <a:off x="9956140" y="2427392"/>
              <a:ext cx="1531620" cy="27274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pic>
          <p:nvPicPr>
            <p:cNvPr id="17" name="Picture 16" descr="Graphical user interface, text, application, chat or text message&#10;&#10;Description automatically generated">
              <a:extLst>
                <a:ext uri="{FF2B5EF4-FFF2-40B4-BE49-F238E27FC236}">
                  <a16:creationId xmlns:a16="http://schemas.microsoft.com/office/drawing/2014/main" id="{1C17112D-9D8D-58C1-2E2D-78B58DF95FAF}"/>
                </a:ext>
              </a:extLst>
            </p:cNvPr>
            <p:cNvPicPr>
              <a:picLocks noChangeAspect="1"/>
            </p:cNvPicPr>
            <p:nvPr/>
          </p:nvPicPr>
          <p:blipFill rotWithShape="1">
            <a:blip r:embed="rId16">
              <a:extLst>
                <a:ext uri="{28A0092B-C50C-407E-A947-70E740481C1C}">
                  <a14:useLocalDpi xmlns:a14="http://schemas.microsoft.com/office/drawing/2010/main" val="0"/>
                </a:ext>
              </a:extLst>
            </a:blip>
            <a:srcRect t="14988" b="28961"/>
            <a:stretch/>
          </p:blipFill>
          <p:spPr>
            <a:xfrm>
              <a:off x="9896482" y="2786979"/>
              <a:ext cx="1651499" cy="2008260"/>
            </a:xfrm>
            <a:prstGeom prst="rect">
              <a:avLst/>
            </a:prstGeom>
          </p:spPr>
        </p:pic>
      </p:grpSp>
    </p:spTree>
    <p:extLst>
      <p:ext uri="{BB962C8B-B14F-4D97-AF65-F5344CB8AC3E}">
        <p14:creationId xmlns:p14="http://schemas.microsoft.com/office/powerpoint/2010/main" val="32317883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C888-65D3-D24B-0AB3-8A1E35BDC2DA}"/>
              </a:ext>
            </a:extLst>
          </p:cNvPr>
          <p:cNvSpPr>
            <a:spLocks noGrp="1"/>
          </p:cNvSpPr>
          <p:nvPr>
            <p:ph type="title"/>
          </p:nvPr>
        </p:nvSpPr>
        <p:spPr/>
        <p:txBody>
          <a:bodyPr/>
          <a:lstStyle/>
          <a:p>
            <a:r>
              <a:rPr lang="en-GB" err="1">
                <a:solidFill>
                  <a:srgbClr val="033352"/>
                </a:solidFill>
              </a:rPr>
              <a:t>myGP</a:t>
            </a:r>
            <a:r>
              <a:rPr lang="en-GB">
                <a:solidFill>
                  <a:srgbClr val="033352"/>
                </a:solidFill>
              </a:rPr>
              <a:t> Web Booking</a:t>
            </a:r>
          </a:p>
        </p:txBody>
      </p:sp>
      <p:sp>
        <p:nvSpPr>
          <p:cNvPr id="3" name="Text Placeholder 2">
            <a:extLst>
              <a:ext uri="{FF2B5EF4-FFF2-40B4-BE49-F238E27FC236}">
                <a16:creationId xmlns:a16="http://schemas.microsoft.com/office/drawing/2014/main" id="{8392B70F-4F04-7717-C26D-0F543F840E27}"/>
              </a:ext>
            </a:extLst>
          </p:cNvPr>
          <p:cNvSpPr>
            <a:spLocks noGrp="1"/>
          </p:cNvSpPr>
          <p:nvPr>
            <p:ph type="body" idx="1"/>
          </p:nvPr>
        </p:nvSpPr>
        <p:spPr/>
        <p:txBody>
          <a:bodyPr>
            <a:normAutofit/>
          </a:bodyPr>
          <a:lstStyle/>
          <a:p>
            <a:r>
              <a:rPr lang="en-GB" sz="2800" dirty="0"/>
              <a:t>Enabling online booking for screening services</a:t>
            </a:r>
          </a:p>
        </p:txBody>
      </p:sp>
    </p:spTree>
    <p:extLst>
      <p:ext uri="{BB962C8B-B14F-4D97-AF65-F5344CB8AC3E}">
        <p14:creationId xmlns:p14="http://schemas.microsoft.com/office/powerpoint/2010/main" val="16741041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1D539C9-0419-FCA8-25F9-1E6FBC068F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10051" y="5138210"/>
            <a:ext cx="1851223" cy="1445846"/>
          </a:xfrm>
          <a:prstGeom prst="rect">
            <a:avLst/>
          </a:prstGeom>
        </p:spPr>
      </p:pic>
      <p:pic>
        <p:nvPicPr>
          <p:cNvPr id="9" name="Picture 8">
            <a:extLst>
              <a:ext uri="{FF2B5EF4-FFF2-40B4-BE49-F238E27FC236}">
                <a16:creationId xmlns:a16="http://schemas.microsoft.com/office/drawing/2014/main" id="{F4104E7F-B43E-836C-A66D-247EB7A585E2}"/>
              </a:ext>
            </a:extLst>
          </p:cNvPr>
          <p:cNvPicPr>
            <a:picLocks noChangeAspect="1"/>
          </p:cNvPicPr>
          <p:nvPr/>
        </p:nvPicPr>
        <p:blipFill>
          <a:blip r:embed="rId4"/>
          <a:stretch>
            <a:fillRect/>
          </a:stretch>
        </p:blipFill>
        <p:spPr>
          <a:xfrm flipH="1">
            <a:off x="0" y="0"/>
            <a:ext cx="8915400" cy="2057400"/>
          </a:xfrm>
          <a:prstGeom prst="rect">
            <a:avLst/>
          </a:prstGeom>
        </p:spPr>
      </p:pic>
      <p:sp>
        <p:nvSpPr>
          <p:cNvPr id="6" name="Title 7">
            <a:extLst>
              <a:ext uri="{FF2B5EF4-FFF2-40B4-BE49-F238E27FC236}">
                <a16:creationId xmlns:a16="http://schemas.microsoft.com/office/drawing/2014/main" id="{3E050982-AB96-0D8E-2B18-EC4A99EF6D6B}"/>
              </a:ext>
            </a:extLst>
          </p:cNvPr>
          <p:cNvSpPr>
            <a:spLocks noGrp="1"/>
          </p:cNvSpPr>
          <p:nvPr>
            <p:ph type="title"/>
          </p:nvPr>
        </p:nvSpPr>
        <p:spPr/>
        <p:txBody>
          <a:bodyPr>
            <a:normAutofit/>
          </a:bodyPr>
          <a:lstStyle/>
          <a:p>
            <a:r>
              <a:rPr lang="en-GB" sz="4000" b="1" i="1">
                <a:solidFill>
                  <a:srgbClr val="033352"/>
                </a:solidFill>
                <a:latin typeface="Roboto" panose="02000000000000000000" pitchFamily="2" charset="0"/>
              </a:rPr>
              <a:t>myGP Web Booking </a:t>
            </a:r>
            <a:br>
              <a:rPr lang="en-GB" sz="4000" b="1" i="1">
                <a:solidFill>
                  <a:srgbClr val="033352"/>
                </a:solidFill>
                <a:latin typeface="Roboto" panose="02000000000000000000" pitchFamily="2" charset="0"/>
              </a:rPr>
            </a:br>
            <a:r>
              <a:rPr lang="en-GB" sz="4000" b="1" i="1">
                <a:solidFill>
                  <a:srgbClr val="47A2E2"/>
                </a:solidFill>
                <a:latin typeface="Roboto" panose="02000000000000000000" pitchFamily="2" charset="0"/>
              </a:rPr>
              <a:t>Increase Uptake</a:t>
            </a:r>
          </a:p>
        </p:txBody>
      </p:sp>
      <p:sp>
        <p:nvSpPr>
          <p:cNvPr id="10" name="TextBox 9">
            <a:extLst>
              <a:ext uri="{FF2B5EF4-FFF2-40B4-BE49-F238E27FC236}">
                <a16:creationId xmlns:a16="http://schemas.microsoft.com/office/drawing/2014/main" id="{B3E5B8B9-6099-16C6-8510-879E2B7EFF4D}"/>
              </a:ext>
            </a:extLst>
          </p:cNvPr>
          <p:cNvSpPr txBox="1"/>
          <p:nvPr/>
        </p:nvSpPr>
        <p:spPr>
          <a:xfrm>
            <a:off x="2214202" y="2032571"/>
            <a:ext cx="352808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Centralised booking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Unlimited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Location restrictions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Patient authentication</a:t>
            </a:r>
          </a:p>
        </p:txBody>
      </p:sp>
      <p:sp>
        <p:nvSpPr>
          <p:cNvPr id="11" name="TextBox 10">
            <a:extLst>
              <a:ext uri="{FF2B5EF4-FFF2-40B4-BE49-F238E27FC236}">
                <a16:creationId xmlns:a16="http://schemas.microsoft.com/office/drawing/2014/main" id="{F83EE33E-96D9-FC28-0E87-CCA25E4211FD}"/>
              </a:ext>
            </a:extLst>
          </p:cNvPr>
          <p:cNvSpPr txBox="1"/>
          <p:nvPr/>
        </p:nvSpPr>
        <p:spPr>
          <a:xfrm>
            <a:off x="6832879" y="2033348"/>
            <a:ext cx="43600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Patient education</a:t>
            </a:r>
            <a:b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br>
            <a:endPar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Videos and guides</a:t>
            </a:r>
            <a:b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br>
            <a:endPar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Real-time booking information</a:t>
            </a:r>
            <a:b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br>
            <a:endPar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Automatic or manual bookings</a:t>
            </a:r>
          </a:p>
        </p:txBody>
      </p:sp>
      <p:pic>
        <p:nvPicPr>
          <p:cNvPr id="12" name="Graphic 11" descr="Marker with solid fill">
            <a:extLst>
              <a:ext uri="{FF2B5EF4-FFF2-40B4-BE49-F238E27FC236}">
                <a16:creationId xmlns:a16="http://schemas.microsoft.com/office/drawing/2014/main" id="{7798913F-01AC-BCE7-BD55-C5BE47AA72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8221" y="2601634"/>
            <a:ext cx="475167" cy="475167"/>
          </a:xfrm>
          <a:prstGeom prst="rect">
            <a:avLst/>
          </a:prstGeom>
        </p:spPr>
      </p:pic>
      <p:pic>
        <p:nvPicPr>
          <p:cNvPr id="13" name="Graphic 12" descr="Classroom with solid fill">
            <a:extLst>
              <a:ext uri="{FF2B5EF4-FFF2-40B4-BE49-F238E27FC236}">
                <a16:creationId xmlns:a16="http://schemas.microsoft.com/office/drawing/2014/main" id="{C3ADD8CA-D427-F7DA-64C9-B48D96AC9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4538" y="1936604"/>
            <a:ext cx="588283" cy="588283"/>
          </a:xfrm>
          <a:prstGeom prst="rect">
            <a:avLst/>
          </a:prstGeom>
        </p:spPr>
      </p:pic>
      <p:pic>
        <p:nvPicPr>
          <p:cNvPr id="14" name="Graphic 13" descr="Presentation with media with solid fill">
            <a:extLst>
              <a:ext uri="{FF2B5EF4-FFF2-40B4-BE49-F238E27FC236}">
                <a16:creationId xmlns:a16="http://schemas.microsoft.com/office/drawing/2014/main" id="{C77053B8-97C7-DFE4-E142-8E0942FAE6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84192" y="2534551"/>
            <a:ext cx="609334" cy="609334"/>
          </a:xfrm>
          <a:prstGeom prst="rect">
            <a:avLst/>
          </a:prstGeom>
        </p:spPr>
      </p:pic>
      <p:pic>
        <p:nvPicPr>
          <p:cNvPr id="15" name="Graphic 14" descr="Key with solid fill">
            <a:extLst>
              <a:ext uri="{FF2B5EF4-FFF2-40B4-BE49-F238E27FC236}">
                <a16:creationId xmlns:a16="http://schemas.microsoft.com/office/drawing/2014/main" id="{80AC789E-7373-C001-D3DD-BDB1448BF2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0380" y="3797213"/>
            <a:ext cx="534934" cy="534934"/>
          </a:xfrm>
          <a:prstGeom prst="rect">
            <a:avLst/>
          </a:prstGeom>
        </p:spPr>
      </p:pic>
      <p:pic>
        <p:nvPicPr>
          <p:cNvPr id="16" name="Graphic 15" descr="No sign with solid fill">
            <a:extLst>
              <a:ext uri="{FF2B5EF4-FFF2-40B4-BE49-F238E27FC236}">
                <a16:creationId xmlns:a16="http://schemas.microsoft.com/office/drawing/2014/main" id="{8D413B28-5333-D982-91FE-D77AAF011E3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31138" y="3221565"/>
            <a:ext cx="475167" cy="475167"/>
          </a:xfrm>
          <a:prstGeom prst="rect">
            <a:avLst/>
          </a:prstGeom>
        </p:spPr>
      </p:pic>
      <p:pic>
        <p:nvPicPr>
          <p:cNvPr id="17" name="Graphic 16" descr="Network with solid fill">
            <a:extLst>
              <a:ext uri="{FF2B5EF4-FFF2-40B4-BE49-F238E27FC236}">
                <a16:creationId xmlns:a16="http://schemas.microsoft.com/office/drawing/2014/main" id="{745F098C-AEBE-E156-1009-4108CB35049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77773" y="1947559"/>
            <a:ext cx="566371" cy="566371"/>
          </a:xfrm>
          <a:prstGeom prst="rect">
            <a:avLst/>
          </a:prstGeom>
        </p:spPr>
      </p:pic>
      <p:pic>
        <p:nvPicPr>
          <p:cNvPr id="18" name="Graphic 17" descr="Bar graph with upward trend with solid fill">
            <a:extLst>
              <a:ext uri="{FF2B5EF4-FFF2-40B4-BE49-F238E27FC236}">
                <a16:creationId xmlns:a16="http://schemas.microsoft.com/office/drawing/2014/main" id="{643A9AA0-4D46-BD46-A903-51D524B918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01027" y="3173425"/>
            <a:ext cx="571448" cy="571448"/>
          </a:xfrm>
          <a:prstGeom prst="rect">
            <a:avLst/>
          </a:prstGeom>
        </p:spPr>
      </p:pic>
      <p:pic>
        <p:nvPicPr>
          <p:cNvPr id="19" name="Graphic 18" descr="Open book with solid fill">
            <a:extLst>
              <a:ext uri="{FF2B5EF4-FFF2-40B4-BE49-F238E27FC236}">
                <a16:creationId xmlns:a16="http://schemas.microsoft.com/office/drawing/2014/main" id="{B134C0C3-E977-D191-FEE7-3BE481B2BA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56310" y="3786099"/>
            <a:ext cx="506511" cy="506511"/>
          </a:xfrm>
          <a:prstGeom prst="rect">
            <a:avLst/>
          </a:prstGeom>
        </p:spPr>
      </p:pic>
      <p:grpSp>
        <p:nvGrpSpPr>
          <p:cNvPr id="5" name="Group 4">
            <a:extLst>
              <a:ext uri="{FF2B5EF4-FFF2-40B4-BE49-F238E27FC236}">
                <a16:creationId xmlns:a16="http://schemas.microsoft.com/office/drawing/2014/main" id="{73A4389D-6504-77D6-474D-AAFA568138C6}"/>
              </a:ext>
            </a:extLst>
          </p:cNvPr>
          <p:cNvGrpSpPr/>
          <p:nvPr/>
        </p:nvGrpSpPr>
        <p:grpSpPr>
          <a:xfrm>
            <a:off x="1971834" y="4259636"/>
            <a:ext cx="7343102" cy="2762430"/>
            <a:chOff x="1971834" y="4259636"/>
            <a:chExt cx="7343102" cy="2762430"/>
          </a:xfrm>
        </p:grpSpPr>
        <p:grpSp>
          <p:nvGrpSpPr>
            <p:cNvPr id="20" name="Group 19">
              <a:extLst>
                <a:ext uri="{FF2B5EF4-FFF2-40B4-BE49-F238E27FC236}">
                  <a16:creationId xmlns:a16="http://schemas.microsoft.com/office/drawing/2014/main" id="{801EC065-3C0F-666A-60A6-8E2E6A29856D}"/>
                </a:ext>
              </a:extLst>
            </p:cNvPr>
            <p:cNvGrpSpPr/>
            <p:nvPr/>
          </p:nvGrpSpPr>
          <p:grpSpPr>
            <a:xfrm>
              <a:off x="1971834" y="4259636"/>
              <a:ext cx="1955416" cy="2749039"/>
              <a:chOff x="596299" y="844911"/>
              <a:chExt cx="3352884" cy="4742410"/>
            </a:xfrm>
          </p:grpSpPr>
          <p:pic>
            <p:nvPicPr>
              <p:cNvPr id="21" name="Picture 20" descr="Icon&#10;&#10;Description automatically generated">
                <a:extLst>
                  <a:ext uri="{FF2B5EF4-FFF2-40B4-BE49-F238E27FC236}">
                    <a16:creationId xmlns:a16="http://schemas.microsoft.com/office/drawing/2014/main" id="{92B5D512-D120-015C-0162-B71F9120C7A3}"/>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596299" y="844911"/>
                <a:ext cx="3352884" cy="4742410"/>
              </a:xfrm>
              <a:prstGeom prst="rect">
                <a:avLst/>
              </a:prstGeom>
            </p:spPr>
          </p:pic>
          <p:pic>
            <p:nvPicPr>
              <p:cNvPr id="22" name="Picture 2">
                <a:extLst>
                  <a:ext uri="{FF2B5EF4-FFF2-40B4-BE49-F238E27FC236}">
                    <a16:creationId xmlns:a16="http://schemas.microsoft.com/office/drawing/2014/main" id="{C727458F-A2E7-C4D3-136C-4AE5C0122E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59799" y="1746915"/>
                <a:ext cx="1483727" cy="24576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4CA742A9-9D82-4B5E-56F4-E21E2F6D7764}"/>
                </a:ext>
              </a:extLst>
            </p:cNvPr>
            <p:cNvGrpSpPr/>
            <p:nvPr/>
          </p:nvGrpSpPr>
          <p:grpSpPr>
            <a:xfrm>
              <a:off x="3304796" y="4259636"/>
              <a:ext cx="1955416" cy="2749039"/>
              <a:chOff x="3258006" y="812229"/>
              <a:chExt cx="3352884" cy="4742410"/>
            </a:xfrm>
          </p:grpSpPr>
          <p:pic>
            <p:nvPicPr>
              <p:cNvPr id="24" name="Picture 23" descr="Icon&#10;&#10;Description automatically generated">
                <a:extLst>
                  <a:ext uri="{FF2B5EF4-FFF2-40B4-BE49-F238E27FC236}">
                    <a16:creationId xmlns:a16="http://schemas.microsoft.com/office/drawing/2014/main" id="{81B2F90F-A42C-12D4-E00E-D3C5EAC9BC06}"/>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3258006" y="812229"/>
                <a:ext cx="3352884" cy="4742410"/>
              </a:xfrm>
              <a:prstGeom prst="rect">
                <a:avLst/>
              </a:prstGeom>
            </p:spPr>
          </p:pic>
          <p:pic>
            <p:nvPicPr>
              <p:cNvPr id="25" name="Picture 3">
                <a:extLst>
                  <a:ext uri="{FF2B5EF4-FFF2-40B4-BE49-F238E27FC236}">
                    <a16:creationId xmlns:a16="http://schemas.microsoft.com/office/drawing/2014/main" id="{00A0757A-D1D8-1EB1-CFD6-1B91BF37722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33106" y="1746916"/>
                <a:ext cx="1441363" cy="24576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E5CDE558-EA31-3570-28F2-12EA54820CCD}"/>
                </a:ext>
              </a:extLst>
            </p:cNvPr>
            <p:cNvGrpSpPr/>
            <p:nvPr/>
          </p:nvGrpSpPr>
          <p:grpSpPr>
            <a:xfrm>
              <a:off x="4653305" y="4264100"/>
              <a:ext cx="1955416" cy="2749039"/>
              <a:chOff x="5713967" y="823123"/>
              <a:chExt cx="3352884" cy="4742410"/>
            </a:xfrm>
          </p:grpSpPr>
          <p:pic>
            <p:nvPicPr>
              <p:cNvPr id="27" name="Picture 26" descr="Icon&#10;&#10;Description automatically generated">
                <a:extLst>
                  <a:ext uri="{FF2B5EF4-FFF2-40B4-BE49-F238E27FC236}">
                    <a16:creationId xmlns:a16="http://schemas.microsoft.com/office/drawing/2014/main" id="{E6F309F9-0CD7-17CA-2B69-EB5CD1E025A0}"/>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5713967" y="823123"/>
                <a:ext cx="3352884" cy="4742410"/>
              </a:xfrm>
              <a:prstGeom prst="rect">
                <a:avLst/>
              </a:prstGeom>
            </p:spPr>
          </p:pic>
          <p:pic>
            <p:nvPicPr>
              <p:cNvPr id="28" name="Picture 4">
                <a:extLst>
                  <a:ext uri="{FF2B5EF4-FFF2-40B4-BE49-F238E27FC236}">
                    <a16:creationId xmlns:a16="http://schemas.microsoft.com/office/drawing/2014/main" id="{A34A35F3-2514-7082-A934-B4BFD781BD2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12505" y="1746916"/>
                <a:ext cx="1426706" cy="24576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5409F7CE-6E4A-0054-6477-A3C6336B6020}"/>
                </a:ext>
              </a:extLst>
            </p:cNvPr>
            <p:cNvGrpSpPr/>
            <p:nvPr/>
          </p:nvGrpSpPr>
          <p:grpSpPr>
            <a:xfrm>
              <a:off x="6009397" y="4273027"/>
              <a:ext cx="1955416" cy="2749039"/>
              <a:chOff x="8655874" y="812229"/>
              <a:chExt cx="3352884" cy="4742410"/>
            </a:xfrm>
          </p:grpSpPr>
          <p:pic>
            <p:nvPicPr>
              <p:cNvPr id="30" name="Picture 29" descr="Icon&#10;&#10;Description automatically generated">
                <a:extLst>
                  <a:ext uri="{FF2B5EF4-FFF2-40B4-BE49-F238E27FC236}">
                    <a16:creationId xmlns:a16="http://schemas.microsoft.com/office/drawing/2014/main" id="{579539C8-C19E-8840-4ECD-616ADC4C778C}"/>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8655874" y="812229"/>
                <a:ext cx="3352884" cy="4742410"/>
              </a:xfrm>
              <a:prstGeom prst="rect">
                <a:avLst/>
              </a:prstGeom>
            </p:spPr>
          </p:pic>
          <p:pic>
            <p:nvPicPr>
              <p:cNvPr id="31" name="Picture 5">
                <a:extLst>
                  <a:ext uri="{FF2B5EF4-FFF2-40B4-BE49-F238E27FC236}">
                    <a16:creationId xmlns:a16="http://schemas.microsoft.com/office/drawing/2014/main" id="{AB4DB367-AC90-798D-986E-F9725702509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34868" y="1746916"/>
                <a:ext cx="1446250" cy="2457648"/>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descr="Icon&#10;&#10;Description automatically generated">
              <a:extLst>
                <a:ext uri="{FF2B5EF4-FFF2-40B4-BE49-F238E27FC236}">
                  <a16:creationId xmlns:a16="http://schemas.microsoft.com/office/drawing/2014/main" id="{C8007FE9-786F-EF03-3E1C-1CF0E3537CC8}"/>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7359520" y="4265910"/>
              <a:ext cx="1955416" cy="2749039"/>
            </a:xfrm>
            <a:prstGeom prst="rect">
              <a:avLst/>
            </a:prstGeom>
          </p:spPr>
        </p:pic>
        <p:pic>
          <p:nvPicPr>
            <p:cNvPr id="33" name="Picture 32">
              <a:extLst>
                <a:ext uri="{FF2B5EF4-FFF2-40B4-BE49-F238E27FC236}">
                  <a16:creationId xmlns:a16="http://schemas.microsoft.com/office/drawing/2014/main" id="{9AAAF81B-BFE7-E885-486A-639432347652}"/>
                </a:ext>
              </a:extLst>
            </p:cNvPr>
            <p:cNvPicPr>
              <a:picLocks noChangeAspect="1"/>
            </p:cNvPicPr>
            <p:nvPr/>
          </p:nvPicPr>
          <p:blipFill rotWithShape="1">
            <a:blip r:embed="rId26"/>
            <a:srcRect l="42431" t="29986" r="42675" b="22904"/>
            <a:stretch/>
          </p:blipFill>
          <p:spPr>
            <a:xfrm>
              <a:off x="7878122" y="4782503"/>
              <a:ext cx="837490" cy="1372395"/>
            </a:xfrm>
            <a:prstGeom prst="rect">
              <a:avLst/>
            </a:prstGeom>
          </p:spPr>
        </p:pic>
      </p:grpSp>
      <p:sp>
        <p:nvSpPr>
          <p:cNvPr id="2" name="Rectangle 1">
            <a:extLst>
              <a:ext uri="{FF2B5EF4-FFF2-40B4-BE49-F238E27FC236}">
                <a16:creationId xmlns:a16="http://schemas.microsoft.com/office/drawing/2014/main" id="{BE3FC99B-3A35-23C4-62B3-B4846A292FF4}"/>
              </a:ext>
            </a:extLst>
          </p:cNvPr>
          <p:cNvSpPr/>
          <p:nvPr/>
        </p:nvSpPr>
        <p:spPr>
          <a:xfrm>
            <a:off x="35171" y="4066617"/>
            <a:ext cx="1531620" cy="27274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7650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C888-65D3-D24B-0AB3-8A1E35BDC2DA}"/>
              </a:ext>
            </a:extLst>
          </p:cNvPr>
          <p:cNvSpPr>
            <a:spLocks noGrp="1"/>
          </p:cNvSpPr>
          <p:nvPr>
            <p:ph type="title"/>
          </p:nvPr>
        </p:nvSpPr>
        <p:spPr/>
        <p:txBody>
          <a:bodyPr/>
          <a:lstStyle/>
          <a:p>
            <a:r>
              <a:rPr lang="en-GB" err="1">
                <a:solidFill>
                  <a:srgbClr val="033352"/>
                </a:solidFill>
              </a:rPr>
              <a:t>myGP</a:t>
            </a:r>
            <a:r>
              <a:rPr lang="en-GB">
                <a:solidFill>
                  <a:srgbClr val="033352"/>
                </a:solidFill>
              </a:rPr>
              <a:t> Other services</a:t>
            </a:r>
          </a:p>
        </p:txBody>
      </p:sp>
      <p:sp>
        <p:nvSpPr>
          <p:cNvPr id="3" name="Text Placeholder 2">
            <a:extLst>
              <a:ext uri="{FF2B5EF4-FFF2-40B4-BE49-F238E27FC236}">
                <a16:creationId xmlns:a16="http://schemas.microsoft.com/office/drawing/2014/main" id="{8392B70F-4F04-7717-C26D-0F543F840E27}"/>
              </a:ext>
            </a:extLst>
          </p:cNvPr>
          <p:cNvSpPr>
            <a:spLocks noGrp="1"/>
          </p:cNvSpPr>
          <p:nvPr>
            <p:ph type="body" idx="1"/>
          </p:nvPr>
        </p:nvSpPr>
        <p:spPr/>
        <p:txBody>
          <a:bodyPr/>
          <a:lstStyle/>
          <a:p>
            <a:r>
              <a:rPr lang="en-GB"/>
              <a:t>Additional services available</a:t>
            </a:r>
          </a:p>
        </p:txBody>
      </p:sp>
    </p:spTree>
    <p:extLst>
      <p:ext uri="{BB962C8B-B14F-4D97-AF65-F5344CB8AC3E}">
        <p14:creationId xmlns:p14="http://schemas.microsoft.com/office/powerpoint/2010/main" val="4081186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82F1-4C03-72A1-1B66-8C68744033EE}"/>
              </a:ext>
            </a:extLst>
          </p:cNvPr>
          <p:cNvSpPr>
            <a:spLocks noGrp="1"/>
          </p:cNvSpPr>
          <p:nvPr>
            <p:ph type="title"/>
          </p:nvPr>
        </p:nvSpPr>
        <p:spPr>
          <a:xfrm>
            <a:off x="559904" y="389763"/>
            <a:ext cx="10515600" cy="1325563"/>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Benefits</a:t>
            </a:r>
          </a:p>
        </p:txBody>
      </p:sp>
      <p:sp>
        <p:nvSpPr>
          <p:cNvPr id="3" name="Content Placeholder 2">
            <a:extLst>
              <a:ext uri="{FF2B5EF4-FFF2-40B4-BE49-F238E27FC236}">
                <a16:creationId xmlns:a16="http://schemas.microsoft.com/office/drawing/2014/main" id="{D85870DD-7442-605F-AC40-ED87B243EBEF}"/>
              </a:ext>
            </a:extLst>
          </p:cNvPr>
          <p:cNvSpPr>
            <a:spLocks noGrp="1"/>
          </p:cNvSpPr>
          <p:nvPr>
            <p:ph idx="1"/>
          </p:nvPr>
        </p:nvSpPr>
        <p:spPr>
          <a:xfrm>
            <a:off x="559904" y="1953032"/>
            <a:ext cx="10515600" cy="3175560"/>
          </a:xfrm>
        </p:spPr>
        <p:txBody>
          <a:bodyPr>
            <a:normAutofit fontScale="92500" lnSpcReduction="20000"/>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200" dirty="0">
                <a:effectLst/>
                <a:latin typeface="Arial" panose="020B0604020202020204" pitchFamily="34" charset="0"/>
                <a:ea typeface="MS PGothic" panose="020B0600070205080204" pitchFamily="34" charset="-128"/>
              </a:rPr>
              <a:t>Aimed at improving the health across a population</a:t>
            </a:r>
          </a:p>
          <a:p>
            <a:endParaRPr lang="en-GB" sz="3200" dirty="0">
              <a:effectLst/>
              <a:latin typeface="Arial" panose="020B0604020202020204" pitchFamily="34" charset="0"/>
              <a:ea typeface="MS PGothic" panose="020B0600070205080204" pitchFamily="34" charset="-128"/>
            </a:endParaRPr>
          </a:p>
          <a:p>
            <a:r>
              <a:rPr lang="en-GB" sz="3200" dirty="0">
                <a:effectLst/>
                <a:latin typeface="Arial" panose="020B0604020202020204" pitchFamily="34" charset="0"/>
                <a:ea typeface="MS PGothic" panose="020B0600070205080204" pitchFamily="34" charset="-128"/>
              </a:rPr>
              <a:t>Addresses physical and mental health outcomes and wellbeing of people, whilst reducing health inequalities</a:t>
            </a:r>
          </a:p>
          <a:p>
            <a:endParaRPr lang="en-GB" sz="3200" dirty="0">
              <a:latin typeface="Arial" panose="020B0604020202020204" pitchFamily="34" charset="0"/>
              <a:ea typeface="MS PGothic" panose="020B0600070205080204" pitchFamily="34" charset="-128"/>
            </a:endParaRPr>
          </a:p>
          <a:p>
            <a:r>
              <a:rPr lang="en-GB" sz="3200" dirty="0">
                <a:latin typeface="Arial" panose="020B0604020202020204" pitchFamily="34" charset="0"/>
                <a:ea typeface="MS PGothic" panose="020B0600070205080204" pitchFamily="34" charset="-128"/>
              </a:rPr>
              <a:t>I</a:t>
            </a:r>
            <a:r>
              <a:rPr lang="en-GB" sz="3200" dirty="0">
                <a:effectLst/>
                <a:latin typeface="Arial" panose="020B0604020202020204" pitchFamily="34" charset="0"/>
                <a:ea typeface="MS PGothic" panose="020B0600070205080204" pitchFamily="34" charset="-128"/>
              </a:rPr>
              <a:t>ncludes action to improve prevention, whilst also addressing wider determinants of health, and requires working with communities and partner agencies</a:t>
            </a:r>
            <a:endParaRPr lang="en-GB" dirty="0"/>
          </a:p>
          <a:p>
            <a:endParaRPr lang="en-GB" dirty="0"/>
          </a:p>
        </p:txBody>
      </p:sp>
    </p:spTree>
    <p:extLst>
      <p:ext uri="{BB962C8B-B14F-4D97-AF65-F5344CB8AC3E}">
        <p14:creationId xmlns:p14="http://schemas.microsoft.com/office/powerpoint/2010/main" val="1177166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F6F02B-A5D3-B4E7-7147-07BE24DB82EC}"/>
              </a:ext>
            </a:extLst>
          </p:cNvPr>
          <p:cNvSpPr/>
          <p:nvPr/>
        </p:nvSpPr>
        <p:spPr>
          <a:xfrm>
            <a:off x="40678" y="4025463"/>
            <a:ext cx="1531620" cy="27274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endParaRPr>
          </a:p>
        </p:txBody>
      </p:sp>
      <p:sp>
        <p:nvSpPr>
          <p:cNvPr id="10" name="Title 7">
            <a:extLst>
              <a:ext uri="{FF2B5EF4-FFF2-40B4-BE49-F238E27FC236}">
                <a16:creationId xmlns:a16="http://schemas.microsoft.com/office/drawing/2014/main" id="{B86F55E7-8634-C997-4F26-F79D1CDBB2F6}"/>
              </a:ext>
            </a:extLst>
          </p:cNvPr>
          <p:cNvSpPr txBox="1">
            <a:spLocks/>
          </p:cNvSpPr>
          <p:nvPr/>
        </p:nvSpPr>
        <p:spPr>
          <a:xfrm>
            <a:off x="700976" y="3740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rgbClr val="033352"/>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j-cs"/>
              </a:rPr>
              <a:t>Other Services</a:t>
            </a:r>
            <a:br>
              <a:rPr kumimoji="0" lang="en-GB" sz="40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j-cs"/>
              </a:rPr>
            </a:br>
            <a:r>
              <a:rPr kumimoji="0" lang="en-GB" sz="40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j-cs"/>
              </a:rPr>
              <a:t>Supplemental support</a:t>
            </a:r>
          </a:p>
        </p:txBody>
      </p:sp>
      <p:pic>
        <p:nvPicPr>
          <p:cNvPr id="11" name="Graphic 10" descr="Phone Vibration with solid fill">
            <a:extLst>
              <a:ext uri="{FF2B5EF4-FFF2-40B4-BE49-F238E27FC236}">
                <a16:creationId xmlns:a16="http://schemas.microsoft.com/office/drawing/2014/main" id="{EEF5AF61-874B-1E72-D8AB-F2FB156CD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18735" y="3107916"/>
            <a:ext cx="1027178" cy="1027178"/>
          </a:xfrm>
          <a:prstGeom prst="rect">
            <a:avLst/>
          </a:prstGeom>
        </p:spPr>
      </p:pic>
      <p:pic>
        <p:nvPicPr>
          <p:cNvPr id="15" name="Graphic 14" descr="Box with solid fill">
            <a:extLst>
              <a:ext uri="{FF2B5EF4-FFF2-40B4-BE49-F238E27FC236}">
                <a16:creationId xmlns:a16="http://schemas.microsoft.com/office/drawing/2014/main" id="{2DA705BA-EE17-5938-1363-6D932A64CF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258913" y="3028410"/>
            <a:ext cx="1106684" cy="1106684"/>
          </a:xfrm>
          <a:prstGeom prst="rect">
            <a:avLst/>
          </a:prstGeom>
        </p:spPr>
      </p:pic>
      <p:pic>
        <p:nvPicPr>
          <p:cNvPr id="16" name="Graphic 15" descr="Vlog with solid fill">
            <a:extLst>
              <a:ext uri="{FF2B5EF4-FFF2-40B4-BE49-F238E27FC236}">
                <a16:creationId xmlns:a16="http://schemas.microsoft.com/office/drawing/2014/main" id="{20303394-A4C4-974D-6C41-CB15C5244C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7192043" y="2877871"/>
            <a:ext cx="1395715" cy="1395715"/>
          </a:xfrm>
          <a:prstGeom prst="rect">
            <a:avLst/>
          </a:prstGeom>
        </p:spPr>
      </p:pic>
      <p:pic>
        <p:nvPicPr>
          <p:cNvPr id="32" name="Graphic 31" descr="Chat bubble with solid fill">
            <a:extLst>
              <a:ext uri="{FF2B5EF4-FFF2-40B4-BE49-F238E27FC236}">
                <a16:creationId xmlns:a16="http://schemas.microsoft.com/office/drawing/2014/main" id="{BC96D008-0365-D44D-49D4-0E59EE9EE2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262235" y="3078100"/>
            <a:ext cx="1170232" cy="1170232"/>
          </a:xfrm>
          <a:prstGeom prst="rect">
            <a:avLst/>
          </a:prstGeom>
        </p:spPr>
      </p:pic>
      <p:pic>
        <p:nvPicPr>
          <p:cNvPr id="33" name="Graphic 32" descr="Help with solid fill">
            <a:extLst>
              <a:ext uri="{FF2B5EF4-FFF2-40B4-BE49-F238E27FC236}">
                <a16:creationId xmlns:a16="http://schemas.microsoft.com/office/drawing/2014/main" id="{4BCEDD26-DD1F-D350-FBDB-EA11198CC6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14204" y="3091681"/>
            <a:ext cx="996578" cy="900891"/>
          </a:xfrm>
          <a:prstGeom prst="rect">
            <a:avLst/>
          </a:prstGeom>
        </p:spPr>
      </p:pic>
      <p:sp>
        <p:nvSpPr>
          <p:cNvPr id="35" name="TextBox 34">
            <a:extLst>
              <a:ext uri="{FF2B5EF4-FFF2-40B4-BE49-F238E27FC236}">
                <a16:creationId xmlns:a16="http://schemas.microsoft.com/office/drawing/2014/main" id="{EBC2D450-0ABE-CF87-5050-8395279E1E19}"/>
              </a:ext>
            </a:extLst>
          </p:cNvPr>
          <p:cNvSpPr txBox="1"/>
          <p:nvPr/>
        </p:nvSpPr>
        <p:spPr>
          <a:xfrm>
            <a:off x="1266514" y="4545011"/>
            <a:ext cx="15316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Care coordinator team</a:t>
            </a:r>
          </a:p>
        </p:txBody>
      </p:sp>
      <p:sp>
        <p:nvSpPr>
          <p:cNvPr id="36" name="TextBox 35">
            <a:extLst>
              <a:ext uri="{FF2B5EF4-FFF2-40B4-BE49-F238E27FC236}">
                <a16:creationId xmlns:a16="http://schemas.microsoft.com/office/drawing/2014/main" id="{8A3DDCD7-7458-50B3-A6A7-560971B281DC}"/>
              </a:ext>
            </a:extLst>
          </p:cNvPr>
          <p:cNvSpPr txBox="1"/>
          <p:nvPr/>
        </p:nvSpPr>
        <p:spPr>
          <a:xfrm>
            <a:off x="3081541" y="4512018"/>
            <a:ext cx="15316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Custom Chatbot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endParaRPr>
          </a:p>
        </p:txBody>
      </p:sp>
      <p:sp>
        <p:nvSpPr>
          <p:cNvPr id="37" name="TextBox 36">
            <a:extLst>
              <a:ext uri="{FF2B5EF4-FFF2-40B4-BE49-F238E27FC236}">
                <a16:creationId xmlns:a16="http://schemas.microsoft.com/office/drawing/2014/main" id="{BB9F28AA-7057-9860-5A90-2A07C0E0FEFC}"/>
              </a:ext>
            </a:extLst>
          </p:cNvPr>
          <p:cNvSpPr txBox="1"/>
          <p:nvPr/>
        </p:nvSpPr>
        <p:spPr>
          <a:xfrm>
            <a:off x="5046445" y="4512017"/>
            <a:ext cx="15316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Home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testing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endParaRPr>
          </a:p>
        </p:txBody>
      </p:sp>
      <p:sp>
        <p:nvSpPr>
          <p:cNvPr id="38" name="TextBox 37">
            <a:extLst>
              <a:ext uri="{FF2B5EF4-FFF2-40B4-BE49-F238E27FC236}">
                <a16:creationId xmlns:a16="http://schemas.microsoft.com/office/drawing/2014/main" id="{F6887F4C-E0C2-2EE5-095C-09F913FED332}"/>
              </a:ext>
            </a:extLst>
          </p:cNvPr>
          <p:cNvSpPr txBox="1"/>
          <p:nvPr/>
        </p:nvSpPr>
        <p:spPr>
          <a:xfrm>
            <a:off x="9146683" y="4539120"/>
            <a:ext cx="1531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Data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rPr>
              <a:t>Search's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a:ln>
                <a:noFill/>
              </a:ln>
              <a:solidFill>
                <a:srgbClr val="47A2E2"/>
              </a:solidFill>
              <a:effectLst/>
              <a:uLnTx/>
              <a:uFillTx/>
              <a:latin typeface="Roboto" panose="02000000000000000000" pitchFamily="2" charset="0"/>
              <a:ea typeface="Roboto" panose="02000000000000000000" pitchFamily="2" charset="0"/>
              <a:cs typeface="+mn-cs"/>
            </a:endParaRPr>
          </a:p>
        </p:txBody>
      </p:sp>
      <p:sp>
        <p:nvSpPr>
          <p:cNvPr id="39" name="TextBox 38">
            <a:extLst>
              <a:ext uri="{FF2B5EF4-FFF2-40B4-BE49-F238E27FC236}">
                <a16:creationId xmlns:a16="http://schemas.microsoft.com/office/drawing/2014/main" id="{2885ACF6-673B-40D8-D6FF-38A261DBA9D7}"/>
              </a:ext>
            </a:extLst>
          </p:cNvPr>
          <p:cNvSpPr txBox="1"/>
          <p:nvPr/>
        </p:nvSpPr>
        <p:spPr>
          <a:xfrm>
            <a:off x="7192043" y="4512017"/>
            <a:ext cx="15316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Virtual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Face to 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Clinical staff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80687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C888-65D3-D24B-0AB3-8A1E35BDC2DA}"/>
              </a:ext>
            </a:extLst>
          </p:cNvPr>
          <p:cNvSpPr>
            <a:spLocks noGrp="1"/>
          </p:cNvSpPr>
          <p:nvPr>
            <p:ph type="title"/>
          </p:nvPr>
        </p:nvSpPr>
        <p:spPr/>
        <p:txBody>
          <a:bodyPr/>
          <a:lstStyle/>
          <a:p>
            <a:r>
              <a:rPr lang="en-GB" dirty="0">
                <a:solidFill>
                  <a:srgbClr val="033352"/>
                </a:solidFill>
              </a:rPr>
              <a:t>Examples Case Studies</a:t>
            </a:r>
          </a:p>
        </p:txBody>
      </p:sp>
      <p:sp>
        <p:nvSpPr>
          <p:cNvPr id="3" name="Text Placeholder 2">
            <a:extLst>
              <a:ext uri="{FF2B5EF4-FFF2-40B4-BE49-F238E27FC236}">
                <a16:creationId xmlns:a16="http://schemas.microsoft.com/office/drawing/2014/main" id="{8392B70F-4F04-7717-C26D-0F543F840E27}"/>
              </a:ext>
            </a:extLst>
          </p:cNvPr>
          <p:cNvSpPr>
            <a:spLocks noGrp="1"/>
          </p:cNvSpPr>
          <p:nvPr>
            <p:ph type="body" idx="1"/>
          </p:nvPr>
        </p:nvSpPr>
        <p:spPr/>
        <p:txBody>
          <a:bodyPr/>
          <a:lstStyle/>
          <a:p>
            <a:r>
              <a:rPr lang="en-GB"/>
              <a:t>How we have delivered impact</a:t>
            </a:r>
          </a:p>
        </p:txBody>
      </p:sp>
    </p:spTree>
    <p:extLst>
      <p:ext uri="{BB962C8B-B14F-4D97-AF65-F5344CB8AC3E}">
        <p14:creationId xmlns:p14="http://schemas.microsoft.com/office/powerpoint/2010/main" val="3020605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9675636-B062-F8B3-DA44-6222093DAB6A}"/>
              </a:ext>
            </a:extLst>
          </p:cNvPr>
          <p:cNvSpPr>
            <a:spLocks noGrp="1"/>
          </p:cNvSpPr>
          <p:nvPr>
            <p:ph type="title"/>
          </p:nvPr>
        </p:nvSpPr>
        <p:spPr/>
        <p:txBody>
          <a:bodyPr>
            <a:normAutofit/>
          </a:bodyPr>
          <a:lstStyle/>
          <a:p>
            <a:r>
              <a:rPr lang="en-GB" sz="4000" b="1" i="1">
                <a:solidFill>
                  <a:srgbClr val="033352"/>
                </a:solidFill>
                <a:latin typeface="Roboto" panose="02000000000000000000" pitchFamily="2" charset="0"/>
                <a:ea typeface="Roboto" panose="02000000000000000000" pitchFamily="2" charset="0"/>
              </a:rPr>
              <a:t>NDPP </a:t>
            </a:r>
            <a:br>
              <a:rPr lang="en-GB" sz="4000" b="1" i="1">
                <a:solidFill>
                  <a:srgbClr val="033352"/>
                </a:solidFill>
                <a:latin typeface="Roboto" panose="02000000000000000000" pitchFamily="2" charset="0"/>
                <a:ea typeface="Roboto" panose="02000000000000000000" pitchFamily="2" charset="0"/>
              </a:rPr>
            </a:br>
            <a:r>
              <a:rPr lang="en-GB" sz="4000" b="1" i="1">
                <a:solidFill>
                  <a:srgbClr val="47A2E2"/>
                </a:solidFill>
                <a:latin typeface="Roboto" panose="02000000000000000000" pitchFamily="2" charset="0"/>
                <a:ea typeface="Roboto" panose="02000000000000000000" pitchFamily="2" charset="0"/>
              </a:rPr>
              <a:t>Increasing uptake</a:t>
            </a:r>
          </a:p>
        </p:txBody>
      </p:sp>
      <p:sp>
        <p:nvSpPr>
          <p:cNvPr id="2" name="Rectangle 1">
            <a:extLst>
              <a:ext uri="{FF2B5EF4-FFF2-40B4-BE49-F238E27FC236}">
                <a16:creationId xmlns:a16="http://schemas.microsoft.com/office/drawing/2014/main" id="{DDF6F02B-A5D3-B4E7-7147-07BE24DB82EC}"/>
              </a:ext>
            </a:extLst>
          </p:cNvPr>
          <p:cNvSpPr/>
          <p:nvPr/>
        </p:nvSpPr>
        <p:spPr>
          <a:xfrm>
            <a:off x="21833" y="4071631"/>
            <a:ext cx="1531620" cy="27274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9A02AFE-FCEC-4DD4-78C5-95B03C721CFD}"/>
              </a:ext>
            </a:extLst>
          </p:cNvPr>
          <p:cNvSpPr txBox="1">
            <a:spLocks/>
          </p:cNvSpPr>
          <p:nvPr/>
        </p:nvSpPr>
        <p:spPr>
          <a:xfrm>
            <a:off x="8223880" y="2013734"/>
            <a:ext cx="3125681" cy="4396169"/>
          </a:xfrm>
          <a:prstGeom prst="rect">
            <a:avLst/>
          </a:prstGeom>
          <a:solidFill>
            <a:srgbClr val="0568AB"/>
          </a:solidFill>
          <a:ln w="28575">
            <a:solidFill>
              <a:srgbClr val="0568AB"/>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Programme Outcomes</a:t>
            </a:r>
            <a:endParaRPr kumimoji="0" lang="en-GB" sz="1400" b="0" i="0"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endParaRP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endParaRP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GB" sz="1400" b="1" i="1"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All adults classified as pre-diabetic had been invited to  sign up for NDPP programme </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GB" sz="1400" b="1" i="1"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35% of patients clicked on link sent via SMS</a:t>
            </a:r>
            <a:r>
              <a:rPr kumimoji="0" lang="en-US" sz="1400" b="1" i="1"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 directing them to digital registration form</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GB" sz="1400" b="1" i="1"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33% signed up for the service</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GB" sz="1400" b="1" i="1"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95% increase uptake </a:t>
            </a:r>
          </a:p>
        </p:txBody>
      </p:sp>
      <p:sp>
        <p:nvSpPr>
          <p:cNvPr id="10" name="Content Placeholder 2">
            <a:extLst>
              <a:ext uri="{FF2B5EF4-FFF2-40B4-BE49-F238E27FC236}">
                <a16:creationId xmlns:a16="http://schemas.microsoft.com/office/drawing/2014/main" id="{A73C1D54-2AD7-4D8A-4289-2827C212F961}"/>
              </a:ext>
            </a:extLst>
          </p:cNvPr>
          <p:cNvSpPr txBox="1">
            <a:spLocks/>
          </p:cNvSpPr>
          <p:nvPr/>
        </p:nvSpPr>
        <p:spPr>
          <a:xfrm>
            <a:off x="4533159" y="2013734"/>
            <a:ext cx="3125681" cy="4396167"/>
          </a:xfrm>
          <a:prstGeom prst="rect">
            <a:avLst/>
          </a:prstGeom>
          <a:solidFill>
            <a:srgbClr val="47A2E2"/>
          </a:solidFill>
          <a:ln w="28575">
            <a:solidFill>
              <a:srgbClr val="32A6E3"/>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Programme Approach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1" u="none" strike="noStrike" kern="1200" cap="none" spc="0" normalizeH="0" baseline="0" noProof="0">
                <a:ln>
                  <a:noFill/>
                </a:ln>
                <a:solidFill>
                  <a:srgbClr val="FEFEFE"/>
                </a:solidFill>
                <a:effectLst/>
                <a:uLnTx/>
                <a:uFillTx/>
                <a:latin typeface="Roboto" panose="02000000000000000000" pitchFamily="2" charset="0"/>
                <a:ea typeface="Roboto" panose="02000000000000000000" pitchFamily="2" charset="0"/>
                <a:cs typeface="+mn-cs"/>
              </a:rPr>
              <a:t>Primer SMS sent to patients identified at risk of diabetes, a couple of days later these patients received a letter asking them to partake in the programme which was followed by a chase text message two weeks later. The SMS messages and letters contained links the preventing diabetes self-referral page.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000" b="1" i="0" u="none" strike="noStrike" kern="1200" cap="none" spc="0" normalizeH="0" baseline="0" noProof="0">
              <a:ln>
                <a:noFill/>
              </a:ln>
              <a:solidFill>
                <a:srgbClr val="55B2E7">
                  <a:lumMod val="95000"/>
                </a:srgbClr>
              </a:solidFill>
              <a:effectLst/>
              <a:uLnTx/>
              <a:uFillTx/>
              <a:latin typeface="Segoe UI" panose="020B0502040204020203" pitchFamily="34" charset="0"/>
              <a:ea typeface="Roboto Light" panose="02000000000000000000" pitchFamily="2" charset="0"/>
              <a:cs typeface="+mn-cs"/>
            </a:endParaRPr>
          </a:p>
        </p:txBody>
      </p:sp>
      <p:pic>
        <p:nvPicPr>
          <p:cNvPr id="14" name="Picture 13">
            <a:extLst>
              <a:ext uri="{FF2B5EF4-FFF2-40B4-BE49-F238E27FC236}">
                <a16:creationId xmlns:a16="http://schemas.microsoft.com/office/drawing/2014/main" id="{3F03D45D-984D-3AC7-57D1-56AC59B670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136" y1="83683" x2="33136" y2="83683"/>
                        <a14:foregroundMark x1="64103" y1="86014" x2="64103" y2="86014"/>
                        <a14:foregroundMark x1="48521" y1="9790" x2="48521" y2="9790"/>
                        <a14:backgroundMark x1="64892" y1="44289" x2="64892" y2="44289"/>
                      </a14:backgroundRemoval>
                    </a14:imgEffect>
                  </a14:imgLayer>
                </a14:imgProps>
              </a:ext>
            </a:extLst>
          </a:blip>
          <a:stretch>
            <a:fillRect/>
          </a:stretch>
        </p:blipFill>
        <p:spPr>
          <a:xfrm>
            <a:off x="5311097" y="4920151"/>
            <a:ext cx="1566575" cy="1325563"/>
          </a:xfrm>
          <a:prstGeom prst="rect">
            <a:avLst/>
          </a:prstGeom>
        </p:spPr>
      </p:pic>
      <p:pic>
        <p:nvPicPr>
          <p:cNvPr id="16" name="Picture 15">
            <a:extLst>
              <a:ext uri="{FF2B5EF4-FFF2-40B4-BE49-F238E27FC236}">
                <a16:creationId xmlns:a16="http://schemas.microsoft.com/office/drawing/2014/main" id="{2C9F9234-3E71-10A1-1F3B-5B5BE8DF1F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74" b="89718" l="10000" r="95500">
                        <a14:foregroundMark x1="63667" y1="83468" x2="62500" y2="78629"/>
                        <a14:foregroundMark x1="63667" y1="85081" x2="63667" y2="85081"/>
                        <a14:foregroundMark x1="76500" y1="83871" x2="76500" y2="83468"/>
                        <a14:foregroundMark x1="76500" y1="83871" x2="76500" y2="83871"/>
                        <a14:foregroundMark x1="88833" y1="77016" x2="88833" y2="77016"/>
                        <a14:foregroundMark x1="89333" y1="54435" x2="89333" y2="57863"/>
                        <a14:foregroundMark x1="90833" y1="66129" x2="90833" y2="66129"/>
                        <a14:foregroundMark x1="95500" y1="54435" x2="95500" y2="54435"/>
                        <a14:foregroundMark x1="95500" y1="54435" x2="95500" y2="54435"/>
                        <a14:foregroundMark x1="95500" y1="54435" x2="95500" y2="54435"/>
                        <a14:foregroundMark x1="10167" y1="21169" x2="10167" y2="21169"/>
                        <a14:foregroundMark x1="10167" y1="21169" x2="10167" y2="21169"/>
                        <a14:foregroundMark x1="11667" y1="33266" x2="11667" y2="33266"/>
                        <a14:foregroundMark x1="10235" y1="30581" x2="10000" y2="34274"/>
                        <a14:foregroundMark x1="11000" y1="18548" x2="10240" y2="30500"/>
                        <a14:foregroundMark x1="10000" y1="34274" x2="10500" y2="36895"/>
                        <a14:foregroundMark x1="17480" y1="31109" x2="22000" y2="21573"/>
                        <a14:foregroundMark x1="14833" y1="36694" x2="16733" y2="32685"/>
                        <a14:foregroundMark x1="22200" y1="40922" x2="19833" y2="60484"/>
                        <a14:foregroundMark x1="22833" y1="35685" x2="22762" y2="36270"/>
                        <a14:foregroundMark x1="25167" y1="56653" x2="25500" y2="48589"/>
                        <a14:foregroundMark x1="68833" y1="45565" x2="74333" y2="48387"/>
                        <a14:foregroundMark x1="78333" y1="29032" x2="77667" y2="38105"/>
                        <a14:foregroundMark x1="79333" y1="28831" x2="79333" y2="28831"/>
                        <a14:foregroundMark x1="58833" y1="9274" x2="58833" y2="9274"/>
                        <a14:foregroundMark x1="37342" y1="31603" x2="41500" y2="34677"/>
                        <a14:foregroundMark x1="29500" y1="25806" x2="35023" y2="29889"/>
                        <a14:foregroundMark x1="41827" y1="45161" x2="41833" y2="45363"/>
                        <a14:foregroundMark x1="41500" y1="34677" x2="41827" y2="45161"/>
                        <a14:foregroundMark x1="41833" y1="45363" x2="38712" y2="49678"/>
                        <a14:foregroundMark x1="32214" y1="46774" x2="32500" y2="59476"/>
                        <a14:foregroundMark x1="24667" y1="12097" x2="27167" y2="15121"/>
                        <a14:foregroundMark x1="78500" y1="25605" x2="78500" y2="27419"/>
                        <a14:foregroundMark x1="72333" y1="82460" x2="73667" y2="80444"/>
                        <a14:foregroundMark x1="72000" y1="85081" x2="72000" y2="85081"/>
                        <a14:foregroundMark x1="68167" y1="85685" x2="68167" y2="85685"/>
                        <a14:foregroundMark x1="81667" y1="81452" x2="81667" y2="81452"/>
                        <a14:foregroundMark x1="84500" y1="84677" x2="84500" y2="84677"/>
                        <a14:foregroundMark x1="82167" y1="84677" x2="82167" y2="84677"/>
                        <a14:foregroundMark x1="74333" y1="86492" x2="76667" y2="83669"/>
                        <a14:backgroundMark x1="35833" y1="18347" x2="49000" y2="33871"/>
                        <a14:backgroundMark x1="53167" y1="65927" x2="52667" y2="78427"/>
                        <a14:backgroundMark x1="57667" y1="60887" x2="57667" y2="63306"/>
                        <a14:backgroundMark x1="68667" y1="71169" x2="68500" y2="76210"/>
                        <a14:backgroundMark x1="90833" y1="46774" x2="89500" y2="49395"/>
                        <a14:backgroundMark x1="36167" y1="61290" x2="34667" y2="73387"/>
                        <a14:backgroundMark x1="14500" y1="43548" x2="10833" y2="64919"/>
                        <a14:backgroundMark x1="26000" y1="64516" x2="24833" y2="74395"/>
                        <a14:backgroundMark x1="18500" y1="39919" x2="15167" y2="41935"/>
                        <a14:backgroundMark x1="17000" y1="22177" x2="14333" y2="29032"/>
                        <a14:backgroundMark x1="14333" y1="28831" x2="13667" y2="31653"/>
                        <a14:backgroundMark x1="21000" y1="35282" x2="19333" y2="39315"/>
                        <a14:backgroundMark x1="35000" y1="35685" x2="35000" y2="46774"/>
                        <a14:backgroundMark x1="35667" y1="56250" x2="36833" y2="58669"/>
                        <a14:backgroundMark x1="34667" y1="46774" x2="35833" y2="54435"/>
                        <a14:backgroundMark x1="33667" y1="32863" x2="33667" y2="36694"/>
                        <a14:backgroundMark x1="33167" y1="30847" x2="34833" y2="35282"/>
                        <a14:backgroundMark x1="41500" y1="47177" x2="43000" y2="43548"/>
                        <a14:backgroundMark x1="20667" y1="34274" x2="20667" y2="34274"/>
                        <a14:backgroundMark x1="42333" y1="45161" x2="42333" y2="45161"/>
                        <a14:backgroundMark x1="87667" y1="52218" x2="87667" y2="52218"/>
                        <a14:backgroundMark x1="88333" y1="77218" x2="88333" y2="77218"/>
                        <a14:backgroundMark x1="88667" y1="76815" x2="88667" y2="76815"/>
                      </a14:backgroundRemoval>
                    </a14:imgEffect>
                  </a14:imgLayer>
                </a14:imgProps>
              </a:ext>
            </a:extLst>
          </a:blip>
          <a:stretch>
            <a:fillRect/>
          </a:stretch>
        </p:blipFill>
        <p:spPr>
          <a:xfrm>
            <a:off x="8950575" y="4920151"/>
            <a:ext cx="1672289" cy="1382425"/>
          </a:xfrm>
          <a:prstGeom prst="rect">
            <a:avLst/>
          </a:prstGeom>
        </p:spPr>
      </p:pic>
      <p:sp>
        <p:nvSpPr>
          <p:cNvPr id="19" name="Content Placeholder 2">
            <a:extLst>
              <a:ext uri="{FF2B5EF4-FFF2-40B4-BE49-F238E27FC236}">
                <a16:creationId xmlns:a16="http://schemas.microsoft.com/office/drawing/2014/main" id="{8EB6DD3E-2C33-A605-9D28-E3329B201781}"/>
              </a:ext>
            </a:extLst>
          </p:cNvPr>
          <p:cNvSpPr>
            <a:spLocks noGrp="1"/>
          </p:cNvSpPr>
          <p:nvPr>
            <p:ph idx="1"/>
          </p:nvPr>
        </p:nvSpPr>
        <p:spPr>
          <a:xfrm>
            <a:off x="800499" y="2013735"/>
            <a:ext cx="3125681" cy="4396167"/>
          </a:xfrm>
          <a:solidFill>
            <a:srgbClr val="0568AB"/>
          </a:solidFill>
          <a:ln w="28575">
            <a:solidFill>
              <a:srgbClr val="0568AB"/>
            </a:solidFill>
          </a:ln>
        </p:spPr>
        <p:txBody>
          <a:bodyPr>
            <a:normAutofit/>
          </a:bodyPr>
          <a:lstStyle/>
          <a:p>
            <a:pPr marL="0" indent="0">
              <a:buNone/>
            </a:pPr>
            <a:r>
              <a:rPr lang="en-GB" sz="1800" b="1" i="0" dirty="0">
                <a:solidFill>
                  <a:srgbClr val="FEFEFE"/>
                </a:solidFill>
                <a:effectLst/>
                <a:latin typeface="Roboto" panose="02000000000000000000" pitchFamily="2" charset="0"/>
                <a:ea typeface="Roboto" panose="02000000000000000000" pitchFamily="2" charset="0"/>
              </a:rPr>
              <a:t>Programme Aims</a:t>
            </a:r>
          </a:p>
          <a:p>
            <a:pPr marL="0" indent="0" algn="ctr">
              <a:buNone/>
            </a:pPr>
            <a:endParaRPr lang="en-GB" sz="1400" dirty="0">
              <a:solidFill>
                <a:srgbClr val="FEFEFE"/>
              </a:solidFill>
              <a:latin typeface="Roboto" panose="02000000000000000000" pitchFamily="2" charset="0"/>
              <a:ea typeface="Roboto" panose="02000000000000000000" pitchFamily="2" charset="0"/>
            </a:endParaRPr>
          </a:p>
          <a:p>
            <a:pPr marL="0" indent="0">
              <a:buNone/>
            </a:pPr>
            <a:r>
              <a:rPr lang="en-GB" sz="1400" dirty="0">
                <a:solidFill>
                  <a:srgbClr val="FEFEFE"/>
                </a:solidFill>
                <a:latin typeface="Roboto" panose="02000000000000000000" pitchFamily="2" charset="0"/>
                <a:ea typeface="Roboto" panose="02000000000000000000" pitchFamily="2" charset="0"/>
              </a:rPr>
              <a:t>The NHS England Diabetes Prevention Programme NDPP is a proactive programme that aims to reduce diabetes by using a behavioural change programme to help patients identified to be at risk of type 2 diabetes to reduce their risk. The </a:t>
            </a:r>
            <a:r>
              <a:rPr lang="en-GB" sz="1400" dirty="0" err="1">
                <a:solidFill>
                  <a:srgbClr val="FEFEFE"/>
                </a:solidFill>
                <a:latin typeface="Roboto" panose="02000000000000000000" pitchFamily="2" charset="0"/>
                <a:ea typeface="Roboto" panose="02000000000000000000" pitchFamily="2" charset="0"/>
              </a:rPr>
              <a:t>myGP</a:t>
            </a:r>
            <a:r>
              <a:rPr lang="en-GB" sz="1400" dirty="0">
                <a:solidFill>
                  <a:srgbClr val="FEFEFE"/>
                </a:solidFill>
                <a:latin typeface="Roboto" panose="02000000000000000000" pitchFamily="2" charset="0"/>
                <a:ea typeface="Roboto" panose="02000000000000000000" pitchFamily="2" charset="0"/>
              </a:rPr>
              <a:t> Population Health Team partnered with NHS North Central London </a:t>
            </a:r>
            <a:r>
              <a:rPr lang="en-GB" sz="1400" dirty="0" err="1">
                <a:solidFill>
                  <a:srgbClr val="FEFEFE"/>
                </a:solidFill>
                <a:latin typeface="Roboto" panose="02000000000000000000" pitchFamily="2" charset="0"/>
                <a:ea typeface="Roboto" panose="02000000000000000000" pitchFamily="2" charset="0"/>
              </a:rPr>
              <a:t>CGG</a:t>
            </a:r>
            <a:r>
              <a:rPr lang="en-GB" sz="1400" dirty="0">
                <a:solidFill>
                  <a:srgbClr val="FEFEFE"/>
                </a:solidFill>
                <a:latin typeface="Roboto" panose="02000000000000000000" pitchFamily="2" charset="0"/>
                <a:ea typeface="Roboto" panose="02000000000000000000" pitchFamily="2" charset="0"/>
              </a:rPr>
              <a:t> to increase uptake to the NDPP Programme.  </a:t>
            </a:r>
          </a:p>
        </p:txBody>
      </p:sp>
      <p:pic>
        <p:nvPicPr>
          <p:cNvPr id="21" name="Picture 20" descr="Diagram&#10;&#10;Description automatically generated">
            <a:extLst>
              <a:ext uri="{FF2B5EF4-FFF2-40B4-BE49-F238E27FC236}">
                <a16:creationId xmlns:a16="http://schemas.microsoft.com/office/drawing/2014/main" id="{BE2DD47D-FB34-DF7A-BC1B-11C47E5DB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1020" y="5052771"/>
            <a:ext cx="1432286" cy="1117183"/>
          </a:xfrm>
          <a:prstGeom prst="rect">
            <a:avLst/>
          </a:prstGeom>
        </p:spPr>
      </p:pic>
    </p:spTree>
    <p:extLst>
      <p:ext uri="{BB962C8B-B14F-4D97-AF65-F5344CB8AC3E}">
        <p14:creationId xmlns:p14="http://schemas.microsoft.com/office/powerpoint/2010/main" val="1594368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9675636-B062-F8B3-DA44-6222093DAB6A}"/>
              </a:ext>
            </a:extLst>
          </p:cNvPr>
          <p:cNvSpPr>
            <a:spLocks noGrp="1"/>
          </p:cNvSpPr>
          <p:nvPr>
            <p:ph type="title"/>
          </p:nvPr>
        </p:nvSpPr>
        <p:spPr/>
        <p:txBody>
          <a:bodyPr>
            <a:normAutofit/>
          </a:bodyPr>
          <a:lstStyle/>
          <a:p>
            <a:r>
              <a:rPr lang="en-GB" sz="4000" b="1" i="1" dirty="0">
                <a:solidFill>
                  <a:srgbClr val="033352"/>
                </a:solidFill>
                <a:latin typeface="Roboto" panose="02000000000000000000" pitchFamily="2" charset="0"/>
                <a:ea typeface="Roboto" panose="02000000000000000000" pitchFamily="2" charset="0"/>
              </a:rPr>
              <a:t>Cancer Screening</a:t>
            </a:r>
            <a:br>
              <a:rPr lang="en-GB" sz="4000" b="1" i="1" dirty="0">
                <a:solidFill>
                  <a:srgbClr val="033352"/>
                </a:solidFill>
                <a:latin typeface="Roboto" panose="02000000000000000000" pitchFamily="2" charset="0"/>
                <a:ea typeface="Roboto" panose="02000000000000000000" pitchFamily="2" charset="0"/>
              </a:rPr>
            </a:br>
            <a:r>
              <a:rPr lang="en-GB" sz="4000" dirty="0">
                <a:solidFill>
                  <a:srgbClr val="47A2E2"/>
                </a:solidFill>
              </a:rPr>
              <a:t>E</a:t>
            </a:r>
            <a:r>
              <a:rPr lang="en-GB" sz="4000" b="1" i="1" dirty="0">
                <a:solidFill>
                  <a:srgbClr val="47A2E2"/>
                </a:solidFill>
                <a:latin typeface="Roboto" panose="02000000000000000000" pitchFamily="2" charset="0"/>
                <a:ea typeface="Roboto" panose="02000000000000000000" pitchFamily="2" charset="0"/>
              </a:rPr>
              <a:t>ngagement</a:t>
            </a:r>
          </a:p>
        </p:txBody>
      </p:sp>
      <p:sp>
        <p:nvSpPr>
          <p:cNvPr id="2" name="Rectangle 1">
            <a:extLst>
              <a:ext uri="{FF2B5EF4-FFF2-40B4-BE49-F238E27FC236}">
                <a16:creationId xmlns:a16="http://schemas.microsoft.com/office/drawing/2014/main" id="{DDF6F02B-A5D3-B4E7-7147-07BE24DB82EC}"/>
              </a:ext>
            </a:extLst>
          </p:cNvPr>
          <p:cNvSpPr/>
          <p:nvPr/>
        </p:nvSpPr>
        <p:spPr>
          <a:xfrm>
            <a:off x="21833" y="4071631"/>
            <a:ext cx="1531620" cy="2727434"/>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pic>
        <p:nvPicPr>
          <p:cNvPr id="3" name="Picture 7" descr="image004">
            <a:extLst>
              <a:ext uri="{FF2B5EF4-FFF2-40B4-BE49-F238E27FC236}">
                <a16:creationId xmlns:a16="http://schemas.microsoft.com/office/drawing/2014/main" id="{E8A8684D-6E7A-E967-26C0-8E80A5452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7" y="2259650"/>
            <a:ext cx="8291383" cy="415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9997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5A15-A72C-4482-7E6E-7C74B5DEBA52}"/>
              </a:ext>
            </a:extLst>
          </p:cNvPr>
          <p:cNvSpPr>
            <a:spLocks noGrp="1"/>
          </p:cNvSpPr>
          <p:nvPr>
            <p:ph type="title"/>
          </p:nvPr>
        </p:nvSpPr>
        <p:spPr>
          <a:xfrm>
            <a:off x="838200" y="365125"/>
            <a:ext cx="5135672" cy="1325563"/>
          </a:xfrm>
        </p:spPr>
        <p:txBody>
          <a:bodyPr anchor="t"/>
          <a:lstStyle/>
          <a:p>
            <a:r>
              <a:rPr lang="en-GB" dirty="0"/>
              <a:t>Outcomes  </a:t>
            </a:r>
            <a:br>
              <a:rPr lang="en-GB" dirty="0"/>
            </a:br>
            <a:r>
              <a:rPr lang="en-GB" sz="3600" dirty="0">
                <a:solidFill>
                  <a:srgbClr val="47A2E2"/>
                </a:solidFill>
              </a:rPr>
              <a:t>Demonstrated impact</a:t>
            </a:r>
            <a:endParaRPr lang="en-GB" dirty="0"/>
          </a:p>
        </p:txBody>
      </p:sp>
      <p:sp>
        <p:nvSpPr>
          <p:cNvPr id="3" name="Rectangle 2">
            <a:extLst>
              <a:ext uri="{FF2B5EF4-FFF2-40B4-BE49-F238E27FC236}">
                <a16:creationId xmlns:a16="http://schemas.microsoft.com/office/drawing/2014/main" id="{C6235DE8-7823-6E04-C912-B187D444DFEB}"/>
              </a:ext>
            </a:extLst>
          </p:cNvPr>
          <p:cNvSpPr/>
          <p:nvPr/>
        </p:nvSpPr>
        <p:spPr>
          <a:xfrm>
            <a:off x="0" y="4325257"/>
            <a:ext cx="2859314" cy="2532743"/>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FF59322-77DD-36EB-4936-B36FF7D78634}"/>
              </a:ext>
            </a:extLst>
          </p:cNvPr>
          <p:cNvSpPr txBox="1"/>
          <p:nvPr/>
        </p:nvSpPr>
        <p:spPr>
          <a:xfrm>
            <a:off x="539989" y="2928668"/>
            <a:ext cx="11388067" cy="3416320"/>
          </a:xfrm>
          <a:prstGeom prst="rect">
            <a:avLst/>
          </a:prstGeom>
          <a:noFill/>
        </p:spPr>
        <p:txBody>
          <a:bodyPr wrap="square"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6.3% increase in uptake and attended 17 days earlier</a:t>
            </a:r>
            <a:r>
              <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 London Cervical Screening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5.6% increase in uptake </a:t>
            </a:r>
            <a:r>
              <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London Bowel Screening Text Reminders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47% contacted booked an appointment</a:t>
            </a:r>
            <a:r>
              <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 Breast Screening Telephone Outreach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100% increase in uptake </a:t>
            </a:r>
            <a:r>
              <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East of England cancer screening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 </a:t>
            </a:r>
            <a:r>
              <a:rPr kumimoji="0" lang="en-GB" sz="2400" b="0" i="1"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1" u="none" strike="noStrike" kern="1200" cap="none" spc="0" normalizeH="0" baseline="0" noProof="0" dirty="0">
                <a:ln>
                  <a:noFill/>
                </a:ln>
                <a:solidFill>
                  <a:srgbClr val="47A2E2"/>
                </a:solidFill>
                <a:effectLst/>
                <a:uLnTx/>
                <a:uFillTx/>
                <a:latin typeface="Roboto" panose="02000000000000000000" pitchFamily="2" charset="0"/>
                <a:ea typeface="Roboto" panose="02000000000000000000" pitchFamily="2" charset="0"/>
                <a:cs typeface="+mn-cs"/>
              </a:rPr>
              <a:t>6% increase in flu vaccine uptake </a:t>
            </a:r>
            <a:r>
              <a:rPr kumimoji="0" lang="en-GB" sz="2400" b="1" i="1" u="none" strike="noStrike" kern="1200" cap="none" spc="0" normalizeH="0" baseline="0" noProof="0" dirty="0">
                <a:ln>
                  <a:noFill/>
                </a:ln>
                <a:solidFill>
                  <a:srgbClr val="033352"/>
                </a:solidFill>
                <a:effectLst/>
                <a:uLnTx/>
                <a:uFillTx/>
                <a:latin typeface="Roboto" panose="02000000000000000000" pitchFamily="2" charset="0"/>
                <a:ea typeface="Roboto" panose="02000000000000000000" pitchFamily="2" charset="0"/>
                <a:cs typeface="+mn-cs"/>
              </a:rPr>
              <a:t>through using educational material </a:t>
            </a:r>
            <a:r>
              <a:rPr kumimoji="0" lang="en-GB" sz="2400" b="0" i="1" u="none" strike="noStrike" kern="1200" cap="none" spc="0" normalizeH="0" baseline="0" noProof="0" dirty="0">
                <a:ln>
                  <a:noFill/>
                </a:ln>
                <a:solidFill>
                  <a:srgbClr val="033352"/>
                </a:solidFill>
                <a:effectLst/>
                <a:uLnTx/>
                <a:uFillTx/>
                <a:latin typeface="Calibri" panose="020F0502020204030204"/>
                <a:ea typeface="+mn-ea"/>
                <a:cs typeface="+mn-cs"/>
              </a:rPr>
              <a:t>               </a:t>
            </a:r>
          </a:p>
        </p:txBody>
      </p:sp>
      <p:sp>
        <p:nvSpPr>
          <p:cNvPr id="10" name="Rectangle 9">
            <a:extLst>
              <a:ext uri="{FF2B5EF4-FFF2-40B4-BE49-F238E27FC236}">
                <a16:creationId xmlns:a16="http://schemas.microsoft.com/office/drawing/2014/main" id="{BEE32494-2BF0-740B-F6AC-1FE2252E034C}"/>
              </a:ext>
            </a:extLst>
          </p:cNvPr>
          <p:cNvSpPr/>
          <p:nvPr/>
        </p:nvSpPr>
        <p:spPr>
          <a:xfrm>
            <a:off x="10113334" y="6161566"/>
            <a:ext cx="2082208" cy="6999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5B2E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5849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3335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98B72F-1049-E5AD-2824-7E590AA0E76D}"/>
              </a:ext>
            </a:extLst>
          </p:cNvPr>
          <p:cNvPicPr>
            <a:picLocks noChangeAspect="1"/>
          </p:cNvPicPr>
          <p:nvPr/>
        </p:nvPicPr>
        <p:blipFill>
          <a:blip r:embed="rId2"/>
          <a:stretch>
            <a:fillRect/>
          </a:stretch>
        </p:blipFill>
        <p:spPr>
          <a:xfrm>
            <a:off x="5635351" y="5548717"/>
            <a:ext cx="921298" cy="921298"/>
          </a:xfrm>
          <a:prstGeom prst="rect">
            <a:avLst/>
          </a:prstGeom>
        </p:spPr>
      </p:pic>
      <p:sp>
        <p:nvSpPr>
          <p:cNvPr id="11" name="Title 10">
            <a:extLst>
              <a:ext uri="{FF2B5EF4-FFF2-40B4-BE49-F238E27FC236}">
                <a16:creationId xmlns:a16="http://schemas.microsoft.com/office/drawing/2014/main" id="{3219335E-6588-3524-002D-32128653691E}"/>
              </a:ext>
            </a:extLst>
          </p:cNvPr>
          <p:cNvSpPr>
            <a:spLocks noGrp="1"/>
          </p:cNvSpPr>
          <p:nvPr>
            <p:ph type="ctrTitle"/>
          </p:nvPr>
        </p:nvSpPr>
        <p:spPr/>
        <p:txBody>
          <a:bodyPr/>
          <a:lstStyle/>
          <a:p>
            <a:r>
              <a:rPr lang="en-GB" b="1" i="1">
                <a:solidFill>
                  <a:srgbClr val="FEFEFE"/>
                </a:solidFill>
                <a:latin typeface="Roboto" panose="02000000000000000000" pitchFamily="2" charset="0"/>
                <a:ea typeface="Roboto" panose="02000000000000000000" pitchFamily="2" charset="0"/>
              </a:rPr>
              <a:t>Thank you</a:t>
            </a:r>
          </a:p>
        </p:txBody>
      </p:sp>
      <p:sp>
        <p:nvSpPr>
          <p:cNvPr id="12" name="Subtitle 11">
            <a:extLst>
              <a:ext uri="{FF2B5EF4-FFF2-40B4-BE49-F238E27FC236}">
                <a16:creationId xmlns:a16="http://schemas.microsoft.com/office/drawing/2014/main" id="{AEEBB4FF-E88D-499C-1409-AB29269B4393}"/>
              </a:ext>
            </a:extLst>
          </p:cNvPr>
          <p:cNvSpPr>
            <a:spLocks noGrp="1"/>
          </p:cNvSpPr>
          <p:nvPr>
            <p:ph type="subTitle" idx="1"/>
          </p:nvPr>
        </p:nvSpPr>
        <p:spPr/>
        <p:txBody>
          <a:bodyPr/>
          <a:lstStyle/>
          <a:p>
            <a:r>
              <a:rPr lang="en-GB">
                <a:solidFill>
                  <a:srgbClr val="47A2E2"/>
                </a:solidFill>
                <a:latin typeface="Roboto" panose="02000000000000000000" pitchFamily="2" charset="0"/>
                <a:ea typeface="Roboto" panose="02000000000000000000" pitchFamily="2" charset="0"/>
              </a:rPr>
              <a:t>Any Questions?</a:t>
            </a:r>
          </a:p>
        </p:txBody>
      </p:sp>
    </p:spTree>
    <p:extLst>
      <p:ext uri="{BB962C8B-B14F-4D97-AF65-F5344CB8AC3E}">
        <p14:creationId xmlns:p14="http://schemas.microsoft.com/office/powerpoint/2010/main" val="2710232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13" descr="Qr code&#10;&#10;Description automatically generated"/>
          <p:cNvPicPr preferRelativeResize="0"/>
          <p:nvPr/>
        </p:nvPicPr>
        <p:blipFill rotWithShape="1">
          <a:blip r:embed="rId3">
            <a:alphaModFix/>
          </a:blip>
          <a:srcRect/>
          <a:stretch/>
        </p:blipFill>
        <p:spPr>
          <a:xfrm>
            <a:off x="6658517" y="2707283"/>
            <a:ext cx="2408877" cy="2995037"/>
          </a:xfrm>
          <a:prstGeom prst="rect">
            <a:avLst/>
          </a:prstGeom>
          <a:noFill/>
          <a:ln>
            <a:noFill/>
          </a:ln>
        </p:spPr>
      </p:pic>
      <p:pic>
        <p:nvPicPr>
          <p:cNvPr id="1080" name="Google Shape;1080;p13"/>
          <p:cNvPicPr preferRelativeResize="0"/>
          <p:nvPr/>
        </p:nvPicPr>
        <p:blipFill rotWithShape="1">
          <a:blip r:embed="rId4">
            <a:alphaModFix/>
          </a:blip>
          <a:srcRect t="23913" b="24587"/>
          <a:stretch/>
        </p:blipFill>
        <p:spPr>
          <a:xfrm>
            <a:off x="3332434" y="300804"/>
            <a:ext cx="2513122" cy="1294228"/>
          </a:xfrm>
          <a:prstGeom prst="rect">
            <a:avLst/>
          </a:prstGeom>
          <a:noFill/>
          <a:ln>
            <a:noFill/>
          </a:ln>
        </p:spPr>
      </p:pic>
      <p:sp>
        <p:nvSpPr>
          <p:cNvPr id="1081" name="Google Shape;1081;p13"/>
          <p:cNvSpPr/>
          <p:nvPr/>
        </p:nvSpPr>
        <p:spPr>
          <a:xfrm>
            <a:off x="3718805" y="393920"/>
            <a:ext cx="7144595"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082" name="Google Shape;1082;p13"/>
          <p:cNvSpPr/>
          <p:nvPr/>
        </p:nvSpPr>
        <p:spPr>
          <a:xfrm>
            <a:off x="2344185" y="1827992"/>
            <a:ext cx="714459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sp>
        <p:nvSpPr>
          <p:cNvPr id="1083" name="Google Shape;1083;p13"/>
          <p:cNvSpPr txBox="1"/>
          <p:nvPr/>
        </p:nvSpPr>
        <p:spPr>
          <a:xfrm>
            <a:off x="3443176" y="6400608"/>
            <a:ext cx="53056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a:p>
        </p:txBody>
      </p:sp>
      <p:sp>
        <p:nvSpPr>
          <p:cNvPr id="1084" name="Google Shape;1084;p13"/>
          <p:cNvSpPr txBox="1"/>
          <p:nvPr/>
        </p:nvSpPr>
        <p:spPr>
          <a:xfrm>
            <a:off x="1573016" y="5967257"/>
            <a:ext cx="942695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0" i="0" u="none" strike="noStrike" cap="none">
                <a:solidFill>
                  <a:srgbClr val="6CA6AA"/>
                </a:solidFill>
                <a:latin typeface="Arial"/>
                <a:ea typeface="Arial"/>
                <a:cs typeface="Arial"/>
                <a:sym typeface="Arial"/>
              </a:rPr>
              <a:t>2</a:t>
            </a:r>
            <a:r>
              <a:rPr lang="en-GB" sz="2000" b="0" i="0" u="none" strike="noStrike" cap="none" baseline="30000">
                <a:solidFill>
                  <a:srgbClr val="6CA6AA"/>
                </a:solidFill>
                <a:latin typeface="Arial"/>
                <a:ea typeface="Arial"/>
                <a:cs typeface="Arial"/>
                <a:sym typeface="Arial"/>
              </a:rPr>
              <a:t>nd</a:t>
            </a:r>
            <a:r>
              <a:rPr lang="en-GB" sz="2000" b="0" i="0" u="none" strike="noStrike" cap="none">
                <a:solidFill>
                  <a:srgbClr val="6CA6AA"/>
                </a:solidFill>
                <a:latin typeface="Arial"/>
                <a:ea typeface="Arial"/>
                <a:cs typeface="Arial"/>
                <a:sym typeface="Arial"/>
              </a:rPr>
              <a:t> November 2022- 08:00am – 15:30pm – Hatfield’s Conference Centre</a:t>
            </a:r>
            <a:endParaRPr/>
          </a:p>
        </p:txBody>
      </p:sp>
      <p:pic>
        <p:nvPicPr>
          <p:cNvPr id="1085" name="Google Shape;1085;p13" descr="Diagram&#10;&#10;Description automatically generated"/>
          <p:cNvPicPr preferRelativeResize="0"/>
          <p:nvPr/>
        </p:nvPicPr>
        <p:blipFill rotWithShape="1">
          <a:blip r:embed="rId5">
            <a:alphaModFix/>
          </a:blip>
          <a:srcRect/>
          <a:stretch/>
        </p:blipFill>
        <p:spPr>
          <a:xfrm>
            <a:off x="3124588" y="2739260"/>
            <a:ext cx="2995036" cy="2995036"/>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6B458F94-1DDA-D2E1-E654-AF8D251EF57E}"/>
              </a:ext>
            </a:extLst>
          </p:cNvPr>
          <p:cNvPicPr>
            <a:picLocks noChangeAspect="1"/>
          </p:cNvPicPr>
          <p:nvPr/>
        </p:nvPicPr>
        <p:blipFill>
          <a:blip r:embed="rId6"/>
          <a:stretch>
            <a:fillRect/>
          </a:stretch>
        </p:blipFill>
        <p:spPr>
          <a:xfrm>
            <a:off x="6628994" y="2674042"/>
            <a:ext cx="2438400" cy="2438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Google Shape;1091;p14"/>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1092" name="Google Shape;1092;p14"/>
          <p:cNvSpPr/>
          <p:nvPr/>
        </p:nvSpPr>
        <p:spPr>
          <a:xfrm>
            <a:off x="-2" y="1581470"/>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pic>
        <p:nvPicPr>
          <p:cNvPr id="1093" name="Google Shape;1093;p14" descr="Diagram&#10;&#10;Description automatically generated"/>
          <p:cNvPicPr preferRelativeResize="0"/>
          <p:nvPr/>
        </p:nvPicPr>
        <p:blipFill rotWithShape="1">
          <a:blip r:embed="rId4">
            <a:alphaModFix/>
          </a:blip>
          <a:srcRect l="4030" t="4208" r="1789" b="2482"/>
          <a:stretch/>
        </p:blipFill>
        <p:spPr>
          <a:xfrm>
            <a:off x="66225" y="69125"/>
            <a:ext cx="1547825" cy="1533525"/>
          </a:xfrm>
          <a:prstGeom prst="rect">
            <a:avLst/>
          </a:prstGeom>
          <a:noFill/>
          <a:ln>
            <a:noFill/>
          </a:ln>
        </p:spPr>
      </p:pic>
      <p:pic>
        <p:nvPicPr>
          <p:cNvPr id="1094" name="Google Shape;1094;p14"/>
          <p:cNvPicPr preferRelativeResize="0"/>
          <p:nvPr/>
        </p:nvPicPr>
        <p:blipFill rotWithShape="1">
          <a:blip r:embed="rId5">
            <a:alphaModFix/>
          </a:blip>
          <a:srcRect t="20035" b="27693"/>
          <a:stretch/>
        </p:blipFill>
        <p:spPr>
          <a:xfrm>
            <a:off x="2729550" y="2905200"/>
            <a:ext cx="6732900" cy="3519475"/>
          </a:xfrm>
          <a:prstGeom prst="rect">
            <a:avLst/>
          </a:prstGeom>
          <a:noFill/>
          <a:ln>
            <a:noFill/>
          </a:ln>
        </p:spPr>
      </p:pic>
      <p:sp>
        <p:nvSpPr>
          <p:cNvPr id="1095" name="Google Shape;1095;p14"/>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5"/>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01" name="Google Shape;1101;p15"/>
          <p:cNvPicPr preferRelativeResize="0"/>
          <p:nvPr/>
        </p:nvPicPr>
        <p:blipFill rotWithShape="1">
          <a:blip r:embed="rId3">
            <a:alphaModFix/>
          </a:blip>
          <a:srcRect t="23913" b="24587"/>
          <a:stretch/>
        </p:blipFill>
        <p:spPr>
          <a:xfrm>
            <a:off x="9875519" y="308949"/>
            <a:ext cx="2175651" cy="1210362"/>
          </a:xfrm>
          <a:prstGeom prst="rect">
            <a:avLst/>
          </a:prstGeom>
          <a:noFill/>
          <a:ln>
            <a:noFill/>
          </a:ln>
        </p:spPr>
      </p:pic>
      <p:sp>
        <p:nvSpPr>
          <p:cNvPr id="1102" name="Google Shape;1102;p15"/>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103" name="Google Shape;1103;p15"/>
          <p:cNvSpPr txBox="1"/>
          <p:nvPr/>
        </p:nvSpPr>
        <p:spPr>
          <a:xfrm>
            <a:off x="5536792" y="2539049"/>
            <a:ext cx="60984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sng" strike="noStrike" cap="none">
                <a:solidFill>
                  <a:srgbClr val="29525B"/>
                </a:solidFill>
                <a:latin typeface="Corsiva Hebrew"/>
                <a:ea typeface="Corsiva Hebrew"/>
                <a:cs typeface="Corsiva Hebrew"/>
                <a:sym typeface="Corsiva Hebrew"/>
              </a:rPr>
              <a:t>I will be discussing…</a:t>
            </a:r>
            <a:endParaRPr/>
          </a:p>
        </p:txBody>
      </p:sp>
      <p:sp>
        <p:nvSpPr>
          <p:cNvPr id="1104" name="Google Shape;1104;p15"/>
          <p:cNvSpPr txBox="1"/>
          <p:nvPr/>
        </p:nvSpPr>
        <p:spPr>
          <a:xfrm>
            <a:off x="5933149" y="3544870"/>
            <a:ext cx="5305500" cy="286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Population Health Management of non-communicable diseases: measuring the impact of interventions</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1105" name="Google Shape;1105;p15"/>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a:solidFill>
                  <a:schemeClr val="dk1"/>
                </a:solidFill>
                <a:latin typeface="Corsiva Hebrew"/>
                <a:ea typeface="Corsiva Hebrew"/>
                <a:cs typeface="Corsiva Hebrew"/>
                <a:sym typeface="Corsiva Hebrew"/>
              </a:rPr>
              <a:t>Laura Webber</a:t>
            </a:r>
            <a:endParaRPr sz="2800" b="0" i="0" u="none" strike="noStrike" cap="none">
              <a:solidFill>
                <a:schemeClr val="dk1"/>
              </a:solidFill>
              <a:latin typeface="Corsiva Hebrew"/>
              <a:ea typeface="Corsiva Hebrew"/>
              <a:cs typeface="Corsiva Hebrew"/>
              <a:sym typeface="Corsiva Hebrew"/>
            </a:endParaRPr>
          </a:p>
        </p:txBody>
      </p:sp>
      <p:sp>
        <p:nvSpPr>
          <p:cNvPr id="1106" name="Google Shape;1106;p15"/>
          <p:cNvSpPr txBox="1"/>
          <p:nvPr/>
        </p:nvSpPr>
        <p:spPr>
          <a:xfrm>
            <a:off x="782432" y="6132162"/>
            <a:ext cx="53055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dk1"/>
                </a:solidFill>
                <a:latin typeface="Corsiva Hebrew"/>
                <a:ea typeface="Corsiva Hebrew"/>
                <a:cs typeface="Corsiva Hebrew"/>
                <a:sym typeface="Corsiva Hebrew"/>
              </a:rPr>
              <a:t>Co-Founder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HealthLumen</a:t>
            </a:r>
            <a:endParaRPr/>
          </a:p>
        </p:txBody>
      </p:sp>
      <p:pic>
        <p:nvPicPr>
          <p:cNvPr id="1107" name="Google Shape;1107;p15"/>
          <p:cNvPicPr preferRelativeResize="0"/>
          <p:nvPr/>
        </p:nvPicPr>
        <p:blipFill>
          <a:blip r:embed="rId4">
            <a:alphaModFix/>
          </a:blip>
          <a:stretch>
            <a:fillRect/>
          </a:stretch>
        </p:blipFill>
        <p:spPr>
          <a:xfrm>
            <a:off x="1758225" y="2359688"/>
            <a:ext cx="3354050" cy="3156325"/>
          </a:xfrm>
          <a:prstGeom prst="rect">
            <a:avLst/>
          </a:prstGeom>
          <a:noFill/>
          <a:ln w="12700" cap="flat" cmpd="sng">
            <a:solidFill>
              <a:schemeClr val="dk1"/>
            </a:solidFill>
            <a:prstDash val="solid"/>
            <a:miter lim="8000"/>
            <a:headEnd type="none" w="sm" len="sm"/>
            <a:tailEnd type="none" w="sm" len="sm"/>
          </a:ln>
        </p:spPr>
      </p:pic>
      <p:pic>
        <p:nvPicPr>
          <p:cNvPr id="1108" name="Google Shape;1108;p15" descr="Diagram&#10;&#10;Description automatically generated"/>
          <p:cNvPicPr preferRelativeResize="0"/>
          <p:nvPr/>
        </p:nvPicPr>
        <p:blipFill rotWithShape="1">
          <a:blip r:embed="rId5">
            <a:alphaModFix/>
          </a:blip>
          <a:srcRect l="4030" t="4208" r="1789" b="2482"/>
          <a:stretch/>
        </p:blipFill>
        <p:spPr>
          <a:xfrm>
            <a:off x="66225" y="69125"/>
            <a:ext cx="1547825" cy="1533525"/>
          </a:xfrm>
          <a:prstGeom prst="rect">
            <a:avLst/>
          </a:prstGeom>
          <a:noFill/>
          <a:ln>
            <a:noFill/>
          </a:ln>
        </p:spPr>
      </p:pic>
      <p:sp>
        <p:nvSpPr>
          <p:cNvPr id="1109" name="Google Shape;1109;p15"/>
          <p:cNvSpPr/>
          <p:nvPr/>
        </p:nvSpPr>
        <p:spPr>
          <a:xfrm>
            <a:off x="2838156" y="442400"/>
            <a:ext cx="6515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Population Health</a:t>
            </a:r>
            <a:br>
              <a:rPr lang="en-GB" sz="2400" b="1" i="0" u="none" strike="noStrike" cap="none">
                <a:solidFill>
                  <a:srgbClr val="000000"/>
                </a:solidFill>
                <a:latin typeface="Work Sans"/>
                <a:ea typeface="Work Sans"/>
                <a:cs typeface="Work Sans"/>
                <a:sym typeface="Work Sans"/>
              </a:rPr>
            </a:br>
            <a:r>
              <a:rPr lang="en-GB" sz="2400" b="1" i="0" u="none" strike="noStrike" cap="none">
                <a:solidFill>
                  <a:srgbClr val="000000"/>
                </a:solidFill>
                <a:latin typeface="Work Sans"/>
                <a:ea typeface="Work Sans"/>
                <a:cs typeface="Work Sans"/>
                <a:sym typeface="Work Sans"/>
              </a:rPr>
              <a:t>Conference 2022</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65C328-F97D-5B75-8346-C04EA339B7D2}"/>
              </a:ext>
            </a:extLst>
          </p:cNvPr>
          <p:cNvSpPr>
            <a:spLocks noGrp="1"/>
          </p:cNvSpPr>
          <p:nvPr>
            <p:ph type="body" sz="quarter" idx="13"/>
          </p:nvPr>
        </p:nvSpPr>
        <p:spPr>
          <a:xfrm>
            <a:off x="832757" y="1216973"/>
            <a:ext cx="5859356" cy="3371356"/>
          </a:xfrm>
        </p:spPr>
        <p:txBody>
          <a:bodyPr/>
          <a:lstStyle/>
          <a:p>
            <a:pPr>
              <a:lnSpc>
                <a:spcPct val="100000"/>
              </a:lnSpc>
            </a:pPr>
            <a:r>
              <a:rPr lang="en-GB" sz="3600" b="1">
                <a:solidFill>
                  <a:schemeClr val="accent1"/>
                </a:solidFill>
              </a:rPr>
              <a:t>Population Health Management of non-communicable diseases:</a:t>
            </a:r>
          </a:p>
          <a:p>
            <a:pPr>
              <a:lnSpc>
                <a:spcPct val="100000"/>
              </a:lnSpc>
            </a:pPr>
            <a:r>
              <a:rPr lang="en-GB" b="1"/>
              <a:t>Measuring the impact of interventions</a:t>
            </a:r>
          </a:p>
          <a:p>
            <a:pPr>
              <a:lnSpc>
                <a:spcPct val="100000"/>
              </a:lnSpc>
            </a:pPr>
            <a:endParaRPr lang="en-GB" b="1"/>
          </a:p>
        </p:txBody>
      </p:sp>
      <p:sp>
        <p:nvSpPr>
          <p:cNvPr id="6" name="Title 3">
            <a:extLst>
              <a:ext uri="{FF2B5EF4-FFF2-40B4-BE49-F238E27FC236}">
                <a16:creationId xmlns:a16="http://schemas.microsoft.com/office/drawing/2014/main" id="{346F9A63-91A2-41F3-714E-DE2D0886E685}"/>
              </a:ext>
            </a:extLst>
          </p:cNvPr>
          <p:cNvSpPr txBox="1">
            <a:spLocks/>
          </p:cNvSpPr>
          <p:nvPr/>
        </p:nvSpPr>
        <p:spPr>
          <a:xfrm>
            <a:off x="746412" y="4388551"/>
            <a:ext cx="4666509" cy="1192350"/>
          </a:xfrm>
          <a:prstGeom prst="rect">
            <a:avLst/>
          </a:prstGeom>
        </p:spPr>
        <p:txBody>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srgbClr val="64645D"/>
                </a:solidFill>
                <a:effectLst/>
                <a:uLnTx/>
                <a:uFillTx/>
                <a:latin typeface="Arial"/>
                <a:ea typeface="+mj-ea"/>
                <a:cs typeface="+mj-cs"/>
              </a:rPr>
              <a:t>2 November 2022</a:t>
            </a:r>
            <a:br>
              <a:rPr kumimoji="0" lang="en-GB" sz="2000" b="0" i="0" u="none" strike="noStrike" kern="1200" cap="none" spc="0" normalizeH="0" baseline="0" noProof="0">
                <a:ln>
                  <a:noFill/>
                </a:ln>
                <a:solidFill>
                  <a:srgbClr val="64645D"/>
                </a:solidFill>
                <a:effectLst/>
                <a:uLnTx/>
                <a:uFillTx/>
                <a:latin typeface="Arial"/>
                <a:ea typeface="+mj-ea"/>
                <a:cs typeface="+mj-cs"/>
              </a:rPr>
            </a:br>
            <a:br>
              <a:rPr kumimoji="0" lang="en-GB" sz="2000" b="0" i="0" u="none" strike="noStrike" kern="1200" cap="none" spc="0" normalizeH="0" baseline="0" noProof="0">
                <a:ln>
                  <a:noFill/>
                </a:ln>
                <a:solidFill>
                  <a:srgbClr val="64645D"/>
                </a:solidFill>
                <a:effectLst/>
                <a:uLnTx/>
                <a:uFillTx/>
                <a:latin typeface="Arial"/>
                <a:ea typeface="+mj-ea"/>
                <a:cs typeface="+mj-cs"/>
              </a:rPr>
            </a:br>
            <a:r>
              <a:rPr kumimoji="0" lang="en-GB" sz="2000" b="0" i="0" u="none" strike="noStrike" kern="1200" cap="none" spc="0" normalizeH="0" baseline="0" noProof="0">
                <a:ln>
                  <a:noFill/>
                </a:ln>
                <a:solidFill>
                  <a:srgbClr val="64645D"/>
                </a:solidFill>
                <a:effectLst/>
                <a:uLnTx/>
                <a:uFillTx/>
                <a:latin typeface="Arial"/>
                <a:ea typeface="+mj-ea"/>
                <a:cs typeface="+mj-cs"/>
              </a:rPr>
              <a:t>Laura Webber, PhD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srgbClr val="64645D"/>
                </a:solidFill>
                <a:effectLst/>
                <a:uLnTx/>
                <a:uFillTx/>
                <a:latin typeface="Arial"/>
                <a:ea typeface="+mj-ea"/>
                <a:cs typeface="+mj-cs"/>
              </a:rPr>
              <a:t>COO, Co-founder</a:t>
            </a:r>
          </a:p>
        </p:txBody>
      </p:sp>
      <p:sp>
        <p:nvSpPr>
          <p:cNvPr id="2" name="Footer Placeholder 1">
            <a:extLst>
              <a:ext uri="{FF2B5EF4-FFF2-40B4-BE49-F238E27FC236}">
                <a16:creationId xmlns:a16="http://schemas.microsoft.com/office/drawing/2014/main" id="{945C595A-4F7F-DC3C-BEE0-705AD390DB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4" name="Slide Number Placeholder 3">
            <a:extLst>
              <a:ext uri="{FF2B5EF4-FFF2-40B4-BE49-F238E27FC236}">
                <a16:creationId xmlns:a16="http://schemas.microsoft.com/office/drawing/2014/main" id="{38890E5A-8D6E-6301-1BB9-7D61C20804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Tree>
    <p:extLst>
      <p:ext uri="{BB962C8B-B14F-4D97-AF65-F5344CB8AC3E}">
        <p14:creationId xmlns:p14="http://schemas.microsoft.com/office/powerpoint/2010/main" val="2218690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1FBD1-9DD0-6AB3-F92D-975EFF3ABBE6}"/>
              </a:ext>
            </a:extLst>
          </p:cNvPr>
          <p:cNvSpPr>
            <a:spLocks noGrp="1"/>
          </p:cNvSpPr>
          <p:nvPr>
            <p:ph type="title"/>
          </p:nvPr>
        </p:nvSpPr>
        <p:spPr>
          <a:xfrm>
            <a:off x="559904" y="412875"/>
            <a:ext cx="10515600" cy="1325563"/>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dirty="0"/>
              <a:t>Skill-mix </a:t>
            </a:r>
          </a:p>
        </p:txBody>
      </p:sp>
      <p:sp>
        <p:nvSpPr>
          <p:cNvPr id="3" name="Content Placeholder 2">
            <a:extLst>
              <a:ext uri="{FF2B5EF4-FFF2-40B4-BE49-F238E27FC236}">
                <a16:creationId xmlns:a16="http://schemas.microsoft.com/office/drawing/2014/main" id="{E15C3F92-19EE-F5B0-E680-25837744E286}"/>
              </a:ext>
            </a:extLst>
          </p:cNvPr>
          <p:cNvSpPr>
            <a:spLocks noGrp="1"/>
          </p:cNvSpPr>
          <p:nvPr>
            <p:ph idx="1"/>
          </p:nvPr>
        </p:nvSpPr>
        <p:spPr>
          <a:xfrm>
            <a:off x="559904" y="2035166"/>
            <a:ext cx="10515600" cy="2272921"/>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609585" indent="-609585">
              <a:buFont typeface="+mj-lt"/>
              <a:buAutoNum type="arabicPeriod"/>
            </a:pPr>
            <a:r>
              <a:rPr lang="en-GB" dirty="0"/>
              <a:t>Enhanced level practice </a:t>
            </a:r>
          </a:p>
          <a:p>
            <a:pPr marL="457189" lvl="1" indent="0">
              <a:buNone/>
            </a:pPr>
            <a:endParaRPr lang="en-GB" dirty="0"/>
          </a:p>
          <a:p>
            <a:endParaRPr lang="en-GB" dirty="0"/>
          </a:p>
          <a:p>
            <a:pPr marL="609585" indent="-609585">
              <a:buFont typeface="+mj-lt"/>
              <a:buAutoNum type="arabicPeriod" startAt="2"/>
            </a:pPr>
            <a:r>
              <a:rPr lang="en-GB" dirty="0"/>
              <a:t>Advanced level practice</a:t>
            </a:r>
          </a:p>
        </p:txBody>
      </p:sp>
    </p:spTree>
    <p:extLst>
      <p:ext uri="{BB962C8B-B14F-4D97-AF65-F5344CB8AC3E}">
        <p14:creationId xmlns:p14="http://schemas.microsoft.com/office/powerpoint/2010/main" val="5297017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60AD-45A5-AB32-059F-6129491FE271}"/>
              </a:ext>
            </a:extLst>
          </p:cNvPr>
          <p:cNvSpPr>
            <a:spLocks noGrp="1"/>
          </p:cNvSpPr>
          <p:nvPr>
            <p:ph type="title"/>
          </p:nvPr>
        </p:nvSpPr>
        <p:spPr/>
        <p:txBody>
          <a:bodyPr/>
          <a:lstStyle/>
          <a:p>
            <a:r>
              <a:rPr lang="en-GB"/>
              <a:t>A modeller’s perspective…</a:t>
            </a:r>
          </a:p>
        </p:txBody>
      </p:sp>
      <p:sp>
        <p:nvSpPr>
          <p:cNvPr id="6" name="Rectangle 5">
            <a:extLst>
              <a:ext uri="{FF2B5EF4-FFF2-40B4-BE49-F238E27FC236}">
                <a16:creationId xmlns:a16="http://schemas.microsoft.com/office/drawing/2014/main" id="{35CB2549-DD41-50DC-BC49-6A3D13F782A4}"/>
              </a:ext>
            </a:extLst>
          </p:cNvPr>
          <p:cNvSpPr/>
          <p:nvPr/>
        </p:nvSpPr>
        <p:spPr>
          <a:xfrm>
            <a:off x="838199" y="2106384"/>
            <a:ext cx="5200481" cy="3535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tIns="756000" rIns="540000"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200" b="0" i="0" u="none" strike="noStrike" kern="1200" cap="none" spc="0" normalizeH="0" baseline="0" noProof="0">
                <a:ln>
                  <a:noFill/>
                </a:ln>
                <a:solidFill>
                  <a:srgbClr val="64645D"/>
                </a:solidFill>
                <a:effectLst/>
                <a:uLnTx/>
                <a:uFillTx/>
                <a:latin typeface="Arial"/>
                <a:ea typeface="Calibri" panose="020F0502020204030204" pitchFamily="34" charset="0"/>
                <a:cs typeface="Times New Roman" panose="02020603050405020304" pitchFamily="18" charset="0"/>
              </a:rPr>
              <a:t>Formerly </a:t>
            </a:r>
            <a:r>
              <a:rPr kumimoji="0" lang="en-GB" sz="2200" b="1" i="0" u="none" strike="noStrike" kern="1200" cap="none" spc="0" normalizeH="0" baseline="0" noProof="0">
                <a:ln>
                  <a:noFill/>
                </a:ln>
                <a:solidFill>
                  <a:srgbClr val="00AFAA"/>
                </a:solidFill>
                <a:effectLst/>
                <a:uLnTx/>
                <a:uFillTx/>
                <a:latin typeface="Arial"/>
                <a:ea typeface="Calibri" panose="020F0502020204030204" pitchFamily="34" charset="0"/>
                <a:cs typeface="Times New Roman" panose="02020603050405020304" pitchFamily="18" charset="0"/>
              </a:rPr>
              <a:t>Director of Modelling at the UK Health Forum</a:t>
            </a:r>
            <a:r>
              <a:rPr kumimoji="0" lang="en-GB" sz="2200" b="0" i="0" u="none" strike="noStrike" kern="1200" cap="none" spc="0" normalizeH="0" baseline="0" noProof="0">
                <a:ln>
                  <a:noFill/>
                </a:ln>
                <a:solidFill>
                  <a:srgbClr val="00AFAA"/>
                </a:solidFill>
                <a:effectLst/>
                <a:uLnTx/>
                <a:uFillTx/>
                <a:latin typeface="Arial"/>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20000"/>
              </a:lnSpc>
              <a:spcBef>
                <a:spcPts val="600"/>
              </a:spcBef>
              <a:spcAft>
                <a:spcPts val="0"/>
              </a:spcAft>
              <a:buClrTx/>
              <a:buSzTx/>
              <a:buFontTx/>
              <a:buNone/>
              <a:tabLst/>
              <a:defRPr/>
            </a:pPr>
            <a:r>
              <a:rPr kumimoji="0" lang="en-GB" sz="2000" b="0" i="0" u="none" strike="noStrike" kern="1200" cap="none" spc="0" normalizeH="0" baseline="0" noProof="0">
                <a:ln>
                  <a:noFill/>
                </a:ln>
                <a:solidFill>
                  <a:srgbClr val="64645D"/>
                </a:solidFill>
                <a:effectLst/>
                <a:uLnTx/>
                <a:uFillTx/>
                <a:latin typeface="Arial"/>
                <a:ea typeface="Calibri" panose="020F0502020204030204" pitchFamily="34" charset="0"/>
                <a:cs typeface="Times New Roman" panose="02020603050405020304" pitchFamily="18" charset="0"/>
              </a:rPr>
              <a:t>– an alliance of professional and public interest bodies working to help prevent non-communicable diseases (NCDs).</a:t>
            </a:r>
            <a:endParaRPr kumimoji="0" lang="en-GB" sz="2000" b="0" i="0" u="none" strike="noStrike" kern="1200" cap="none" spc="0" normalizeH="0" baseline="0" noProof="0">
              <a:ln>
                <a:noFill/>
              </a:ln>
              <a:solidFill>
                <a:srgbClr val="64645D"/>
              </a:solidFill>
              <a:effectLst/>
              <a:uLnTx/>
              <a:uFillTx/>
              <a:latin typeface="Arial"/>
              <a:ea typeface="+mn-ea"/>
              <a:cs typeface="+mn-cs"/>
            </a:endParaRPr>
          </a:p>
        </p:txBody>
      </p:sp>
      <p:sp>
        <p:nvSpPr>
          <p:cNvPr id="7" name="Rectangle 6">
            <a:extLst>
              <a:ext uri="{FF2B5EF4-FFF2-40B4-BE49-F238E27FC236}">
                <a16:creationId xmlns:a16="http://schemas.microsoft.com/office/drawing/2014/main" id="{0121DE26-15D6-6BAF-1A21-15A4A32A0AEC}"/>
              </a:ext>
            </a:extLst>
          </p:cNvPr>
          <p:cNvSpPr/>
          <p:nvPr/>
        </p:nvSpPr>
        <p:spPr>
          <a:xfrm>
            <a:off x="6225471" y="2106383"/>
            <a:ext cx="5200481" cy="3535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tIns="756000" rIns="468000" rtlCol="0" anchor="t"/>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GB" sz="2000" b="1" i="0" u="none" strike="noStrike" kern="1200" cap="none" spc="0" normalizeH="0" baseline="0" noProof="0">
                <a:ln>
                  <a:noFill/>
                </a:ln>
                <a:solidFill>
                  <a:srgbClr val="00AFAA"/>
                </a:solidFill>
                <a:effectLst/>
                <a:uLnTx/>
                <a:uFillTx/>
                <a:latin typeface="Arial"/>
                <a:ea typeface="Calibri" panose="020F0502020204030204" pitchFamily="34" charset="0"/>
                <a:cs typeface="Times New Roman" panose="02020603050405020304" pitchFamily="18" charset="0"/>
              </a:rPr>
              <a:t>Co-founded </a:t>
            </a:r>
            <a:r>
              <a:rPr kumimoji="0" lang="en-GB" sz="2000" b="1" i="0" u="none" strike="noStrike" kern="1200" cap="none" spc="0" normalizeH="0" baseline="0" noProof="0" err="1">
                <a:ln>
                  <a:noFill/>
                </a:ln>
                <a:solidFill>
                  <a:srgbClr val="00AFAA"/>
                </a:solidFill>
                <a:effectLst/>
                <a:uLnTx/>
                <a:uFillTx/>
                <a:latin typeface="Arial"/>
                <a:ea typeface="Calibri" panose="020F0502020204030204" pitchFamily="34" charset="0"/>
                <a:cs typeface="Times New Roman" panose="02020603050405020304" pitchFamily="18" charset="0"/>
              </a:rPr>
              <a:t>HealthLumen</a:t>
            </a:r>
            <a:r>
              <a:rPr kumimoji="0" lang="en-GB" sz="2000" b="1" i="0" u="none" strike="noStrike" kern="1200" cap="none" spc="0" normalizeH="0" baseline="0" noProof="0">
                <a:ln>
                  <a:noFill/>
                </a:ln>
                <a:solidFill>
                  <a:srgbClr val="00AFAA"/>
                </a:solidFill>
                <a:effectLst/>
                <a:uLnTx/>
                <a:uFillTx/>
                <a:latin typeface="Arial"/>
                <a:ea typeface="Calibri" panose="020F0502020204030204" pitchFamily="34" charset="0"/>
                <a:cs typeface="Times New Roman" panose="02020603050405020304" pitchFamily="18" charset="0"/>
              </a:rPr>
              <a:t> in 2019:</a:t>
            </a:r>
          </a:p>
          <a:p>
            <a:pPr marL="179388" marR="0" lvl="0" indent="-179388" algn="l" defTabSz="914400" rtl="0" eaLnBrk="1" fontAlgn="auto" latinLnBrk="0" hangingPunct="1">
              <a:lnSpc>
                <a:spcPct val="114000"/>
              </a:lnSpc>
              <a:spcBef>
                <a:spcPts val="600"/>
              </a:spcBef>
              <a:spcAft>
                <a:spcPts val="0"/>
              </a:spcAft>
              <a:buClr>
                <a:srgbClr val="00AFAA"/>
              </a:buClr>
              <a:buSzTx/>
              <a:buFont typeface="Arial" panose="020B0604020202020204" pitchFamily="34" charset="0"/>
              <a:buChar char="•"/>
              <a:tabLst/>
              <a:defRPr/>
            </a:pPr>
            <a:r>
              <a:rPr kumimoji="0" lang="en-GB" sz="1800" b="0" i="0" u="none" strike="noStrike" kern="1200" cap="none" spc="0" normalizeH="0" baseline="0" noProof="0">
                <a:ln>
                  <a:noFill/>
                </a:ln>
                <a:solidFill>
                  <a:srgbClr val="64645D"/>
                </a:solidFill>
                <a:effectLst/>
                <a:uLnTx/>
                <a:uFillTx/>
                <a:latin typeface="Arial"/>
                <a:ea typeface="Calibri" panose="020F0502020204030204" pitchFamily="34" charset="0"/>
                <a:cs typeface="Times New Roman" panose="02020603050405020304" pitchFamily="18" charset="0"/>
              </a:rPr>
              <a:t>Specialists in quantifying the health and economic burden of NCDs </a:t>
            </a:r>
          </a:p>
          <a:p>
            <a:pPr marL="179388" marR="0" lvl="0" indent="-179388" algn="l" defTabSz="914400" rtl="0" eaLnBrk="1" fontAlgn="auto" latinLnBrk="0" hangingPunct="1">
              <a:lnSpc>
                <a:spcPct val="114000"/>
              </a:lnSpc>
              <a:spcBef>
                <a:spcPts val="600"/>
              </a:spcBef>
              <a:spcAft>
                <a:spcPts val="0"/>
              </a:spcAft>
              <a:buClr>
                <a:srgbClr val="00AFAA"/>
              </a:buClr>
              <a:buSzTx/>
              <a:buFont typeface="Arial" panose="020B0604020202020204" pitchFamily="34" charset="0"/>
              <a:buChar char="•"/>
              <a:tabLst/>
              <a:defRPr/>
            </a:pPr>
            <a:r>
              <a:rPr kumimoji="0" lang="en-GB" sz="1800" b="0" i="0" u="none" strike="noStrike" kern="1200" cap="none" spc="0" normalizeH="0" baseline="0" noProof="0">
                <a:ln>
                  <a:noFill/>
                </a:ln>
                <a:solidFill>
                  <a:srgbClr val="64645D"/>
                </a:solidFill>
                <a:effectLst/>
                <a:uLnTx/>
                <a:uFillTx/>
                <a:latin typeface="Arial"/>
                <a:ea typeface="Calibri" panose="020F0502020204030204" pitchFamily="34" charset="0"/>
                <a:cs typeface="Times New Roman" panose="02020603050405020304" pitchFamily="18" charset="0"/>
              </a:rPr>
              <a:t>Modelling the impact of proposed interventions before real-world implementation to assist decision-makers</a:t>
            </a:r>
          </a:p>
        </p:txBody>
      </p:sp>
      <p:sp>
        <p:nvSpPr>
          <p:cNvPr id="12" name="Footer Placeholder 11">
            <a:extLst>
              <a:ext uri="{FF2B5EF4-FFF2-40B4-BE49-F238E27FC236}">
                <a16:creationId xmlns:a16="http://schemas.microsoft.com/office/drawing/2014/main" id="{BB0D6588-38D0-62A4-CF63-CF289D13E55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13" name="Slide Number Placeholder 12">
            <a:extLst>
              <a:ext uri="{FF2B5EF4-FFF2-40B4-BE49-F238E27FC236}">
                <a16:creationId xmlns:a16="http://schemas.microsoft.com/office/drawing/2014/main" id="{99447148-FE44-127B-FF01-92B61AA105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8" name="Oval 7">
            <a:extLst>
              <a:ext uri="{FF2B5EF4-FFF2-40B4-BE49-F238E27FC236}">
                <a16:creationId xmlns:a16="http://schemas.microsoft.com/office/drawing/2014/main" id="{50E908E9-CD89-14F1-13AB-C9875799B07E}"/>
              </a:ext>
            </a:extLst>
          </p:cNvPr>
          <p:cNvSpPr/>
          <p:nvPr/>
        </p:nvSpPr>
        <p:spPr>
          <a:xfrm>
            <a:off x="8253384" y="1660518"/>
            <a:ext cx="891728" cy="89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4305B838-7BDA-B4A4-604E-5DD0B823571E}"/>
              </a:ext>
            </a:extLst>
          </p:cNvPr>
          <p:cNvGrpSpPr/>
          <p:nvPr/>
        </p:nvGrpSpPr>
        <p:grpSpPr>
          <a:xfrm>
            <a:off x="8472021" y="1852413"/>
            <a:ext cx="454453" cy="507938"/>
            <a:chOff x="4413424" y="1585687"/>
            <a:chExt cx="2883885" cy="3223295"/>
          </a:xfrm>
          <a:solidFill>
            <a:schemeClr val="bg1"/>
          </a:solidFill>
        </p:grpSpPr>
        <p:sp>
          <p:nvSpPr>
            <p:cNvPr id="4" name="Freeform 14">
              <a:extLst>
                <a:ext uri="{FF2B5EF4-FFF2-40B4-BE49-F238E27FC236}">
                  <a16:creationId xmlns:a16="http://schemas.microsoft.com/office/drawing/2014/main" id="{531A1C40-B35B-1FC3-09A5-532820DA09BA}"/>
                </a:ext>
              </a:extLst>
            </p:cNvPr>
            <p:cNvSpPr>
              <a:spLocks/>
            </p:cNvSpPr>
            <p:nvPr/>
          </p:nvSpPr>
          <p:spPr bwMode="auto">
            <a:xfrm>
              <a:off x="5119794" y="1585687"/>
              <a:ext cx="1471146" cy="1531754"/>
            </a:xfrm>
            <a:custGeom>
              <a:avLst/>
              <a:gdLst>
                <a:gd name="T0" fmla="*/ 1165 w 1335"/>
                <a:gd name="T1" fmla="*/ 1390 h 1390"/>
                <a:gd name="T2" fmla="*/ 1335 w 1335"/>
                <a:gd name="T3" fmla="*/ 1390 h 1390"/>
                <a:gd name="T4" fmla="*/ 752 w 1335"/>
                <a:gd name="T5" fmla="*/ 0 h 1390"/>
                <a:gd name="T6" fmla="*/ 581 w 1335"/>
                <a:gd name="T7" fmla="*/ 0 h 1390"/>
                <a:gd name="T8" fmla="*/ 0 w 1335"/>
                <a:gd name="T9" fmla="*/ 1390 h 1390"/>
                <a:gd name="T10" fmla="*/ 170 w 1335"/>
                <a:gd name="T11" fmla="*/ 1390 h 1390"/>
                <a:gd name="T12" fmla="*/ 666 w 1335"/>
                <a:gd name="T13" fmla="*/ 202 h 1390"/>
                <a:gd name="T14" fmla="*/ 1165 w 1335"/>
                <a:gd name="T15" fmla="*/ 1390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5" h="1390">
                  <a:moveTo>
                    <a:pt x="1165" y="1390"/>
                  </a:moveTo>
                  <a:lnTo>
                    <a:pt x="1335" y="1390"/>
                  </a:lnTo>
                  <a:lnTo>
                    <a:pt x="752" y="0"/>
                  </a:lnTo>
                  <a:lnTo>
                    <a:pt x="581" y="0"/>
                  </a:lnTo>
                  <a:lnTo>
                    <a:pt x="0" y="1390"/>
                  </a:lnTo>
                  <a:lnTo>
                    <a:pt x="170" y="1390"/>
                  </a:lnTo>
                  <a:lnTo>
                    <a:pt x="666" y="202"/>
                  </a:lnTo>
                  <a:lnTo>
                    <a:pt x="1165" y="139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reeform 15">
              <a:extLst>
                <a:ext uri="{FF2B5EF4-FFF2-40B4-BE49-F238E27FC236}">
                  <a16:creationId xmlns:a16="http://schemas.microsoft.com/office/drawing/2014/main" id="{B990F38C-E351-CFC6-5B60-520070EFBD65}"/>
                </a:ext>
              </a:extLst>
            </p:cNvPr>
            <p:cNvSpPr>
              <a:spLocks/>
            </p:cNvSpPr>
            <p:nvPr/>
          </p:nvSpPr>
          <p:spPr bwMode="auto">
            <a:xfrm>
              <a:off x="4413424" y="3273922"/>
              <a:ext cx="2883885" cy="1535060"/>
            </a:xfrm>
            <a:custGeom>
              <a:avLst/>
              <a:gdLst>
                <a:gd name="T0" fmla="*/ 2036 w 2617"/>
                <a:gd name="T1" fmla="*/ 0 h 1393"/>
                <a:gd name="T2" fmla="*/ 1865 w 2617"/>
                <a:gd name="T3" fmla="*/ 0 h 1393"/>
                <a:gd name="T4" fmla="*/ 1865 w 2617"/>
                <a:gd name="T5" fmla="*/ 0 h 1393"/>
                <a:gd name="T6" fmla="*/ 1307 w 2617"/>
                <a:gd name="T7" fmla="*/ 1207 h 1393"/>
                <a:gd name="T8" fmla="*/ 752 w 2617"/>
                <a:gd name="T9" fmla="*/ 0 h 1393"/>
                <a:gd name="T10" fmla="*/ 581 w 2617"/>
                <a:gd name="T11" fmla="*/ 0 h 1393"/>
                <a:gd name="T12" fmla="*/ 581 w 2617"/>
                <a:gd name="T13" fmla="*/ 0 h 1393"/>
                <a:gd name="T14" fmla="*/ 0 w 2617"/>
                <a:gd name="T15" fmla="*/ 1393 h 1393"/>
                <a:gd name="T16" fmla="*/ 168 w 2617"/>
                <a:gd name="T17" fmla="*/ 1393 h 1393"/>
                <a:gd name="T18" fmla="*/ 667 w 2617"/>
                <a:gd name="T19" fmla="*/ 205 h 1393"/>
                <a:gd name="T20" fmla="*/ 1224 w 2617"/>
                <a:gd name="T21" fmla="*/ 1393 h 1393"/>
                <a:gd name="T22" fmla="*/ 1224 w 2617"/>
                <a:gd name="T23" fmla="*/ 1393 h 1393"/>
                <a:gd name="T24" fmla="*/ 1224 w 2617"/>
                <a:gd name="T25" fmla="*/ 1393 h 1393"/>
                <a:gd name="T26" fmla="*/ 1336 w 2617"/>
                <a:gd name="T27" fmla="*/ 1393 h 1393"/>
                <a:gd name="T28" fmla="*/ 1393 w 2617"/>
                <a:gd name="T29" fmla="*/ 1393 h 1393"/>
                <a:gd name="T30" fmla="*/ 1393 w 2617"/>
                <a:gd name="T31" fmla="*/ 1393 h 1393"/>
                <a:gd name="T32" fmla="*/ 1393 w 2617"/>
                <a:gd name="T33" fmla="*/ 1393 h 1393"/>
                <a:gd name="T34" fmla="*/ 1950 w 2617"/>
                <a:gd name="T35" fmla="*/ 205 h 1393"/>
                <a:gd name="T36" fmla="*/ 2446 w 2617"/>
                <a:gd name="T37" fmla="*/ 1393 h 1393"/>
                <a:gd name="T38" fmla="*/ 2617 w 2617"/>
                <a:gd name="T39" fmla="*/ 1393 h 1393"/>
                <a:gd name="T40" fmla="*/ 2036 w 2617"/>
                <a:gd name="T41"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7" h="1393">
                  <a:moveTo>
                    <a:pt x="2036" y="0"/>
                  </a:moveTo>
                  <a:lnTo>
                    <a:pt x="1865" y="0"/>
                  </a:lnTo>
                  <a:lnTo>
                    <a:pt x="1865" y="0"/>
                  </a:lnTo>
                  <a:lnTo>
                    <a:pt x="1307" y="1207"/>
                  </a:lnTo>
                  <a:lnTo>
                    <a:pt x="752" y="0"/>
                  </a:lnTo>
                  <a:lnTo>
                    <a:pt x="581" y="0"/>
                  </a:lnTo>
                  <a:lnTo>
                    <a:pt x="581" y="0"/>
                  </a:lnTo>
                  <a:lnTo>
                    <a:pt x="0" y="1393"/>
                  </a:lnTo>
                  <a:lnTo>
                    <a:pt x="168" y="1393"/>
                  </a:lnTo>
                  <a:lnTo>
                    <a:pt x="667" y="205"/>
                  </a:lnTo>
                  <a:lnTo>
                    <a:pt x="1224" y="1393"/>
                  </a:lnTo>
                  <a:lnTo>
                    <a:pt x="1224" y="1393"/>
                  </a:lnTo>
                  <a:lnTo>
                    <a:pt x="1224" y="1393"/>
                  </a:lnTo>
                  <a:lnTo>
                    <a:pt x="1336" y="1393"/>
                  </a:lnTo>
                  <a:lnTo>
                    <a:pt x="1393" y="1393"/>
                  </a:lnTo>
                  <a:lnTo>
                    <a:pt x="1393" y="1393"/>
                  </a:lnTo>
                  <a:lnTo>
                    <a:pt x="1393" y="1393"/>
                  </a:lnTo>
                  <a:lnTo>
                    <a:pt x="1950" y="205"/>
                  </a:lnTo>
                  <a:lnTo>
                    <a:pt x="2446" y="1393"/>
                  </a:lnTo>
                  <a:lnTo>
                    <a:pt x="2617" y="1393"/>
                  </a:lnTo>
                  <a:lnTo>
                    <a:pt x="20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 name="Oval 8">
            <a:extLst>
              <a:ext uri="{FF2B5EF4-FFF2-40B4-BE49-F238E27FC236}">
                <a16:creationId xmlns:a16="http://schemas.microsoft.com/office/drawing/2014/main" id="{AEDF6AC8-577B-B9A7-AA49-E24CB878FD0A}"/>
              </a:ext>
            </a:extLst>
          </p:cNvPr>
          <p:cNvSpPr/>
          <p:nvPr/>
        </p:nvSpPr>
        <p:spPr>
          <a:xfrm>
            <a:off x="2977683" y="1682289"/>
            <a:ext cx="891728" cy="8917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DFB9C2-AF7D-FD94-C10E-2361EFC5E25E}"/>
              </a:ext>
            </a:extLst>
          </p:cNvPr>
          <p:cNvGrpSpPr/>
          <p:nvPr/>
        </p:nvGrpSpPr>
        <p:grpSpPr>
          <a:xfrm>
            <a:off x="3196320" y="1874184"/>
            <a:ext cx="454453" cy="507938"/>
            <a:chOff x="4413424" y="1585687"/>
            <a:chExt cx="2883885" cy="3223295"/>
          </a:xfrm>
          <a:solidFill>
            <a:schemeClr val="bg1"/>
          </a:solidFill>
        </p:grpSpPr>
        <p:sp>
          <p:nvSpPr>
            <p:cNvPr id="11" name="Freeform 14">
              <a:extLst>
                <a:ext uri="{FF2B5EF4-FFF2-40B4-BE49-F238E27FC236}">
                  <a16:creationId xmlns:a16="http://schemas.microsoft.com/office/drawing/2014/main" id="{2881AA48-991E-781C-873F-A4B906AC10B7}"/>
                </a:ext>
              </a:extLst>
            </p:cNvPr>
            <p:cNvSpPr>
              <a:spLocks/>
            </p:cNvSpPr>
            <p:nvPr/>
          </p:nvSpPr>
          <p:spPr bwMode="auto">
            <a:xfrm>
              <a:off x="5119794" y="1585687"/>
              <a:ext cx="1471146" cy="1531754"/>
            </a:xfrm>
            <a:custGeom>
              <a:avLst/>
              <a:gdLst>
                <a:gd name="T0" fmla="*/ 1165 w 1335"/>
                <a:gd name="T1" fmla="*/ 1390 h 1390"/>
                <a:gd name="T2" fmla="*/ 1335 w 1335"/>
                <a:gd name="T3" fmla="*/ 1390 h 1390"/>
                <a:gd name="T4" fmla="*/ 752 w 1335"/>
                <a:gd name="T5" fmla="*/ 0 h 1390"/>
                <a:gd name="T6" fmla="*/ 581 w 1335"/>
                <a:gd name="T7" fmla="*/ 0 h 1390"/>
                <a:gd name="T8" fmla="*/ 0 w 1335"/>
                <a:gd name="T9" fmla="*/ 1390 h 1390"/>
                <a:gd name="T10" fmla="*/ 170 w 1335"/>
                <a:gd name="T11" fmla="*/ 1390 h 1390"/>
                <a:gd name="T12" fmla="*/ 666 w 1335"/>
                <a:gd name="T13" fmla="*/ 202 h 1390"/>
                <a:gd name="T14" fmla="*/ 1165 w 1335"/>
                <a:gd name="T15" fmla="*/ 1390 h 1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5" h="1390">
                  <a:moveTo>
                    <a:pt x="1165" y="1390"/>
                  </a:moveTo>
                  <a:lnTo>
                    <a:pt x="1335" y="1390"/>
                  </a:lnTo>
                  <a:lnTo>
                    <a:pt x="752" y="0"/>
                  </a:lnTo>
                  <a:lnTo>
                    <a:pt x="581" y="0"/>
                  </a:lnTo>
                  <a:lnTo>
                    <a:pt x="0" y="1390"/>
                  </a:lnTo>
                  <a:lnTo>
                    <a:pt x="170" y="1390"/>
                  </a:lnTo>
                  <a:lnTo>
                    <a:pt x="666" y="202"/>
                  </a:lnTo>
                  <a:lnTo>
                    <a:pt x="1165" y="139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15">
              <a:extLst>
                <a:ext uri="{FF2B5EF4-FFF2-40B4-BE49-F238E27FC236}">
                  <a16:creationId xmlns:a16="http://schemas.microsoft.com/office/drawing/2014/main" id="{BC84D56F-0D8B-2CF2-BCD6-26026908EA3B}"/>
                </a:ext>
              </a:extLst>
            </p:cNvPr>
            <p:cNvSpPr>
              <a:spLocks/>
            </p:cNvSpPr>
            <p:nvPr/>
          </p:nvSpPr>
          <p:spPr bwMode="auto">
            <a:xfrm>
              <a:off x="4413424" y="3273922"/>
              <a:ext cx="2883885" cy="1535060"/>
            </a:xfrm>
            <a:custGeom>
              <a:avLst/>
              <a:gdLst>
                <a:gd name="T0" fmla="*/ 2036 w 2617"/>
                <a:gd name="T1" fmla="*/ 0 h 1393"/>
                <a:gd name="T2" fmla="*/ 1865 w 2617"/>
                <a:gd name="T3" fmla="*/ 0 h 1393"/>
                <a:gd name="T4" fmla="*/ 1865 w 2617"/>
                <a:gd name="T5" fmla="*/ 0 h 1393"/>
                <a:gd name="T6" fmla="*/ 1307 w 2617"/>
                <a:gd name="T7" fmla="*/ 1207 h 1393"/>
                <a:gd name="T8" fmla="*/ 752 w 2617"/>
                <a:gd name="T9" fmla="*/ 0 h 1393"/>
                <a:gd name="T10" fmla="*/ 581 w 2617"/>
                <a:gd name="T11" fmla="*/ 0 h 1393"/>
                <a:gd name="T12" fmla="*/ 581 w 2617"/>
                <a:gd name="T13" fmla="*/ 0 h 1393"/>
                <a:gd name="T14" fmla="*/ 0 w 2617"/>
                <a:gd name="T15" fmla="*/ 1393 h 1393"/>
                <a:gd name="T16" fmla="*/ 168 w 2617"/>
                <a:gd name="T17" fmla="*/ 1393 h 1393"/>
                <a:gd name="T18" fmla="*/ 667 w 2617"/>
                <a:gd name="T19" fmla="*/ 205 h 1393"/>
                <a:gd name="T20" fmla="*/ 1224 w 2617"/>
                <a:gd name="T21" fmla="*/ 1393 h 1393"/>
                <a:gd name="T22" fmla="*/ 1224 w 2617"/>
                <a:gd name="T23" fmla="*/ 1393 h 1393"/>
                <a:gd name="T24" fmla="*/ 1224 w 2617"/>
                <a:gd name="T25" fmla="*/ 1393 h 1393"/>
                <a:gd name="T26" fmla="*/ 1336 w 2617"/>
                <a:gd name="T27" fmla="*/ 1393 h 1393"/>
                <a:gd name="T28" fmla="*/ 1393 w 2617"/>
                <a:gd name="T29" fmla="*/ 1393 h 1393"/>
                <a:gd name="T30" fmla="*/ 1393 w 2617"/>
                <a:gd name="T31" fmla="*/ 1393 h 1393"/>
                <a:gd name="T32" fmla="*/ 1393 w 2617"/>
                <a:gd name="T33" fmla="*/ 1393 h 1393"/>
                <a:gd name="T34" fmla="*/ 1950 w 2617"/>
                <a:gd name="T35" fmla="*/ 205 h 1393"/>
                <a:gd name="T36" fmla="*/ 2446 w 2617"/>
                <a:gd name="T37" fmla="*/ 1393 h 1393"/>
                <a:gd name="T38" fmla="*/ 2617 w 2617"/>
                <a:gd name="T39" fmla="*/ 1393 h 1393"/>
                <a:gd name="T40" fmla="*/ 2036 w 2617"/>
                <a:gd name="T41"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7" h="1393">
                  <a:moveTo>
                    <a:pt x="2036" y="0"/>
                  </a:moveTo>
                  <a:lnTo>
                    <a:pt x="1865" y="0"/>
                  </a:lnTo>
                  <a:lnTo>
                    <a:pt x="1865" y="0"/>
                  </a:lnTo>
                  <a:lnTo>
                    <a:pt x="1307" y="1207"/>
                  </a:lnTo>
                  <a:lnTo>
                    <a:pt x="752" y="0"/>
                  </a:lnTo>
                  <a:lnTo>
                    <a:pt x="581" y="0"/>
                  </a:lnTo>
                  <a:lnTo>
                    <a:pt x="581" y="0"/>
                  </a:lnTo>
                  <a:lnTo>
                    <a:pt x="0" y="1393"/>
                  </a:lnTo>
                  <a:lnTo>
                    <a:pt x="168" y="1393"/>
                  </a:lnTo>
                  <a:lnTo>
                    <a:pt x="667" y="205"/>
                  </a:lnTo>
                  <a:lnTo>
                    <a:pt x="1224" y="1393"/>
                  </a:lnTo>
                  <a:lnTo>
                    <a:pt x="1224" y="1393"/>
                  </a:lnTo>
                  <a:lnTo>
                    <a:pt x="1224" y="1393"/>
                  </a:lnTo>
                  <a:lnTo>
                    <a:pt x="1336" y="1393"/>
                  </a:lnTo>
                  <a:lnTo>
                    <a:pt x="1393" y="1393"/>
                  </a:lnTo>
                  <a:lnTo>
                    <a:pt x="1393" y="1393"/>
                  </a:lnTo>
                  <a:lnTo>
                    <a:pt x="1393" y="1393"/>
                  </a:lnTo>
                  <a:lnTo>
                    <a:pt x="1950" y="205"/>
                  </a:lnTo>
                  <a:lnTo>
                    <a:pt x="2446" y="1393"/>
                  </a:lnTo>
                  <a:lnTo>
                    <a:pt x="2617" y="1393"/>
                  </a:lnTo>
                  <a:lnTo>
                    <a:pt x="20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15" name="Picture 14">
            <a:extLst>
              <a:ext uri="{FF2B5EF4-FFF2-40B4-BE49-F238E27FC236}">
                <a16:creationId xmlns:a16="http://schemas.microsoft.com/office/drawing/2014/main" id="{B270D6A8-CA7B-2491-91D4-D2FCC69A17F7}"/>
              </a:ext>
            </a:extLst>
          </p:cNvPr>
          <p:cNvPicPr>
            <a:picLocks noChangeAspect="1"/>
          </p:cNvPicPr>
          <p:nvPr/>
        </p:nvPicPr>
        <p:blipFill>
          <a:blip r:embed="rId3"/>
          <a:stretch>
            <a:fillRect/>
          </a:stretch>
        </p:blipFill>
        <p:spPr>
          <a:xfrm>
            <a:off x="5296321" y="4883085"/>
            <a:ext cx="648944" cy="648944"/>
          </a:xfrm>
          <a:prstGeom prst="rect">
            <a:avLst/>
          </a:prstGeom>
        </p:spPr>
      </p:pic>
    </p:spTree>
    <p:extLst>
      <p:ext uri="{BB962C8B-B14F-4D97-AF65-F5344CB8AC3E}">
        <p14:creationId xmlns:p14="http://schemas.microsoft.com/office/powerpoint/2010/main" val="171562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7A79-4F31-CE27-C844-9FBAEB0C179A}"/>
              </a:ext>
            </a:extLst>
          </p:cNvPr>
          <p:cNvSpPr>
            <a:spLocks noGrp="1"/>
          </p:cNvSpPr>
          <p:nvPr>
            <p:ph type="title"/>
          </p:nvPr>
        </p:nvSpPr>
        <p:spPr/>
        <p:txBody>
          <a:bodyPr/>
          <a:lstStyle/>
          <a:p>
            <a:r>
              <a:rPr lang="en-GB"/>
              <a:t>Global burden of NCDs</a:t>
            </a:r>
          </a:p>
        </p:txBody>
      </p:sp>
      <p:sp>
        <p:nvSpPr>
          <p:cNvPr id="4" name="Footer Placeholder 3">
            <a:extLst>
              <a:ext uri="{FF2B5EF4-FFF2-40B4-BE49-F238E27FC236}">
                <a16:creationId xmlns:a16="http://schemas.microsoft.com/office/drawing/2014/main" id="{471BFC1A-CD4B-5C1A-405E-A25875F02F9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82A3A96F-4C9D-7BD2-2C39-B55E4ED4E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graphicFrame>
        <p:nvGraphicFramePr>
          <p:cNvPr id="9" name="Chart 8">
            <a:extLst>
              <a:ext uri="{FF2B5EF4-FFF2-40B4-BE49-F238E27FC236}">
                <a16:creationId xmlns:a16="http://schemas.microsoft.com/office/drawing/2014/main" id="{2C4576DC-523C-7234-5287-AAC684F49234}"/>
              </a:ext>
            </a:extLst>
          </p:cNvPr>
          <p:cNvGraphicFramePr/>
          <p:nvPr/>
        </p:nvGraphicFramePr>
        <p:xfrm>
          <a:off x="4721904" y="1690688"/>
          <a:ext cx="4997450" cy="3844170"/>
        </p:xfrm>
        <a:graphic>
          <a:graphicData uri="http://schemas.openxmlformats.org/drawingml/2006/chart">
            <c:chart xmlns:c="http://schemas.openxmlformats.org/drawingml/2006/chart" xmlns:r="http://schemas.openxmlformats.org/officeDocument/2006/relationships" r:id="rId3"/>
          </a:graphicData>
        </a:graphic>
      </p:graphicFrame>
      <p:sp>
        <p:nvSpPr>
          <p:cNvPr id="10" name="Arc 9">
            <a:extLst>
              <a:ext uri="{FF2B5EF4-FFF2-40B4-BE49-F238E27FC236}">
                <a16:creationId xmlns:a16="http://schemas.microsoft.com/office/drawing/2014/main" id="{21CD0183-475E-BF03-7006-92A93D9CC4A4}"/>
              </a:ext>
            </a:extLst>
          </p:cNvPr>
          <p:cNvSpPr/>
          <p:nvPr/>
        </p:nvSpPr>
        <p:spPr>
          <a:xfrm>
            <a:off x="6229910" y="2622702"/>
            <a:ext cx="1989591" cy="1989591"/>
          </a:xfrm>
          <a:prstGeom prst="arc">
            <a:avLst>
              <a:gd name="adj1" fmla="val 16200000"/>
              <a:gd name="adj2" fmla="val 11801414"/>
            </a:avLst>
          </a:prstGeom>
          <a:ln w="73025">
            <a:solidFill>
              <a:schemeClr val="tx2"/>
            </a:solidFill>
            <a:headEnd type="diamond"/>
            <a:tailEnd type="diamo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C455AC9B-C6CD-FB09-E60B-4C2B7D4B92D1}"/>
              </a:ext>
            </a:extLst>
          </p:cNvPr>
          <p:cNvSpPr txBox="1"/>
          <p:nvPr/>
        </p:nvSpPr>
        <p:spPr>
          <a:xfrm>
            <a:off x="9203243" y="3029603"/>
            <a:ext cx="15043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4645D"/>
                </a:solidFill>
                <a:effectLst/>
                <a:uLnTx/>
                <a:uFillTx/>
                <a:latin typeface="Arial"/>
                <a:ea typeface="+mn-ea"/>
                <a:cs typeface="+mn-cs"/>
              </a:rPr>
              <a:t>CVD alone accounts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4645D"/>
                </a:solidFill>
                <a:effectLst/>
                <a:uLnTx/>
                <a:uFillTx/>
                <a:latin typeface="Arial"/>
                <a:ea typeface="+mn-ea"/>
                <a:cs typeface="+mn-cs"/>
              </a:rPr>
              <a:t>of NCD deaths</a:t>
            </a:r>
          </a:p>
        </p:txBody>
      </p:sp>
      <p:sp>
        <p:nvSpPr>
          <p:cNvPr id="12" name="TextBox 11">
            <a:extLst>
              <a:ext uri="{FF2B5EF4-FFF2-40B4-BE49-F238E27FC236}">
                <a16:creationId xmlns:a16="http://schemas.microsoft.com/office/drawing/2014/main" id="{EC09679A-0592-8FA7-458F-FC8B01BACBBC}"/>
              </a:ext>
            </a:extLst>
          </p:cNvPr>
          <p:cNvSpPr txBox="1"/>
          <p:nvPr/>
        </p:nvSpPr>
        <p:spPr>
          <a:xfrm>
            <a:off x="8394527" y="3365775"/>
            <a:ext cx="8087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a:ea typeface="+mn-ea"/>
                <a:cs typeface="+mn-cs"/>
              </a:rPr>
              <a:t>17.9m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a:ea typeface="+mn-ea"/>
                <a:cs typeface="+mn-cs"/>
              </a:rPr>
              <a:t>CVD</a:t>
            </a:r>
          </a:p>
        </p:txBody>
      </p:sp>
      <p:sp>
        <p:nvSpPr>
          <p:cNvPr id="13" name="TextBox 12">
            <a:extLst>
              <a:ext uri="{FF2B5EF4-FFF2-40B4-BE49-F238E27FC236}">
                <a16:creationId xmlns:a16="http://schemas.microsoft.com/office/drawing/2014/main" id="{ABED1BC1-C468-0DA4-005F-24D5BFD2284E}"/>
              </a:ext>
            </a:extLst>
          </p:cNvPr>
          <p:cNvSpPr txBox="1"/>
          <p:nvPr/>
        </p:nvSpPr>
        <p:spPr>
          <a:xfrm>
            <a:off x="6405613" y="4857005"/>
            <a:ext cx="12246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white"/>
                </a:solidFill>
                <a:effectLst/>
                <a:uLnTx/>
                <a:uFillTx/>
                <a:latin typeface="Arial"/>
                <a:ea typeface="+mn-ea"/>
                <a:cs typeface="+mn-cs"/>
              </a:rPr>
              <a:t>9.0m Cancer</a:t>
            </a:r>
          </a:p>
        </p:txBody>
      </p:sp>
      <p:sp>
        <p:nvSpPr>
          <p:cNvPr id="14" name="TextBox 13">
            <a:extLst>
              <a:ext uri="{FF2B5EF4-FFF2-40B4-BE49-F238E27FC236}">
                <a16:creationId xmlns:a16="http://schemas.microsoft.com/office/drawing/2014/main" id="{F6E659F3-34C3-64B4-0C76-7340FE80D403}"/>
              </a:ext>
            </a:extLst>
          </p:cNvPr>
          <p:cNvSpPr txBox="1"/>
          <p:nvPr/>
        </p:nvSpPr>
        <p:spPr>
          <a:xfrm>
            <a:off x="4491488" y="3796662"/>
            <a:ext cx="984419"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3.8m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Respiratory diseases</a:t>
            </a:r>
          </a:p>
        </p:txBody>
      </p:sp>
      <p:sp>
        <p:nvSpPr>
          <p:cNvPr id="15" name="TextBox 14">
            <a:extLst>
              <a:ext uri="{FF2B5EF4-FFF2-40B4-BE49-F238E27FC236}">
                <a16:creationId xmlns:a16="http://schemas.microsoft.com/office/drawing/2014/main" id="{438320A9-0469-ADB7-A074-FEBD12A20D68}"/>
              </a:ext>
            </a:extLst>
          </p:cNvPr>
          <p:cNvSpPr txBox="1"/>
          <p:nvPr/>
        </p:nvSpPr>
        <p:spPr>
          <a:xfrm>
            <a:off x="4452617" y="3004137"/>
            <a:ext cx="98441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1.6m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Diabetes</a:t>
            </a:r>
          </a:p>
        </p:txBody>
      </p:sp>
      <p:sp>
        <p:nvSpPr>
          <p:cNvPr id="16" name="TextBox 15">
            <a:extLst>
              <a:ext uri="{FF2B5EF4-FFF2-40B4-BE49-F238E27FC236}">
                <a16:creationId xmlns:a16="http://schemas.microsoft.com/office/drawing/2014/main" id="{594F09B8-BF2D-DA9D-2B0B-63C21DDF6053}"/>
              </a:ext>
            </a:extLst>
          </p:cNvPr>
          <p:cNvSpPr txBox="1"/>
          <p:nvPr/>
        </p:nvSpPr>
        <p:spPr>
          <a:xfrm>
            <a:off x="5111581" y="1720427"/>
            <a:ext cx="984419"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AFAA"/>
                </a:solidFill>
                <a:effectLst/>
                <a:uLnTx/>
                <a:uFillTx/>
                <a:latin typeface="Arial"/>
                <a:ea typeface="+mn-ea"/>
                <a:cs typeface="+mn-cs"/>
              </a:rPr>
              <a:t>8.2m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AFAA"/>
                </a:solidFill>
                <a:effectLst/>
                <a:uLnTx/>
                <a:uFillTx/>
                <a:latin typeface="Arial"/>
                <a:ea typeface="+mn-ea"/>
                <a:cs typeface="+mn-cs"/>
              </a:rPr>
              <a:t>All other NCDs</a:t>
            </a:r>
          </a:p>
        </p:txBody>
      </p:sp>
      <p:sp>
        <p:nvSpPr>
          <p:cNvPr id="17" name="TextBox 16">
            <a:extLst>
              <a:ext uri="{FF2B5EF4-FFF2-40B4-BE49-F238E27FC236}">
                <a16:creationId xmlns:a16="http://schemas.microsoft.com/office/drawing/2014/main" id="{EE210174-1B6A-3398-5FF0-9E63FBD1B8AC}"/>
              </a:ext>
            </a:extLst>
          </p:cNvPr>
          <p:cNvSpPr txBox="1"/>
          <p:nvPr/>
        </p:nvSpPr>
        <p:spPr>
          <a:xfrm>
            <a:off x="6604302" y="3105771"/>
            <a:ext cx="1224643"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4645D"/>
                </a:solidFill>
                <a:effectLst/>
                <a:uLnTx/>
                <a:uFillTx/>
                <a:latin typeface="Arial"/>
                <a:ea typeface="+mn-ea"/>
                <a:cs typeface="+mn-cs"/>
              </a:rPr>
              <a:t>4 NCDs caused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4645D"/>
                </a:solidFill>
                <a:effectLst/>
                <a:uLnTx/>
                <a:uFillTx/>
                <a:latin typeface="Arial"/>
                <a:ea typeface="+mn-ea"/>
                <a:cs typeface="+mn-cs"/>
              </a:rPr>
              <a:t>of all NCD deaths</a:t>
            </a:r>
          </a:p>
        </p:txBody>
      </p:sp>
      <p:sp>
        <p:nvSpPr>
          <p:cNvPr id="18" name="Right Brace 17">
            <a:extLst>
              <a:ext uri="{FF2B5EF4-FFF2-40B4-BE49-F238E27FC236}">
                <a16:creationId xmlns:a16="http://schemas.microsoft.com/office/drawing/2014/main" id="{9072C5D6-8415-0905-5C1F-5193ED9B3A8F}"/>
              </a:ext>
            </a:extLst>
          </p:cNvPr>
          <p:cNvSpPr/>
          <p:nvPr/>
        </p:nvSpPr>
        <p:spPr>
          <a:xfrm>
            <a:off x="3242795" y="1780494"/>
            <a:ext cx="545284" cy="3678266"/>
          </a:xfrm>
          <a:prstGeom prst="rightBrace">
            <a:avLst>
              <a:gd name="adj1" fmla="val 49872"/>
              <a:gd name="adj2" fmla="val 50000"/>
            </a:avLst>
          </a:prstGeom>
          <a:ln w="349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C8877587-4F00-4E64-9303-348C97F3AEAE}"/>
              </a:ext>
            </a:extLst>
          </p:cNvPr>
          <p:cNvSpPr txBox="1"/>
          <p:nvPr/>
        </p:nvSpPr>
        <p:spPr>
          <a:xfrm>
            <a:off x="2098514" y="2071144"/>
            <a:ext cx="98441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Unhealthy eating</a:t>
            </a:r>
          </a:p>
        </p:txBody>
      </p:sp>
      <p:sp>
        <p:nvSpPr>
          <p:cNvPr id="20" name="TextBox 19">
            <a:extLst>
              <a:ext uri="{FF2B5EF4-FFF2-40B4-BE49-F238E27FC236}">
                <a16:creationId xmlns:a16="http://schemas.microsoft.com/office/drawing/2014/main" id="{402566D9-6787-813E-381F-6BCEF060D0AC}"/>
              </a:ext>
            </a:extLst>
          </p:cNvPr>
          <p:cNvSpPr txBox="1"/>
          <p:nvPr/>
        </p:nvSpPr>
        <p:spPr>
          <a:xfrm>
            <a:off x="2098514" y="2944597"/>
            <a:ext cx="98441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Tobacco use</a:t>
            </a:r>
          </a:p>
        </p:txBody>
      </p:sp>
      <p:sp>
        <p:nvSpPr>
          <p:cNvPr id="21" name="TextBox 20">
            <a:extLst>
              <a:ext uri="{FF2B5EF4-FFF2-40B4-BE49-F238E27FC236}">
                <a16:creationId xmlns:a16="http://schemas.microsoft.com/office/drawing/2014/main" id="{DDD220DE-A2CB-D8F1-9F1F-F6B1EA7C0C4B}"/>
              </a:ext>
            </a:extLst>
          </p:cNvPr>
          <p:cNvSpPr txBox="1"/>
          <p:nvPr/>
        </p:nvSpPr>
        <p:spPr>
          <a:xfrm>
            <a:off x="2098514" y="3818050"/>
            <a:ext cx="98441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Physical inactivity</a:t>
            </a:r>
          </a:p>
        </p:txBody>
      </p:sp>
      <p:sp>
        <p:nvSpPr>
          <p:cNvPr id="22" name="TextBox 21">
            <a:extLst>
              <a:ext uri="{FF2B5EF4-FFF2-40B4-BE49-F238E27FC236}">
                <a16:creationId xmlns:a16="http://schemas.microsoft.com/office/drawing/2014/main" id="{668654CA-1933-0754-CBCC-BC7F56A40D70}"/>
              </a:ext>
            </a:extLst>
          </p:cNvPr>
          <p:cNvSpPr txBox="1"/>
          <p:nvPr/>
        </p:nvSpPr>
        <p:spPr>
          <a:xfrm>
            <a:off x="2098514" y="4691503"/>
            <a:ext cx="98441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64645D"/>
                </a:solidFill>
                <a:effectLst/>
                <a:uLnTx/>
                <a:uFillTx/>
                <a:latin typeface="Arial"/>
                <a:ea typeface="+mn-ea"/>
                <a:cs typeface="+mn-cs"/>
              </a:rPr>
              <a:t>Excess alcohol</a:t>
            </a:r>
          </a:p>
        </p:txBody>
      </p:sp>
      <p:pic>
        <p:nvPicPr>
          <p:cNvPr id="24" name="Graphic 23" descr="Whole pizza outline">
            <a:extLst>
              <a:ext uri="{FF2B5EF4-FFF2-40B4-BE49-F238E27FC236}">
                <a16:creationId xmlns:a16="http://schemas.microsoft.com/office/drawing/2014/main" id="{1A456047-7872-09EE-D9A4-DDD72CB3A3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0545" y="1980922"/>
            <a:ext cx="602851" cy="602851"/>
          </a:xfrm>
          <a:prstGeom prst="rect">
            <a:avLst/>
          </a:prstGeom>
        </p:spPr>
      </p:pic>
      <p:pic>
        <p:nvPicPr>
          <p:cNvPr id="26" name="Graphic 25" descr="Smoking outline">
            <a:extLst>
              <a:ext uri="{FF2B5EF4-FFF2-40B4-BE49-F238E27FC236}">
                <a16:creationId xmlns:a16="http://schemas.microsoft.com/office/drawing/2014/main" id="{59B22618-2016-B7A0-3328-AFA46FDDBD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2343" y="2842482"/>
            <a:ext cx="552375" cy="552375"/>
          </a:xfrm>
          <a:prstGeom prst="rect">
            <a:avLst/>
          </a:prstGeom>
        </p:spPr>
      </p:pic>
      <p:pic>
        <p:nvPicPr>
          <p:cNvPr id="28" name="Graphic 27" descr="Sloth outline">
            <a:extLst>
              <a:ext uri="{FF2B5EF4-FFF2-40B4-BE49-F238E27FC236}">
                <a16:creationId xmlns:a16="http://schemas.microsoft.com/office/drawing/2014/main" id="{19048AB8-1D5D-2046-94BA-617A25F73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44986" y="3709873"/>
            <a:ext cx="602851" cy="602851"/>
          </a:xfrm>
          <a:prstGeom prst="rect">
            <a:avLst/>
          </a:prstGeom>
        </p:spPr>
      </p:pic>
      <p:grpSp>
        <p:nvGrpSpPr>
          <p:cNvPr id="33" name="Group 32">
            <a:extLst>
              <a:ext uri="{FF2B5EF4-FFF2-40B4-BE49-F238E27FC236}">
                <a16:creationId xmlns:a16="http://schemas.microsoft.com/office/drawing/2014/main" id="{CA41B5E1-96AF-8329-6C13-F87E44B7F8F1}"/>
              </a:ext>
            </a:extLst>
          </p:cNvPr>
          <p:cNvGrpSpPr/>
          <p:nvPr/>
        </p:nvGrpSpPr>
        <p:grpSpPr>
          <a:xfrm>
            <a:off x="1443732" y="4599431"/>
            <a:ext cx="853653" cy="624456"/>
            <a:chOff x="362826" y="4707005"/>
            <a:chExt cx="1294816" cy="947171"/>
          </a:xfrm>
          <a:solidFill>
            <a:schemeClr val="accent1"/>
          </a:solidFill>
        </p:grpSpPr>
        <p:pic>
          <p:nvPicPr>
            <p:cNvPr id="30" name="Graphic 29" descr="Champagne outline">
              <a:extLst>
                <a:ext uri="{FF2B5EF4-FFF2-40B4-BE49-F238E27FC236}">
                  <a16:creationId xmlns:a16="http://schemas.microsoft.com/office/drawing/2014/main" id="{B0F51740-1FD4-2E8F-402B-F4AAD61664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2826" y="4707005"/>
              <a:ext cx="914400" cy="914400"/>
            </a:xfrm>
            <a:prstGeom prst="rect">
              <a:avLst/>
            </a:prstGeom>
          </p:spPr>
        </p:pic>
        <p:pic>
          <p:nvPicPr>
            <p:cNvPr id="32" name="Graphic 31" descr="Wine outline">
              <a:extLst>
                <a:ext uri="{FF2B5EF4-FFF2-40B4-BE49-F238E27FC236}">
                  <a16:creationId xmlns:a16="http://schemas.microsoft.com/office/drawing/2014/main" id="{A8C2EE1E-BE73-1C60-B934-A2FFF31BC5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3242" y="4739776"/>
              <a:ext cx="914400" cy="914400"/>
            </a:xfrm>
            <a:prstGeom prst="rect">
              <a:avLst/>
            </a:prstGeom>
          </p:spPr>
        </p:pic>
      </p:grpSp>
      <p:sp>
        <p:nvSpPr>
          <p:cNvPr id="3" name="TextBox 2">
            <a:extLst>
              <a:ext uri="{FF2B5EF4-FFF2-40B4-BE49-F238E27FC236}">
                <a16:creationId xmlns:a16="http://schemas.microsoft.com/office/drawing/2014/main" id="{DCB52250-26ED-2909-940E-6E26F8DFE656}"/>
              </a:ext>
            </a:extLst>
          </p:cNvPr>
          <p:cNvSpPr txBox="1"/>
          <p:nvPr/>
        </p:nvSpPr>
        <p:spPr>
          <a:xfrm>
            <a:off x="9411148" y="4778982"/>
            <a:ext cx="1889898"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AFAA"/>
                </a:solidFill>
                <a:effectLst/>
                <a:uLnTx/>
                <a:uFillTx/>
                <a:latin typeface="Arial"/>
                <a:ea typeface="+mn-ea"/>
                <a:cs typeface="+mn-cs"/>
              </a:rPr>
              <a:t>74% </a:t>
            </a:r>
            <a:r>
              <a:rPr kumimoji="0" lang="en-GB" sz="1800" b="0" i="0" u="none" strike="noStrike" kern="1200" cap="none" spc="0" normalizeH="0" baseline="0" noProof="0">
                <a:ln>
                  <a:noFill/>
                </a:ln>
                <a:solidFill>
                  <a:srgbClr val="64645D"/>
                </a:solidFill>
                <a:effectLst/>
                <a:uLnTx/>
                <a:uFillTx/>
                <a:latin typeface="Arial"/>
                <a:ea typeface="+mn-ea"/>
                <a:cs typeface="+mn-cs"/>
              </a:rPr>
              <a:t>of all deaths worldwide</a:t>
            </a:r>
          </a:p>
        </p:txBody>
      </p:sp>
    </p:spTree>
    <p:extLst>
      <p:ext uri="{BB962C8B-B14F-4D97-AF65-F5344CB8AC3E}">
        <p14:creationId xmlns:p14="http://schemas.microsoft.com/office/powerpoint/2010/main" val="264078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1" grpId="0"/>
      <p:bldP spid="22" grpId="0"/>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C71D-ADF3-EB06-BB89-70E711BFCA2E}"/>
              </a:ext>
            </a:extLst>
          </p:cNvPr>
          <p:cNvSpPr>
            <a:spLocks noGrp="1"/>
          </p:cNvSpPr>
          <p:nvPr>
            <p:ph type="title"/>
          </p:nvPr>
        </p:nvSpPr>
        <p:spPr/>
        <p:txBody>
          <a:bodyPr/>
          <a:lstStyle/>
          <a:p>
            <a:r>
              <a:rPr lang="en-GB"/>
              <a:t>Burden of NCDs - UK</a:t>
            </a:r>
          </a:p>
        </p:txBody>
      </p:sp>
      <p:sp>
        <p:nvSpPr>
          <p:cNvPr id="4" name="Footer Placeholder 3">
            <a:extLst>
              <a:ext uri="{FF2B5EF4-FFF2-40B4-BE49-F238E27FC236}">
                <a16:creationId xmlns:a16="http://schemas.microsoft.com/office/drawing/2014/main" id="{7B715AB4-23ED-ED5A-5999-7B6C04A669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A20E77A4-434F-644D-7B00-C98C03E734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8" name="Rectangle 7">
            <a:extLst>
              <a:ext uri="{FF2B5EF4-FFF2-40B4-BE49-F238E27FC236}">
                <a16:creationId xmlns:a16="http://schemas.microsoft.com/office/drawing/2014/main" id="{31C981F0-7BAE-8CEE-1333-6F141C707744}"/>
              </a:ext>
            </a:extLst>
          </p:cNvPr>
          <p:cNvSpPr/>
          <p:nvPr/>
        </p:nvSpPr>
        <p:spPr>
          <a:xfrm>
            <a:off x="838201" y="1746546"/>
            <a:ext cx="1800997" cy="2167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NCDs cause over</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FAA"/>
                </a:solidFill>
                <a:effectLst/>
                <a:uLnTx/>
                <a:uFillTx/>
                <a:latin typeface="Arial"/>
                <a:ea typeface="+mn-ea"/>
                <a:cs typeface="+mn-cs"/>
              </a:rPr>
              <a:t>80%</a:t>
            </a:r>
            <a:r>
              <a:rPr kumimoji="0" lang="en-GB" sz="1600" b="0" i="0" u="none" strike="noStrike" kern="1200" cap="none" spc="0" normalizeH="0" baseline="0" noProof="0">
                <a:ln>
                  <a:noFill/>
                </a:ln>
                <a:solidFill>
                  <a:srgbClr val="0B0C0C"/>
                </a:solidFill>
                <a:effectLst/>
                <a:uLnTx/>
                <a:uFillTx/>
                <a:latin typeface="Arial"/>
                <a:ea typeface="+mn-ea"/>
                <a:cs typeface="+mn-cs"/>
              </a:rPr>
              <a:t>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of all deaths in the UK [1,2]</a:t>
            </a:r>
            <a:endParaRPr kumimoji="0" lang="en-GB" sz="1600" b="0" i="0" u="none" strike="noStrike" kern="1200" cap="none" spc="0" normalizeH="0" baseline="0" noProof="0">
              <a:ln>
                <a:noFill/>
              </a:ln>
              <a:solidFill>
                <a:srgbClr val="64645D"/>
              </a:solidFill>
              <a:effectLst/>
              <a:uLnTx/>
              <a:uFillTx/>
              <a:latin typeface="Arial"/>
              <a:ea typeface="+mn-ea"/>
              <a:cs typeface="Arial"/>
            </a:endParaRPr>
          </a:p>
        </p:txBody>
      </p:sp>
      <p:sp>
        <p:nvSpPr>
          <p:cNvPr id="9" name="Rectangle 8">
            <a:extLst>
              <a:ext uri="{FF2B5EF4-FFF2-40B4-BE49-F238E27FC236}">
                <a16:creationId xmlns:a16="http://schemas.microsoft.com/office/drawing/2014/main" id="{E30456EC-159B-9E2F-0A51-37546F471125}"/>
              </a:ext>
            </a:extLst>
          </p:cNvPr>
          <p:cNvSpPr/>
          <p:nvPr/>
        </p:nvSpPr>
        <p:spPr>
          <a:xfrm>
            <a:off x="2817576" y="1746546"/>
            <a:ext cx="5664271" cy="2167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10000"/>
              </a:lnSpc>
              <a:spcBef>
                <a:spcPts val="120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Most common cause of death in males in </a:t>
            </a:r>
            <a:r>
              <a:rPr kumimoji="0" lang="en-GB" sz="1600" b="1" i="0" u="none" strike="noStrike" kern="1200" cap="none" spc="0" normalizeH="0" baseline="0" noProof="0">
                <a:ln>
                  <a:noFill/>
                </a:ln>
                <a:solidFill>
                  <a:srgbClr val="64645D"/>
                </a:solidFill>
                <a:effectLst/>
                <a:uLnTx/>
                <a:uFillTx/>
                <a:latin typeface="Arial"/>
                <a:ea typeface="+mn-ea"/>
                <a:cs typeface="+mn-cs"/>
              </a:rPr>
              <a:t>England</a:t>
            </a:r>
            <a:r>
              <a:rPr kumimoji="0" lang="en-GB" sz="1600" b="0" i="0" u="none" strike="noStrike" kern="1200" cap="none" spc="0" normalizeH="0" baseline="0" noProof="0">
                <a:ln>
                  <a:noFill/>
                </a:ln>
                <a:solidFill>
                  <a:srgbClr val="64645D"/>
                </a:solidFill>
                <a:effectLst/>
                <a:uLnTx/>
                <a:uFillTx/>
                <a:latin typeface="Arial"/>
                <a:ea typeface="+mn-ea"/>
                <a:cs typeface="+mn-cs"/>
              </a:rPr>
              <a:t> was heart disease </a:t>
            </a:r>
            <a:r>
              <a:rPr kumimoji="0" lang="en-GB" sz="2400" b="1" i="0" u="none" strike="noStrike" kern="1200" cap="none" spc="0" normalizeH="0" baseline="0" noProof="0">
                <a:ln>
                  <a:noFill/>
                </a:ln>
                <a:solidFill>
                  <a:srgbClr val="00AFAA"/>
                </a:solidFill>
                <a:effectLst/>
                <a:uLnTx/>
                <a:uFillTx/>
                <a:latin typeface="Arial"/>
                <a:ea typeface="+mn-ea"/>
                <a:cs typeface="+mn-cs"/>
              </a:rPr>
              <a:t>(13.6%)</a:t>
            </a:r>
            <a:r>
              <a:rPr kumimoji="0" lang="en-GB" sz="1600" b="0" i="0" u="none" strike="noStrike" kern="1200" cap="none" spc="0" normalizeH="0" baseline="0" noProof="0">
                <a:ln>
                  <a:noFill/>
                </a:ln>
                <a:solidFill>
                  <a:srgbClr val="64645D"/>
                </a:solidFill>
                <a:effectLst/>
                <a:uLnTx/>
                <a:uFillTx/>
                <a:latin typeface="Arial"/>
                <a:ea typeface="+mn-ea"/>
                <a:cs typeface="+mn-cs"/>
              </a:rPr>
              <a:t>,</a:t>
            </a:r>
            <a:r>
              <a:rPr kumimoji="0" lang="en-GB" sz="1600" b="0" i="0" u="none" strike="noStrike" kern="1200" cap="none" spc="0" normalizeH="0" baseline="0" noProof="0">
                <a:ln>
                  <a:noFill/>
                </a:ln>
                <a:solidFill>
                  <a:srgbClr val="0B0C0C"/>
                </a:solidFill>
                <a:effectLst/>
                <a:uLnTx/>
                <a:uFillTx/>
                <a:latin typeface="Arial"/>
                <a:ea typeface="+mn-ea"/>
                <a:cs typeface="+mn-cs"/>
              </a:rPr>
              <a:t> </a:t>
            </a:r>
            <a:r>
              <a:rPr kumimoji="0" lang="en-GB" sz="1600" b="0" i="0" u="none" strike="noStrike" kern="1200" cap="none" spc="0" normalizeH="0" baseline="0" noProof="0">
                <a:ln>
                  <a:noFill/>
                </a:ln>
                <a:solidFill>
                  <a:srgbClr val="64645D"/>
                </a:solidFill>
                <a:effectLst/>
                <a:uLnTx/>
                <a:uFillTx/>
                <a:latin typeface="Arial"/>
                <a:ea typeface="+mn-ea"/>
                <a:cs typeface="+mn-cs"/>
              </a:rPr>
              <a:t>in females it was dementia and Alzheimer’s disease </a:t>
            </a:r>
            <a:r>
              <a:rPr kumimoji="0" lang="en-GB" sz="2400" b="1" i="0" u="none" strike="noStrike" kern="1200" cap="none" spc="0" normalizeH="0" baseline="0" noProof="0">
                <a:ln>
                  <a:noFill/>
                </a:ln>
                <a:solidFill>
                  <a:srgbClr val="00AFAA"/>
                </a:solidFill>
                <a:effectLst/>
                <a:uLnTx/>
                <a:uFillTx/>
                <a:latin typeface="Arial"/>
                <a:ea typeface="+mn-ea"/>
                <a:cs typeface="+mn-cs"/>
              </a:rPr>
              <a:t>(16.6%)</a:t>
            </a:r>
            <a:r>
              <a:rPr kumimoji="0" lang="en-GB" sz="1600" b="0" i="0" u="none" strike="noStrike" kern="1200" cap="none" spc="0" normalizeH="0" baseline="0" noProof="0">
                <a:ln>
                  <a:noFill/>
                </a:ln>
                <a:solidFill>
                  <a:srgbClr val="64645D"/>
                </a:solidFill>
                <a:effectLst/>
                <a:uLnTx/>
                <a:uFillTx/>
                <a:latin typeface="Arial"/>
                <a:ea typeface="+mn-ea"/>
                <a:cs typeface="+mn-cs"/>
              </a:rPr>
              <a:t>[3] </a:t>
            </a:r>
          </a:p>
        </p:txBody>
      </p:sp>
      <p:sp>
        <p:nvSpPr>
          <p:cNvPr id="10" name="Rectangle 9">
            <a:extLst>
              <a:ext uri="{FF2B5EF4-FFF2-40B4-BE49-F238E27FC236}">
                <a16:creationId xmlns:a16="http://schemas.microsoft.com/office/drawing/2014/main" id="{B5309751-EF57-769B-D38F-8D1E69D6D28B}"/>
              </a:ext>
            </a:extLst>
          </p:cNvPr>
          <p:cNvSpPr/>
          <p:nvPr/>
        </p:nvSpPr>
        <p:spPr>
          <a:xfrm>
            <a:off x="8660225" y="1746546"/>
            <a:ext cx="2797798" cy="2167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AFAA"/>
                </a:solidFill>
                <a:effectLst/>
                <a:uLnTx/>
                <a:uFillTx/>
                <a:latin typeface="Arial"/>
                <a:ea typeface="+mn-ea"/>
                <a:cs typeface="+mn-cs"/>
              </a:rPr>
              <a:t>6.4 million </a:t>
            </a:r>
            <a:r>
              <a:rPr kumimoji="0" lang="en-GB" sz="1600" b="0" i="0" u="none" strike="noStrike" kern="1200" cap="none" spc="0" normalizeH="0" baseline="0" noProof="0">
                <a:ln>
                  <a:noFill/>
                </a:ln>
                <a:solidFill>
                  <a:srgbClr val="64645D"/>
                </a:solidFill>
                <a:effectLst/>
                <a:uLnTx/>
                <a:uFillTx/>
                <a:latin typeface="Arial"/>
                <a:ea typeface="+mn-ea"/>
                <a:cs typeface="+mn-cs"/>
              </a:rPr>
              <a:t>people in England are living with cardiovascular conditions [4]</a:t>
            </a:r>
          </a:p>
        </p:txBody>
      </p:sp>
      <p:sp>
        <p:nvSpPr>
          <p:cNvPr id="16" name="Rectangle 15">
            <a:extLst>
              <a:ext uri="{FF2B5EF4-FFF2-40B4-BE49-F238E27FC236}">
                <a16:creationId xmlns:a16="http://schemas.microsoft.com/office/drawing/2014/main" id="{B588D350-E998-41F5-CE67-531609FA7C82}"/>
              </a:ext>
            </a:extLst>
          </p:cNvPr>
          <p:cNvSpPr/>
          <p:nvPr/>
        </p:nvSpPr>
        <p:spPr>
          <a:xfrm>
            <a:off x="838200" y="4080379"/>
            <a:ext cx="7643647" cy="18672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177800" marR="0" lvl="0" indent="-177800" algn="l" defTabSz="914400" rtl="0" eaLnBrk="1" fontAlgn="auto" latinLnBrk="0" hangingPunct="1">
              <a:lnSpc>
                <a:spcPct val="100000"/>
              </a:lnSpc>
              <a:spcBef>
                <a:spcPts val="1200"/>
              </a:spcBef>
              <a:spcAft>
                <a:spcPts val="0"/>
              </a:spcAft>
              <a:buClr>
                <a:srgbClr val="00AFAA"/>
              </a:buClr>
              <a:buSzTx/>
              <a:buFont typeface="Arial" panose="020B0604020202020204" pitchFamily="34" charset="0"/>
              <a:buChar char="•"/>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These conditions are to a significant extent, </a:t>
            </a:r>
            <a:r>
              <a:rPr kumimoji="0" lang="en-GB" sz="1800" b="1" i="0" u="none" strike="noStrike" kern="1200" cap="none" spc="0" normalizeH="0" baseline="0" noProof="0">
                <a:ln>
                  <a:noFill/>
                </a:ln>
                <a:solidFill>
                  <a:srgbClr val="00AFAA"/>
                </a:solidFill>
                <a:effectLst/>
                <a:uLnTx/>
                <a:uFillTx/>
                <a:latin typeface="Arial"/>
                <a:ea typeface="+mn-ea"/>
                <a:cs typeface="+mn-cs"/>
              </a:rPr>
              <a:t>preventable</a:t>
            </a:r>
            <a:r>
              <a:rPr kumimoji="0" lang="en-GB" sz="1800" b="0" i="0" u="none" strike="noStrike" kern="1200" cap="none" spc="0" normalizeH="0" baseline="0" noProof="0">
                <a:ln>
                  <a:noFill/>
                </a:ln>
                <a:solidFill>
                  <a:srgbClr val="00AFAA"/>
                </a:solidFill>
                <a:effectLst/>
                <a:uLnTx/>
                <a:uFillTx/>
                <a:latin typeface="Arial"/>
                <a:ea typeface="+mn-ea"/>
                <a:cs typeface="+mn-cs"/>
              </a:rPr>
              <a:t> </a:t>
            </a:r>
            <a:r>
              <a:rPr kumimoji="0" lang="en-GB" sz="1800" b="0" i="0" u="none" strike="noStrike" kern="1200" cap="none" spc="0" normalizeH="0" baseline="0" noProof="0">
                <a:ln>
                  <a:noFill/>
                </a:ln>
                <a:solidFill>
                  <a:srgbClr val="64645D"/>
                </a:solidFill>
                <a:effectLst/>
                <a:uLnTx/>
                <a:uFillTx/>
                <a:latin typeface="Arial"/>
                <a:ea typeface="+mn-ea"/>
                <a:cs typeface="+mn-cs"/>
              </a:rPr>
              <a:t>by reducing common risk factors</a:t>
            </a:r>
            <a:br>
              <a:rPr kumimoji="0" lang="en-GB" sz="1800" b="0" i="0" u="none" strike="noStrike" kern="1200" cap="none" spc="0" normalizeH="0" baseline="0" noProof="0">
                <a:ln>
                  <a:noFill/>
                </a:ln>
                <a:solidFill>
                  <a:srgbClr val="64645D"/>
                </a:solidFill>
                <a:effectLst/>
                <a:uLnTx/>
                <a:uFillTx/>
                <a:latin typeface="Arial"/>
                <a:ea typeface="+mn-ea"/>
                <a:cs typeface="+mn-cs"/>
              </a:rPr>
            </a:br>
            <a:r>
              <a:rPr kumimoji="0" lang="en-GB" sz="1800" b="0" i="0" u="none" strike="noStrike" kern="1200" cap="none" spc="0" normalizeH="0" baseline="0" noProof="0">
                <a:ln>
                  <a:noFill/>
                </a:ln>
                <a:solidFill>
                  <a:srgbClr val="64645D"/>
                </a:solidFill>
                <a:effectLst/>
                <a:uLnTx/>
                <a:uFillTx/>
                <a:latin typeface="Arial"/>
                <a:ea typeface="+mn-ea"/>
                <a:cs typeface="+mn-cs"/>
              </a:rPr>
              <a:t>(e.g. Tobacco use, harmful use of alcohol, obesity) </a:t>
            </a:r>
          </a:p>
          <a:p>
            <a:pPr marL="177800" marR="0" lvl="0" indent="-177800" algn="l" defTabSz="914400" rtl="0" eaLnBrk="1" fontAlgn="auto" latinLnBrk="0" hangingPunct="1">
              <a:lnSpc>
                <a:spcPct val="100000"/>
              </a:lnSpc>
              <a:spcBef>
                <a:spcPts val="1200"/>
              </a:spcBef>
              <a:spcAft>
                <a:spcPts val="0"/>
              </a:spcAft>
              <a:buClr>
                <a:srgbClr val="00AFAA"/>
              </a:buClr>
              <a:buSzTx/>
              <a:buFont typeface="Arial" panose="020B0604020202020204" pitchFamily="34" charset="0"/>
              <a:buChar char="•"/>
              <a:tabLst/>
              <a:defRPr/>
            </a:pPr>
            <a:r>
              <a:rPr kumimoji="0" lang="en-GB" sz="1800" b="0" i="0" u="none" strike="noStrike" kern="1200" cap="none" spc="0" normalizeH="0" baseline="0" noProof="0">
                <a:ln>
                  <a:noFill/>
                </a:ln>
                <a:solidFill>
                  <a:srgbClr val="64645D"/>
                </a:solidFill>
                <a:effectLst/>
                <a:uLnTx/>
                <a:uFillTx/>
                <a:latin typeface="Arial"/>
                <a:ea typeface="+mn-ea"/>
                <a:cs typeface="+mn-cs"/>
              </a:rPr>
              <a:t>Thus costs are </a:t>
            </a:r>
            <a:r>
              <a:rPr kumimoji="0" lang="en-GB" sz="1800" b="1" i="0" u="none" strike="noStrike" kern="1200" cap="none" spc="0" normalizeH="0" baseline="0" noProof="0">
                <a:ln>
                  <a:noFill/>
                </a:ln>
                <a:solidFill>
                  <a:srgbClr val="00AFAA"/>
                </a:solidFill>
                <a:effectLst/>
                <a:uLnTx/>
                <a:uFillTx/>
                <a:latin typeface="Arial"/>
                <a:ea typeface="+mn-ea"/>
                <a:cs typeface="+mn-cs"/>
              </a:rPr>
              <a:t>avoidable</a:t>
            </a:r>
          </a:p>
        </p:txBody>
      </p:sp>
      <p:sp>
        <p:nvSpPr>
          <p:cNvPr id="21" name="Rectangle 20">
            <a:extLst>
              <a:ext uri="{FF2B5EF4-FFF2-40B4-BE49-F238E27FC236}">
                <a16:creationId xmlns:a16="http://schemas.microsoft.com/office/drawing/2014/main" id="{2E0D69B7-11A9-C29A-9436-EA2247387B9A}"/>
              </a:ext>
            </a:extLst>
          </p:cNvPr>
          <p:cNvSpPr/>
          <p:nvPr/>
        </p:nvSpPr>
        <p:spPr>
          <a:xfrm>
            <a:off x="8660525" y="4080379"/>
            <a:ext cx="2797798" cy="18672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GB" sz="1500" b="0" i="0" u="none" strike="noStrike" kern="1200" cap="none" spc="0" normalizeH="0" baseline="0" noProof="0">
                <a:ln>
                  <a:noFill/>
                </a:ln>
                <a:solidFill>
                  <a:srgbClr val="64645D"/>
                </a:solidFill>
                <a:effectLst/>
                <a:uLnTx/>
                <a:uFillTx/>
                <a:latin typeface="Arial"/>
                <a:ea typeface="+mn-ea"/>
                <a:cs typeface="+mn-cs"/>
              </a:rPr>
              <a:t>Respiratory disease cost </a:t>
            </a:r>
            <a:r>
              <a:rPr kumimoji="0" lang="en-GB" sz="2600" b="1" i="0" u="none" strike="noStrike" kern="1200" cap="none" spc="0" normalizeH="0" baseline="0" noProof="0">
                <a:ln>
                  <a:noFill/>
                </a:ln>
                <a:solidFill>
                  <a:srgbClr val="00AFAA"/>
                </a:solidFill>
                <a:effectLst/>
                <a:uLnTx/>
                <a:uFillTx/>
                <a:latin typeface="Arial"/>
                <a:ea typeface="+mn-ea"/>
                <a:cs typeface="+mn-cs"/>
              </a:rPr>
              <a:t>£6B</a:t>
            </a:r>
            <a:r>
              <a:rPr kumimoji="0" lang="en-GB" sz="1600" b="1" i="0" u="none" strike="noStrike" kern="1200" cap="none" spc="0" normalizeH="0" baseline="0" noProof="0">
                <a:ln>
                  <a:noFill/>
                </a:ln>
                <a:solidFill>
                  <a:srgbClr val="00AFAA"/>
                </a:solidFill>
                <a:effectLst/>
                <a:uLnTx/>
                <a:uFillTx/>
                <a:latin typeface="Arial"/>
                <a:ea typeface="+mn-ea"/>
                <a:cs typeface="+mn-cs"/>
              </a:rPr>
              <a:t> </a:t>
            </a:r>
            <a:r>
              <a:rPr kumimoji="0" lang="en-GB" sz="1500" b="0" i="0" u="none" strike="noStrike" kern="1200" cap="none" spc="0" normalizeH="0" baseline="0" noProof="0">
                <a:ln>
                  <a:noFill/>
                </a:ln>
                <a:solidFill>
                  <a:srgbClr val="64645D"/>
                </a:solidFill>
                <a:effectLst/>
                <a:uLnTx/>
                <a:uFillTx/>
                <a:latin typeface="Arial"/>
                <a:ea typeface="+mn-ea"/>
                <a:cs typeface="+mn-cs"/>
              </a:rPr>
              <a:t>[6], </a:t>
            </a:r>
            <a:br>
              <a:rPr kumimoji="0" lang="en-GB" sz="1500" b="0" i="0" u="none" strike="noStrike" kern="1200" cap="none" spc="0" normalizeH="0" baseline="0" noProof="0">
                <a:ln>
                  <a:noFill/>
                </a:ln>
                <a:solidFill>
                  <a:srgbClr val="64645D"/>
                </a:solidFill>
                <a:effectLst/>
                <a:uLnTx/>
                <a:uFillTx/>
                <a:latin typeface="Arial"/>
                <a:ea typeface="+mn-ea"/>
                <a:cs typeface="+mn-cs"/>
              </a:rPr>
            </a:br>
            <a:r>
              <a:rPr kumimoji="0" lang="en-GB" sz="1500" b="0" i="0" u="none" strike="noStrike" kern="1200" cap="none" spc="0" normalizeH="0" baseline="0" noProof="0">
                <a:ln>
                  <a:noFill/>
                </a:ln>
                <a:solidFill>
                  <a:srgbClr val="64645D"/>
                </a:solidFill>
                <a:effectLst/>
                <a:uLnTx/>
                <a:uFillTx/>
                <a:latin typeface="Arial"/>
                <a:ea typeface="+mn-ea"/>
                <a:cs typeface="+mn-cs"/>
              </a:rPr>
              <a:t>CVD-related costs </a:t>
            </a:r>
            <a:r>
              <a:rPr kumimoji="0" lang="en-GB" sz="2600" b="1" i="0" u="none" strike="noStrike" kern="1200" cap="none" spc="0" normalizeH="0" baseline="0" noProof="0">
                <a:ln>
                  <a:noFill/>
                </a:ln>
                <a:solidFill>
                  <a:srgbClr val="00AFAA"/>
                </a:solidFill>
                <a:effectLst/>
                <a:uLnTx/>
                <a:uFillTx/>
                <a:latin typeface="Arial"/>
                <a:ea typeface="+mn-ea"/>
                <a:cs typeface="+mn-cs"/>
              </a:rPr>
              <a:t>£7.4B</a:t>
            </a:r>
            <a:r>
              <a:rPr kumimoji="0" lang="en-GB" sz="2600" b="0" i="0" u="none" strike="noStrike" kern="1200" cap="none" spc="0" normalizeH="0" baseline="0" noProof="0">
                <a:ln>
                  <a:noFill/>
                </a:ln>
                <a:solidFill>
                  <a:srgbClr val="64645D"/>
                </a:solidFill>
                <a:effectLst/>
                <a:uLnTx/>
                <a:uFillTx/>
                <a:latin typeface="Arial"/>
                <a:ea typeface="+mn-ea"/>
                <a:cs typeface="+mn-cs"/>
              </a:rPr>
              <a:t> </a:t>
            </a:r>
            <a:r>
              <a:rPr kumimoji="0" lang="en-GB" sz="1500" b="0" i="0" u="none" strike="noStrike" kern="1200" cap="none" spc="0" normalizeH="0" baseline="0" noProof="0">
                <a:ln>
                  <a:noFill/>
                </a:ln>
                <a:solidFill>
                  <a:srgbClr val="64645D"/>
                </a:solidFill>
                <a:effectLst/>
                <a:uLnTx/>
                <a:uFillTx/>
                <a:latin typeface="Arial"/>
                <a:ea typeface="+mn-ea"/>
                <a:cs typeface="+mn-cs"/>
              </a:rPr>
              <a:t>[7] </a:t>
            </a:r>
            <a:br>
              <a:rPr kumimoji="0" lang="en-GB" sz="1500" b="0" i="0" u="none" strike="noStrike" kern="1200" cap="none" spc="0" normalizeH="0" baseline="0" noProof="0">
                <a:ln>
                  <a:noFill/>
                </a:ln>
                <a:solidFill>
                  <a:srgbClr val="64645D"/>
                </a:solidFill>
                <a:effectLst/>
                <a:uLnTx/>
                <a:uFillTx/>
                <a:latin typeface="Arial"/>
                <a:ea typeface="+mn-ea"/>
                <a:cs typeface="+mn-cs"/>
              </a:rPr>
            </a:br>
            <a:r>
              <a:rPr kumimoji="0" lang="en-GB" sz="1500" b="0" i="0" u="none" strike="noStrike" kern="1200" cap="none" spc="0" normalizeH="0" baseline="0" noProof="0">
                <a:ln>
                  <a:noFill/>
                </a:ln>
                <a:solidFill>
                  <a:srgbClr val="64645D"/>
                </a:solidFill>
                <a:effectLst/>
                <a:uLnTx/>
                <a:uFillTx/>
                <a:latin typeface="Arial"/>
                <a:ea typeface="+mn-ea"/>
                <a:cs typeface="+mn-cs"/>
              </a:rPr>
              <a:t>to the NHS </a:t>
            </a:r>
          </a:p>
        </p:txBody>
      </p:sp>
    </p:spTree>
    <p:extLst>
      <p:ext uri="{BB962C8B-B14F-4D97-AF65-F5344CB8AC3E}">
        <p14:creationId xmlns:p14="http://schemas.microsoft.com/office/powerpoint/2010/main" val="220619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C32D-8846-9AFF-FFBE-E1C82B88E118}"/>
              </a:ext>
            </a:extLst>
          </p:cNvPr>
          <p:cNvSpPr>
            <a:spLocks noGrp="1"/>
          </p:cNvSpPr>
          <p:nvPr>
            <p:ph type="title"/>
          </p:nvPr>
        </p:nvSpPr>
        <p:spPr/>
        <p:txBody>
          <a:bodyPr/>
          <a:lstStyle/>
          <a:p>
            <a:r>
              <a:rPr lang="en-GB"/>
              <a:t>NCDs and health inequalities</a:t>
            </a:r>
          </a:p>
        </p:txBody>
      </p:sp>
      <p:sp>
        <p:nvSpPr>
          <p:cNvPr id="3" name="Content Placeholder 2">
            <a:extLst>
              <a:ext uri="{FF2B5EF4-FFF2-40B4-BE49-F238E27FC236}">
                <a16:creationId xmlns:a16="http://schemas.microsoft.com/office/drawing/2014/main" id="{2EDB5181-78BD-5A1A-07E0-C17BA13BA3E8}"/>
              </a:ext>
            </a:extLst>
          </p:cNvPr>
          <p:cNvSpPr>
            <a:spLocks noGrp="1"/>
          </p:cNvSpPr>
          <p:nvPr>
            <p:ph idx="1"/>
          </p:nvPr>
        </p:nvSpPr>
        <p:spPr/>
        <p:txBody>
          <a:bodyPr/>
          <a:lstStyle/>
          <a:p>
            <a:endParaRPr lang="en-GB"/>
          </a:p>
          <a:p>
            <a:endParaRPr lang="en-GB"/>
          </a:p>
        </p:txBody>
      </p:sp>
      <p:sp>
        <p:nvSpPr>
          <p:cNvPr id="4" name="Footer Placeholder 3">
            <a:extLst>
              <a:ext uri="{FF2B5EF4-FFF2-40B4-BE49-F238E27FC236}">
                <a16:creationId xmlns:a16="http://schemas.microsoft.com/office/drawing/2014/main" id="{595BF08A-1A66-39DA-0676-25294C3F6C1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6" name="Slide Number Placeholder 5">
            <a:extLst>
              <a:ext uri="{FF2B5EF4-FFF2-40B4-BE49-F238E27FC236}">
                <a16:creationId xmlns:a16="http://schemas.microsoft.com/office/drawing/2014/main" id="{924FE6E4-AA88-0008-601E-89F25C62CB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7" name="TextBox 6">
            <a:extLst>
              <a:ext uri="{FF2B5EF4-FFF2-40B4-BE49-F238E27FC236}">
                <a16:creationId xmlns:a16="http://schemas.microsoft.com/office/drawing/2014/main" id="{B2B5FB0F-A182-1372-8445-3B1AB850D2D4}"/>
              </a:ext>
            </a:extLst>
          </p:cNvPr>
          <p:cNvSpPr txBox="1"/>
          <p:nvPr/>
        </p:nvSpPr>
        <p:spPr>
          <a:xfrm>
            <a:off x="7670898" y="2607075"/>
            <a:ext cx="3904019" cy="3299493"/>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In the most deprived 20% of areas in Scotland, the rate of avoidable mortality was </a:t>
            </a:r>
            <a:r>
              <a:rPr kumimoji="0" lang="en-GB" sz="1600" b="1" i="0" u="none" strike="noStrike" kern="1200" cap="none" spc="0" normalizeH="0" baseline="0" noProof="0">
                <a:ln>
                  <a:noFill/>
                </a:ln>
                <a:solidFill>
                  <a:srgbClr val="00AFAA"/>
                </a:solidFill>
                <a:effectLst/>
                <a:uLnTx/>
                <a:uFillTx/>
                <a:latin typeface="Arial"/>
                <a:ea typeface="+mn-ea"/>
                <a:cs typeface="+mn-cs"/>
              </a:rPr>
              <a:t>3.9 times as large </a:t>
            </a:r>
            <a:r>
              <a:rPr kumimoji="0" lang="en-GB" sz="1600" b="0" i="0" u="none" strike="noStrike" kern="1200" cap="none" spc="0" normalizeH="0" baseline="0" noProof="0">
                <a:ln>
                  <a:noFill/>
                </a:ln>
                <a:solidFill>
                  <a:srgbClr val="64645D"/>
                </a:solidFill>
                <a:effectLst/>
                <a:uLnTx/>
                <a:uFillTx/>
                <a:latin typeface="Arial"/>
                <a:ea typeface="+mn-ea"/>
                <a:cs typeface="+mn-cs"/>
              </a:rPr>
              <a:t>as in the 20% least deprived areas. For all causes of death, the rate of mortality is </a:t>
            </a:r>
            <a:r>
              <a:rPr kumimoji="0" lang="en-GB" sz="1600" b="1" i="0" u="none" strike="noStrike" kern="1200" cap="none" spc="0" normalizeH="0" baseline="0" noProof="0">
                <a:ln>
                  <a:noFill/>
                </a:ln>
                <a:solidFill>
                  <a:srgbClr val="00AFAA"/>
                </a:solidFill>
                <a:effectLst/>
                <a:uLnTx/>
                <a:uFillTx/>
                <a:latin typeface="Arial"/>
                <a:ea typeface="+mn-ea"/>
                <a:cs typeface="+mn-cs"/>
              </a:rPr>
              <a:t>1.9 times as high </a:t>
            </a:r>
            <a:r>
              <a:rPr kumimoji="0" lang="en-GB" sz="1600" b="0" i="0" u="none" strike="noStrike" kern="1200" cap="none" spc="0" normalizeH="0" baseline="0" noProof="0">
                <a:ln>
                  <a:noFill/>
                </a:ln>
                <a:solidFill>
                  <a:srgbClr val="64645D"/>
                </a:solidFill>
                <a:effectLst/>
                <a:uLnTx/>
                <a:uFillTx/>
                <a:latin typeface="Arial"/>
                <a:ea typeface="+mn-ea"/>
                <a:cs typeface="+mn-cs"/>
              </a:rPr>
              <a:t>in the most deprived areas [2]. </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64645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Wales’s healthy life expectancy is only </a:t>
            </a:r>
            <a:r>
              <a:rPr kumimoji="0" lang="en-GB" sz="1600" b="1" i="0" u="none" strike="noStrike" kern="1200" cap="none" spc="0" normalizeH="0" baseline="0" noProof="0">
                <a:ln>
                  <a:noFill/>
                </a:ln>
                <a:solidFill>
                  <a:srgbClr val="00AFAA"/>
                </a:solidFill>
                <a:effectLst/>
                <a:uLnTx/>
                <a:uFillTx/>
                <a:latin typeface="Arial"/>
                <a:ea typeface="+mn-ea"/>
                <a:cs typeface="+mn-cs"/>
              </a:rPr>
              <a:t>61.7</a:t>
            </a:r>
            <a:r>
              <a:rPr kumimoji="0" lang="en-GB" sz="1600" b="0" i="0" u="none" strike="noStrike" kern="1200" cap="none" spc="0" normalizeH="0" baseline="0" noProof="0">
                <a:ln>
                  <a:noFill/>
                </a:ln>
                <a:solidFill>
                  <a:srgbClr val="64645D"/>
                </a:solidFill>
                <a:effectLst/>
                <a:uLnTx/>
                <a:uFillTx/>
                <a:latin typeface="Arial"/>
                <a:ea typeface="+mn-ea"/>
                <a:cs typeface="+mn-cs"/>
              </a:rPr>
              <a:t>, the lowest in the UK reaching as low as </a:t>
            </a:r>
            <a:r>
              <a:rPr kumimoji="0" lang="en-GB" sz="1600" b="1" i="0" u="none" strike="noStrike" kern="1200" cap="none" spc="0" normalizeH="0" baseline="0" noProof="0">
                <a:ln>
                  <a:noFill/>
                </a:ln>
                <a:solidFill>
                  <a:srgbClr val="00AFAA"/>
                </a:solidFill>
                <a:effectLst/>
                <a:uLnTx/>
                <a:uFillTx/>
                <a:latin typeface="Arial"/>
                <a:ea typeface="+mn-ea"/>
                <a:cs typeface="+mn-cs"/>
              </a:rPr>
              <a:t>50.7</a:t>
            </a:r>
            <a:r>
              <a:rPr kumimoji="0" lang="en-GB" sz="1600" b="0" i="0" u="none" strike="noStrike" kern="1200" cap="none" spc="0" normalizeH="0" baseline="0" noProof="0">
                <a:ln>
                  <a:noFill/>
                </a:ln>
                <a:solidFill>
                  <a:srgbClr val="64645D"/>
                </a:solidFill>
                <a:effectLst/>
                <a:uLnTx/>
                <a:uFillTx/>
                <a:latin typeface="Arial"/>
                <a:ea typeface="+mn-ea"/>
                <a:cs typeface="+mn-cs"/>
              </a:rPr>
              <a:t> in the most deprived communities. </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64645D"/>
              </a:solidFill>
              <a:effectLst/>
              <a:uLnTx/>
              <a:uFillTx/>
              <a:latin typeface="Arial"/>
              <a:ea typeface="+mn-ea"/>
              <a:cs typeface="+mn-cs"/>
            </a:endParaRPr>
          </a:p>
        </p:txBody>
      </p:sp>
      <p:sp>
        <p:nvSpPr>
          <p:cNvPr id="11" name="TextBox 10">
            <a:extLst>
              <a:ext uri="{FF2B5EF4-FFF2-40B4-BE49-F238E27FC236}">
                <a16:creationId xmlns:a16="http://schemas.microsoft.com/office/drawing/2014/main" id="{FEF6F723-1818-7449-0111-5F47B5886C84}"/>
              </a:ext>
            </a:extLst>
          </p:cNvPr>
          <p:cNvSpPr txBox="1"/>
          <p:nvPr/>
        </p:nvSpPr>
        <p:spPr>
          <a:xfrm>
            <a:off x="765456" y="1477452"/>
            <a:ext cx="10827828" cy="907941"/>
          </a:xfrm>
          <a:prstGeom prst="rect">
            <a:avLst/>
          </a:prstGeom>
          <a:noFill/>
        </p:spPr>
        <p:txBody>
          <a:bodyPr wrap="square">
            <a:spAutoFit/>
          </a:bodyPr>
          <a:lstStyle/>
          <a:p>
            <a:pPr marL="179388" marR="0" lvl="0" indent="-179388" algn="l" defTabSz="914400" rtl="0" eaLnBrk="1" fontAlgn="auto" latinLnBrk="0" hangingPunct="1">
              <a:lnSpc>
                <a:spcPct val="100000"/>
              </a:lnSpc>
              <a:spcBef>
                <a:spcPts val="600"/>
              </a:spcBef>
              <a:spcAft>
                <a:spcPts val="0"/>
              </a:spcAft>
              <a:buClr>
                <a:srgbClr val="00AFAA"/>
              </a:buClr>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64645D"/>
                </a:solidFill>
                <a:effectLst/>
                <a:uLnTx/>
                <a:uFillTx/>
                <a:latin typeface="Arial"/>
                <a:ea typeface="+mn-ea"/>
                <a:cs typeface="+mn-cs"/>
              </a:rPr>
              <a:t>Disproportionate number of NCDs in deprived groups. </a:t>
            </a:r>
          </a:p>
          <a:p>
            <a:pPr marL="179388" marR="0" lvl="0" indent="-179388" algn="l" defTabSz="914400" rtl="0" eaLnBrk="1" fontAlgn="auto" latinLnBrk="0" hangingPunct="1">
              <a:lnSpc>
                <a:spcPct val="100000"/>
              </a:lnSpc>
              <a:spcBef>
                <a:spcPts val="600"/>
              </a:spcBef>
              <a:spcAft>
                <a:spcPts val="0"/>
              </a:spcAft>
              <a:buClr>
                <a:srgbClr val="00AFAA"/>
              </a:buClr>
              <a:buSzTx/>
              <a:buFont typeface="Arial" panose="020B0604020202020204" pitchFamily="34" charset="0"/>
              <a:buChar char="•"/>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Deprivation increases the likelihood of having </a:t>
            </a:r>
            <a:r>
              <a:rPr kumimoji="0" lang="en-GB" sz="1600" b="1" i="0" u="none" strike="noStrike" kern="1200" cap="none" spc="0" normalizeH="0" baseline="0" noProof="0">
                <a:ln>
                  <a:noFill/>
                </a:ln>
                <a:solidFill>
                  <a:srgbClr val="00AFAA"/>
                </a:solidFill>
                <a:effectLst/>
                <a:uLnTx/>
                <a:uFillTx/>
                <a:latin typeface="Arial"/>
                <a:ea typeface="+mn-ea"/>
                <a:cs typeface="+mn-cs"/>
              </a:rPr>
              <a:t>multi-morbidity</a:t>
            </a:r>
            <a:r>
              <a:rPr kumimoji="0" lang="en-GB" sz="1600" b="0" i="0" u="none" strike="noStrike" kern="1200" cap="none" spc="0" normalizeH="0" baseline="0" noProof="0">
                <a:ln>
                  <a:noFill/>
                </a:ln>
                <a:solidFill>
                  <a:srgbClr val="64645D"/>
                </a:solidFill>
                <a:effectLst/>
                <a:uLnTx/>
                <a:uFillTx/>
                <a:latin typeface="Arial"/>
                <a:ea typeface="+mn-ea"/>
                <a:cs typeface="+mn-cs"/>
              </a:rPr>
              <a:t>, and on average people in the most deprived fifth of the population develop multiple long-term conditions 10 years earlier than those in the least deprived fifth.[1]</a:t>
            </a:r>
            <a:endParaRPr kumimoji="0" lang="en-US" altLang="en-US" sz="1600" b="0" i="0" u="none" strike="noStrike" kern="1200" cap="none" spc="0" normalizeH="0" baseline="0" noProof="0">
              <a:ln>
                <a:noFill/>
              </a:ln>
              <a:solidFill>
                <a:srgbClr val="64645D"/>
              </a:solidFill>
              <a:effectLst/>
              <a:uLnTx/>
              <a:uFillTx/>
              <a:latin typeface="Arial"/>
              <a:ea typeface="+mn-ea"/>
              <a:cs typeface="+mn-cs"/>
            </a:endParaRPr>
          </a:p>
        </p:txBody>
      </p:sp>
      <p:graphicFrame>
        <p:nvGraphicFramePr>
          <p:cNvPr id="12" name="Chart 11">
            <a:extLst>
              <a:ext uri="{FF2B5EF4-FFF2-40B4-BE49-F238E27FC236}">
                <a16:creationId xmlns:a16="http://schemas.microsoft.com/office/drawing/2014/main" id="{7E6E9B16-D42C-CF3D-5C58-12CF643C5CDC}"/>
              </a:ext>
            </a:extLst>
          </p:cNvPr>
          <p:cNvGraphicFramePr/>
          <p:nvPr/>
        </p:nvGraphicFramePr>
        <p:xfrm>
          <a:off x="731325" y="2607075"/>
          <a:ext cx="6403747" cy="259610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B2A023E-48A3-F800-7E92-14087BAD8807}"/>
              </a:ext>
            </a:extLst>
          </p:cNvPr>
          <p:cNvSpPr txBox="1"/>
          <p:nvPr/>
        </p:nvSpPr>
        <p:spPr>
          <a:xfrm>
            <a:off x="783229" y="5203181"/>
            <a:ext cx="1411922" cy="40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64645D"/>
                </a:solidFill>
                <a:effectLst/>
                <a:uLnTx/>
                <a:uFillTx/>
                <a:latin typeface="Arial"/>
                <a:ea typeface="+mn-ea"/>
                <a:cs typeface="+mn-cs"/>
              </a:rPr>
              <a:t>Most deprived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64645D"/>
                </a:solidFill>
                <a:effectLst/>
                <a:uLnTx/>
                <a:uFillTx/>
                <a:latin typeface="Arial"/>
                <a:ea typeface="+mn-ea"/>
                <a:cs typeface="+mn-cs"/>
              </a:rPr>
              <a:t>20% of areas</a:t>
            </a:r>
          </a:p>
        </p:txBody>
      </p:sp>
      <p:sp>
        <p:nvSpPr>
          <p:cNvPr id="14" name="TextBox 13">
            <a:extLst>
              <a:ext uri="{FF2B5EF4-FFF2-40B4-BE49-F238E27FC236}">
                <a16:creationId xmlns:a16="http://schemas.microsoft.com/office/drawing/2014/main" id="{72CC3AC3-2C1E-3207-DBF5-B2C500C9D4EA}"/>
              </a:ext>
            </a:extLst>
          </p:cNvPr>
          <p:cNvSpPr txBox="1"/>
          <p:nvPr/>
        </p:nvSpPr>
        <p:spPr>
          <a:xfrm>
            <a:off x="5668379" y="5203180"/>
            <a:ext cx="1411922" cy="40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64645D"/>
                </a:solidFill>
                <a:effectLst/>
                <a:uLnTx/>
                <a:uFillTx/>
                <a:latin typeface="Arial"/>
                <a:ea typeface="+mn-ea"/>
                <a:cs typeface="+mn-cs"/>
              </a:rPr>
              <a:t>Least deprived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64645D"/>
                </a:solidFill>
                <a:effectLst/>
                <a:uLnTx/>
                <a:uFillTx/>
                <a:latin typeface="Arial"/>
                <a:ea typeface="+mn-ea"/>
                <a:cs typeface="+mn-cs"/>
              </a:rPr>
              <a:t>20% of areas</a:t>
            </a:r>
          </a:p>
        </p:txBody>
      </p:sp>
      <p:sp>
        <p:nvSpPr>
          <p:cNvPr id="15" name="TextBox 14">
            <a:extLst>
              <a:ext uri="{FF2B5EF4-FFF2-40B4-BE49-F238E27FC236}">
                <a16:creationId xmlns:a16="http://schemas.microsoft.com/office/drawing/2014/main" id="{EC26C19D-402C-8C4E-F969-5D0EB4451E81}"/>
              </a:ext>
            </a:extLst>
          </p:cNvPr>
          <p:cNvSpPr txBox="1"/>
          <p:nvPr/>
        </p:nvSpPr>
        <p:spPr>
          <a:xfrm>
            <a:off x="2887420" y="5218486"/>
            <a:ext cx="2141773" cy="245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64645D"/>
                </a:solidFill>
                <a:effectLst/>
                <a:uLnTx/>
                <a:uFillTx/>
                <a:latin typeface="Arial"/>
                <a:ea typeface="+mn-ea"/>
                <a:cs typeface="+mn-cs"/>
              </a:rPr>
              <a:t>Level of deprivation</a:t>
            </a:r>
          </a:p>
        </p:txBody>
      </p:sp>
      <p:cxnSp>
        <p:nvCxnSpPr>
          <p:cNvPr id="17" name="Straight Connector 16">
            <a:extLst>
              <a:ext uri="{FF2B5EF4-FFF2-40B4-BE49-F238E27FC236}">
                <a16:creationId xmlns:a16="http://schemas.microsoft.com/office/drawing/2014/main" id="{CBFD565C-013B-E4B6-3523-57CC8A6B729D}"/>
              </a:ext>
            </a:extLst>
          </p:cNvPr>
          <p:cNvCxnSpPr/>
          <p:nvPr/>
        </p:nvCxnSpPr>
        <p:spPr>
          <a:xfrm>
            <a:off x="2288163" y="5516926"/>
            <a:ext cx="3256679" cy="0"/>
          </a:xfrm>
          <a:prstGeom prst="line">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2EFFE45-F188-D435-7C9E-6108041CB1D3}"/>
              </a:ext>
            </a:extLst>
          </p:cNvPr>
          <p:cNvSpPr txBox="1"/>
          <p:nvPr/>
        </p:nvSpPr>
        <p:spPr>
          <a:xfrm>
            <a:off x="2862312" y="2774238"/>
            <a:ext cx="25587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AFAA"/>
                </a:solidFill>
                <a:effectLst/>
                <a:uLnTx/>
                <a:uFillTx/>
                <a:latin typeface="Arial"/>
                <a:ea typeface="+mn-ea"/>
                <a:cs typeface="+mn-cs"/>
              </a:rPr>
              <a:t>Avoidable mortality rate by SIMD quintile</a:t>
            </a:r>
          </a:p>
        </p:txBody>
      </p:sp>
      <p:sp>
        <p:nvSpPr>
          <p:cNvPr id="8" name="TextBox 7">
            <a:extLst>
              <a:ext uri="{FF2B5EF4-FFF2-40B4-BE49-F238E27FC236}">
                <a16:creationId xmlns:a16="http://schemas.microsoft.com/office/drawing/2014/main" id="{EC1A4F8C-223C-2021-084B-EDE4770C15DC}"/>
              </a:ext>
            </a:extLst>
          </p:cNvPr>
          <p:cNvSpPr txBox="1"/>
          <p:nvPr/>
        </p:nvSpPr>
        <p:spPr>
          <a:xfrm>
            <a:off x="783229" y="6138922"/>
            <a:ext cx="609268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64645D"/>
                </a:solidFill>
                <a:effectLst/>
                <a:uLnTx/>
                <a:uFillTx/>
                <a:latin typeface="Arial"/>
                <a:ea typeface="+mn-ea"/>
                <a:cs typeface="+mn-cs"/>
              </a:rPr>
              <a:t>SIMD, Scottish Index of Multiple Deprivation</a:t>
            </a:r>
          </a:p>
        </p:txBody>
      </p:sp>
    </p:spTree>
    <p:extLst>
      <p:ext uri="{BB962C8B-B14F-4D97-AF65-F5344CB8AC3E}">
        <p14:creationId xmlns:p14="http://schemas.microsoft.com/office/powerpoint/2010/main" val="13757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31311-EEB6-4E30-101B-4C3BD7FD95DA}"/>
              </a:ext>
            </a:extLst>
          </p:cNvPr>
          <p:cNvSpPr>
            <a:spLocks noGrp="1"/>
          </p:cNvSpPr>
          <p:nvPr>
            <p:ph type="title"/>
          </p:nvPr>
        </p:nvSpPr>
        <p:spPr/>
        <p:txBody>
          <a:bodyPr/>
          <a:lstStyle/>
          <a:p>
            <a:r>
              <a:rPr lang="en-GB"/>
              <a:t>Impact on the NHS</a:t>
            </a:r>
          </a:p>
        </p:txBody>
      </p:sp>
      <p:sp>
        <p:nvSpPr>
          <p:cNvPr id="3" name="Content Placeholder 2">
            <a:extLst>
              <a:ext uri="{FF2B5EF4-FFF2-40B4-BE49-F238E27FC236}">
                <a16:creationId xmlns:a16="http://schemas.microsoft.com/office/drawing/2014/main" id="{56D62327-122E-7676-2D71-50E6A52C2D6A}"/>
              </a:ext>
            </a:extLst>
          </p:cNvPr>
          <p:cNvSpPr>
            <a:spLocks noGrp="1"/>
          </p:cNvSpPr>
          <p:nvPr>
            <p:ph idx="1"/>
          </p:nvPr>
        </p:nvSpPr>
        <p:spPr>
          <a:xfrm>
            <a:off x="838199" y="1690688"/>
            <a:ext cx="9864969" cy="4938711"/>
          </a:xfrm>
        </p:spPr>
        <p:txBody>
          <a:bodyPr>
            <a:normAutofit/>
          </a:bodyPr>
          <a:lstStyle/>
          <a:p>
            <a:pPr>
              <a:lnSpc>
                <a:spcPct val="100000"/>
              </a:lnSpc>
              <a:spcBef>
                <a:spcPts val="900"/>
              </a:spcBef>
            </a:pPr>
            <a:r>
              <a:rPr lang="en-GB"/>
              <a:t>NCDs place a significant burden on patients and the health system threatening the </a:t>
            </a:r>
            <a:r>
              <a:rPr lang="en-GB" b="1">
                <a:solidFill>
                  <a:schemeClr val="accent1"/>
                </a:solidFill>
              </a:rPr>
              <a:t>sustainability</a:t>
            </a:r>
            <a:r>
              <a:rPr lang="en-GB"/>
              <a:t> of the NHS [1]</a:t>
            </a:r>
          </a:p>
          <a:p>
            <a:pPr>
              <a:lnSpc>
                <a:spcPct val="100000"/>
              </a:lnSpc>
              <a:spcBef>
                <a:spcPts val="900"/>
              </a:spcBef>
            </a:pPr>
            <a:r>
              <a:rPr lang="en-GB"/>
              <a:t>Ageing</a:t>
            </a:r>
          </a:p>
          <a:p>
            <a:pPr lvl="1">
              <a:lnSpc>
                <a:spcPct val="100000"/>
              </a:lnSpc>
              <a:spcBef>
                <a:spcPts val="900"/>
              </a:spcBef>
            </a:pPr>
            <a:r>
              <a:rPr lang="en-GB"/>
              <a:t>1 in 4 people have ≥ 2 long-term conditions</a:t>
            </a:r>
          </a:p>
          <a:p>
            <a:pPr lvl="1">
              <a:lnSpc>
                <a:spcPct val="100000"/>
              </a:lnSpc>
              <a:spcBef>
                <a:spcPts val="900"/>
              </a:spcBef>
            </a:pPr>
            <a:r>
              <a:rPr lang="en-GB" b="1">
                <a:solidFill>
                  <a:schemeClr val="accent1"/>
                </a:solidFill>
              </a:rPr>
              <a:t>2/3rds</a:t>
            </a:r>
            <a:r>
              <a:rPr lang="en-GB"/>
              <a:t> of individuals aged ≥65 years have 2 or more long-term conditions </a:t>
            </a:r>
          </a:p>
          <a:p>
            <a:pPr lvl="1">
              <a:lnSpc>
                <a:spcPct val="100000"/>
              </a:lnSpc>
              <a:spcBef>
                <a:spcPts val="900"/>
              </a:spcBef>
            </a:pPr>
            <a:r>
              <a:rPr lang="en-GB"/>
              <a:t>About </a:t>
            </a:r>
            <a:r>
              <a:rPr lang="en-GB" b="1">
                <a:solidFill>
                  <a:schemeClr val="accent1"/>
                </a:solidFill>
              </a:rPr>
              <a:t>a third </a:t>
            </a:r>
            <a:r>
              <a:rPr lang="en-GB"/>
              <a:t>of all deaths are classed as premature [2]</a:t>
            </a:r>
          </a:p>
          <a:p>
            <a:pPr>
              <a:lnSpc>
                <a:spcPct val="100000"/>
              </a:lnSpc>
              <a:spcBef>
                <a:spcPts val="900"/>
              </a:spcBef>
            </a:pPr>
            <a:r>
              <a:rPr lang="en-GB"/>
              <a:t>It is estimated that </a:t>
            </a:r>
            <a:r>
              <a:rPr lang="en-GB" b="1">
                <a:solidFill>
                  <a:schemeClr val="accent1"/>
                </a:solidFill>
              </a:rPr>
              <a:t>40%</a:t>
            </a:r>
            <a:r>
              <a:rPr lang="en-GB">
                <a:solidFill>
                  <a:schemeClr val="accent1"/>
                </a:solidFill>
              </a:rPr>
              <a:t> </a:t>
            </a:r>
            <a:r>
              <a:rPr lang="en-GB"/>
              <a:t>of the burden on health services in England may be </a:t>
            </a:r>
            <a:r>
              <a:rPr lang="en-GB" b="1">
                <a:solidFill>
                  <a:schemeClr val="accent1"/>
                </a:solidFill>
              </a:rPr>
              <a:t>preventable</a:t>
            </a:r>
            <a:r>
              <a:rPr lang="en-GB" b="1"/>
              <a:t> </a:t>
            </a:r>
            <a:r>
              <a:rPr lang="en-GB"/>
              <a:t>through action on the determinants of avoidable chronic conditions [3]</a:t>
            </a:r>
          </a:p>
        </p:txBody>
      </p:sp>
      <p:sp>
        <p:nvSpPr>
          <p:cNvPr id="4" name="Footer Placeholder 3">
            <a:extLst>
              <a:ext uri="{FF2B5EF4-FFF2-40B4-BE49-F238E27FC236}">
                <a16:creationId xmlns:a16="http://schemas.microsoft.com/office/drawing/2014/main" id="{C647999A-698B-9AF3-DFFC-E09EF5CA7ED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6BF72FEE-692C-20AE-3B6E-B0017F6E9A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040E6BA3-DB14-13E3-8AF5-94DA30A33973}"/>
              </a:ext>
            </a:extLst>
          </p:cNvPr>
          <p:cNvSpPr txBox="1">
            <a:spLocks/>
          </p:cNvSpPr>
          <p:nvPr/>
        </p:nvSpPr>
        <p:spPr>
          <a:xfrm>
            <a:off x="835476" y="5723164"/>
            <a:ext cx="10518324" cy="7531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0"/>
              </a:spcAft>
              <a:buClr>
                <a:srgbClr val="00AFAA"/>
              </a:buClr>
              <a:buSzTx/>
              <a:buFont typeface="Arial" panose="020B0604020202020204" pitchFamily="34" charset="0"/>
              <a:buNone/>
              <a:tabLst/>
              <a:defRPr/>
            </a:pPr>
            <a:endParaRPr kumimoji="0" lang="en-GB" sz="900" b="0" i="0" u="none" strike="noStrike" kern="1200" cap="none" spc="0" normalizeH="0" baseline="0" noProof="0">
              <a:ln>
                <a:noFill/>
              </a:ln>
              <a:solidFill>
                <a:srgbClr val="64645D"/>
              </a:solidFill>
              <a:effectLst/>
              <a:uLnTx/>
              <a:uFillTx/>
              <a:latin typeface="Arial"/>
              <a:ea typeface="+mn-ea"/>
              <a:cs typeface="+mn-cs"/>
            </a:endParaRPr>
          </a:p>
        </p:txBody>
      </p:sp>
    </p:spTree>
    <p:extLst>
      <p:ext uri="{BB962C8B-B14F-4D97-AF65-F5344CB8AC3E}">
        <p14:creationId xmlns:p14="http://schemas.microsoft.com/office/powerpoint/2010/main" val="153792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D07A-F366-07A1-19DC-77642F825F97}"/>
              </a:ext>
            </a:extLst>
          </p:cNvPr>
          <p:cNvSpPr>
            <a:spLocks noGrp="1"/>
          </p:cNvSpPr>
          <p:nvPr>
            <p:ph type="title"/>
          </p:nvPr>
        </p:nvSpPr>
        <p:spPr>
          <a:xfrm>
            <a:off x="838200" y="365125"/>
            <a:ext cx="10044448" cy="1325563"/>
          </a:xfrm>
        </p:spPr>
        <p:txBody>
          <a:bodyPr/>
          <a:lstStyle/>
          <a:p>
            <a:r>
              <a:rPr lang="en-GB"/>
              <a:t>What types of interventions should be implemented? </a:t>
            </a:r>
          </a:p>
        </p:txBody>
      </p:sp>
      <p:sp>
        <p:nvSpPr>
          <p:cNvPr id="4" name="Footer Placeholder 3">
            <a:extLst>
              <a:ext uri="{FF2B5EF4-FFF2-40B4-BE49-F238E27FC236}">
                <a16:creationId xmlns:a16="http://schemas.microsoft.com/office/drawing/2014/main" id="{79CFF4B0-EACE-6807-6DB5-89CD0DB6DC6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090941DD-62FF-8A4D-EA71-0BEDA549E0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6" name="Rectangle 5">
            <a:extLst>
              <a:ext uri="{FF2B5EF4-FFF2-40B4-BE49-F238E27FC236}">
                <a16:creationId xmlns:a16="http://schemas.microsoft.com/office/drawing/2014/main" id="{2368AA0E-25CA-A46B-FE71-5A954E97365F}"/>
              </a:ext>
            </a:extLst>
          </p:cNvPr>
          <p:cNvSpPr/>
          <p:nvPr/>
        </p:nvSpPr>
        <p:spPr>
          <a:xfrm>
            <a:off x="865355" y="1801136"/>
            <a:ext cx="2801365" cy="1598638"/>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432000" bIns="216000" rtlCol="0" anchor="ctr"/>
          <a:lstStyle/>
          <a:p>
            <a:pPr marL="0" marR="0" lvl="0" indent="0" algn="ctr" defTabSz="914400" rtl="0" eaLnBrk="1" fontAlgn="auto" latinLnBrk="0" hangingPunct="1">
              <a:lnSpc>
                <a:spcPct val="120000"/>
              </a:lnSpc>
              <a:spcBef>
                <a:spcPts val="0"/>
              </a:spcBef>
              <a:spcAft>
                <a:spcPts val="1200"/>
              </a:spcAft>
              <a:buClrTx/>
              <a:buSzTx/>
              <a:buFontTx/>
              <a:buNone/>
              <a:tabLst/>
              <a:defRPr/>
            </a:pPr>
            <a:r>
              <a:rPr kumimoji="0" lang="en-GB" sz="2000" b="1" i="0" u="none" strike="noStrike" kern="1200" cap="none" spc="0" normalizeH="0" baseline="0" noProof="0">
                <a:ln>
                  <a:noFill/>
                </a:ln>
                <a:solidFill>
                  <a:srgbClr val="00AFAA"/>
                </a:solidFill>
                <a:effectLst/>
                <a:uLnTx/>
                <a:uFillTx/>
                <a:latin typeface="Arial"/>
                <a:ea typeface="+mn-ea"/>
                <a:cs typeface="+mn-cs"/>
              </a:rPr>
              <a:t>Policy interventions</a:t>
            </a:r>
          </a:p>
        </p:txBody>
      </p:sp>
      <p:sp>
        <p:nvSpPr>
          <p:cNvPr id="7" name="Rectangle 6">
            <a:extLst>
              <a:ext uri="{FF2B5EF4-FFF2-40B4-BE49-F238E27FC236}">
                <a16:creationId xmlns:a16="http://schemas.microsoft.com/office/drawing/2014/main" id="{DDECC500-1ACA-84F1-605A-861923C925FB}"/>
              </a:ext>
            </a:extLst>
          </p:cNvPr>
          <p:cNvSpPr/>
          <p:nvPr/>
        </p:nvSpPr>
        <p:spPr>
          <a:xfrm>
            <a:off x="4346945" y="1801136"/>
            <a:ext cx="2801365" cy="1598638"/>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432000" bIns="216000" rtlCol="0" anchor="ctr"/>
          <a:lstStyle/>
          <a:p>
            <a:pPr marL="0" marR="0" lvl="0" indent="0" algn="ctr" defTabSz="914400" rtl="0" eaLnBrk="1" fontAlgn="auto" latinLnBrk="0" hangingPunct="1">
              <a:lnSpc>
                <a:spcPct val="120000"/>
              </a:lnSpc>
              <a:spcBef>
                <a:spcPts val="0"/>
              </a:spcBef>
              <a:spcAft>
                <a:spcPts val="1200"/>
              </a:spcAft>
              <a:buClrTx/>
              <a:buSzTx/>
              <a:buFontTx/>
              <a:buNone/>
              <a:tabLst/>
              <a:defRPr/>
            </a:pPr>
            <a:r>
              <a:rPr kumimoji="0" lang="en-GB" sz="2000" b="1" i="0" u="none" strike="noStrike" kern="1200" cap="none" spc="0" normalizeH="0" baseline="0" noProof="0">
                <a:ln>
                  <a:noFill/>
                </a:ln>
                <a:solidFill>
                  <a:srgbClr val="00AFAA"/>
                </a:solidFill>
                <a:effectLst/>
                <a:uLnTx/>
                <a:uFillTx/>
                <a:latin typeface="Arial"/>
                <a:ea typeface="+mn-ea"/>
                <a:cs typeface="+mn-cs"/>
              </a:rPr>
              <a:t>Prevention/ screening</a:t>
            </a:r>
          </a:p>
        </p:txBody>
      </p:sp>
      <p:sp>
        <p:nvSpPr>
          <p:cNvPr id="8" name="Rectangle 7">
            <a:extLst>
              <a:ext uri="{FF2B5EF4-FFF2-40B4-BE49-F238E27FC236}">
                <a16:creationId xmlns:a16="http://schemas.microsoft.com/office/drawing/2014/main" id="{0C18947C-C347-B56F-F88F-2A28C8287738}"/>
              </a:ext>
            </a:extLst>
          </p:cNvPr>
          <p:cNvSpPr/>
          <p:nvPr/>
        </p:nvSpPr>
        <p:spPr>
          <a:xfrm>
            <a:off x="7828535" y="1801136"/>
            <a:ext cx="2801365" cy="1598638"/>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144000" rIns="432000" bIns="216000" rtlCol="0" anchor="ctr"/>
          <a:lstStyle/>
          <a:p>
            <a:pPr marL="0" marR="0" lvl="0" indent="0" algn="ctr" defTabSz="914400" rtl="0" eaLnBrk="1" fontAlgn="auto" latinLnBrk="0" hangingPunct="1">
              <a:lnSpc>
                <a:spcPct val="120000"/>
              </a:lnSpc>
              <a:spcBef>
                <a:spcPts val="0"/>
              </a:spcBef>
              <a:spcAft>
                <a:spcPts val="1200"/>
              </a:spcAft>
              <a:buClrTx/>
              <a:buSzTx/>
              <a:buFontTx/>
              <a:buNone/>
              <a:tabLst/>
              <a:defRPr/>
            </a:pPr>
            <a:r>
              <a:rPr kumimoji="0" lang="en-GB" sz="2000" b="1" i="0" u="none" strike="noStrike" kern="1200" cap="none" spc="0" normalizeH="0" baseline="0" noProof="0">
                <a:ln>
                  <a:noFill/>
                </a:ln>
                <a:solidFill>
                  <a:srgbClr val="00AFAA"/>
                </a:solidFill>
                <a:effectLst/>
                <a:uLnTx/>
                <a:uFillTx/>
                <a:latin typeface="Arial"/>
                <a:ea typeface="+mn-ea"/>
                <a:cs typeface="+mn-cs"/>
              </a:rPr>
              <a:t>Management/ treatment </a:t>
            </a:r>
          </a:p>
        </p:txBody>
      </p:sp>
      <p:pic>
        <p:nvPicPr>
          <p:cNvPr id="9" name="Graphic 8" descr="Target Audience">
            <a:extLst>
              <a:ext uri="{FF2B5EF4-FFF2-40B4-BE49-F238E27FC236}">
                <a16:creationId xmlns:a16="http://schemas.microsoft.com/office/drawing/2014/main" id="{3A188AA1-8E2C-810D-37DF-67252D32B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3412" y="4846865"/>
            <a:ext cx="1222192" cy="1222192"/>
          </a:xfrm>
          <a:prstGeom prst="rect">
            <a:avLst/>
          </a:prstGeom>
        </p:spPr>
      </p:pic>
      <p:grpSp>
        <p:nvGrpSpPr>
          <p:cNvPr id="10" name="Group 9">
            <a:extLst>
              <a:ext uri="{FF2B5EF4-FFF2-40B4-BE49-F238E27FC236}">
                <a16:creationId xmlns:a16="http://schemas.microsoft.com/office/drawing/2014/main" id="{5CE9EA82-9827-2DBB-F09E-8D706458C78E}"/>
              </a:ext>
            </a:extLst>
          </p:cNvPr>
          <p:cNvGrpSpPr/>
          <p:nvPr/>
        </p:nvGrpSpPr>
        <p:grpSpPr>
          <a:xfrm>
            <a:off x="1191419" y="3866127"/>
            <a:ext cx="692988" cy="1027763"/>
            <a:chOff x="5364088" y="4161257"/>
            <a:chExt cx="720080" cy="1067943"/>
          </a:xfrm>
        </p:grpSpPr>
        <p:sp>
          <p:nvSpPr>
            <p:cNvPr id="11" name="Rectangle: Rounded Corners 10">
              <a:extLst>
                <a:ext uri="{FF2B5EF4-FFF2-40B4-BE49-F238E27FC236}">
                  <a16:creationId xmlns:a16="http://schemas.microsoft.com/office/drawing/2014/main" id="{3ECDB832-4C25-E6F8-03AB-149EF984EDE1}"/>
                </a:ext>
              </a:extLst>
            </p:cNvPr>
            <p:cNvSpPr/>
            <p:nvPr/>
          </p:nvSpPr>
          <p:spPr>
            <a:xfrm>
              <a:off x="5364088" y="4221088"/>
              <a:ext cx="720080" cy="10081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02ED1C68-1136-5CCE-8107-52320AB24443}"/>
                </a:ext>
              </a:extLst>
            </p:cNvPr>
            <p:cNvSpPr/>
            <p:nvPr/>
          </p:nvSpPr>
          <p:spPr>
            <a:xfrm>
              <a:off x="5400092" y="4161257"/>
              <a:ext cx="648072" cy="8039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9DEB8CC1-F5AE-38BD-CEA0-4681749116F5}"/>
                </a:ext>
              </a:extLst>
            </p:cNvPr>
            <p:cNvSpPr/>
            <p:nvPr/>
          </p:nvSpPr>
          <p:spPr>
            <a:xfrm>
              <a:off x="5423396" y="4416870"/>
              <a:ext cx="608898" cy="589956"/>
            </a:xfrm>
            <a:prstGeom prst="rect">
              <a:avLst/>
            </a:prstGeom>
            <a:noFill/>
          </p:spPr>
          <p:txBody>
            <a:bodyPr wrap="none" lIns="91440" tIns="45720" rIns="91440" bIns="45720" numCol="1">
              <a:prstTxWarp prst="textInflate">
                <a:avLst/>
              </a:prstTxWarp>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400" b="1" i="0" u="none" strike="noStrike" kern="1200" cap="none" spc="0" normalizeH="0" baseline="0" noProof="0">
                  <a:ln w="0"/>
                  <a:solidFill>
                    <a:prstClr val="white"/>
                  </a:solidFill>
                  <a:effectLst/>
                  <a:uLnTx/>
                  <a:uFillTx/>
                  <a:latin typeface="Arial"/>
                  <a:ea typeface="+mn-ea"/>
                  <a:cs typeface="+mn-cs"/>
                </a:rPr>
                <a:t>COLA</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4400" b="1" i="0" u="none" strike="noStrike" kern="1200" cap="none" spc="0" normalizeH="0" baseline="0" noProof="0">
                  <a:ln w="0"/>
                  <a:solidFill>
                    <a:prstClr val="white"/>
                  </a:solidFill>
                  <a:effectLst/>
                  <a:uLnTx/>
                  <a:uFillTx/>
                  <a:latin typeface="Arial"/>
                  <a:ea typeface="+mn-ea"/>
                  <a:cs typeface="+mn-cs"/>
                </a:rPr>
                <a:t>Tax?</a:t>
              </a:r>
            </a:p>
          </p:txBody>
        </p:sp>
      </p:grpSp>
      <p:pic>
        <p:nvPicPr>
          <p:cNvPr id="14" name="Graphic 13" descr="Fruit bowl">
            <a:extLst>
              <a:ext uri="{FF2B5EF4-FFF2-40B4-BE49-F238E27FC236}">
                <a16:creationId xmlns:a16="http://schemas.microsoft.com/office/drawing/2014/main" id="{440A2A89-3DCB-597E-8454-A32F7EBDA5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8286" y="3848564"/>
            <a:ext cx="914400" cy="914400"/>
          </a:xfrm>
          <a:prstGeom prst="rect">
            <a:avLst/>
          </a:prstGeom>
        </p:spPr>
      </p:pic>
      <p:pic>
        <p:nvPicPr>
          <p:cNvPr id="15" name="Graphic 14" descr="Body builder">
            <a:extLst>
              <a:ext uri="{FF2B5EF4-FFF2-40B4-BE49-F238E27FC236}">
                <a16:creationId xmlns:a16="http://schemas.microsoft.com/office/drawing/2014/main" id="{EA6B0291-B5DF-A0BB-884B-C59644B0CC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8014" y="4815598"/>
            <a:ext cx="1101267" cy="1101267"/>
          </a:xfrm>
          <a:prstGeom prst="rect">
            <a:avLst/>
          </a:prstGeom>
        </p:spPr>
      </p:pic>
      <p:grpSp>
        <p:nvGrpSpPr>
          <p:cNvPr id="16" name="Group 15">
            <a:extLst>
              <a:ext uri="{FF2B5EF4-FFF2-40B4-BE49-F238E27FC236}">
                <a16:creationId xmlns:a16="http://schemas.microsoft.com/office/drawing/2014/main" id="{CB9BE914-F310-1C96-749B-10AB73D8ED28}"/>
              </a:ext>
            </a:extLst>
          </p:cNvPr>
          <p:cNvGrpSpPr/>
          <p:nvPr/>
        </p:nvGrpSpPr>
        <p:grpSpPr>
          <a:xfrm>
            <a:off x="9231689" y="4853097"/>
            <a:ext cx="919808" cy="919808"/>
            <a:chOff x="2771800" y="3168286"/>
            <a:chExt cx="485392" cy="485392"/>
          </a:xfrm>
        </p:grpSpPr>
        <p:pic>
          <p:nvPicPr>
            <p:cNvPr id="17" name="Graphic 16" descr="Smoking">
              <a:extLst>
                <a:ext uri="{FF2B5EF4-FFF2-40B4-BE49-F238E27FC236}">
                  <a16:creationId xmlns:a16="http://schemas.microsoft.com/office/drawing/2014/main" id="{7B4EC23D-2292-DD1E-16F6-330B8E75A88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823382" y="3195367"/>
              <a:ext cx="366074" cy="366074"/>
            </a:xfrm>
            <a:prstGeom prst="rect">
              <a:avLst/>
            </a:prstGeom>
          </p:spPr>
        </p:pic>
        <p:sp>
          <p:nvSpPr>
            <p:cNvPr id="18" name="Rectangle 17">
              <a:extLst>
                <a:ext uri="{FF2B5EF4-FFF2-40B4-BE49-F238E27FC236}">
                  <a16:creationId xmlns:a16="http://schemas.microsoft.com/office/drawing/2014/main" id="{27114317-B0AB-AEDD-4BE3-65A3C8A76FC7}"/>
                </a:ext>
              </a:extLst>
            </p:cNvPr>
            <p:cNvSpPr/>
            <p:nvPr/>
          </p:nvSpPr>
          <p:spPr>
            <a:xfrm rot="18230276">
              <a:off x="2779693" y="3389430"/>
              <a:ext cx="475673" cy="4571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3BDF80DC-04E6-72CB-9975-3A4F9A755641}"/>
                </a:ext>
              </a:extLst>
            </p:cNvPr>
            <p:cNvSpPr/>
            <p:nvPr/>
          </p:nvSpPr>
          <p:spPr>
            <a:xfrm>
              <a:off x="2771800" y="3168286"/>
              <a:ext cx="485392" cy="485392"/>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20" name="Graphic 19" descr="Medicine">
            <a:extLst>
              <a:ext uri="{FF2B5EF4-FFF2-40B4-BE49-F238E27FC236}">
                <a16:creationId xmlns:a16="http://schemas.microsoft.com/office/drawing/2014/main" id="{AC33A564-624D-67E4-A599-845F5A1D82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84609" y="3926360"/>
            <a:ext cx="914400" cy="914400"/>
          </a:xfrm>
          <a:prstGeom prst="rect">
            <a:avLst/>
          </a:prstGeom>
        </p:spPr>
      </p:pic>
    </p:spTree>
    <p:extLst>
      <p:ext uri="{BB962C8B-B14F-4D97-AF65-F5344CB8AC3E}">
        <p14:creationId xmlns:p14="http://schemas.microsoft.com/office/powerpoint/2010/main" val="322098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71C4BBE-0E13-780A-1D74-14CC7806A2FF}"/>
              </a:ext>
            </a:extLst>
          </p:cNvPr>
          <p:cNvSpPr/>
          <p:nvPr/>
        </p:nvSpPr>
        <p:spPr>
          <a:xfrm>
            <a:off x="7773531" y="1802992"/>
            <a:ext cx="2178813" cy="4243342"/>
          </a:xfrm>
          <a:prstGeom prst="roundRect">
            <a:avLst>
              <a:gd name="adj" fmla="val 14044"/>
            </a:avLst>
          </a:prstGeom>
          <a:solidFill>
            <a:srgbClr val="ADC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descr="A black cell phone&#10;&#10;Description automatically generated with low confidence">
            <a:extLst>
              <a:ext uri="{FF2B5EF4-FFF2-40B4-BE49-F238E27FC236}">
                <a16:creationId xmlns:a16="http://schemas.microsoft.com/office/drawing/2014/main" id="{D9AC0D67-7598-AEB6-3A14-E4B3E47A5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122" y="1657052"/>
            <a:ext cx="2375688" cy="4528754"/>
          </a:xfrm>
          <a:prstGeom prst="rect">
            <a:avLst/>
          </a:prstGeom>
        </p:spPr>
      </p:pic>
      <p:sp>
        <p:nvSpPr>
          <p:cNvPr id="2" name="Title 1">
            <a:extLst>
              <a:ext uri="{FF2B5EF4-FFF2-40B4-BE49-F238E27FC236}">
                <a16:creationId xmlns:a16="http://schemas.microsoft.com/office/drawing/2014/main" id="{0E2FD324-8541-B612-DE40-ADF2174B8568}"/>
              </a:ext>
            </a:extLst>
          </p:cNvPr>
          <p:cNvSpPr>
            <a:spLocks noGrp="1"/>
          </p:cNvSpPr>
          <p:nvPr>
            <p:ph type="title"/>
          </p:nvPr>
        </p:nvSpPr>
        <p:spPr>
          <a:xfrm>
            <a:off x="838200" y="365125"/>
            <a:ext cx="9285514" cy="1325563"/>
          </a:xfrm>
        </p:spPr>
        <p:txBody>
          <a:bodyPr/>
          <a:lstStyle/>
          <a:p>
            <a:pPr>
              <a:lnSpc>
                <a:spcPct val="100000"/>
              </a:lnSpc>
            </a:pPr>
            <a:r>
              <a:rPr lang="en-GB"/>
              <a:t>How do decision makers decide which interventions are most effective?</a:t>
            </a:r>
          </a:p>
        </p:txBody>
      </p:sp>
      <p:sp>
        <p:nvSpPr>
          <p:cNvPr id="3" name="Content Placeholder 2">
            <a:extLst>
              <a:ext uri="{FF2B5EF4-FFF2-40B4-BE49-F238E27FC236}">
                <a16:creationId xmlns:a16="http://schemas.microsoft.com/office/drawing/2014/main" id="{7B9752B8-60A7-296D-1848-6146C4B3B255}"/>
              </a:ext>
            </a:extLst>
          </p:cNvPr>
          <p:cNvSpPr>
            <a:spLocks noGrp="1"/>
          </p:cNvSpPr>
          <p:nvPr>
            <p:ph idx="1"/>
          </p:nvPr>
        </p:nvSpPr>
        <p:spPr>
          <a:xfrm>
            <a:off x="838201" y="1694996"/>
            <a:ext cx="3897085" cy="4351338"/>
          </a:xfrm>
        </p:spPr>
        <p:txBody>
          <a:bodyPr/>
          <a:lstStyle/>
          <a:p>
            <a:pPr>
              <a:lnSpc>
                <a:spcPct val="100000"/>
              </a:lnSpc>
              <a:spcBef>
                <a:spcPts val="900"/>
              </a:spcBef>
            </a:pPr>
            <a:r>
              <a:rPr lang="en-GB"/>
              <a:t>One example is on digital solutions</a:t>
            </a:r>
          </a:p>
          <a:p>
            <a:pPr>
              <a:lnSpc>
                <a:spcPct val="100000"/>
              </a:lnSpc>
              <a:spcBef>
                <a:spcPts val="900"/>
              </a:spcBef>
            </a:pPr>
            <a:r>
              <a:rPr lang="en-GB"/>
              <a:t>Currently the NHS has no way of quantitatively comparing the impact of different (digital) solutions on return on investment and long-term health impacts</a:t>
            </a:r>
          </a:p>
          <a:p>
            <a:pPr>
              <a:lnSpc>
                <a:spcPct val="100000"/>
              </a:lnSpc>
              <a:spcBef>
                <a:spcPts val="900"/>
              </a:spcBef>
            </a:pPr>
            <a:r>
              <a:rPr lang="en-GB"/>
              <a:t>This is important in order to make informed decisions on the best care pathway </a:t>
            </a:r>
          </a:p>
          <a:p>
            <a:pPr>
              <a:lnSpc>
                <a:spcPct val="100000"/>
              </a:lnSpc>
              <a:spcBef>
                <a:spcPts val="900"/>
              </a:spcBef>
            </a:pPr>
            <a:r>
              <a:rPr lang="en-GB"/>
              <a:t>For example, take two COPD digital applications:</a:t>
            </a:r>
          </a:p>
          <a:p>
            <a:pPr marL="444500" indent="-209550">
              <a:lnSpc>
                <a:spcPct val="100000"/>
              </a:lnSpc>
              <a:spcBef>
                <a:spcPts val="900"/>
              </a:spcBef>
            </a:pPr>
            <a:r>
              <a:rPr lang="en-GB" b="1" err="1">
                <a:solidFill>
                  <a:schemeClr val="accent1"/>
                </a:solidFill>
              </a:rPr>
              <a:t>MyCOPD</a:t>
            </a:r>
            <a:r>
              <a:rPr lang="en-GB" b="1">
                <a:solidFill>
                  <a:schemeClr val="accent1"/>
                </a:solidFill>
              </a:rPr>
              <a:t> 			           Breathe</a:t>
            </a:r>
          </a:p>
          <a:p>
            <a:pPr>
              <a:lnSpc>
                <a:spcPct val="100000"/>
              </a:lnSpc>
              <a:spcBef>
                <a:spcPts val="900"/>
              </a:spcBef>
            </a:pPr>
            <a:endParaRPr lang="en-GB"/>
          </a:p>
          <a:p>
            <a:pPr>
              <a:lnSpc>
                <a:spcPct val="100000"/>
              </a:lnSpc>
              <a:spcBef>
                <a:spcPts val="900"/>
              </a:spcBef>
            </a:pPr>
            <a:endParaRPr lang="en-GB"/>
          </a:p>
        </p:txBody>
      </p:sp>
      <p:sp>
        <p:nvSpPr>
          <p:cNvPr id="4" name="Footer Placeholder 3">
            <a:extLst>
              <a:ext uri="{FF2B5EF4-FFF2-40B4-BE49-F238E27FC236}">
                <a16:creationId xmlns:a16="http://schemas.microsoft.com/office/drawing/2014/main" id="{04186ADA-952A-434E-40B9-B108D983E5D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3769124B-174B-ACAA-0582-7D24E4845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sp>
        <p:nvSpPr>
          <p:cNvPr id="10" name="Speech Bubble: Rectangle with Corners Rounded 9">
            <a:extLst>
              <a:ext uri="{FF2B5EF4-FFF2-40B4-BE49-F238E27FC236}">
                <a16:creationId xmlns:a16="http://schemas.microsoft.com/office/drawing/2014/main" id="{8DEE0CD3-09A2-7FE7-D077-3E55734533D3}"/>
              </a:ext>
            </a:extLst>
          </p:cNvPr>
          <p:cNvSpPr/>
          <p:nvPr/>
        </p:nvSpPr>
        <p:spPr>
          <a:xfrm>
            <a:off x="10374370" y="1980082"/>
            <a:ext cx="1306286" cy="1179794"/>
          </a:xfrm>
          <a:prstGeom prst="wedgeRoundRectCallout">
            <a:avLst>
              <a:gd name="adj1" fmla="val -69498"/>
              <a:gd name="adj2" fmla="val 209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88% ORCHA score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Level 4 regulated</a:t>
            </a:r>
          </a:p>
        </p:txBody>
      </p:sp>
      <p:sp>
        <p:nvSpPr>
          <p:cNvPr id="11" name="Speech Bubble: Rectangle with Corners Rounded 10">
            <a:extLst>
              <a:ext uri="{FF2B5EF4-FFF2-40B4-BE49-F238E27FC236}">
                <a16:creationId xmlns:a16="http://schemas.microsoft.com/office/drawing/2014/main" id="{C738BD0F-A41A-7374-C00A-5598B6CB721A}"/>
              </a:ext>
            </a:extLst>
          </p:cNvPr>
          <p:cNvSpPr/>
          <p:nvPr/>
        </p:nvSpPr>
        <p:spPr>
          <a:xfrm>
            <a:off x="10374370" y="3448819"/>
            <a:ext cx="1306286" cy="1179795"/>
          </a:xfrm>
          <a:prstGeom prst="wedgeRoundRectCallout">
            <a:avLst>
              <a:gd name="adj1" fmla="val -70567"/>
              <a:gd name="adj2" fmla="val -212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Which one provides best LT ROI, health savings?</a:t>
            </a:r>
          </a:p>
        </p:txBody>
      </p:sp>
      <p:grpSp>
        <p:nvGrpSpPr>
          <p:cNvPr id="15" name="Group 14">
            <a:extLst>
              <a:ext uri="{FF2B5EF4-FFF2-40B4-BE49-F238E27FC236}">
                <a16:creationId xmlns:a16="http://schemas.microsoft.com/office/drawing/2014/main" id="{20356FE5-1F1B-36A3-239A-84881FED4959}"/>
              </a:ext>
            </a:extLst>
          </p:cNvPr>
          <p:cNvGrpSpPr/>
          <p:nvPr/>
        </p:nvGrpSpPr>
        <p:grpSpPr>
          <a:xfrm>
            <a:off x="5112422" y="1651609"/>
            <a:ext cx="2375688" cy="4528754"/>
            <a:chOff x="5398168" y="1586296"/>
            <a:chExt cx="2111375" cy="4024897"/>
          </a:xfrm>
        </p:grpSpPr>
        <p:pic>
          <p:nvPicPr>
            <p:cNvPr id="8" name="Picture 7">
              <a:extLst>
                <a:ext uri="{FF2B5EF4-FFF2-40B4-BE49-F238E27FC236}">
                  <a16:creationId xmlns:a16="http://schemas.microsoft.com/office/drawing/2014/main" id="{F437936C-BD6E-2BC3-B9D3-2FD63F30B3AA}"/>
                </a:ext>
              </a:extLst>
            </p:cNvPr>
            <p:cNvPicPr>
              <a:picLocks noChangeAspect="1"/>
            </p:cNvPicPr>
            <p:nvPr/>
          </p:nvPicPr>
          <p:blipFill rotWithShape="1">
            <a:blip r:embed="rId4"/>
            <a:srcRect l="26900" t="24044" r="56306" b="32186"/>
            <a:stretch/>
          </p:blipFill>
          <p:spPr>
            <a:xfrm>
              <a:off x="5686413" y="1794420"/>
              <a:ext cx="1747157" cy="2561448"/>
            </a:xfrm>
            <a:prstGeom prst="rect">
              <a:avLst/>
            </a:prstGeom>
          </p:spPr>
        </p:pic>
        <p:pic>
          <p:nvPicPr>
            <p:cNvPr id="7" name="Picture 6" descr="A black cell phone&#10;&#10;Description automatically generated with low confidence">
              <a:extLst>
                <a:ext uri="{FF2B5EF4-FFF2-40B4-BE49-F238E27FC236}">
                  <a16:creationId xmlns:a16="http://schemas.microsoft.com/office/drawing/2014/main" id="{3C83159F-D37A-8EF9-E18F-0C994FA73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168" y="1586296"/>
              <a:ext cx="2111375" cy="4024897"/>
            </a:xfrm>
            <a:prstGeom prst="rect">
              <a:avLst/>
            </a:prstGeom>
          </p:spPr>
        </p:pic>
      </p:grpSp>
      <p:pic>
        <p:nvPicPr>
          <p:cNvPr id="13" name="Picture 12">
            <a:extLst>
              <a:ext uri="{FF2B5EF4-FFF2-40B4-BE49-F238E27FC236}">
                <a16:creationId xmlns:a16="http://schemas.microsoft.com/office/drawing/2014/main" id="{F299A063-0C06-E1BF-196E-440E4D02D166}"/>
              </a:ext>
            </a:extLst>
          </p:cNvPr>
          <p:cNvPicPr>
            <a:picLocks noChangeAspect="1"/>
          </p:cNvPicPr>
          <p:nvPr/>
        </p:nvPicPr>
        <p:blipFill rotWithShape="1">
          <a:blip r:embed="rId5"/>
          <a:srcRect l="61205" t="40337" r="18313" b="8213"/>
          <a:stretch/>
        </p:blipFill>
        <p:spPr>
          <a:xfrm>
            <a:off x="7926051" y="2309812"/>
            <a:ext cx="1850545" cy="2614847"/>
          </a:xfrm>
          <a:prstGeom prst="rect">
            <a:avLst/>
          </a:prstGeom>
        </p:spPr>
      </p:pic>
      <p:sp>
        <p:nvSpPr>
          <p:cNvPr id="6" name="Speech Bubble: Rectangle with Corners Rounded 5">
            <a:extLst>
              <a:ext uri="{FF2B5EF4-FFF2-40B4-BE49-F238E27FC236}">
                <a16:creationId xmlns:a16="http://schemas.microsoft.com/office/drawing/2014/main" id="{A8DBA66A-7B01-F588-766D-27F0581AD935}"/>
              </a:ext>
            </a:extLst>
          </p:cNvPr>
          <p:cNvSpPr/>
          <p:nvPr/>
        </p:nvSpPr>
        <p:spPr>
          <a:xfrm>
            <a:off x="10374370" y="4866539"/>
            <a:ext cx="1306286" cy="1179795"/>
          </a:xfrm>
          <a:prstGeom prst="wedgeRoundRectCallout">
            <a:avLst>
              <a:gd name="adj1" fmla="val -70567"/>
              <a:gd name="adj2" fmla="val -212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a:ea typeface="+mn-ea"/>
                <a:cs typeface="+mn-cs"/>
              </a:rPr>
              <a:t>Which one has the lowest carbon footprint?</a:t>
            </a:r>
          </a:p>
        </p:txBody>
      </p:sp>
    </p:spTree>
    <p:extLst>
      <p:ext uri="{BB962C8B-B14F-4D97-AF65-F5344CB8AC3E}">
        <p14:creationId xmlns:p14="http://schemas.microsoft.com/office/powerpoint/2010/main" val="195854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15CC-54A7-69EA-D8B9-CAD3E0CB2CDE}"/>
              </a:ext>
            </a:extLst>
          </p:cNvPr>
          <p:cNvSpPr>
            <a:spLocks noGrp="1"/>
          </p:cNvSpPr>
          <p:nvPr>
            <p:ph type="title"/>
          </p:nvPr>
        </p:nvSpPr>
        <p:spPr/>
        <p:txBody>
          <a:bodyPr/>
          <a:lstStyle/>
          <a:p>
            <a:r>
              <a:rPr lang="en-GB"/>
              <a:t>Considerations for decision-makers</a:t>
            </a:r>
          </a:p>
        </p:txBody>
      </p:sp>
      <p:sp>
        <p:nvSpPr>
          <p:cNvPr id="4" name="Footer Placeholder 3">
            <a:extLst>
              <a:ext uri="{FF2B5EF4-FFF2-40B4-BE49-F238E27FC236}">
                <a16:creationId xmlns:a16="http://schemas.microsoft.com/office/drawing/2014/main" id="{762E552D-ED8A-E338-F5FF-61FFBB972A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4CDF40F2-1614-5BF8-6552-2D1AF5B933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79A8998C-7461-D609-2BB6-327C5DE1B3BC}"/>
              </a:ext>
            </a:extLst>
          </p:cNvPr>
          <p:cNvGrpSpPr/>
          <p:nvPr/>
        </p:nvGrpSpPr>
        <p:grpSpPr>
          <a:xfrm>
            <a:off x="838200" y="1730489"/>
            <a:ext cx="10798147" cy="4104130"/>
            <a:chOff x="838200" y="1730489"/>
            <a:chExt cx="9922329" cy="4104130"/>
          </a:xfrm>
        </p:grpSpPr>
        <p:sp>
          <p:nvSpPr>
            <p:cNvPr id="10" name="Rectangle 9">
              <a:extLst>
                <a:ext uri="{FF2B5EF4-FFF2-40B4-BE49-F238E27FC236}">
                  <a16:creationId xmlns:a16="http://schemas.microsoft.com/office/drawing/2014/main" id="{5A680996-6B52-296A-4EA9-05B1BA53BD98}"/>
                </a:ext>
              </a:extLst>
            </p:cNvPr>
            <p:cNvSpPr/>
            <p:nvPr/>
          </p:nvSpPr>
          <p:spPr>
            <a:xfrm>
              <a:off x="838200" y="1730489"/>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Peer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recommendations</a:t>
              </a:r>
            </a:p>
          </p:txBody>
        </p:sp>
        <p:sp>
          <p:nvSpPr>
            <p:cNvPr id="11" name="Rectangle 10">
              <a:extLst>
                <a:ext uri="{FF2B5EF4-FFF2-40B4-BE49-F238E27FC236}">
                  <a16:creationId xmlns:a16="http://schemas.microsoft.com/office/drawing/2014/main" id="{B4DBF841-98CB-2613-79A0-FF88F03CEB0D}"/>
                </a:ext>
              </a:extLst>
            </p:cNvPr>
            <p:cNvSpPr/>
            <p:nvPr/>
          </p:nvSpPr>
          <p:spPr>
            <a:xfrm>
              <a:off x="4237937" y="1730489"/>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Subjective judgement / gut instinct </a:t>
              </a:r>
            </a:p>
          </p:txBody>
        </p:sp>
        <p:sp>
          <p:nvSpPr>
            <p:cNvPr id="12" name="Rectangle 11">
              <a:extLst>
                <a:ext uri="{FF2B5EF4-FFF2-40B4-BE49-F238E27FC236}">
                  <a16:creationId xmlns:a16="http://schemas.microsoft.com/office/drawing/2014/main" id="{57E7A561-17F8-A412-7822-14FDE1A3581E}"/>
                </a:ext>
              </a:extLst>
            </p:cNvPr>
            <p:cNvSpPr/>
            <p:nvPr/>
          </p:nvSpPr>
          <p:spPr>
            <a:xfrm>
              <a:off x="7637674" y="1730489"/>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Political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expediency </a:t>
              </a:r>
            </a:p>
          </p:txBody>
        </p:sp>
        <p:sp>
          <p:nvSpPr>
            <p:cNvPr id="13" name="Rectangle 12">
              <a:extLst>
                <a:ext uri="{FF2B5EF4-FFF2-40B4-BE49-F238E27FC236}">
                  <a16:creationId xmlns:a16="http://schemas.microsoft.com/office/drawing/2014/main" id="{38FF440B-FE22-A82A-97BC-EDE31BE307F2}"/>
                </a:ext>
              </a:extLst>
            </p:cNvPr>
            <p:cNvSpPr/>
            <p:nvPr/>
          </p:nvSpPr>
          <p:spPr>
            <a:xfrm>
              <a:off x="838200" y="3150730"/>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Quality of relationship between vendor and purchaser</a:t>
              </a:r>
            </a:p>
          </p:txBody>
        </p:sp>
        <p:sp>
          <p:nvSpPr>
            <p:cNvPr id="14" name="Rectangle 13">
              <a:extLst>
                <a:ext uri="{FF2B5EF4-FFF2-40B4-BE49-F238E27FC236}">
                  <a16:creationId xmlns:a16="http://schemas.microsoft.com/office/drawing/2014/main" id="{B78FFC5A-C827-A810-DD97-993DD0AFF062}"/>
                </a:ext>
              </a:extLst>
            </p:cNvPr>
            <p:cNvSpPr/>
            <p:nvPr/>
          </p:nvSpPr>
          <p:spPr>
            <a:xfrm>
              <a:off x="4237935" y="3176414"/>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Price point</a:t>
              </a:r>
            </a:p>
          </p:txBody>
        </p:sp>
        <p:sp>
          <p:nvSpPr>
            <p:cNvPr id="15" name="Rectangle 14">
              <a:extLst>
                <a:ext uri="{FF2B5EF4-FFF2-40B4-BE49-F238E27FC236}">
                  <a16:creationId xmlns:a16="http://schemas.microsoft.com/office/drawing/2014/main" id="{A4814A71-0798-0731-C6F7-529B2EFF0CCF}"/>
                </a:ext>
              </a:extLst>
            </p:cNvPr>
            <p:cNvSpPr/>
            <p:nvPr/>
          </p:nvSpPr>
          <p:spPr>
            <a:xfrm>
              <a:off x="7637670" y="3176414"/>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Presence on relevant procurement framework(s)</a:t>
              </a:r>
            </a:p>
          </p:txBody>
        </p:sp>
        <p:sp>
          <p:nvSpPr>
            <p:cNvPr id="16" name="Rectangle 15">
              <a:extLst>
                <a:ext uri="{FF2B5EF4-FFF2-40B4-BE49-F238E27FC236}">
                  <a16:creationId xmlns:a16="http://schemas.microsoft.com/office/drawing/2014/main" id="{56E838FB-35C3-84EE-FBEF-37EC7529B332}"/>
                </a:ext>
              </a:extLst>
            </p:cNvPr>
            <p:cNvSpPr/>
            <p:nvPr/>
          </p:nvSpPr>
          <p:spPr>
            <a:xfrm>
              <a:off x="838200" y="4611791"/>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Relationship of new vendor with existing (partner) vendor</a:t>
              </a:r>
            </a:p>
          </p:txBody>
        </p:sp>
        <p:sp>
          <p:nvSpPr>
            <p:cNvPr id="6" name="Rectangle 5">
              <a:extLst>
                <a:ext uri="{FF2B5EF4-FFF2-40B4-BE49-F238E27FC236}">
                  <a16:creationId xmlns:a16="http://schemas.microsoft.com/office/drawing/2014/main" id="{F0B770F4-AF95-AB8D-E4B2-B918A92714D2}"/>
                </a:ext>
              </a:extLst>
            </p:cNvPr>
            <p:cNvSpPr/>
            <p:nvPr/>
          </p:nvSpPr>
          <p:spPr>
            <a:xfrm>
              <a:off x="4237935" y="4611791"/>
              <a:ext cx="3122855" cy="122282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4645D"/>
                  </a:solidFill>
                  <a:effectLst/>
                  <a:uLnTx/>
                  <a:uFillTx/>
                  <a:latin typeface="Arial"/>
                  <a:ea typeface="+mn-ea"/>
                  <a:cs typeface="+mn-cs"/>
                </a:rPr>
                <a:t>Business case/demonstrations </a:t>
              </a:r>
              <a:br>
                <a:rPr kumimoji="0" lang="en-GB" sz="1800" b="1" i="0" u="none" strike="noStrike" kern="1200" cap="none" spc="0" normalizeH="0" baseline="0" noProof="0">
                  <a:ln>
                    <a:noFill/>
                  </a:ln>
                  <a:solidFill>
                    <a:srgbClr val="64645D"/>
                  </a:solidFill>
                  <a:effectLst/>
                  <a:uLnTx/>
                  <a:uFillTx/>
                  <a:latin typeface="Arial"/>
                  <a:ea typeface="+mn-ea"/>
                  <a:cs typeface="+mn-cs"/>
                </a:rPr>
              </a:br>
              <a:r>
                <a:rPr kumimoji="0" lang="en-GB" sz="1800" b="1" i="0" u="none" strike="noStrike" kern="1200" cap="none" spc="0" normalizeH="0" baseline="0" noProof="0">
                  <a:ln>
                    <a:noFill/>
                  </a:ln>
                  <a:solidFill>
                    <a:srgbClr val="64645D"/>
                  </a:solidFill>
                  <a:effectLst/>
                  <a:uLnTx/>
                  <a:uFillTx/>
                  <a:latin typeface="Arial"/>
                  <a:ea typeface="+mn-ea"/>
                  <a:cs typeface="+mn-cs"/>
                </a:rPr>
                <a:t>of PoC</a:t>
              </a:r>
            </a:p>
          </p:txBody>
        </p:sp>
        <p:sp>
          <p:nvSpPr>
            <p:cNvPr id="9" name="Rectangle 8">
              <a:extLst>
                <a:ext uri="{FF2B5EF4-FFF2-40B4-BE49-F238E27FC236}">
                  <a16:creationId xmlns:a16="http://schemas.microsoft.com/office/drawing/2014/main" id="{06D060DB-2FF1-2DC3-FA39-03CDB445EB08}"/>
                </a:ext>
              </a:extLst>
            </p:cNvPr>
            <p:cNvSpPr/>
            <p:nvPr/>
          </p:nvSpPr>
          <p:spPr>
            <a:xfrm>
              <a:off x="7637670" y="4611791"/>
              <a:ext cx="3122855" cy="122282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mn-cs"/>
                </a:rPr>
                <a:t>Procurement / Implementation</a:t>
              </a:r>
            </a:p>
          </p:txBody>
        </p:sp>
      </p:grpSp>
    </p:spTree>
    <p:extLst>
      <p:ext uri="{BB962C8B-B14F-4D97-AF65-F5344CB8AC3E}">
        <p14:creationId xmlns:p14="http://schemas.microsoft.com/office/powerpoint/2010/main" val="6753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9691-861A-716E-2ABC-0CEEEBAD1A52}"/>
              </a:ext>
            </a:extLst>
          </p:cNvPr>
          <p:cNvSpPr>
            <a:spLocks noGrp="1"/>
          </p:cNvSpPr>
          <p:nvPr>
            <p:ph type="title"/>
          </p:nvPr>
        </p:nvSpPr>
        <p:spPr/>
        <p:txBody>
          <a:bodyPr/>
          <a:lstStyle/>
          <a:p>
            <a:r>
              <a:rPr lang="en-GB"/>
              <a:t>How can modelling assist decision makers?</a:t>
            </a:r>
          </a:p>
        </p:txBody>
      </p:sp>
      <p:sp>
        <p:nvSpPr>
          <p:cNvPr id="3" name="Content Placeholder 2">
            <a:extLst>
              <a:ext uri="{FF2B5EF4-FFF2-40B4-BE49-F238E27FC236}">
                <a16:creationId xmlns:a16="http://schemas.microsoft.com/office/drawing/2014/main" id="{0E36BBF6-BE06-F94E-FA10-766D342A0A80}"/>
              </a:ext>
            </a:extLst>
          </p:cNvPr>
          <p:cNvSpPr>
            <a:spLocks noGrp="1"/>
          </p:cNvSpPr>
          <p:nvPr>
            <p:ph idx="1"/>
          </p:nvPr>
        </p:nvSpPr>
        <p:spPr>
          <a:xfrm>
            <a:off x="838200" y="1825625"/>
            <a:ext cx="7100087" cy="4351338"/>
          </a:xfrm>
        </p:spPr>
        <p:txBody>
          <a:bodyPr>
            <a:normAutofit/>
          </a:bodyPr>
          <a:lstStyle/>
          <a:p>
            <a:pPr marL="269875" lvl="1" indent="-269875">
              <a:lnSpc>
                <a:spcPct val="110000"/>
              </a:lnSpc>
            </a:pPr>
            <a:r>
              <a:rPr lang="en-GB" sz="2000"/>
              <a:t>Provides </a:t>
            </a:r>
            <a:r>
              <a:rPr lang="en-GB" sz="2000" b="1">
                <a:solidFill>
                  <a:schemeClr val="accent1"/>
                </a:solidFill>
              </a:rPr>
              <a:t>comparative assessment </a:t>
            </a:r>
            <a:r>
              <a:rPr lang="en-GB" sz="2000"/>
              <a:t>of proposed interventions and </a:t>
            </a:r>
            <a:r>
              <a:rPr lang="en-GB" sz="2000" b="1">
                <a:solidFill>
                  <a:schemeClr val="accent1"/>
                </a:solidFill>
              </a:rPr>
              <a:t>impact measurement </a:t>
            </a:r>
            <a:r>
              <a:rPr lang="en-GB" sz="2000"/>
              <a:t>of a new intervention. </a:t>
            </a:r>
          </a:p>
          <a:p>
            <a:pPr marL="269875" lvl="1" indent="-269875">
              <a:lnSpc>
                <a:spcPct val="110000"/>
              </a:lnSpc>
            </a:pPr>
            <a:r>
              <a:rPr lang="en-US" sz="2000" b="1">
                <a:solidFill>
                  <a:schemeClr val="accent1"/>
                </a:solidFill>
              </a:rPr>
              <a:t>Modelling: </a:t>
            </a:r>
            <a:r>
              <a:rPr lang="en-GB" sz="2000"/>
              <a:t>Using virtual populations to quantify, and plan for, future events</a:t>
            </a:r>
            <a:r>
              <a:rPr lang="en-US" sz="2000"/>
              <a:t> </a:t>
            </a:r>
          </a:p>
          <a:p>
            <a:pPr marL="269875" lvl="1" indent="-269875">
              <a:lnSpc>
                <a:spcPct val="110000"/>
              </a:lnSpc>
            </a:pPr>
            <a:r>
              <a:rPr lang="en-US" sz="2000" b="1" err="1">
                <a:solidFill>
                  <a:schemeClr val="accent1"/>
                </a:solidFill>
              </a:rPr>
              <a:t>Impactability</a:t>
            </a:r>
            <a:r>
              <a:rPr lang="en-US" sz="2000" b="1">
                <a:solidFill>
                  <a:schemeClr val="accent1"/>
                </a:solidFill>
              </a:rPr>
              <a:t>: </a:t>
            </a:r>
            <a:r>
              <a:rPr lang="en-US" sz="2000"/>
              <a:t>defines the degree to which different </a:t>
            </a:r>
            <a:br>
              <a:rPr lang="en-US" sz="2000"/>
            </a:br>
            <a:r>
              <a:rPr lang="en-US" sz="2000"/>
              <a:t>sub-populations will benefit from a range of interventions</a:t>
            </a:r>
            <a:endParaRPr lang="en-GB" sz="2000"/>
          </a:p>
          <a:p>
            <a:pPr marL="269875" lvl="1" indent="-269875">
              <a:lnSpc>
                <a:spcPct val="110000"/>
              </a:lnSpc>
            </a:pPr>
            <a:r>
              <a:rPr lang="en-US" sz="2000" b="1" err="1">
                <a:solidFill>
                  <a:schemeClr val="accent1"/>
                </a:solidFill>
              </a:rPr>
              <a:t>Impactability</a:t>
            </a:r>
            <a:r>
              <a:rPr lang="en-US" sz="2000" b="1">
                <a:solidFill>
                  <a:schemeClr val="accent1"/>
                </a:solidFill>
              </a:rPr>
              <a:t> modelling: </a:t>
            </a:r>
            <a:r>
              <a:rPr lang="en-US" sz="2000"/>
              <a:t>uses this information to tailor appropriate interventions within agreed boundaries for the 'value' gained from resources spent. </a:t>
            </a:r>
          </a:p>
          <a:p>
            <a:pPr marL="269875" lvl="1" indent="-269875">
              <a:lnSpc>
                <a:spcPct val="110000"/>
              </a:lnSpc>
            </a:pPr>
            <a:r>
              <a:rPr lang="en-GB" sz="2000"/>
              <a:t>Strategic imperative for the NHS (refer to </a:t>
            </a:r>
            <a:r>
              <a:rPr lang="en-GB" sz="2000" err="1"/>
              <a:t>IFoA</a:t>
            </a:r>
            <a:r>
              <a:rPr lang="en-GB" sz="2000"/>
              <a:t> report)</a:t>
            </a:r>
          </a:p>
          <a:p>
            <a:pPr marL="269875" indent="-269875">
              <a:lnSpc>
                <a:spcPct val="110000"/>
              </a:lnSpc>
            </a:pPr>
            <a:endParaRPr lang="en-GB" sz="2000"/>
          </a:p>
        </p:txBody>
      </p:sp>
      <p:sp>
        <p:nvSpPr>
          <p:cNvPr id="4" name="Footer Placeholder 3">
            <a:extLst>
              <a:ext uri="{FF2B5EF4-FFF2-40B4-BE49-F238E27FC236}">
                <a16:creationId xmlns:a16="http://schemas.microsoft.com/office/drawing/2014/main" id="{A0466E1E-E486-0AE5-25B2-F4FDFF048BC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5" name="Slide Number Placeholder 4">
            <a:extLst>
              <a:ext uri="{FF2B5EF4-FFF2-40B4-BE49-F238E27FC236}">
                <a16:creationId xmlns:a16="http://schemas.microsoft.com/office/drawing/2014/main" id="{0A1DBE53-95E7-6C83-65EC-65646CA1A3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1C18CA40-A746-7661-DAA3-26D3AFA64DED}"/>
              </a:ext>
            </a:extLst>
          </p:cNvPr>
          <p:cNvGraphicFramePr/>
          <p:nvPr/>
        </p:nvGraphicFramePr>
        <p:xfrm>
          <a:off x="7855692" y="566510"/>
          <a:ext cx="4068948" cy="629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985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0BA6A9-BD03-2C58-8747-9A52C4988C48}"/>
              </a:ext>
            </a:extLst>
          </p:cNvPr>
          <p:cNvSpPr>
            <a:spLocks noGrp="1"/>
          </p:cNvSpPr>
          <p:nvPr>
            <p:ph type="title"/>
          </p:nvPr>
        </p:nvSpPr>
        <p:spPr/>
        <p:txBody>
          <a:bodyPr/>
          <a:lstStyle/>
          <a:p>
            <a:r>
              <a:rPr lang="en-GB"/>
              <a:t>Using virtual populations to plan for future events</a:t>
            </a:r>
          </a:p>
        </p:txBody>
      </p:sp>
      <p:sp>
        <p:nvSpPr>
          <p:cNvPr id="5" name="Content Placeholder 4">
            <a:extLst>
              <a:ext uri="{FF2B5EF4-FFF2-40B4-BE49-F238E27FC236}">
                <a16:creationId xmlns:a16="http://schemas.microsoft.com/office/drawing/2014/main" id="{E8FF1162-2A37-BBC6-1D13-0F025C0F4BAA}"/>
              </a:ext>
            </a:extLst>
          </p:cNvPr>
          <p:cNvSpPr>
            <a:spLocks noGrp="1"/>
          </p:cNvSpPr>
          <p:nvPr>
            <p:ph idx="1"/>
          </p:nvPr>
        </p:nvSpPr>
        <p:spPr>
          <a:xfrm>
            <a:off x="2180409" y="1514168"/>
            <a:ext cx="8968560" cy="1451637"/>
          </a:xfrm>
        </p:spPr>
        <p:txBody>
          <a:bodyPr>
            <a:normAutofit/>
          </a:bodyPr>
          <a:lstStyle/>
          <a:p>
            <a:pPr marL="176213" lvl="1" indent="-176213">
              <a:lnSpc>
                <a:spcPct val="100000"/>
              </a:lnSpc>
              <a:spcBef>
                <a:spcPts val="600"/>
              </a:spcBef>
            </a:pPr>
            <a:r>
              <a:rPr lang="en-GB" sz="1600"/>
              <a:t>Microsimulation produces a virtual population of many millions of individuals each with an age, sex, disease status, social determinants of health, medical history</a:t>
            </a:r>
          </a:p>
          <a:p>
            <a:pPr marL="176213" lvl="1" indent="-176213">
              <a:lnSpc>
                <a:spcPct val="100000"/>
              </a:lnSpc>
              <a:spcBef>
                <a:spcPts val="600"/>
              </a:spcBef>
            </a:pPr>
            <a:r>
              <a:rPr lang="en-GB" sz="1600"/>
              <a:t>Can be used to quantify changing trends in diseases into the future and estimate how demographic, behavioural, and policy changes might affect health and economic outcomes</a:t>
            </a:r>
          </a:p>
          <a:p>
            <a:pPr lvl="1">
              <a:lnSpc>
                <a:spcPct val="100000"/>
              </a:lnSpc>
              <a:spcBef>
                <a:spcPts val="600"/>
              </a:spcBef>
            </a:pPr>
            <a:endParaRPr lang="en-GB" sz="1600"/>
          </a:p>
        </p:txBody>
      </p:sp>
      <p:sp>
        <p:nvSpPr>
          <p:cNvPr id="8" name="Footer Placeholder 7">
            <a:extLst>
              <a:ext uri="{FF2B5EF4-FFF2-40B4-BE49-F238E27FC236}">
                <a16:creationId xmlns:a16="http://schemas.microsoft.com/office/drawing/2014/main" id="{6FFC4311-432B-8957-5AE9-4612D435368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AFAA"/>
                </a:solidFill>
                <a:effectLst/>
                <a:uLnTx/>
                <a:uFillTx/>
                <a:latin typeface="Arial"/>
                <a:ea typeface="+mn-ea"/>
                <a:cs typeface="+mn-cs"/>
              </a:rPr>
              <a:t>Population Health Management of non-communicable diseases</a:t>
            </a:r>
          </a:p>
        </p:txBody>
      </p:sp>
      <p:sp>
        <p:nvSpPr>
          <p:cNvPr id="9" name="Slide Number Placeholder 8">
            <a:extLst>
              <a:ext uri="{FF2B5EF4-FFF2-40B4-BE49-F238E27FC236}">
                <a16:creationId xmlns:a16="http://schemas.microsoft.com/office/drawing/2014/main" id="{D74DCF85-3DA6-529B-7FB6-BB63B1F0AC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4EE7C-7B67-42EF-BDBB-C8765A0DF0DC}" type="slidenum">
              <a:rPr kumimoji="0" lang="en-GB" sz="1100" b="1" i="0" u="none" strike="noStrike" kern="1200" cap="none" spc="0" normalizeH="0" baseline="0" noProof="0" smtClean="0">
                <a:ln>
                  <a:noFill/>
                </a:ln>
                <a:solidFill>
                  <a:srgbClr val="00AF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100" b="1" i="0" u="none" strike="noStrike" kern="1200" cap="none" spc="0" normalizeH="0" baseline="0" noProof="0">
              <a:ln>
                <a:noFill/>
              </a:ln>
              <a:solidFill>
                <a:srgbClr val="00AFAA"/>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AC133770-3C44-A639-5492-ADC9DE3B5CB6}"/>
              </a:ext>
            </a:extLst>
          </p:cNvPr>
          <p:cNvGrpSpPr/>
          <p:nvPr/>
        </p:nvGrpSpPr>
        <p:grpSpPr>
          <a:xfrm>
            <a:off x="5961776" y="2915232"/>
            <a:ext cx="5618408" cy="3232567"/>
            <a:chOff x="2762864" y="2952816"/>
            <a:chExt cx="6813755" cy="3831442"/>
          </a:xfrm>
        </p:grpSpPr>
        <p:pic>
          <p:nvPicPr>
            <p:cNvPr id="3" name="Picture 2" descr="A group of people in a field&#10;&#10;Description automatically generated">
              <a:extLst>
                <a:ext uri="{FF2B5EF4-FFF2-40B4-BE49-F238E27FC236}">
                  <a16:creationId xmlns:a16="http://schemas.microsoft.com/office/drawing/2014/main" id="{79957565-E4FA-38D0-589E-5DEC15626C2D}"/>
                </a:ext>
              </a:extLst>
            </p:cNvPr>
            <p:cNvPicPr>
              <a:picLocks/>
            </p:cNvPicPr>
            <p:nvPr/>
          </p:nvPicPr>
          <p:blipFill rotWithShape="1">
            <a:blip r:embed="rId3">
              <a:extLst>
                <a:ext uri="{28A0092B-C50C-407E-A947-70E740481C1C}">
                  <a14:useLocalDpi xmlns:a14="http://schemas.microsoft.com/office/drawing/2010/main" val="0"/>
                </a:ext>
              </a:extLst>
            </a:blip>
            <a:srcRect l="17242" r="21321"/>
            <a:stretch/>
          </p:blipFill>
          <p:spPr>
            <a:xfrm>
              <a:off x="2762864" y="2965518"/>
              <a:ext cx="3333135" cy="3818740"/>
            </a:xfrm>
            <a:prstGeom prst="rect">
              <a:avLst/>
            </a:prstGeom>
            <a:ln>
              <a:noFill/>
            </a:ln>
            <a:effectLst/>
          </p:spPr>
        </p:pic>
        <p:pic>
          <p:nvPicPr>
            <p:cNvPr id="6" name="Picture 5">
              <a:extLst>
                <a:ext uri="{FF2B5EF4-FFF2-40B4-BE49-F238E27FC236}">
                  <a16:creationId xmlns:a16="http://schemas.microsoft.com/office/drawing/2014/main" id="{1754A8A7-C04A-C70D-AE47-EFB8357E1D35}"/>
                </a:ext>
              </a:extLst>
            </p:cNvPr>
            <p:cNvPicPr>
              <a:picLocks noChangeAspect="1"/>
            </p:cNvPicPr>
            <p:nvPr/>
          </p:nvPicPr>
          <p:blipFill>
            <a:blip r:embed="rId4">
              <a:extLst>
                <a:ext uri="{28A0092B-C50C-407E-A947-70E740481C1C}">
                  <a14:useLocalDpi xmlns:a14="http://schemas.microsoft.com/office/drawing/2010/main" val="0"/>
                </a:ext>
              </a:extLst>
            </a:blip>
            <a:srcRect l="19729" r="19729"/>
            <a:stretch/>
          </p:blipFill>
          <p:spPr>
            <a:xfrm>
              <a:off x="6096000" y="2952816"/>
              <a:ext cx="3480619" cy="3818740"/>
            </a:xfrm>
            <a:prstGeom prst="rect">
              <a:avLst/>
            </a:prstGeom>
            <a:ln>
              <a:noFill/>
            </a:ln>
            <a:effectLst/>
          </p:spPr>
        </p:pic>
        <p:sp>
          <p:nvSpPr>
            <p:cNvPr id="7" name="Oval 6">
              <a:extLst>
                <a:ext uri="{FF2B5EF4-FFF2-40B4-BE49-F238E27FC236}">
                  <a16:creationId xmlns:a16="http://schemas.microsoft.com/office/drawing/2014/main" id="{78F586B4-90EA-5A72-2501-4D2A16C9A4E6}"/>
                </a:ext>
              </a:extLst>
            </p:cNvPr>
            <p:cNvSpPr/>
            <p:nvPr/>
          </p:nvSpPr>
          <p:spPr>
            <a:xfrm>
              <a:off x="5557614" y="4604771"/>
              <a:ext cx="1069782" cy="910399"/>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vs</a:t>
              </a:r>
              <a:endParaRPr kumimoji="0" lang="en-GB" sz="32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Rectangle 13">
            <a:extLst>
              <a:ext uri="{FF2B5EF4-FFF2-40B4-BE49-F238E27FC236}">
                <a16:creationId xmlns:a16="http://schemas.microsoft.com/office/drawing/2014/main" id="{1EC45C84-9C6B-E281-8AF0-FA937C32B6CB}"/>
              </a:ext>
            </a:extLst>
          </p:cNvPr>
          <p:cNvSpPr/>
          <p:nvPr/>
        </p:nvSpPr>
        <p:spPr>
          <a:xfrm>
            <a:off x="838200" y="1514168"/>
            <a:ext cx="1202872" cy="466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What?</a:t>
            </a:r>
          </a:p>
        </p:txBody>
      </p:sp>
      <p:sp>
        <p:nvSpPr>
          <p:cNvPr id="15" name="Content Placeholder 4">
            <a:extLst>
              <a:ext uri="{FF2B5EF4-FFF2-40B4-BE49-F238E27FC236}">
                <a16:creationId xmlns:a16="http://schemas.microsoft.com/office/drawing/2014/main" id="{8EDBECA4-59A1-9332-0879-DCF5E7E3F1FD}"/>
              </a:ext>
            </a:extLst>
          </p:cNvPr>
          <p:cNvSpPr txBox="1">
            <a:spLocks/>
          </p:cNvSpPr>
          <p:nvPr/>
        </p:nvSpPr>
        <p:spPr>
          <a:xfrm>
            <a:off x="839083" y="3935854"/>
            <a:ext cx="4471148" cy="2190730"/>
          </a:xfrm>
          <a:prstGeom prst="rect">
            <a:avLst/>
          </a:prstGeom>
          <a:solidFill>
            <a:schemeClr val="bg1">
              <a:lumMod val="95000"/>
            </a:schemeClr>
          </a:solidFill>
        </p:spPr>
        <p:txBody>
          <a:bodyPr vert="horz" lIns="360000" tIns="180000" rIns="360000" bIns="18000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AFAA"/>
              </a:buClr>
              <a:buSzTx/>
              <a:buFont typeface="Arial" panose="020B0604020202020204" pitchFamily="34" charset="0"/>
              <a:buNone/>
              <a:tabLst/>
              <a:defRPr/>
            </a:pPr>
            <a:r>
              <a:rPr kumimoji="0" lang="en-US" sz="1600" b="0" i="0" u="none" strike="noStrike" kern="1200" cap="none" spc="0" normalizeH="0" baseline="0" noProof="0">
                <a:ln>
                  <a:noFill/>
                </a:ln>
                <a:solidFill>
                  <a:srgbClr val="64645D"/>
                </a:solidFill>
                <a:effectLst/>
                <a:uLnTx/>
                <a:uFillTx/>
                <a:latin typeface="Arial"/>
                <a:ea typeface="+mn-ea"/>
                <a:cs typeface="+mn-cs"/>
              </a:rPr>
              <a:t>These </a:t>
            </a:r>
            <a:r>
              <a:rPr kumimoji="0" lang="en-US" sz="1600" b="1" i="0" u="none" strike="noStrike" kern="1200" cap="none" spc="0" normalizeH="0" baseline="0" noProof="0">
                <a:ln>
                  <a:noFill/>
                </a:ln>
                <a:solidFill>
                  <a:srgbClr val="00AFAA"/>
                </a:solidFill>
                <a:effectLst/>
                <a:uLnTx/>
                <a:uFillTx/>
                <a:latin typeface="Arial"/>
                <a:ea typeface="+mn-ea"/>
                <a:cs typeface="+mn-cs"/>
              </a:rPr>
              <a:t>virtual populations </a:t>
            </a:r>
            <a:r>
              <a:rPr kumimoji="0" lang="en-US" sz="1600" b="0" i="0" u="none" strike="noStrike" kern="1200" cap="none" spc="0" normalizeH="0" baseline="0" noProof="0">
                <a:ln>
                  <a:noFill/>
                </a:ln>
                <a:solidFill>
                  <a:srgbClr val="64645D"/>
                </a:solidFill>
                <a:effectLst/>
                <a:uLnTx/>
                <a:uFillTx/>
                <a:latin typeface="Arial"/>
                <a:ea typeface="+mn-ea"/>
                <a:cs typeface="+mn-cs"/>
              </a:rPr>
              <a:t>are representative of those in the real world and simulate the </a:t>
            </a:r>
            <a:r>
              <a:rPr kumimoji="0" lang="en-US" sz="1600" b="1" i="0" u="none" strike="noStrike" kern="1200" cap="none" spc="0" normalizeH="0" baseline="0" noProof="0">
                <a:ln>
                  <a:noFill/>
                </a:ln>
                <a:solidFill>
                  <a:srgbClr val="00AFAA"/>
                </a:solidFill>
                <a:effectLst/>
                <a:uLnTx/>
                <a:uFillTx/>
                <a:latin typeface="Arial"/>
                <a:ea typeface="+mn-ea"/>
                <a:cs typeface="+mn-cs"/>
              </a:rPr>
              <a:t>effect of interventions </a:t>
            </a:r>
            <a:r>
              <a:rPr kumimoji="0" lang="en-US" sz="1600" b="0" i="0" u="none" strike="noStrike" kern="1200" cap="none" spc="0" normalizeH="0" baseline="0" noProof="0">
                <a:ln>
                  <a:noFill/>
                </a:ln>
                <a:solidFill>
                  <a:srgbClr val="64645D"/>
                </a:solidFill>
                <a:effectLst/>
                <a:uLnTx/>
                <a:uFillTx/>
                <a:latin typeface="Arial"/>
                <a:ea typeface="+mn-ea"/>
                <a:cs typeface="+mn-cs"/>
              </a:rPr>
              <a:t>on these populations.</a:t>
            </a:r>
          </a:p>
          <a:p>
            <a:pPr marL="0" marR="0" lvl="0" indent="0" algn="l" defTabSz="914400" rtl="0" eaLnBrk="1" fontAlgn="auto" latinLnBrk="0" hangingPunct="1">
              <a:lnSpc>
                <a:spcPct val="100000"/>
              </a:lnSpc>
              <a:spcBef>
                <a:spcPts val="600"/>
              </a:spcBef>
              <a:spcAft>
                <a:spcPts val="0"/>
              </a:spcAft>
              <a:buClr>
                <a:srgbClr val="00AFAA"/>
              </a:buClr>
              <a:buSzTx/>
              <a:buFont typeface="Arial" panose="020B0604020202020204" pitchFamily="34" charset="0"/>
              <a:buNone/>
              <a:tabLst/>
              <a:defRPr/>
            </a:pPr>
            <a:r>
              <a:rPr kumimoji="0" lang="en-US" sz="1600" b="0" i="0" u="none" strike="noStrike" kern="1200" cap="none" spc="0" normalizeH="0" baseline="0" noProof="0">
                <a:ln>
                  <a:noFill/>
                </a:ln>
                <a:solidFill>
                  <a:srgbClr val="64645D"/>
                </a:solidFill>
                <a:effectLst/>
                <a:uLnTx/>
                <a:uFillTx/>
                <a:latin typeface="Arial"/>
                <a:ea typeface="+mn-ea"/>
                <a:cs typeface="+mn-cs"/>
              </a:rPr>
              <a:t>This provides the freedom and flexibility to </a:t>
            </a:r>
            <a:r>
              <a:rPr kumimoji="0" lang="en-US" sz="1600" b="1" i="0" u="none" strike="noStrike" kern="1200" cap="none" spc="0" normalizeH="0" baseline="0" noProof="0">
                <a:ln>
                  <a:noFill/>
                </a:ln>
                <a:solidFill>
                  <a:srgbClr val="00AFAA"/>
                </a:solidFill>
                <a:effectLst/>
                <a:uLnTx/>
                <a:uFillTx/>
                <a:latin typeface="Arial"/>
                <a:ea typeface="+mn-ea"/>
                <a:cs typeface="+mn-cs"/>
              </a:rPr>
              <a:t>complement and augment </a:t>
            </a:r>
            <a:r>
              <a:rPr kumimoji="0" lang="en-US" sz="1600" b="0" i="0" u="none" strike="noStrike" kern="1200" cap="none" spc="0" normalizeH="0" baseline="0" noProof="0">
                <a:ln>
                  <a:noFill/>
                </a:ln>
                <a:solidFill>
                  <a:srgbClr val="64645D"/>
                </a:solidFill>
                <a:effectLst/>
                <a:uLnTx/>
                <a:uFillTx/>
                <a:latin typeface="Arial"/>
                <a:ea typeface="+mn-ea"/>
                <a:cs typeface="+mn-cs"/>
              </a:rPr>
              <a:t>clinical trial and real-world data.</a:t>
            </a:r>
          </a:p>
          <a:p>
            <a:pPr marL="457200" marR="0" lvl="1" indent="0" algn="l" defTabSz="914400" rtl="0" eaLnBrk="1" fontAlgn="auto" latinLnBrk="0" hangingPunct="1">
              <a:lnSpc>
                <a:spcPct val="100000"/>
              </a:lnSpc>
              <a:spcBef>
                <a:spcPts val="600"/>
              </a:spcBef>
              <a:spcAft>
                <a:spcPts val="0"/>
              </a:spcAft>
              <a:buClr>
                <a:srgbClr val="00AFAA"/>
              </a:buClr>
              <a:buSzTx/>
              <a:buFont typeface="Arial" panose="020B0604020202020204" pitchFamily="34" charset="0"/>
              <a:buNone/>
              <a:tabLst/>
              <a:defRPr/>
            </a:pPr>
            <a:endParaRPr kumimoji="0" lang="en-GB" sz="1600" b="0" i="0" u="none" strike="noStrike" kern="1200" cap="none" spc="0" normalizeH="0" baseline="0" noProof="0">
              <a:ln>
                <a:noFill/>
              </a:ln>
              <a:solidFill>
                <a:srgbClr val="64645D"/>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86E435B-A457-A5CA-F6E3-AF19637AE9BD}"/>
              </a:ext>
            </a:extLst>
          </p:cNvPr>
          <p:cNvSpPr/>
          <p:nvPr/>
        </p:nvSpPr>
        <p:spPr>
          <a:xfrm>
            <a:off x="840747" y="2906951"/>
            <a:ext cx="1202872" cy="466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How?</a:t>
            </a:r>
          </a:p>
        </p:txBody>
      </p:sp>
      <p:sp>
        <p:nvSpPr>
          <p:cNvPr id="17" name="Content Placeholder 4">
            <a:extLst>
              <a:ext uri="{FF2B5EF4-FFF2-40B4-BE49-F238E27FC236}">
                <a16:creationId xmlns:a16="http://schemas.microsoft.com/office/drawing/2014/main" id="{9A4409FB-570A-F3E2-6E1E-54D5A639434B}"/>
              </a:ext>
            </a:extLst>
          </p:cNvPr>
          <p:cNvSpPr txBox="1">
            <a:spLocks/>
          </p:cNvSpPr>
          <p:nvPr/>
        </p:nvSpPr>
        <p:spPr>
          <a:xfrm>
            <a:off x="2188798" y="2938553"/>
            <a:ext cx="3689346" cy="85297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1200"/>
              </a:spcBef>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marR="0" lvl="0" indent="-176213" algn="l" defTabSz="914400" rtl="0" eaLnBrk="1" fontAlgn="auto" latinLnBrk="0" hangingPunct="1">
              <a:lnSpc>
                <a:spcPct val="100000"/>
              </a:lnSpc>
              <a:spcBef>
                <a:spcPts val="0"/>
              </a:spcBef>
              <a:spcAft>
                <a:spcPts val="0"/>
              </a:spcAft>
              <a:buClr>
                <a:srgbClr val="00AFAA"/>
              </a:buClr>
              <a:buSzTx/>
              <a:buFont typeface="Arial" panose="020B0604020202020204" pitchFamily="34" charset="0"/>
              <a:buChar char="•"/>
              <a:tabLst/>
              <a:defRPr/>
            </a:pPr>
            <a:r>
              <a:rPr kumimoji="0" lang="en-GB" sz="1600" b="0" i="0" u="none" strike="noStrike" kern="1200" cap="none" spc="0" normalizeH="0" baseline="0" noProof="0">
                <a:ln>
                  <a:noFill/>
                </a:ln>
                <a:solidFill>
                  <a:srgbClr val="64645D"/>
                </a:solidFill>
                <a:effectLst/>
                <a:uLnTx/>
                <a:uFillTx/>
                <a:latin typeface="Arial"/>
                <a:ea typeface="+mn-ea"/>
                <a:cs typeface="+mn-cs"/>
              </a:rPr>
              <a:t>Using national health survey and population data to build a ‘virtual’ or ‘synthetic’ population</a:t>
            </a:r>
          </a:p>
        </p:txBody>
      </p:sp>
    </p:spTree>
    <p:extLst>
      <p:ext uri="{BB962C8B-B14F-4D97-AF65-F5344CB8AC3E}">
        <p14:creationId xmlns:p14="http://schemas.microsoft.com/office/powerpoint/2010/main" val="251056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linithink Master Template">
  <a:themeElements>
    <a:clrScheme name="Custom 1">
      <a:dk1>
        <a:sysClr val="windowText" lastClr="000000"/>
      </a:dk1>
      <a:lt1>
        <a:sysClr val="window" lastClr="FFFFFF"/>
      </a:lt1>
      <a:dk2>
        <a:srgbClr val="F88D2B"/>
      </a:dk2>
      <a:lt2>
        <a:srgbClr val="E7E7E6"/>
      </a:lt2>
      <a:accent1>
        <a:srgbClr val="F88D2B"/>
      </a:accent1>
      <a:accent2>
        <a:srgbClr val="D41367"/>
      </a:accent2>
      <a:accent3>
        <a:srgbClr val="00AF9A"/>
      </a:accent3>
      <a:accent4>
        <a:srgbClr val="7F7F7F"/>
      </a:accent4>
      <a:accent5>
        <a:srgbClr val="3F3F3F"/>
      </a:accent5>
      <a:accent6>
        <a:srgbClr val="000000"/>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rreyHeartlands_PPT">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ornVTI">
  <a:themeElements>
    <a:clrScheme name="GC1">
      <a:dk1>
        <a:srgbClr val="000000"/>
      </a:dk1>
      <a:lt1>
        <a:srgbClr val="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Custom 9">
      <a:dk1>
        <a:srgbClr val="000000"/>
      </a:dk1>
      <a:lt1>
        <a:srgbClr val="FFFFFF"/>
      </a:lt1>
      <a:dk2>
        <a:srgbClr val="0F253E"/>
      </a:dk2>
      <a:lt2>
        <a:srgbClr val="E7E6E6"/>
      </a:lt2>
      <a:accent1>
        <a:srgbClr val="4472C4"/>
      </a:accent1>
      <a:accent2>
        <a:srgbClr val="B83803"/>
      </a:accent2>
      <a:accent3>
        <a:srgbClr val="DCD3CC"/>
      </a:accent3>
      <a:accent4>
        <a:srgbClr val="F79320"/>
      </a:accent4>
      <a:accent5>
        <a:srgbClr val="44668D"/>
      </a:accent5>
      <a:accent6>
        <a:srgbClr val="0F253E"/>
      </a:accent6>
      <a:hlink>
        <a:srgbClr val="AEC0D9"/>
      </a:hlink>
      <a:folHlink>
        <a:srgbClr val="B8390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6.xml><?xml version="1.0" encoding="utf-8"?>
<a:theme xmlns:a="http://schemas.openxmlformats.org/drawingml/2006/main" name="1_Office Theme">
  <a:themeElements>
    <a:clrScheme name="Custom 1">
      <a:dk1>
        <a:srgbClr val="000000"/>
      </a:dk1>
      <a:lt1>
        <a:srgbClr val="55B2E7"/>
      </a:lt1>
      <a:dk2>
        <a:srgbClr val="004364"/>
      </a:dk2>
      <a:lt2>
        <a:srgbClr val="E7E6E6"/>
      </a:lt2>
      <a:accent1>
        <a:srgbClr val="F4BC28"/>
      </a:accent1>
      <a:accent2>
        <a:srgbClr val="55B2E7"/>
      </a:accent2>
      <a:accent3>
        <a:srgbClr val="004364"/>
      </a:accent3>
      <a:accent4>
        <a:srgbClr val="000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2022 template" id="{66AEFC82-D4AB-BE4C-9AA9-4AF697CEFCA2}" vid="{6B26CD63-42C1-FC48-A69A-822431438FA1}"/>
    </a:ext>
  </a:extLst>
</a:theme>
</file>

<file path=ppt/theme/theme7.xml><?xml version="1.0" encoding="utf-8"?>
<a:theme xmlns:a="http://schemas.openxmlformats.org/drawingml/2006/main" name="2_Office Theme">
  <a:themeElements>
    <a:clrScheme name="Custom 466">
      <a:dk1>
        <a:sysClr val="windowText" lastClr="000000"/>
      </a:dk1>
      <a:lt1>
        <a:sysClr val="window" lastClr="FFFFFF"/>
      </a:lt1>
      <a:dk2>
        <a:srgbClr val="64645D"/>
      </a:dk2>
      <a:lt2>
        <a:srgbClr val="E7E6E6"/>
      </a:lt2>
      <a:accent1>
        <a:srgbClr val="00AFAA"/>
      </a:accent1>
      <a:accent2>
        <a:srgbClr val="BFBFBF"/>
      </a:accent2>
      <a:accent3>
        <a:srgbClr val="A5A5A5"/>
      </a:accent3>
      <a:accent4>
        <a:srgbClr val="BFBFBF"/>
      </a:accent4>
      <a:accent5>
        <a:srgbClr val="BFBFBF"/>
      </a:accent5>
      <a:accent6>
        <a:srgbClr val="BFBFBF"/>
      </a:accent6>
      <a:hlink>
        <a:srgbClr val="0563C1"/>
      </a:hlink>
      <a:folHlink>
        <a:srgbClr val="954F72"/>
      </a:folHlink>
    </a:clrScheme>
    <a:fontScheme name="Custom 9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Lumen New PowerPoint Template_October 2020" id="{3FA6F837-6B26-4D76-8293-6E4BA614CC64}" vid="{AB07FB44-B057-4794-AF83-58AFB1275231}"/>
    </a:ext>
  </a:extLst>
</a:theme>
</file>

<file path=ppt/theme/theme8.xml><?xml version="1.0" encoding="utf-8"?>
<a:theme xmlns:a="http://schemas.openxmlformats.org/drawingml/2006/main" name="Simple Light">
  <a:themeElements>
    <a:clrScheme name="HCP new">
      <a:dk1>
        <a:srgbClr val="000000"/>
      </a:dk1>
      <a:lt1>
        <a:srgbClr val="FFFFFF"/>
      </a:lt1>
      <a:dk2>
        <a:srgbClr val="000000"/>
      </a:dk2>
      <a:lt2>
        <a:srgbClr val="EEEEEE"/>
      </a:lt2>
      <a:accent1>
        <a:srgbClr val="5C2684"/>
      </a:accent1>
      <a:accent2>
        <a:srgbClr val="00A7B5"/>
      </a:accent2>
      <a:accent3>
        <a:srgbClr val="E5087E"/>
      </a:accent3>
      <a:accent4>
        <a:srgbClr val="575C5C"/>
      </a:accent4>
      <a:accent5>
        <a:srgbClr val="82B970"/>
      </a:accent5>
      <a:accent6>
        <a:srgbClr val="F59D35"/>
      </a:accent6>
      <a:hlink>
        <a:srgbClr val="0097A7"/>
      </a:hlink>
      <a:folHlink>
        <a:srgbClr val="00206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chemeClr val="accent3">
              <a:lumMod val="60000"/>
              <a:lumOff val="40000"/>
            </a:schemeClr>
          </a:solidFill>
          <a:tailEnd type="oval"/>
        </a:ln>
      </a:spPr>
      <a:bodyPr rtlCol="0" anchor="ctr"/>
      <a:lstStyle>
        <a:defPPr algn="ctr">
          <a:defRPr/>
        </a:defPPr>
      </a:lstStyle>
    </a:spDef>
    <a:lnDef>
      <a:spPr>
        <a:ln>
          <a:solidFill>
            <a:srgbClr val="17A7B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PHA Template" id="{A96C2774-66DE-440B-BED2-FC35389B447C}" vid="{5C2DE511-2D79-4D5F-807F-897B2AD03258}"/>
    </a:ext>
  </a:extLst>
</a:theme>
</file>

<file path=ppt/theme/theme9.xml><?xml version="1.0" encoding="utf-8"?>
<a:theme xmlns:a="http://schemas.openxmlformats.org/drawingml/2006/main" name="3_Office Theme">
  <a:themeElements>
    <a:clrScheme name="HEU">
      <a:dk1>
        <a:srgbClr val="3C3C3B"/>
      </a:dk1>
      <a:lt1>
        <a:srgbClr val="FFFFFF"/>
      </a:lt1>
      <a:dk2>
        <a:srgbClr val="44546A"/>
      </a:dk2>
      <a:lt2>
        <a:srgbClr val="E7E6E6"/>
      </a:lt2>
      <a:accent1>
        <a:srgbClr val="002F86"/>
      </a:accent1>
      <a:accent2>
        <a:srgbClr val="005EB8"/>
      </a:accent2>
      <a:accent3>
        <a:srgbClr val="659ED5"/>
      </a:accent3>
      <a:accent4>
        <a:srgbClr val="41B6E5"/>
      </a:accent4>
      <a:accent5>
        <a:srgbClr val="00A399"/>
      </a:accent5>
      <a:accent6>
        <a:srgbClr val="7586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13195</Words>
  <Application>Microsoft Office PowerPoint</Application>
  <PresentationFormat>Widescreen</PresentationFormat>
  <Paragraphs>1791</Paragraphs>
  <Slides>160</Slides>
  <Notes>107</Notes>
  <HiddenSlides>0</HiddenSlides>
  <MMClips>0</MMClips>
  <ScaleCrop>false</ScaleCrop>
  <HeadingPairs>
    <vt:vector size="8" baseType="variant">
      <vt:variant>
        <vt:lpstr>Fonts Used</vt:lpstr>
      </vt:variant>
      <vt:variant>
        <vt:i4>20</vt:i4>
      </vt:variant>
      <vt:variant>
        <vt:lpstr>Theme</vt:lpstr>
      </vt:variant>
      <vt:variant>
        <vt:i4>10</vt:i4>
      </vt:variant>
      <vt:variant>
        <vt:lpstr>Embedded OLE Servers</vt:lpstr>
      </vt:variant>
      <vt:variant>
        <vt:i4>1</vt:i4>
      </vt:variant>
      <vt:variant>
        <vt:lpstr>Slide Titles</vt:lpstr>
      </vt:variant>
      <vt:variant>
        <vt:i4>160</vt:i4>
      </vt:variant>
    </vt:vector>
  </HeadingPairs>
  <TitlesOfParts>
    <vt:vector size="191" baseType="lpstr">
      <vt:lpstr>Corsiva Hebrew</vt:lpstr>
      <vt:lpstr>Tahoma</vt:lpstr>
      <vt:lpstr>Roboto</vt:lpstr>
      <vt:lpstr>Segoe UI</vt:lpstr>
      <vt:lpstr>Franklin Gothic</vt:lpstr>
      <vt:lpstr>Franklin Gothic Book</vt:lpstr>
      <vt:lpstr>Georgia</vt:lpstr>
      <vt:lpstr>Calibri</vt:lpstr>
      <vt:lpstr>Wingdings</vt:lpstr>
      <vt:lpstr>Franklin Gothic Medium</vt:lpstr>
      <vt:lpstr>Cavolini</vt:lpstr>
      <vt:lpstr>Work Sans</vt:lpstr>
      <vt:lpstr>Noto Sans</vt:lpstr>
      <vt:lpstr>Gill Sans MT</vt:lpstr>
      <vt:lpstr>Helvetica</vt:lpstr>
      <vt:lpstr>Noto Sans Symbols</vt:lpstr>
      <vt:lpstr>Arial</vt:lpstr>
      <vt:lpstr>Mate</vt:lpstr>
      <vt:lpstr>Century Gothic</vt:lpstr>
      <vt:lpstr>Times New Roman</vt:lpstr>
      <vt:lpstr>Office Theme</vt:lpstr>
      <vt:lpstr>SurreyHeartlands_PPT</vt:lpstr>
      <vt:lpstr>AdornVTI</vt:lpstr>
      <vt:lpstr>Office 主题​​</vt:lpstr>
      <vt:lpstr>HEE</vt:lpstr>
      <vt:lpstr>1_Office Theme</vt:lpstr>
      <vt:lpstr>2_Office Theme</vt:lpstr>
      <vt:lpstr>Simple Light</vt:lpstr>
      <vt:lpstr>3_Office Theme</vt:lpstr>
      <vt:lpstr>Clinithink Master Template</vt:lpstr>
      <vt:lpstr>think-cell Slide</vt:lpstr>
      <vt:lpstr>PowerPoint Presentation</vt:lpstr>
      <vt:lpstr>PowerPoint Presentation</vt:lpstr>
      <vt:lpstr>PowerPoint Presentation</vt:lpstr>
      <vt:lpstr>PowerPoint Presentation</vt:lpstr>
      <vt:lpstr>PowerPoint Presentation</vt:lpstr>
      <vt:lpstr>Bringing PHM to the front-line</vt:lpstr>
      <vt:lpstr>We need more population health approaches </vt:lpstr>
      <vt:lpstr>Benefits</vt:lpstr>
      <vt:lpstr>Skill-mix </vt:lpstr>
      <vt:lpstr>National Population Health Fellowship</vt:lpstr>
      <vt:lpstr>What happens on the fellowship?</vt:lpstr>
      <vt:lpstr>PowerPoint Presentation</vt:lpstr>
      <vt:lpstr>PowerPoint Presentation</vt:lpstr>
      <vt:lpstr>Further developments</vt:lpstr>
      <vt:lpstr>Advanced Clinical Practice (ACP) in Public Health</vt:lpstr>
      <vt:lpstr>ACP Aims </vt:lpstr>
      <vt:lpstr>The vision  </vt:lpstr>
      <vt:lpstr>Pathways for clinical practitioners</vt:lpstr>
      <vt:lpstr>Population Health Toolkit - ELfH</vt:lpstr>
      <vt:lpstr>PowerPoint Presentation</vt:lpstr>
      <vt:lpstr>PowerPoint Presentation</vt:lpstr>
      <vt:lpstr>PowerPoint Presentation</vt:lpstr>
      <vt:lpstr>  Population Health Management and Impactability Modelling  </vt:lpstr>
      <vt:lpstr>Who we are: </vt:lpstr>
      <vt:lpstr>PowerPoint Presentation</vt:lpstr>
      <vt:lpstr>PowerPoint Presentation</vt:lpstr>
      <vt:lpstr>What is Population Health Management?</vt:lpstr>
      <vt:lpstr>Population health analytics supports interventions at all levels of the System </vt:lpstr>
      <vt:lpstr>Why Population Health Management</vt:lpstr>
      <vt:lpstr>So what is Impactability Modelling? </vt:lpstr>
      <vt:lpstr>PowerPoint Presentation</vt:lpstr>
      <vt:lpstr>PowerPoint Presentation</vt:lpstr>
      <vt:lpstr>PHM – The Data Science Approach to Impactability</vt:lpstr>
      <vt:lpstr>PowerPoint Presentation</vt:lpstr>
      <vt:lpstr>Questions?</vt:lpstr>
      <vt:lpstr>PowerPoint Presentation</vt:lpstr>
      <vt:lpstr>PowerPoint Presentation</vt:lpstr>
      <vt:lpstr>Nothing about us, without us, is for us</vt:lpstr>
      <vt:lpstr>Agenda</vt:lpstr>
      <vt:lpstr>A few Qs – 3rd sector collaboration</vt:lpstr>
      <vt:lpstr>The 3rd Sector (VCFSE)</vt:lpstr>
      <vt:lpstr>Foundations</vt:lpstr>
      <vt:lpstr>A perfect fit?</vt:lpstr>
      <vt:lpstr>Our community</vt:lpstr>
      <vt:lpstr>Money, Money, Money</vt:lpstr>
      <vt:lpstr>Criteria</vt:lpstr>
      <vt:lpstr>Thank you</vt:lpstr>
      <vt:lpstr>PowerPoint Presentation</vt:lpstr>
      <vt:lpstr>PowerPoint Presentation</vt:lpstr>
      <vt:lpstr>PowerPoint Presentation</vt:lpstr>
      <vt:lpstr>Population Health In Action</vt:lpstr>
      <vt:lpstr>It is a  data-driven transformation programme covering 10 ICSs and 17m patients</vt:lpstr>
      <vt:lpstr>CIPHA combines a wide range of detailed and mostly real-time data</vt:lpstr>
      <vt:lpstr>CIPHA Use Cases</vt:lpstr>
      <vt:lpstr>Elective Recovery</vt:lpstr>
      <vt:lpstr>Equity: Fuel Poverty</vt:lpstr>
      <vt:lpstr>PowerPoint Presentation</vt:lpstr>
      <vt:lpstr>PowerPoint Presentation</vt:lpstr>
      <vt:lpstr>PowerPoint Presentation</vt:lpstr>
      <vt:lpstr>PowerPoint Presentation</vt:lpstr>
      <vt:lpstr>A&amp;E Study –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Delivering National &amp; Regional Patient engagement</vt:lpstr>
      <vt:lpstr>What is myGP Population Health Service?</vt:lpstr>
      <vt:lpstr>myGP Population Health Service</vt:lpstr>
      <vt:lpstr>Project Approach</vt:lpstr>
      <vt:lpstr>myGP Population Health  Team</vt:lpstr>
      <vt:lpstr>myGP Population Health Service</vt:lpstr>
      <vt:lpstr>myGP Web Forms</vt:lpstr>
      <vt:lpstr>myGP Web Forms Digital data capture</vt:lpstr>
      <vt:lpstr>myGP Web Booking</vt:lpstr>
      <vt:lpstr>myGP Web Booking  Increase Uptake</vt:lpstr>
      <vt:lpstr>myGP Other services</vt:lpstr>
      <vt:lpstr>PowerPoint Presentation</vt:lpstr>
      <vt:lpstr>Examples Case Studies</vt:lpstr>
      <vt:lpstr>NDPP  Increasing uptake</vt:lpstr>
      <vt:lpstr>Cancer Screening Engagement</vt:lpstr>
      <vt:lpstr>Outcomes   Demonstrated impact</vt:lpstr>
      <vt:lpstr>Thank you</vt:lpstr>
      <vt:lpstr>PowerPoint Presentation</vt:lpstr>
      <vt:lpstr>PowerPoint Presentation</vt:lpstr>
      <vt:lpstr>PowerPoint Presentation</vt:lpstr>
      <vt:lpstr>PowerPoint Presentation</vt:lpstr>
      <vt:lpstr>A modeller’s perspective…</vt:lpstr>
      <vt:lpstr>Global burden of NCDs</vt:lpstr>
      <vt:lpstr>Burden of NCDs - UK</vt:lpstr>
      <vt:lpstr>NCDs and health inequalities</vt:lpstr>
      <vt:lpstr>Impact on the NHS</vt:lpstr>
      <vt:lpstr>What types of interventions should be implemented? </vt:lpstr>
      <vt:lpstr>How do decision makers decide which interventions are most effective?</vt:lpstr>
      <vt:lpstr>Considerations for decision-makers</vt:lpstr>
      <vt:lpstr>How can modelling assist decision makers?</vt:lpstr>
      <vt:lpstr>Using virtual populations to plan for future events</vt:lpstr>
      <vt:lpstr>Modelling process</vt:lpstr>
      <vt:lpstr>Smoking cessation in primary care: results</vt:lpstr>
      <vt:lpstr>Screening for Chronic Kidney Disease in primary care</vt:lpstr>
      <vt:lpstr>Modelling long-term cost-effectiveness of the BWeL trial  [1] </vt:lpstr>
      <vt:lpstr>Policy modelling:</vt:lpstr>
      <vt:lpstr>Conclusion</vt:lpstr>
      <vt:lpstr>PowerPoint Presentation</vt:lpstr>
      <vt:lpstr>References </vt:lpstr>
      <vt:lpstr>PowerPoint Presentation</vt:lpstr>
      <vt:lpstr>PowerPoint Presentation</vt:lpstr>
      <vt:lpstr>PowerPoint Presentation</vt:lpstr>
      <vt:lpstr>PowerPoint Presentation</vt:lpstr>
      <vt:lpstr>PowerPoint Presentation</vt:lpstr>
      <vt:lpstr>PowerPoint Presentation</vt:lpstr>
      <vt:lpstr>Tackling health inequalities – The rising STAR.  Using allocative efficiency to tackle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care systems are the answer… right?</vt:lpstr>
      <vt:lpstr>PowerPoint Presentation</vt:lpstr>
      <vt:lpstr>PowerPoint Presentation</vt:lpstr>
      <vt:lpstr>PowerPoint Presentation</vt:lpstr>
      <vt:lpstr>PowerPoint Presentation</vt:lpstr>
      <vt:lpstr>We share our population   we share what they value</vt:lpstr>
      <vt:lpstr>Effective (personal) value </vt:lpstr>
      <vt:lpstr>Efficient (technical) value </vt:lpstr>
      <vt:lpstr>Population (allocative) value </vt:lpstr>
      <vt:lpstr>PowerPoint Presentation</vt:lpstr>
      <vt:lpstr>PowerPoint Presentation</vt:lpstr>
      <vt:lpstr>PowerPoint Presentation</vt:lpstr>
      <vt:lpstr>PowerPoint Presentation</vt:lpstr>
      <vt:lpstr>Stakeholders and engagement is key</vt:lpstr>
      <vt:lpstr>Update</vt:lpstr>
      <vt:lpstr>Systems update</vt:lpstr>
      <vt:lpstr>PowerPoint Presentation</vt:lpstr>
      <vt:lpstr>PowerPoint Presentation</vt:lpstr>
      <vt:lpstr>PowerPoint Presentation</vt:lpstr>
      <vt:lpstr>DELIVERING THE AIMS OF THE  NHS PLAN</vt:lpstr>
      <vt:lpstr> 3 YEARS ON IS THE NHS PLAN AN AMBITION, AN ASPIRATION OR SIMPLE FANTASY?</vt:lpstr>
      <vt:lpstr>PowerPoint Presentation</vt:lpstr>
      <vt:lpstr>PowerPoint Presentation</vt:lpstr>
      <vt:lpstr>PowerPoint Presentation</vt:lpstr>
      <vt:lpstr>PowerPoint Presentation</vt:lpstr>
      <vt:lpstr>THE REALITY!!</vt:lpstr>
      <vt:lpstr>Quadruple aim….</vt:lpstr>
      <vt:lpstr>PowerPoint Presentation</vt:lpstr>
      <vt:lpstr>Key NHS Plan deliverables</vt:lpstr>
      <vt:lpstr>PowerPoint Presentation</vt:lpstr>
      <vt:lpstr>PowerPoint Presentation</vt:lpstr>
      <vt:lpstr>General practice: the reality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Snape</dc:creator>
  <cp:lastModifiedBy>Matthew Snape</cp:lastModifiedBy>
  <cp:revision>6</cp:revision>
  <dcterms:created xsi:type="dcterms:W3CDTF">2021-09-14T07:06:19Z</dcterms:created>
  <dcterms:modified xsi:type="dcterms:W3CDTF">2022-11-02T10:33:15Z</dcterms:modified>
</cp:coreProperties>
</file>